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6" r:id="rId2"/>
    <p:sldId id="257" r:id="rId3"/>
    <p:sldId id="279" r:id="rId4"/>
    <p:sldId id="278" r:id="rId5"/>
    <p:sldId id="258" r:id="rId6"/>
    <p:sldId id="259" r:id="rId7"/>
    <p:sldId id="260" r:id="rId8"/>
    <p:sldId id="261" r:id="rId9"/>
    <p:sldId id="262" r:id="rId10"/>
    <p:sldId id="280" r:id="rId11"/>
    <p:sldId id="263" r:id="rId12"/>
    <p:sldId id="264" r:id="rId13"/>
    <p:sldId id="265" r:id="rId14"/>
    <p:sldId id="266" r:id="rId15"/>
    <p:sldId id="267" r:id="rId16"/>
    <p:sldId id="268" r:id="rId17"/>
    <p:sldId id="269" r:id="rId18"/>
    <p:sldId id="270" r:id="rId19"/>
    <p:sldId id="271" r:id="rId20"/>
    <p:sldId id="276"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78" d="100"/>
          <a:sy n="78" d="100"/>
        </p:scale>
        <p:origin x="108"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0D485-A365-4F1E-A716-886CFE2A601F}" type="datetimeFigureOut">
              <a:rPr lang="cs-CZ" smtClean="0"/>
              <a:t>22.09.2021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B4300-0FFA-4288-AD64-9DA80338DDCF}" type="slidenum">
              <a:rPr lang="cs-CZ" smtClean="0"/>
              <a:t>‹#›</a:t>
            </a:fld>
            <a:endParaRPr lang="cs-CZ"/>
          </a:p>
        </p:txBody>
      </p:sp>
    </p:spTree>
    <p:extLst>
      <p:ext uri="{BB962C8B-B14F-4D97-AF65-F5344CB8AC3E}">
        <p14:creationId xmlns:p14="http://schemas.microsoft.com/office/powerpoint/2010/main" val="199956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16552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7841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2568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5699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21013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20979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3F64EC0-2E87-42F2-9217-1BBA1AF6A8D3}" type="datetimeFigureOut">
              <a:rPr lang="cs-CZ" smtClean="0"/>
              <a:t>22.09.2021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6B02C5-6A90-48B1-905A-7D5611A950AC}"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72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3F64EC0-2E87-42F2-9217-1BBA1AF6A8D3}" type="datetimeFigureOut">
              <a:rPr lang="cs-CZ" smtClean="0"/>
              <a:t>22.09.2021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3381304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3F64EC0-2E87-42F2-9217-1BBA1AF6A8D3}" type="datetimeFigureOut">
              <a:rPr lang="cs-CZ" smtClean="0"/>
              <a:t>22.09.2021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3570663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p:nvPr/>
        </p:nvSpPr>
        <p:spPr>
          <a:xfrm>
            <a:off x="0" y="6727600"/>
            <a:ext cx="12192000" cy="130400"/>
          </a:xfrm>
          <a:prstGeom prst="rect">
            <a:avLst/>
          </a:prstGeom>
          <a:solidFill>
            <a:schemeClr val="lt2"/>
          </a:solidFill>
          <a:ln>
            <a:noFill/>
          </a:ln>
        </p:spPr>
        <p:txBody>
          <a:bodyPr lIns="121900" tIns="121900" rIns="121900" bIns="121900" anchor="ctr" anchorCtr="0">
            <a:noAutofit/>
          </a:bodyPr>
          <a:lstStyle/>
          <a:p>
            <a:pPr lvl="0">
              <a:spcBef>
                <a:spcPts val="0"/>
              </a:spcBef>
              <a:buNone/>
            </a:pPr>
            <a:endParaRPr sz="2400"/>
          </a:p>
        </p:txBody>
      </p:sp>
      <p:sp>
        <p:nvSpPr>
          <p:cNvPr id="21" name="Shape 21"/>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62133"/>
            <a:ext cx="11360800" cy="452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61178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3F64EC0-2E87-42F2-9217-1BBA1AF6A8D3}" type="datetimeFigureOut">
              <a:rPr lang="cs-CZ" smtClean="0"/>
              <a:t>22.09.2021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208854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3F64EC0-2E87-42F2-9217-1BBA1AF6A8D3}" type="datetimeFigureOut">
              <a:rPr lang="cs-CZ" smtClean="0"/>
              <a:t>22.09.2021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6B02C5-6A90-48B1-905A-7D5611A950AC}"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47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3F64EC0-2E87-42F2-9217-1BBA1AF6A8D3}" type="datetimeFigureOut">
              <a:rPr lang="cs-CZ" smtClean="0"/>
              <a:t>22.09.2021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202740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097280" y="2582335"/>
            <a:ext cx="4937760" cy="32867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920" y="2582334"/>
            <a:ext cx="4937760" cy="32867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3F64EC0-2E87-42F2-9217-1BBA1AF6A8D3}" type="datetimeFigureOut">
              <a:rPr lang="cs-CZ" smtClean="0"/>
              <a:t>22.09.2021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355989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3F64EC0-2E87-42F2-9217-1BBA1AF6A8D3}" type="datetimeFigureOut">
              <a:rPr lang="cs-CZ" smtClean="0"/>
              <a:t>22.09.2021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41436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3F64EC0-2E87-42F2-9217-1BBA1AF6A8D3}" type="datetimeFigureOut">
              <a:rPr lang="cs-CZ" smtClean="0"/>
              <a:t>22.09.2021</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847056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3F64EC0-2E87-42F2-9217-1BBA1AF6A8D3}" type="datetimeFigureOut">
              <a:rPr lang="cs-CZ" smtClean="0"/>
              <a:t>22.09.2021</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6B02C5-6A90-48B1-905A-7D5611A950AC}" type="slidenum">
              <a:rPr lang="cs-CZ" smtClean="0"/>
              <a:t>‹#›</a:t>
            </a:fld>
            <a:endParaRPr lang="cs-CZ"/>
          </a:p>
        </p:txBody>
      </p:sp>
    </p:spTree>
    <p:extLst>
      <p:ext uri="{BB962C8B-B14F-4D97-AF65-F5344CB8AC3E}">
        <p14:creationId xmlns:p14="http://schemas.microsoft.com/office/powerpoint/2010/main" val="123987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3F64EC0-2E87-42F2-9217-1BBA1AF6A8D3}" type="datetimeFigureOut">
              <a:rPr lang="cs-CZ" smtClean="0"/>
              <a:t>22.09.2021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56B02C5-6A90-48B1-905A-7D5611A950AC}" type="slidenum">
              <a:rPr lang="cs-CZ" smtClean="0"/>
              <a:t>‹#›</a:t>
            </a:fld>
            <a:endParaRPr lang="cs-CZ"/>
          </a:p>
        </p:txBody>
      </p:sp>
    </p:spTree>
    <p:extLst>
      <p:ext uri="{BB962C8B-B14F-4D97-AF65-F5344CB8AC3E}">
        <p14:creationId xmlns:p14="http://schemas.microsoft.com/office/powerpoint/2010/main" val="111060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3F64EC0-2E87-42F2-9217-1BBA1AF6A8D3}" type="datetimeFigureOut">
              <a:rPr lang="cs-CZ" smtClean="0"/>
              <a:t>22.09.2021</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6B02C5-6A90-48B1-905A-7D5611A950AC}" type="slidenum">
              <a:rPr lang="cs-CZ" smtClean="0"/>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9177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tyop0d30UqQ"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dirty="0"/>
              <a:t>Hybrid Warfare</a:t>
            </a:r>
            <a:endParaRPr lang="cs-CZ" dirty="0"/>
          </a:p>
        </p:txBody>
      </p:sp>
      <p:sp>
        <p:nvSpPr>
          <p:cNvPr id="3" name="Podnadpis 2"/>
          <p:cNvSpPr>
            <a:spLocks noGrp="1"/>
          </p:cNvSpPr>
          <p:nvPr>
            <p:ph type="subTitle" idx="1"/>
          </p:nvPr>
        </p:nvSpPr>
        <p:spPr/>
        <p:txBody>
          <a:bodyPr/>
          <a:lstStyle/>
          <a:p>
            <a:pPr algn="r"/>
            <a:r>
              <a:rPr lang="en-US" dirty="0"/>
              <a:t>Jakub Drmola</a:t>
            </a:r>
          </a:p>
        </p:txBody>
      </p:sp>
    </p:spTree>
    <p:extLst>
      <p:ext uri="{BB962C8B-B14F-4D97-AF65-F5344CB8AC3E}">
        <p14:creationId xmlns:p14="http://schemas.microsoft.com/office/powerpoint/2010/main" val="4186935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C7AF0A-6C4A-4F1E-B752-A6DC621DBD96}"/>
              </a:ext>
            </a:extLst>
          </p:cNvPr>
          <p:cNvSpPr>
            <a:spLocks noGrp="1"/>
          </p:cNvSpPr>
          <p:nvPr>
            <p:ph idx="1"/>
          </p:nvPr>
        </p:nvSpPr>
        <p:spPr>
          <a:xfrm>
            <a:off x="1097280" y="1845734"/>
            <a:ext cx="6504523" cy="4459532"/>
          </a:xfrm>
        </p:spPr>
        <p:txBody>
          <a:bodyPr>
            <a:normAutofit/>
          </a:bodyPr>
          <a:lstStyle/>
          <a:p>
            <a:r>
              <a:rPr lang="en-GB" sz="2400" dirty="0"/>
              <a:t>“Non-linear war”</a:t>
            </a:r>
          </a:p>
          <a:p>
            <a:r>
              <a:rPr lang="en-GB" sz="2400" dirty="0"/>
              <a:t>concept by </a:t>
            </a:r>
            <a:r>
              <a:rPr lang="en-GB" sz="2400" dirty="0" err="1"/>
              <a:t>Vladislav</a:t>
            </a:r>
            <a:r>
              <a:rPr lang="en-GB" sz="2400" dirty="0"/>
              <a:t> </a:t>
            </a:r>
            <a:r>
              <a:rPr lang="en-GB" sz="2400" dirty="0" err="1"/>
              <a:t>Surkov</a:t>
            </a:r>
            <a:r>
              <a:rPr lang="en-GB" sz="2400" dirty="0"/>
              <a:t> (allegedly)</a:t>
            </a:r>
          </a:p>
          <a:p>
            <a:pPr lvl="1"/>
            <a:r>
              <a:rPr lang="en-GB" sz="2200" dirty="0"/>
              <a:t>Putin’s advisor</a:t>
            </a:r>
          </a:p>
          <a:p>
            <a:r>
              <a:rPr lang="en-GB" sz="2400" dirty="0"/>
              <a:t>shifting state of confusion</a:t>
            </a:r>
          </a:p>
          <a:p>
            <a:r>
              <a:rPr lang="en-GB" sz="2400" dirty="0"/>
              <a:t>leveraging media</a:t>
            </a:r>
          </a:p>
          <a:p>
            <a:endParaRPr lang="en-GB" sz="2400" dirty="0"/>
          </a:p>
          <a:p>
            <a:endParaRPr lang="en-GB" sz="2400" dirty="0"/>
          </a:p>
          <a:p>
            <a:r>
              <a:rPr lang="en-GB" sz="2400" dirty="0">
                <a:hlinkClick r:id="rId2"/>
              </a:rPr>
              <a:t>https://www.youtube.com/watch?v=tyop0d30UqQ</a:t>
            </a:r>
            <a:endParaRPr lang="en-GB" sz="2400" dirty="0"/>
          </a:p>
          <a:p>
            <a:endParaRPr lang="en-GB" sz="2400" dirty="0"/>
          </a:p>
        </p:txBody>
      </p:sp>
      <p:pic>
        <p:nvPicPr>
          <p:cNvPr id="1026" name="Picture 2" descr="Image result for surkov nonlinear">
            <a:extLst>
              <a:ext uri="{FF2B5EF4-FFF2-40B4-BE49-F238E27FC236}">
                <a16:creationId xmlns:a16="http://schemas.microsoft.com/office/drawing/2014/main" id="{2355F071-8581-40A4-9AAD-F589C971F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803" y="-1"/>
            <a:ext cx="4590197" cy="6869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618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Irregular warfare</a:t>
            </a:r>
            <a:endParaRPr lang="cs-CZ" dirty="0"/>
          </a:p>
        </p:txBody>
      </p:sp>
      <p:sp>
        <p:nvSpPr>
          <p:cNvPr id="3" name="Zástupný symbol pro obsah 2"/>
          <p:cNvSpPr>
            <a:spLocks noGrp="1"/>
          </p:cNvSpPr>
          <p:nvPr>
            <p:ph idx="1"/>
          </p:nvPr>
        </p:nvSpPr>
        <p:spPr/>
        <p:txBody>
          <a:bodyPr>
            <a:normAutofit/>
          </a:bodyPr>
          <a:lstStyle/>
          <a:p>
            <a:r>
              <a:rPr lang="en-US" sz="2400" dirty="0"/>
              <a:t>- or asymmetric warfare</a:t>
            </a:r>
          </a:p>
          <a:p>
            <a:r>
              <a:rPr lang="en-US" sz="2400" dirty="0"/>
              <a:t>- or guerilla warfare</a:t>
            </a:r>
          </a:p>
          <a:p>
            <a:r>
              <a:rPr lang="en-US" sz="2400" dirty="0"/>
              <a:t>- or insurgency</a:t>
            </a:r>
          </a:p>
          <a:p>
            <a:r>
              <a:rPr lang="en-US" sz="2400" dirty="0"/>
              <a:t>- or partisans</a:t>
            </a:r>
          </a:p>
          <a:p>
            <a:endParaRPr lang="en-US" sz="2400" dirty="0"/>
          </a:p>
        </p:txBody>
      </p:sp>
    </p:spTree>
    <p:extLst>
      <p:ext uri="{BB962C8B-B14F-4D97-AF65-F5344CB8AC3E}">
        <p14:creationId xmlns:p14="http://schemas.microsoft.com/office/powerpoint/2010/main" val="2044286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Shape 65"/>
          <p:cNvPicPr preferRelativeResize="0"/>
          <p:nvPr/>
        </p:nvPicPr>
        <p:blipFill>
          <a:blip r:embed="rId2">
            <a:alphaModFix/>
          </a:blip>
          <a:stretch>
            <a:fillRect/>
          </a:stretch>
        </p:blipFill>
        <p:spPr>
          <a:xfrm>
            <a:off x="1998286" y="0"/>
            <a:ext cx="8407585" cy="6858000"/>
          </a:xfrm>
          <a:prstGeom prst="rect">
            <a:avLst/>
          </a:prstGeom>
          <a:noFill/>
          <a:ln>
            <a:noFill/>
          </a:ln>
        </p:spPr>
      </p:pic>
    </p:spTree>
    <p:extLst>
      <p:ext uri="{BB962C8B-B14F-4D97-AF65-F5344CB8AC3E}">
        <p14:creationId xmlns:p14="http://schemas.microsoft.com/office/powerpoint/2010/main" val="138618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Features of irregular warfare</a:t>
            </a:r>
            <a:endParaRPr lang="cs-CZ" dirty="0"/>
          </a:p>
        </p:txBody>
      </p:sp>
      <p:sp>
        <p:nvSpPr>
          <p:cNvPr id="3" name="Zástupný symbol pro obsah 2"/>
          <p:cNvSpPr>
            <a:spLocks noGrp="1"/>
          </p:cNvSpPr>
          <p:nvPr>
            <p:ph idx="1"/>
          </p:nvPr>
        </p:nvSpPr>
        <p:spPr/>
        <p:txBody>
          <a:bodyPr>
            <a:normAutofit/>
          </a:bodyPr>
          <a:lstStyle/>
          <a:p>
            <a:r>
              <a:rPr lang="en-US" sz="2400" dirty="0"/>
              <a:t>Compared to conventional (regular, symmetrical) warfare:</a:t>
            </a:r>
          </a:p>
          <a:p>
            <a:pPr marL="914400" lvl="1" indent="-228600">
              <a:lnSpc>
                <a:spcPct val="100000"/>
              </a:lnSpc>
              <a:spcBef>
                <a:spcPts val="0"/>
              </a:spcBef>
              <a:spcAft>
                <a:spcPts val="0"/>
              </a:spcAft>
              <a:buChar char="-"/>
            </a:pPr>
            <a:r>
              <a:rPr lang="en" dirty="0"/>
              <a:t>mobility and flexibility, there is no front</a:t>
            </a:r>
          </a:p>
          <a:p>
            <a:pPr marL="914400" lvl="1" indent="-228600">
              <a:lnSpc>
                <a:spcPct val="100000"/>
              </a:lnSpc>
              <a:spcAft>
                <a:spcPts val="0"/>
              </a:spcAft>
              <a:buFont typeface="Old Standard TT"/>
              <a:buChar char="-"/>
            </a:pPr>
            <a:r>
              <a:rPr lang="en" dirty="0"/>
              <a:t>avoiding direct and open battle</a:t>
            </a:r>
          </a:p>
          <a:p>
            <a:pPr marL="914400" lvl="1" indent="-228600">
              <a:lnSpc>
                <a:spcPct val="100000"/>
              </a:lnSpc>
              <a:spcBef>
                <a:spcPts val="0"/>
              </a:spcBef>
              <a:spcAft>
                <a:spcPts val="0"/>
              </a:spcAft>
              <a:buChar char="-"/>
            </a:pPr>
            <a:r>
              <a:rPr lang="en-US" dirty="0"/>
              <a:t>poorly armed and equipped, dependent on external support and spoils</a:t>
            </a:r>
            <a:endParaRPr lang="en" dirty="0"/>
          </a:p>
          <a:p>
            <a:pPr marL="914400" lvl="1" indent="-228600">
              <a:lnSpc>
                <a:spcPct val="100000"/>
              </a:lnSpc>
              <a:spcBef>
                <a:spcPts val="0"/>
              </a:spcBef>
              <a:spcAft>
                <a:spcPts val="0"/>
              </a:spcAft>
              <a:buChar char="-"/>
            </a:pPr>
            <a:r>
              <a:rPr lang="en" dirty="0"/>
              <a:t>political, telluric</a:t>
            </a:r>
          </a:p>
          <a:p>
            <a:pPr marL="914400" lvl="1" indent="-228600">
              <a:lnSpc>
                <a:spcPct val="100000"/>
              </a:lnSpc>
              <a:spcBef>
                <a:spcPts val="0"/>
              </a:spcBef>
              <a:spcAft>
                <a:spcPts val="0"/>
              </a:spcAft>
              <a:buChar char="-"/>
            </a:pPr>
            <a:endParaRPr lang="en" dirty="0"/>
          </a:p>
          <a:p>
            <a:r>
              <a:rPr lang="en-US" sz="2400" dirty="0"/>
              <a:t>Compared to terrorism:</a:t>
            </a:r>
          </a:p>
          <a:p>
            <a:pPr marL="914400" lvl="1" indent="-228600">
              <a:lnSpc>
                <a:spcPct val="100000"/>
              </a:lnSpc>
              <a:spcBef>
                <a:spcPts val="0"/>
              </a:spcBef>
              <a:spcAft>
                <a:spcPts val="0"/>
              </a:spcAft>
              <a:buChar char="-"/>
            </a:pPr>
            <a:r>
              <a:rPr lang="en" dirty="0"/>
              <a:t>control of territory and population</a:t>
            </a:r>
          </a:p>
          <a:p>
            <a:pPr marL="914400" lvl="1" indent="-228600">
              <a:lnSpc>
                <a:spcPct val="100000"/>
              </a:lnSpc>
              <a:spcBef>
                <a:spcPts val="0"/>
              </a:spcBef>
              <a:spcAft>
                <a:spcPts val="0"/>
              </a:spcAft>
              <a:buChar char="-"/>
            </a:pPr>
            <a:r>
              <a:rPr lang="en" dirty="0"/>
              <a:t>targets enemy military and government</a:t>
            </a:r>
          </a:p>
          <a:p>
            <a:pPr marL="914400" lvl="1" indent="-228600">
              <a:lnSpc>
                <a:spcPct val="100000"/>
              </a:lnSpc>
              <a:spcBef>
                <a:spcPts val="0"/>
              </a:spcBef>
              <a:spcAft>
                <a:spcPts val="0"/>
              </a:spcAft>
              <a:buChar char="-"/>
            </a:pPr>
            <a:r>
              <a:rPr lang="en" dirty="0"/>
              <a:t>imitated military structure</a:t>
            </a:r>
          </a:p>
          <a:p>
            <a:pPr marL="914400" lvl="1" indent="-228600">
              <a:lnSpc>
                <a:spcPct val="100000"/>
              </a:lnSpc>
              <a:spcBef>
                <a:spcPts val="0"/>
              </a:spcBef>
              <a:spcAft>
                <a:spcPts val="0"/>
              </a:spcAft>
              <a:buChar char="-"/>
            </a:pPr>
            <a:r>
              <a:rPr lang="en" dirty="0"/>
              <a:t>willing to engage when advantegous</a:t>
            </a:r>
          </a:p>
          <a:p>
            <a:endParaRPr lang="cs-CZ" sz="2400" dirty="0"/>
          </a:p>
        </p:txBody>
      </p:sp>
    </p:spTree>
    <p:extLst>
      <p:ext uri="{BB962C8B-B14F-4D97-AF65-F5344CB8AC3E}">
        <p14:creationId xmlns:p14="http://schemas.microsoft.com/office/powerpoint/2010/main" val="2248985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1042416" y="1017716"/>
            <a:ext cx="10542136" cy="817600"/>
          </a:xfrm>
          <a:prstGeom prst="rect">
            <a:avLst/>
          </a:prstGeom>
        </p:spPr>
        <p:txBody>
          <a:bodyPr vert="horz" lIns="121900" tIns="121900" rIns="121900" bIns="121900" rtlCol="0" anchor="t" anchorCtr="0">
            <a:noAutofit/>
          </a:bodyPr>
          <a:lstStyle/>
          <a:p>
            <a:r>
              <a:rPr lang="en" dirty="0"/>
              <a:t>Role of terrain</a:t>
            </a:r>
          </a:p>
        </p:txBody>
      </p:sp>
      <p:sp>
        <p:nvSpPr>
          <p:cNvPr id="77" name="Shape 77"/>
          <p:cNvSpPr txBox="1">
            <a:spLocks noGrp="1"/>
          </p:cNvSpPr>
          <p:nvPr>
            <p:ph type="body" idx="1"/>
          </p:nvPr>
        </p:nvSpPr>
        <p:spPr>
          <a:xfrm>
            <a:off x="836400" y="1835316"/>
            <a:ext cx="5296065" cy="4529600"/>
          </a:xfrm>
          <a:prstGeom prst="rect">
            <a:avLst/>
          </a:prstGeom>
        </p:spPr>
        <p:txBody>
          <a:bodyPr vert="horz" lIns="121900" tIns="121900" rIns="121900" bIns="121900" rtlCol="0" anchor="t" anchorCtr="0">
            <a:noAutofit/>
          </a:bodyPr>
          <a:lstStyle/>
          <a:p>
            <a:pPr marL="609585" indent="-304792">
              <a:spcAft>
                <a:spcPts val="0"/>
              </a:spcAft>
              <a:buChar char="-"/>
            </a:pPr>
            <a:r>
              <a:rPr lang="en" sz="2400" dirty="0"/>
              <a:t>geography and climate</a:t>
            </a:r>
          </a:p>
          <a:p>
            <a:pPr marL="1219170" lvl="1" indent="-304792">
              <a:spcAft>
                <a:spcPts val="0"/>
              </a:spcAft>
              <a:buChar char="-"/>
            </a:pPr>
            <a:r>
              <a:rPr lang="en" dirty="0"/>
              <a:t>mountains, forests, swamps?</a:t>
            </a:r>
          </a:p>
          <a:p>
            <a:pPr marL="1219170" lvl="1" indent="-304792">
              <a:spcAft>
                <a:spcPts val="0"/>
              </a:spcAft>
              <a:buChar char="-"/>
            </a:pPr>
            <a:r>
              <a:rPr lang="en" dirty="0"/>
              <a:t>or deserts, islands, plains?</a:t>
            </a:r>
          </a:p>
          <a:p>
            <a:pPr marL="609585" indent="-304792">
              <a:spcAft>
                <a:spcPts val="0"/>
              </a:spcAft>
              <a:buChar char="-"/>
            </a:pPr>
            <a:r>
              <a:rPr lang="en" sz="2400" dirty="0"/>
              <a:t>international borders</a:t>
            </a:r>
          </a:p>
          <a:p>
            <a:pPr marL="1219170" lvl="1" indent="-304792">
              <a:spcAft>
                <a:spcPts val="0"/>
              </a:spcAft>
              <a:buChar char="-"/>
            </a:pPr>
            <a:r>
              <a:rPr lang="en" dirty="0"/>
              <a:t>where? how long? with whom?</a:t>
            </a:r>
          </a:p>
          <a:p>
            <a:pPr marL="1219170" lvl="1" indent="-304792">
              <a:spcAft>
                <a:spcPts val="0"/>
              </a:spcAft>
              <a:buChar char="-"/>
            </a:pPr>
            <a:r>
              <a:rPr lang="en" dirty="0"/>
              <a:t>what about coastline?</a:t>
            </a:r>
          </a:p>
          <a:p>
            <a:pPr marL="609585" indent="-304792">
              <a:spcAft>
                <a:spcPts val="0"/>
              </a:spcAft>
              <a:buChar char="-"/>
            </a:pPr>
            <a:r>
              <a:rPr lang="en" sz="2400" dirty="0"/>
              <a:t>population centers</a:t>
            </a:r>
          </a:p>
          <a:p>
            <a:pPr marL="895350" indent="363538">
              <a:spcAft>
                <a:spcPts val="0"/>
              </a:spcAft>
              <a:buFont typeface="Calibri" panose="020F0502020204030204" pitchFamily="34" charset="0"/>
              <a:buChar char="-"/>
            </a:pPr>
            <a:r>
              <a:rPr lang="en" sz="1800" dirty="0"/>
              <a:t>cities as a specific type of terrain</a:t>
            </a:r>
          </a:p>
          <a:p>
            <a:pPr marL="609585" indent="-304792">
              <a:spcAft>
                <a:spcPts val="0"/>
              </a:spcAft>
              <a:buChar char="-"/>
            </a:pPr>
            <a:r>
              <a:rPr lang="en" sz="2400" dirty="0"/>
              <a:t>type of economy</a:t>
            </a:r>
          </a:p>
          <a:p>
            <a:pPr marL="1219170" lvl="1" indent="-304792">
              <a:spcAft>
                <a:spcPts val="0"/>
              </a:spcAft>
              <a:buChar char="-"/>
            </a:pPr>
            <a:r>
              <a:rPr lang="en" dirty="0"/>
              <a:t>industrial/agrarian</a:t>
            </a:r>
          </a:p>
          <a:p>
            <a:pPr marL="1219170" lvl="1" indent="-304792">
              <a:spcAft>
                <a:spcPts val="0"/>
              </a:spcAft>
              <a:buChar char="-"/>
            </a:pPr>
            <a:r>
              <a:rPr lang="en" dirty="0"/>
              <a:t>concentrated/dispersed</a:t>
            </a:r>
          </a:p>
          <a:p>
            <a:pPr marL="1219170" lvl="1" indent="-304792">
              <a:spcAft>
                <a:spcPts val="0"/>
              </a:spcAft>
              <a:buChar char="-"/>
            </a:pPr>
            <a:r>
              <a:rPr lang="en" dirty="0"/>
              <a:t>modern/developing country</a:t>
            </a:r>
          </a:p>
        </p:txBody>
      </p:sp>
      <p:pic>
        <p:nvPicPr>
          <p:cNvPr id="78" name="Shape 78"/>
          <p:cNvPicPr preferRelativeResize="0"/>
          <p:nvPr/>
        </p:nvPicPr>
        <p:blipFill>
          <a:blip r:embed="rId3">
            <a:alphaModFix/>
          </a:blip>
          <a:stretch>
            <a:fillRect/>
          </a:stretch>
        </p:blipFill>
        <p:spPr>
          <a:xfrm>
            <a:off x="6132465" y="0"/>
            <a:ext cx="6059533" cy="3461657"/>
          </a:xfrm>
          <a:prstGeom prst="rect">
            <a:avLst/>
          </a:prstGeom>
          <a:noFill/>
          <a:ln>
            <a:noFill/>
          </a:ln>
        </p:spPr>
      </p:pic>
      <p:pic>
        <p:nvPicPr>
          <p:cNvPr id="79" name="Shape 79"/>
          <p:cNvPicPr preferRelativeResize="0"/>
          <p:nvPr/>
        </p:nvPicPr>
        <p:blipFill rotWithShape="1">
          <a:blip r:embed="rId4">
            <a:alphaModFix/>
          </a:blip>
          <a:srcRect t="32691"/>
          <a:stretch/>
        </p:blipFill>
        <p:spPr>
          <a:xfrm>
            <a:off x="6132472" y="3662772"/>
            <a:ext cx="6059528" cy="3058955"/>
          </a:xfrm>
          <a:prstGeom prst="rect">
            <a:avLst/>
          </a:prstGeom>
          <a:noFill/>
          <a:ln>
            <a:noFill/>
          </a:ln>
        </p:spPr>
      </p:pic>
    </p:spTree>
    <p:extLst>
      <p:ext uri="{BB962C8B-B14F-4D97-AF65-F5344CB8AC3E}">
        <p14:creationId xmlns:p14="http://schemas.microsoft.com/office/powerpoint/2010/main" val="182791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animEffect transition="in" filter="fade">
                                      <p:cBhvr>
                                        <p:cTn id="7" dur="2000"/>
                                        <p:tgtEl>
                                          <p:spTgt spid="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
                                            <p:txEl>
                                              <p:pRg st="1" end="1"/>
                                            </p:txEl>
                                          </p:spTgt>
                                        </p:tgtEl>
                                        <p:attrNameLst>
                                          <p:attrName>style.visibility</p:attrName>
                                        </p:attrNameLst>
                                      </p:cBhvr>
                                      <p:to>
                                        <p:strVal val="visible"/>
                                      </p:to>
                                    </p:set>
                                    <p:animEffect transition="in" filter="fade">
                                      <p:cBhvr>
                                        <p:cTn id="12" dur="2000"/>
                                        <p:tgtEl>
                                          <p:spTgt spid="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xEl>
                                              <p:pRg st="2" end="2"/>
                                            </p:txEl>
                                          </p:spTgt>
                                        </p:tgtEl>
                                        <p:attrNameLst>
                                          <p:attrName>style.visibility</p:attrName>
                                        </p:attrNameLst>
                                      </p:cBhvr>
                                      <p:to>
                                        <p:strVal val="visible"/>
                                      </p:to>
                                    </p:set>
                                    <p:animEffect transition="in" filter="fade">
                                      <p:cBhvr>
                                        <p:cTn id="17" dur="2000"/>
                                        <p:tgtEl>
                                          <p:spTgt spid="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
                                            <p:txEl>
                                              <p:pRg st="3" end="3"/>
                                            </p:txEl>
                                          </p:spTgt>
                                        </p:tgtEl>
                                        <p:attrNameLst>
                                          <p:attrName>style.visibility</p:attrName>
                                        </p:attrNameLst>
                                      </p:cBhvr>
                                      <p:to>
                                        <p:strVal val="visible"/>
                                      </p:to>
                                    </p:set>
                                    <p:animEffect transition="in" filter="fade">
                                      <p:cBhvr>
                                        <p:cTn id="22" dur="2000"/>
                                        <p:tgtEl>
                                          <p:spTgt spid="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7">
                                            <p:txEl>
                                              <p:pRg st="4" end="4"/>
                                            </p:txEl>
                                          </p:spTgt>
                                        </p:tgtEl>
                                        <p:attrNameLst>
                                          <p:attrName>style.visibility</p:attrName>
                                        </p:attrNameLst>
                                      </p:cBhvr>
                                      <p:to>
                                        <p:strVal val="visible"/>
                                      </p:to>
                                    </p:set>
                                    <p:animEffect transition="in" filter="fade">
                                      <p:cBhvr>
                                        <p:cTn id="27" dur="2000"/>
                                        <p:tgtEl>
                                          <p:spTgt spid="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xEl>
                                              <p:pRg st="5" end="5"/>
                                            </p:txEl>
                                          </p:spTgt>
                                        </p:tgtEl>
                                        <p:attrNameLst>
                                          <p:attrName>style.visibility</p:attrName>
                                        </p:attrNameLst>
                                      </p:cBhvr>
                                      <p:to>
                                        <p:strVal val="visible"/>
                                      </p:to>
                                    </p:set>
                                    <p:animEffect transition="in" filter="fade">
                                      <p:cBhvr>
                                        <p:cTn id="32" dur="2000"/>
                                        <p:tgtEl>
                                          <p:spTgt spid="7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xEl>
                                              <p:pRg st="6" end="6"/>
                                            </p:txEl>
                                          </p:spTgt>
                                        </p:tgtEl>
                                        <p:attrNameLst>
                                          <p:attrName>style.visibility</p:attrName>
                                        </p:attrNameLst>
                                      </p:cBhvr>
                                      <p:to>
                                        <p:strVal val="visible"/>
                                      </p:to>
                                    </p:set>
                                    <p:animEffect transition="in" filter="fade">
                                      <p:cBhvr>
                                        <p:cTn id="37" dur="2000"/>
                                        <p:tgtEl>
                                          <p:spTgt spid="7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
                                            <p:txEl>
                                              <p:pRg st="7" end="7"/>
                                            </p:txEl>
                                          </p:spTgt>
                                        </p:tgtEl>
                                        <p:attrNameLst>
                                          <p:attrName>style.visibility</p:attrName>
                                        </p:attrNameLst>
                                      </p:cBhvr>
                                      <p:to>
                                        <p:strVal val="visible"/>
                                      </p:to>
                                    </p:set>
                                    <p:animEffect transition="in" filter="fade">
                                      <p:cBhvr>
                                        <p:cTn id="42" dur="2000"/>
                                        <p:tgtEl>
                                          <p:spTgt spid="7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
                                            <p:txEl>
                                              <p:pRg st="8" end="8"/>
                                            </p:txEl>
                                          </p:spTgt>
                                        </p:tgtEl>
                                        <p:attrNameLst>
                                          <p:attrName>style.visibility</p:attrName>
                                        </p:attrNameLst>
                                      </p:cBhvr>
                                      <p:to>
                                        <p:strVal val="visible"/>
                                      </p:to>
                                    </p:set>
                                    <p:animEffect transition="in" filter="fade">
                                      <p:cBhvr>
                                        <p:cTn id="47" dur="2000"/>
                                        <p:tgtEl>
                                          <p:spTgt spid="7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7">
                                            <p:txEl>
                                              <p:pRg st="9" end="9"/>
                                            </p:txEl>
                                          </p:spTgt>
                                        </p:tgtEl>
                                        <p:attrNameLst>
                                          <p:attrName>style.visibility</p:attrName>
                                        </p:attrNameLst>
                                      </p:cBhvr>
                                      <p:to>
                                        <p:strVal val="visible"/>
                                      </p:to>
                                    </p:set>
                                    <p:animEffect transition="in" filter="fade">
                                      <p:cBhvr>
                                        <p:cTn id="52" dur="2000"/>
                                        <p:tgtEl>
                                          <p:spTgt spid="7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7">
                                            <p:txEl>
                                              <p:pRg st="10" end="10"/>
                                            </p:txEl>
                                          </p:spTgt>
                                        </p:tgtEl>
                                        <p:attrNameLst>
                                          <p:attrName>style.visibility</p:attrName>
                                        </p:attrNameLst>
                                      </p:cBhvr>
                                      <p:to>
                                        <p:strVal val="visible"/>
                                      </p:to>
                                    </p:set>
                                    <p:animEffect transition="in" filter="fade">
                                      <p:cBhvr>
                                        <p:cTn id="57" dur="2000"/>
                                        <p:tgtEl>
                                          <p:spTgt spid="7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7">
                                            <p:txEl>
                                              <p:pRg st="11" end="11"/>
                                            </p:txEl>
                                          </p:spTgt>
                                        </p:tgtEl>
                                        <p:attrNameLst>
                                          <p:attrName>style.visibility</p:attrName>
                                        </p:attrNameLst>
                                      </p:cBhvr>
                                      <p:to>
                                        <p:strVal val="visible"/>
                                      </p:to>
                                    </p:set>
                                    <p:animEffect transition="in" filter="fade">
                                      <p:cBhvr>
                                        <p:cTn id="62" dur="2000"/>
                                        <p:tgtEl>
                                          <p:spTgt spid="7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220272" y="905766"/>
            <a:ext cx="11360800" cy="817600"/>
          </a:xfrm>
          <a:prstGeom prst="rect">
            <a:avLst/>
          </a:prstGeom>
        </p:spPr>
        <p:txBody>
          <a:bodyPr vert="horz" lIns="121900" tIns="121900" rIns="121900" bIns="121900" rtlCol="0" anchor="t" anchorCtr="0">
            <a:noAutofit/>
          </a:bodyPr>
          <a:lstStyle/>
          <a:p>
            <a:r>
              <a:rPr lang="en" dirty="0"/>
              <a:t>Role of population</a:t>
            </a:r>
          </a:p>
        </p:txBody>
      </p:sp>
      <p:sp>
        <p:nvSpPr>
          <p:cNvPr id="85" name="Shape 85"/>
          <p:cNvSpPr txBox="1">
            <a:spLocks noGrp="1"/>
          </p:cNvSpPr>
          <p:nvPr>
            <p:ph type="body" idx="1"/>
          </p:nvPr>
        </p:nvSpPr>
        <p:spPr>
          <a:xfrm>
            <a:off x="808791" y="1854741"/>
            <a:ext cx="5134809" cy="4529600"/>
          </a:xfrm>
          <a:prstGeom prst="rect">
            <a:avLst/>
          </a:prstGeom>
        </p:spPr>
        <p:txBody>
          <a:bodyPr vert="horz" lIns="121900" tIns="121900" rIns="121900" bIns="121900" rtlCol="0" anchor="t" anchorCtr="0">
            <a:noAutofit/>
          </a:bodyPr>
          <a:lstStyle/>
          <a:p>
            <a:pPr marL="609585" indent="-304792">
              <a:buChar char="-"/>
            </a:pPr>
            <a:r>
              <a:rPr lang="en" sz="2400" dirty="0"/>
              <a:t>control of population is more important than control of territory</a:t>
            </a:r>
          </a:p>
          <a:p>
            <a:pPr marL="609585" indent="-304792">
              <a:buChar char="-"/>
            </a:pPr>
            <a:r>
              <a:rPr lang="en" sz="2400" dirty="0"/>
              <a:t>it is source of money, information, fighters, and any other kind of support</a:t>
            </a:r>
          </a:p>
          <a:p>
            <a:pPr marL="609585" indent="-304792">
              <a:buChar char="-"/>
            </a:pPr>
            <a:r>
              <a:rPr lang="en" sz="2400" dirty="0"/>
              <a:t>goal of the guerilla is to take control over the population at the detriment of government</a:t>
            </a:r>
          </a:p>
        </p:txBody>
      </p:sp>
      <p:pic>
        <p:nvPicPr>
          <p:cNvPr id="86" name="Shape 86"/>
          <p:cNvPicPr preferRelativeResize="0"/>
          <p:nvPr/>
        </p:nvPicPr>
        <p:blipFill>
          <a:blip r:embed="rId3">
            <a:alphaModFix/>
          </a:blip>
          <a:stretch>
            <a:fillRect/>
          </a:stretch>
        </p:blipFill>
        <p:spPr>
          <a:xfrm>
            <a:off x="5870617" y="1723366"/>
            <a:ext cx="6321383" cy="4433468"/>
          </a:xfrm>
          <a:prstGeom prst="rect">
            <a:avLst/>
          </a:prstGeom>
          <a:noFill/>
          <a:ln>
            <a:noFill/>
          </a:ln>
        </p:spPr>
      </p:pic>
    </p:spTree>
    <p:extLst>
      <p:ext uri="{BB962C8B-B14F-4D97-AF65-F5344CB8AC3E}">
        <p14:creationId xmlns:p14="http://schemas.microsoft.com/office/powerpoint/2010/main" val="236717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animEffect transition="in" filter="fade">
                                      <p:cBhvr>
                                        <p:cTn id="7" dur="2000"/>
                                        <p:tgtEl>
                                          <p:spTgt spid="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xEl>
                                              <p:pRg st="1" end="1"/>
                                            </p:txEl>
                                          </p:spTgt>
                                        </p:tgtEl>
                                        <p:attrNameLst>
                                          <p:attrName>style.visibility</p:attrName>
                                        </p:attrNameLst>
                                      </p:cBhvr>
                                      <p:to>
                                        <p:strVal val="visible"/>
                                      </p:to>
                                    </p:set>
                                    <p:animEffect transition="in" filter="fade">
                                      <p:cBhvr>
                                        <p:cTn id="12" dur="2000"/>
                                        <p:tgtEl>
                                          <p:spTgt spid="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
                                            <p:txEl>
                                              <p:pRg st="2" end="2"/>
                                            </p:txEl>
                                          </p:spTgt>
                                        </p:tgtEl>
                                        <p:attrNameLst>
                                          <p:attrName>style.visibility</p:attrName>
                                        </p:attrNameLst>
                                      </p:cBhvr>
                                      <p:to>
                                        <p:strVal val="visible"/>
                                      </p:to>
                                    </p:set>
                                    <p:animEffect transition="in" filter="fade">
                                      <p:cBhvr>
                                        <p:cTn id="17" dur="2000"/>
                                        <p:tgtEl>
                                          <p:spTgt spid="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585644" y="977415"/>
            <a:ext cx="4971200" cy="817600"/>
          </a:xfrm>
          <a:prstGeom prst="rect">
            <a:avLst/>
          </a:prstGeom>
        </p:spPr>
        <p:txBody>
          <a:bodyPr vert="horz" lIns="121900" tIns="121900" rIns="121900" bIns="121900" rtlCol="0" anchor="t" anchorCtr="0">
            <a:noAutofit/>
          </a:bodyPr>
          <a:lstStyle/>
          <a:p>
            <a:r>
              <a:rPr lang="en" dirty="0"/>
              <a:t>Role of cause</a:t>
            </a:r>
          </a:p>
        </p:txBody>
      </p:sp>
      <p:sp>
        <p:nvSpPr>
          <p:cNvPr id="92" name="Shape 92"/>
          <p:cNvSpPr txBox="1">
            <a:spLocks noGrp="1"/>
          </p:cNvSpPr>
          <p:nvPr>
            <p:ph type="body" idx="1"/>
          </p:nvPr>
        </p:nvSpPr>
        <p:spPr>
          <a:xfrm>
            <a:off x="6444565" y="1887752"/>
            <a:ext cx="5647016" cy="5088000"/>
          </a:xfrm>
          <a:prstGeom prst="rect">
            <a:avLst/>
          </a:prstGeom>
        </p:spPr>
        <p:txBody>
          <a:bodyPr vert="horz" lIns="121900" tIns="121900" rIns="121900" bIns="121900" rtlCol="0" anchor="t" anchorCtr="0">
            <a:noAutofit/>
          </a:bodyPr>
          <a:lstStyle/>
          <a:p>
            <a:pPr marL="609585" indent="-304792">
              <a:spcAft>
                <a:spcPts val="0"/>
              </a:spcAft>
              <a:buChar char="-"/>
            </a:pPr>
            <a:r>
              <a:rPr lang="en" sz="2400" dirty="0"/>
              <a:t>what are they fighting for or against</a:t>
            </a:r>
          </a:p>
          <a:p>
            <a:pPr marL="609585" indent="-304792">
              <a:spcAft>
                <a:spcPts val="0"/>
              </a:spcAft>
              <a:buChar char="-"/>
            </a:pPr>
            <a:r>
              <a:rPr lang="en" sz="2400" dirty="0"/>
              <a:t>decisive factor regarding:</a:t>
            </a:r>
          </a:p>
          <a:p>
            <a:pPr marL="1219170" lvl="1" indent="-304792">
              <a:spcAft>
                <a:spcPts val="0"/>
              </a:spcAft>
              <a:buChar char="-"/>
            </a:pPr>
            <a:r>
              <a:rPr lang="en" dirty="0"/>
              <a:t>control of population</a:t>
            </a:r>
          </a:p>
          <a:p>
            <a:pPr marL="1219170" lvl="1" indent="-304792">
              <a:spcAft>
                <a:spcPts val="0"/>
              </a:spcAft>
              <a:buChar char="-"/>
            </a:pPr>
            <a:r>
              <a:rPr lang="en" dirty="0"/>
              <a:t>external support</a:t>
            </a:r>
          </a:p>
          <a:p>
            <a:pPr marL="1219170" lvl="1" indent="-304792">
              <a:spcAft>
                <a:spcPts val="0"/>
              </a:spcAft>
              <a:buChar char="-"/>
            </a:pPr>
            <a:r>
              <a:rPr lang="en" dirty="0"/>
              <a:t>internal resistance</a:t>
            </a:r>
          </a:p>
          <a:p>
            <a:pPr marL="609585" indent="-304792">
              <a:spcAft>
                <a:spcPts val="0"/>
              </a:spcAft>
              <a:buChar char="-"/>
            </a:pPr>
            <a:r>
              <a:rPr lang="en" sz="2400" dirty="0"/>
              <a:t>best cause is one that brings you maximum number of supporters and also weakens the enemy as much as possible</a:t>
            </a:r>
          </a:p>
          <a:p>
            <a:pPr marL="609585" indent="-304792">
              <a:spcAft>
                <a:spcPts val="0"/>
              </a:spcAft>
              <a:buChar char="-"/>
            </a:pPr>
            <a:r>
              <a:rPr lang="en" sz="2400" dirty="0"/>
              <a:t>it will differ case by case</a:t>
            </a:r>
          </a:p>
          <a:p>
            <a:pPr marL="609585" indent="-304792">
              <a:spcAft>
                <a:spcPts val="0"/>
              </a:spcAft>
              <a:buChar char="-"/>
            </a:pPr>
            <a:r>
              <a:rPr lang="en" sz="2400" dirty="0"/>
              <a:t>its importance declines with duration and escalation</a:t>
            </a:r>
          </a:p>
        </p:txBody>
      </p:sp>
      <p:pic>
        <p:nvPicPr>
          <p:cNvPr id="93" name="Shape 93"/>
          <p:cNvPicPr preferRelativeResize="0"/>
          <p:nvPr/>
        </p:nvPicPr>
        <p:blipFill rotWithShape="1">
          <a:blip r:embed="rId3">
            <a:alphaModFix/>
          </a:blip>
          <a:srcRect r="9387"/>
          <a:stretch/>
        </p:blipFill>
        <p:spPr>
          <a:xfrm>
            <a:off x="0" y="593367"/>
            <a:ext cx="6444565" cy="5702300"/>
          </a:xfrm>
          <a:prstGeom prst="rect">
            <a:avLst/>
          </a:prstGeom>
          <a:noFill/>
          <a:ln>
            <a:noFill/>
          </a:ln>
        </p:spPr>
      </p:pic>
    </p:spTree>
    <p:extLst>
      <p:ext uri="{BB962C8B-B14F-4D97-AF65-F5344CB8AC3E}">
        <p14:creationId xmlns:p14="http://schemas.microsoft.com/office/powerpoint/2010/main" val="420773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animEffect transition="in" filter="fade">
                                      <p:cBhvr>
                                        <p:cTn id="7" dur="2000"/>
                                        <p:tgtEl>
                                          <p:spTgt spid="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
                                            <p:txEl>
                                              <p:pRg st="1" end="1"/>
                                            </p:txEl>
                                          </p:spTgt>
                                        </p:tgtEl>
                                        <p:attrNameLst>
                                          <p:attrName>style.visibility</p:attrName>
                                        </p:attrNameLst>
                                      </p:cBhvr>
                                      <p:to>
                                        <p:strVal val="visible"/>
                                      </p:to>
                                    </p:set>
                                    <p:animEffect transition="in" filter="fade">
                                      <p:cBhvr>
                                        <p:cTn id="12" dur="2000"/>
                                        <p:tgtEl>
                                          <p:spTgt spid="9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2">
                                            <p:txEl>
                                              <p:pRg st="2" end="2"/>
                                            </p:txEl>
                                          </p:spTgt>
                                        </p:tgtEl>
                                        <p:attrNameLst>
                                          <p:attrName>style.visibility</p:attrName>
                                        </p:attrNameLst>
                                      </p:cBhvr>
                                      <p:to>
                                        <p:strVal val="visible"/>
                                      </p:to>
                                    </p:set>
                                    <p:animEffect transition="in" filter="fade">
                                      <p:cBhvr>
                                        <p:cTn id="15" dur="2000"/>
                                        <p:tgtEl>
                                          <p:spTgt spid="9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2">
                                            <p:txEl>
                                              <p:pRg st="3" end="3"/>
                                            </p:txEl>
                                          </p:spTgt>
                                        </p:tgtEl>
                                        <p:attrNameLst>
                                          <p:attrName>style.visibility</p:attrName>
                                        </p:attrNameLst>
                                      </p:cBhvr>
                                      <p:to>
                                        <p:strVal val="visible"/>
                                      </p:to>
                                    </p:set>
                                    <p:animEffect transition="in" filter="fade">
                                      <p:cBhvr>
                                        <p:cTn id="18" dur="2000"/>
                                        <p:tgtEl>
                                          <p:spTgt spid="9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2">
                                            <p:txEl>
                                              <p:pRg st="4" end="4"/>
                                            </p:txEl>
                                          </p:spTgt>
                                        </p:tgtEl>
                                        <p:attrNameLst>
                                          <p:attrName>style.visibility</p:attrName>
                                        </p:attrNameLst>
                                      </p:cBhvr>
                                      <p:to>
                                        <p:strVal val="visible"/>
                                      </p:to>
                                    </p:set>
                                    <p:animEffect transition="in" filter="fade">
                                      <p:cBhvr>
                                        <p:cTn id="21" dur="2000"/>
                                        <p:tgtEl>
                                          <p:spTgt spid="9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2">
                                            <p:txEl>
                                              <p:pRg st="5" end="5"/>
                                            </p:txEl>
                                          </p:spTgt>
                                        </p:tgtEl>
                                        <p:attrNameLst>
                                          <p:attrName>style.visibility</p:attrName>
                                        </p:attrNameLst>
                                      </p:cBhvr>
                                      <p:to>
                                        <p:strVal val="visible"/>
                                      </p:to>
                                    </p:set>
                                    <p:animEffect transition="in" filter="fade">
                                      <p:cBhvr>
                                        <p:cTn id="26" dur="2000"/>
                                        <p:tgtEl>
                                          <p:spTgt spid="9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2">
                                            <p:txEl>
                                              <p:pRg st="6" end="6"/>
                                            </p:txEl>
                                          </p:spTgt>
                                        </p:tgtEl>
                                        <p:attrNameLst>
                                          <p:attrName>style.visibility</p:attrName>
                                        </p:attrNameLst>
                                      </p:cBhvr>
                                      <p:to>
                                        <p:strVal val="visible"/>
                                      </p:to>
                                    </p:set>
                                    <p:animEffect transition="in" filter="fade">
                                      <p:cBhvr>
                                        <p:cTn id="31" dur="2000"/>
                                        <p:tgtEl>
                                          <p:spTgt spid="9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2">
                                            <p:txEl>
                                              <p:pRg st="7" end="7"/>
                                            </p:txEl>
                                          </p:spTgt>
                                        </p:tgtEl>
                                        <p:attrNameLst>
                                          <p:attrName>style.visibility</p:attrName>
                                        </p:attrNameLst>
                                      </p:cBhvr>
                                      <p:to>
                                        <p:strVal val="visible"/>
                                      </p:to>
                                    </p:set>
                                    <p:animEffect transition="in" filter="fade">
                                      <p:cBhvr>
                                        <p:cTn id="36" dur="2000"/>
                                        <p:tgtEl>
                                          <p:spTgt spid="9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1073968" y="952200"/>
            <a:ext cx="11360800" cy="817600"/>
          </a:xfrm>
          <a:prstGeom prst="rect">
            <a:avLst/>
          </a:prstGeom>
        </p:spPr>
        <p:txBody>
          <a:bodyPr vert="horz" lIns="121900" tIns="121900" rIns="121900" bIns="121900" rtlCol="0" anchor="t" anchorCtr="0">
            <a:noAutofit/>
          </a:bodyPr>
          <a:lstStyle/>
          <a:p>
            <a:r>
              <a:rPr lang="en" dirty="0"/>
              <a:t>Role of entropy</a:t>
            </a:r>
          </a:p>
        </p:txBody>
      </p:sp>
      <p:sp>
        <p:nvSpPr>
          <p:cNvPr id="99" name="Shape 99"/>
          <p:cNvSpPr txBox="1">
            <a:spLocks noGrp="1"/>
          </p:cNvSpPr>
          <p:nvPr>
            <p:ph type="body" idx="1"/>
          </p:nvPr>
        </p:nvSpPr>
        <p:spPr>
          <a:xfrm>
            <a:off x="1073968" y="1841315"/>
            <a:ext cx="7232600" cy="4886055"/>
          </a:xfrm>
          <a:prstGeom prst="rect">
            <a:avLst/>
          </a:prstGeom>
        </p:spPr>
        <p:txBody>
          <a:bodyPr vert="horz" lIns="121900" tIns="121900" rIns="121900" bIns="121900" rtlCol="0" anchor="t" anchorCtr="0">
            <a:noAutofit/>
          </a:bodyPr>
          <a:lstStyle/>
          <a:p>
            <a:pPr marL="609585" indent="-457189">
              <a:lnSpc>
                <a:spcPct val="100000"/>
              </a:lnSpc>
              <a:spcAft>
                <a:spcPts val="0"/>
              </a:spcAft>
              <a:buClr>
                <a:schemeClr val="dk1"/>
              </a:buClr>
              <a:buFont typeface="Old Standard TT"/>
              <a:buChar char="-"/>
            </a:pPr>
            <a:r>
              <a:rPr lang="en" sz="2400" dirty="0"/>
              <a:t>laws of nature are helping the irregulars</a:t>
            </a:r>
          </a:p>
          <a:p>
            <a:pPr marL="609585" indent="-457189">
              <a:lnSpc>
                <a:spcPct val="100000"/>
              </a:lnSpc>
              <a:spcAft>
                <a:spcPts val="0"/>
              </a:spcAft>
              <a:buClr>
                <a:schemeClr val="dk1"/>
              </a:buClr>
              <a:buFont typeface="Old Standard TT"/>
              <a:buChar char="-"/>
            </a:pPr>
            <a:r>
              <a:rPr lang="en" sz="2400" dirty="0"/>
              <a:t>all systems and strucutres naturally tend towards decline and disorder (entropy increases over time, </a:t>
            </a:r>
            <a:r>
              <a:rPr lang="en-US" sz="2400" dirty="0"/>
              <a:t>s</a:t>
            </a:r>
            <a:r>
              <a:rPr lang="cs-CZ" sz="2400" dirty="0" err="1"/>
              <a:t>econd</a:t>
            </a:r>
            <a:r>
              <a:rPr lang="cs-CZ" sz="2400" dirty="0"/>
              <a:t> </a:t>
            </a:r>
            <a:r>
              <a:rPr lang="cs-CZ" sz="2400" dirty="0" err="1"/>
              <a:t>law</a:t>
            </a:r>
            <a:r>
              <a:rPr lang="cs-CZ" sz="2400" dirty="0"/>
              <a:t> </a:t>
            </a:r>
            <a:r>
              <a:rPr lang="cs-CZ" sz="2400" dirty="0" err="1"/>
              <a:t>of</a:t>
            </a:r>
            <a:r>
              <a:rPr lang="cs-CZ" sz="2400" dirty="0"/>
              <a:t> </a:t>
            </a:r>
            <a:r>
              <a:rPr lang="cs-CZ" sz="2400" dirty="0" err="1"/>
              <a:t>thermodynamics</a:t>
            </a:r>
            <a:r>
              <a:rPr lang="en" sz="2400" dirty="0"/>
              <a:t>)</a:t>
            </a:r>
          </a:p>
          <a:p>
            <a:pPr marL="609585" indent="-457189">
              <a:lnSpc>
                <a:spcPct val="100000"/>
              </a:lnSpc>
              <a:spcAft>
                <a:spcPts val="0"/>
              </a:spcAft>
              <a:buClr>
                <a:schemeClr val="dk1"/>
              </a:buClr>
              <a:buFont typeface="Old Standard TT"/>
              <a:buChar char="-"/>
            </a:pPr>
            <a:r>
              <a:rPr lang="en" sz="2400" dirty="0"/>
              <a:t>maintenance takes effort, resources and time</a:t>
            </a:r>
          </a:p>
          <a:p>
            <a:pPr marL="609585" indent="-457189">
              <a:lnSpc>
                <a:spcPct val="100000"/>
              </a:lnSpc>
              <a:spcAft>
                <a:spcPts val="0"/>
              </a:spcAft>
              <a:buClr>
                <a:schemeClr val="dk1"/>
              </a:buClr>
              <a:buFont typeface="Old Standard TT"/>
              <a:buChar char="-"/>
            </a:pPr>
            <a:r>
              <a:rPr lang="en" sz="2400" dirty="0"/>
              <a:t>therefore destroying things is cheaper and easier than building them or protecting them</a:t>
            </a:r>
          </a:p>
          <a:p>
            <a:pPr marL="609585" indent="-457189">
              <a:lnSpc>
                <a:spcPct val="100000"/>
              </a:lnSpc>
              <a:spcAft>
                <a:spcPts val="0"/>
              </a:spcAft>
              <a:buClr>
                <a:schemeClr val="dk1"/>
              </a:buClr>
              <a:buFont typeface="Old Standard TT"/>
              <a:buChar char="-"/>
            </a:pPr>
            <a:r>
              <a:rPr lang="en" sz="2400" dirty="0"/>
              <a:t>this makes war relatively easier for guerillas</a:t>
            </a:r>
          </a:p>
          <a:p>
            <a:pPr marL="609585" indent="-457189">
              <a:lnSpc>
                <a:spcPct val="100000"/>
              </a:lnSpc>
              <a:spcAft>
                <a:spcPts val="0"/>
              </a:spcAft>
              <a:buClr>
                <a:schemeClr val="dk1"/>
              </a:buClr>
              <a:buFont typeface="Old Standard TT"/>
              <a:buChar char="-"/>
            </a:pPr>
            <a:endParaRPr lang="en" sz="2400" dirty="0"/>
          </a:p>
          <a:p>
            <a:pPr marL="609585" indent="-457189">
              <a:lnSpc>
                <a:spcPct val="100000"/>
              </a:lnSpc>
              <a:spcAft>
                <a:spcPts val="0"/>
              </a:spcAft>
              <a:buClr>
                <a:schemeClr val="dk1"/>
              </a:buClr>
              <a:buFont typeface="Old Standard TT"/>
              <a:buChar char="-"/>
            </a:pPr>
            <a:r>
              <a:rPr lang="en" sz="2400" dirty="0"/>
              <a:t>the aim is to bleed out the government</a:t>
            </a:r>
          </a:p>
          <a:p>
            <a:pPr marL="609585" indent="-457189">
              <a:lnSpc>
                <a:spcPct val="100000"/>
              </a:lnSpc>
              <a:spcAft>
                <a:spcPts val="0"/>
              </a:spcAft>
              <a:buClr>
                <a:schemeClr val="dk1"/>
              </a:buClr>
              <a:buFont typeface="Old Standard TT"/>
              <a:buChar char="-"/>
            </a:pPr>
            <a:r>
              <a:rPr lang="en" sz="2400" dirty="0"/>
              <a:t>H. Kissinger: „</a:t>
            </a:r>
            <a:r>
              <a:rPr lang="en-US" sz="2400" dirty="0"/>
              <a:t>The conventional army loses if it does not win. The guerrilla wins if it does not lose.</a:t>
            </a:r>
            <a:r>
              <a:rPr lang="en" sz="2400" dirty="0"/>
              <a:t>“</a:t>
            </a:r>
          </a:p>
          <a:p>
            <a:pPr>
              <a:lnSpc>
                <a:spcPct val="100000"/>
              </a:lnSpc>
              <a:spcAft>
                <a:spcPts val="0"/>
              </a:spcAft>
              <a:buNone/>
            </a:pPr>
            <a:endParaRPr lang="en" sz="2400" dirty="0"/>
          </a:p>
        </p:txBody>
      </p:sp>
      <p:pic>
        <p:nvPicPr>
          <p:cNvPr id="100" name="Shape 100"/>
          <p:cNvPicPr preferRelativeResize="0"/>
          <p:nvPr/>
        </p:nvPicPr>
        <p:blipFill rotWithShape="1">
          <a:blip r:embed="rId3">
            <a:alphaModFix/>
          </a:blip>
          <a:srcRect r="55398"/>
          <a:stretch/>
        </p:blipFill>
        <p:spPr>
          <a:xfrm>
            <a:off x="8331668" y="0"/>
            <a:ext cx="3835233" cy="3682632"/>
          </a:xfrm>
          <a:prstGeom prst="rect">
            <a:avLst/>
          </a:prstGeom>
          <a:noFill/>
          <a:ln>
            <a:noFill/>
          </a:ln>
        </p:spPr>
      </p:pic>
      <p:pic>
        <p:nvPicPr>
          <p:cNvPr id="101" name="Shape 101"/>
          <p:cNvPicPr preferRelativeResize="0"/>
          <p:nvPr/>
        </p:nvPicPr>
        <p:blipFill rotWithShape="1">
          <a:blip r:embed="rId3">
            <a:alphaModFix/>
          </a:blip>
          <a:srcRect l="49854"/>
          <a:stretch/>
        </p:blipFill>
        <p:spPr>
          <a:xfrm>
            <a:off x="8306568" y="3539599"/>
            <a:ext cx="3885432" cy="3318400"/>
          </a:xfrm>
          <a:prstGeom prst="rect">
            <a:avLst/>
          </a:prstGeom>
          <a:noFill/>
          <a:ln>
            <a:noFill/>
          </a:ln>
        </p:spPr>
      </p:pic>
    </p:spTree>
    <p:extLst>
      <p:ext uri="{BB962C8B-B14F-4D97-AF65-F5344CB8AC3E}">
        <p14:creationId xmlns:p14="http://schemas.microsoft.com/office/powerpoint/2010/main" val="58034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Effect transition="in" filter="fade">
                                      <p:cBhvr>
                                        <p:cTn id="7" dur="2000"/>
                                        <p:tgtEl>
                                          <p:spTgt spid="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xEl>
                                              <p:pRg st="1" end="1"/>
                                            </p:txEl>
                                          </p:spTgt>
                                        </p:tgtEl>
                                        <p:attrNameLst>
                                          <p:attrName>style.visibility</p:attrName>
                                        </p:attrNameLst>
                                      </p:cBhvr>
                                      <p:to>
                                        <p:strVal val="visible"/>
                                      </p:to>
                                    </p:set>
                                    <p:animEffect transition="in" filter="fade">
                                      <p:cBhvr>
                                        <p:cTn id="12" dur="2000"/>
                                        <p:tgtEl>
                                          <p:spTgt spid="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animEffect transition="in" filter="fade">
                                      <p:cBhvr>
                                        <p:cTn id="17" dur="2000"/>
                                        <p:tgtEl>
                                          <p:spTgt spid="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9">
                                            <p:txEl>
                                              <p:pRg st="3" end="3"/>
                                            </p:txEl>
                                          </p:spTgt>
                                        </p:tgtEl>
                                        <p:attrNameLst>
                                          <p:attrName>style.visibility</p:attrName>
                                        </p:attrNameLst>
                                      </p:cBhvr>
                                      <p:to>
                                        <p:strVal val="visible"/>
                                      </p:to>
                                    </p:set>
                                    <p:animEffect transition="in" filter="fade">
                                      <p:cBhvr>
                                        <p:cTn id="22" dur="2000"/>
                                        <p:tgtEl>
                                          <p:spTgt spid="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9">
                                            <p:txEl>
                                              <p:pRg st="4" end="4"/>
                                            </p:txEl>
                                          </p:spTgt>
                                        </p:tgtEl>
                                        <p:attrNameLst>
                                          <p:attrName>style.visibility</p:attrName>
                                        </p:attrNameLst>
                                      </p:cBhvr>
                                      <p:to>
                                        <p:strVal val="visible"/>
                                      </p:to>
                                    </p:set>
                                    <p:animEffect transition="in" filter="fade">
                                      <p:cBhvr>
                                        <p:cTn id="27" dur="2000"/>
                                        <p:tgtEl>
                                          <p:spTgt spid="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9">
                                            <p:txEl>
                                              <p:pRg st="6" end="6"/>
                                            </p:txEl>
                                          </p:spTgt>
                                        </p:tgtEl>
                                        <p:attrNameLst>
                                          <p:attrName>style.visibility</p:attrName>
                                        </p:attrNameLst>
                                      </p:cBhvr>
                                      <p:to>
                                        <p:strVal val="visible"/>
                                      </p:to>
                                    </p:set>
                                    <p:animEffect transition="in" filter="fade">
                                      <p:cBhvr>
                                        <p:cTn id="32" dur="2000"/>
                                        <p:tgtEl>
                                          <p:spTgt spid="9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9">
                                            <p:txEl>
                                              <p:pRg st="7" end="7"/>
                                            </p:txEl>
                                          </p:spTgt>
                                        </p:tgtEl>
                                        <p:attrNameLst>
                                          <p:attrName>style.visibility</p:attrName>
                                        </p:attrNameLst>
                                      </p:cBhvr>
                                      <p:to>
                                        <p:strVal val="visible"/>
                                      </p:to>
                                    </p:set>
                                    <p:animEffect transition="in" filter="fade">
                                      <p:cBhvr>
                                        <p:cTn id="37" dur="2000"/>
                                        <p:tgtEl>
                                          <p:spTgt spid="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03648" y="1005790"/>
            <a:ext cx="11360800" cy="817600"/>
          </a:xfrm>
        </p:spPr>
        <p:txBody>
          <a:bodyPr/>
          <a:lstStyle/>
          <a:p>
            <a:r>
              <a:rPr lang="en-US" dirty="0"/>
              <a:t>Thinkers and theoreticians</a:t>
            </a:r>
            <a:endParaRPr lang="cs-CZ" dirty="0"/>
          </a:p>
        </p:txBody>
      </p:sp>
      <p:sp>
        <p:nvSpPr>
          <p:cNvPr id="3" name="Zástupný symbol pro text 2"/>
          <p:cNvSpPr>
            <a:spLocks noGrp="1"/>
          </p:cNvSpPr>
          <p:nvPr>
            <p:ph type="body" idx="1"/>
          </p:nvPr>
        </p:nvSpPr>
        <p:spPr>
          <a:xfrm>
            <a:off x="1203648" y="1823390"/>
            <a:ext cx="7679095" cy="4686304"/>
          </a:xfrm>
        </p:spPr>
        <p:txBody>
          <a:bodyPr>
            <a:normAutofit/>
          </a:bodyPr>
          <a:lstStyle/>
          <a:p>
            <a:r>
              <a:rPr lang="en-US" sz="2400" dirty="0"/>
              <a:t>- T. E. Lawrence (1888-1935)</a:t>
            </a:r>
          </a:p>
          <a:p>
            <a:pPr lvl="1"/>
            <a:r>
              <a:rPr lang="en-US" dirty="0"/>
              <a:t>“War upon rebellion is messy and slow, like eating soup with a knife.”</a:t>
            </a:r>
          </a:p>
          <a:p>
            <a:pPr lvl="1"/>
            <a:r>
              <a:rPr lang="en-US" dirty="0"/>
              <a:t>“We were an influence, an idea, a thing invulnerable, intangible, without front or back, drifting about like a gas? Armies were like plants, immobile as a whole, firm-rooted, nourished through long stems to the head, we might be a vapor, blowing where we listed.”</a:t>
            </a:r>
          </a:p>
          <a:p>
            <a:r>
              <a:rPr lang="en-US" sz="2400" dirty="0"/>
              <a:t>- Mao Zedong (1893-1976)</a:t>
            </a:r>
          </a:p>
          <a:p>
            <a:pPr lvl="1"/>
            <a:r>
              <a:rPr lang="en-US" dirty="0"/>
              <a:t>“The people are the sea that the revolutionary swims in”</a:t>
            </a:r>
          </a:p>
          <a:p>
            <a:pPr lvl="1"/>
            <a:r>
              <a:rPr lang="en-US" dirty="0"/>
              <a:t>“The enemy advances, we retreat; the enemy camps, we harass; the enemy tires, we attack; the enemy retreats, we pursue.”</a:t>
            </a:r>
          </a:p>
          <a:p>
            <a:pPr lvl="1"/>
            <a:r>
              <a:rPr lang="en-US" dirty="0"/>
              <a:t>3 steps of revolutionary war</a:t>
            </a:r>
          </a:p>
          <a:p>
            <a:r>
              <a:rPr lang="en-US" sz="2400" dirty="0"/>
              <a:t>- </a:t>
            </a:r>
            <a:r>
              <a:rPr lang="en" sz="2400" dirty="0"/>
              <a:t>Ernesto ‘Che’ Guevara (1928-1967)</a:t>
            </a:r>
            <a:endParaRPr lang="en-US" sz="2400" dirty="0"/>
          </a:p>
          <a:p>
            <a:pPr lvl="1"/>
            <a:r>
              <a:rPr lang="en-US" sz="2200" dirty="0"/>
              <a:t>“</a:t>
            </a:r>
            <a:r>
              <a:rPr lang="en-US" dirty="0"/>
              <a:t>Guerrilla warfare is used by the side which is supported by a majority but which possesses a much smaller number of arms for use in defense against oppression.</a:t>
            </a:r>
            <a:r>
              <a:rPr lang="en-US" sz="2200" dirty="0"/>
              <a:t>”</a:t>
            </a:r>
            <a:endParaRPr lang="en" sz="2200" dirty="0"/>
          </a:p>
        </p:txBody>
      </p:sp>
      <p:pic>
        <p:nvPicPr>
          <p:cNvPr id="4" name="Shape 115"/>
          <p:cNvPicPr preferRelativeResize="0"/>
          <p:nvPr/>
        </p:nvPicPr>
        <p:blipFill>
          <a:blip r:embed="rId2">
            <a:alphaModFix/>
          </a:blip>
          <a:stretch>
            <a:fillRect/>
          </a:stretch>
        </p:blipFill>
        <p:spPr>
          <a:xfrm>
            <a:off x="8882743" y="774441"/>
            <a:ext cx="3309257" cy="5503904"/>
          </a:xfrm>
          <a:prstGeom prst="rect">
            <a:avLst/>
          </a:prstGeom>
          <a:noFill/>
          <a:ln>
            <a:noFill/>
          </a:ln>
        </p:spPr>
      </p:pic>
    </p:spTree>
    <p:extLst>
      <p:ext uri="{BB962C8B-B14F-4D97-AF65-F5344CB8AC3E}">
        <p14:creationId xmlns:p14="http://schemas.microsoft.com/office/powerpoint/2010/main" val="880051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22310" y="998376"/>
            <a:ext cx="10554090" cy="746447"/>
          </a:xfrm>
        </p:spPr>
        <p:txBody>
          <a:bodyPr>
            <a:normAutofit fontScale="90000"/>
          </a:bodyPr>
          <a:lstStyle/>
          <a:p>
            <a:r>
              <a:rPr lang="en-US" dirty="0"/>
              <a:t>How to fight against it?</a:t>
            </a:r>
            <a:endParaRPr lang="cs-CZ" dirty="0"/>
          </a:p>
        </p:txBody>
      </p:sp>
      <p:sp>
        <p:nvSpPr>
          <p:cNvPr id="4" name="Shape 66"/>
          <p:cNvSpPr txBox="1">
            <a:spLocks noGrp="1"/>
          </p:cNvSpPr>
          <p:nvPr>
            <p:ph type="body" idx="1"/>
          </p:nvPr>
        </p:nvSpPr>
        <p:spPr>
          <a:xfrm>
            <a:off x="1222310" y="1744823"/>
            <a:ext cx="11360800" cy="4529600"/>
          </a:xfrm>
          <a:prstGeom prst="rect">
            <a:avLst/>
          </a:prstGeom>
        </p:spPr>
        <p:txBody>
          <a:bodyPr vert="horz" lIns="121900" tIns="121900" rIns="121900" bIns="121900" rtlCol="0" anchor="t" anchorCtr="0">
            <a:noAutofit/>
          </a:bodyPr>
          <a:lstStyle/>
          <a:p>
            <a:pPr marL="609585" indent="-457189">
              <a:lnSpc>
                <a:spcPct val="115000"/>
              </a:lnSpc>
              <a:spcAft>
                <a:spcPts val="0"/>
              </a:spcAft>
              <a:buClr>
                <a:schemeClr val="dk1"/>
              </a:buClr>
              <a:buFont typeface="Old Standard TT"/>
              <a:buChar char="-"/>
            </a:pPr>
            <a:r>
              <a:rPr lang="en" dirty="0"/>
              <a:t>in general, countermeasures are more effective in the beginning but also harder to justify</a:t>
            </a:r>
          </a:p>
          <a:p>
            <a:pPr marL="609585" indent="-457189">
              <a:lnSpc>
                <a:spcPct val="115000"/>
              </a:lnSpc>
              <a:spcAft>
                <a:spcPts val="0"/>
              </a:spcAft>
              <a:buClr>
                <a:schemeClr val="dk1"/>
              </a:buClr>
              <a:buFont typeface="Old Standard TT"/>
              <a:buChar char="-"/>
            </a:pPr>
            <a:r>
              <a:rPr lang="en" dirty="0"/>
              <a:t>once they can be justified, it might be too late</a:t>
            </a:r>
          </a:p>
          <a:p>
            <a:pPr marL="609585" indent="-457189">
              <a:lnSpc>
                <a:spcPct val="115000"/>
              </a:lnSpc>
              <a:spcAft>
                <a:spcPts val="0"/>
              </a:spcAft>
              <a:buClr>
                <a:schemeClr val="dk1"/>
              </a:buClr>
              <a:buFont typeface="Old Standard TT"/>
              <a:buChar char="-"/>
            </a:pPr>
            <a:endParaRPr lang="en" dirty="0"/>
          </a:p>
          <a:p>
            <a:pPr marL="609585" indent="-457189">
              <a:lnSpc>
                <a:spcPct val="115000"/>
              </a:lnSpc>
              <a:spcAft>
                <a:spcPts val="0"/>
              </a:spcAft>
              <a:buClr>
                <a:schemeClr val="dk1"/>
              </a:buClr>
              <a:buFont typeface="Old Standard TT"/>
              <a:buChar char="-"/>
            </a:pPr>
            <a:r>
              <a:rPr lang="en" dirty="0"/>
              <a:t>cannot do much with the terrain, but try to control key points</a:t>
            </a:r>
          </a:p>
          <a:p>
            <a:pPr marL="609585" indent="-457189">
              <a:lnSpc>
                <a:spcPct val="115000"/>
              </a:lnSpc>
              <a:spcAft>
                <a:spcPts val="0"/>
              </a:spcAft>
              <a:buClr>
                <a:schemeClr val="dk1"/>
              </a:buClr>
              <a:buFont typeface="Old Standard TT"/>
              <a:buChar char="-"/>
            </a:pPr>
            <a:r>
              <a:rPr lang="en" dirty="0"/>
              <a:t>chasing guerillas across forests and mountains with regular forces rarely works</a:t>
            </a:r>
          </a:p>
          <a:p>
            <a:pPr marL="902193" lvl="1" indent="-304792">
              <a:spcAft>
                <a:spcPts val="0"/>
              </a:spcAft>
              <a:buChar char="-"/>
            </a:pPr>
            <a:r>
              <a:rPr lang="en" sz="1600" dirty="0"/>
              <a:t>special operations can work, but depend on: intelligence, terrain and surprise, cooperation of local population</a:t>
            </a:r>
          </a:p>
          <a:p>
            <a:pPr marL="609585" indent="-457189">
              <a:lnSpc>
                <a:spcPct val="115000"/>
              </a:lnSpc>
              <a:spcAft>
                <a:spcPts val="0"/>
              </a:spcAft>
              <a:buClr>
                <a:schemeClr val="dk1"/>
              </a:buClr>
              <a:buFont typeface="Old Standard TT"/>
              <a:buChar char="-"/>
            </a:pPr>
            <a:r>
              <a:rPr lang="en" dirty="0"/>
              <a:t>control population </a:t>
            </a:r>
          </a:p>
          <a:p>
            <a:pPr marL="1085073" lvl="2" indent="-457189">
              <a:lnSpc>
                <a:spcPct val="115000"/>
              </a:lnSpc>
              <a:spcAft>
                <a:spcPts val="0"/>
              </a:spcAft>
              <a:buClr>
                <a:schemeClr val="dk1"/>
              </a:buClr>
              <a:buFont typeface="Old Standard TT"/>
              <a:buChar char="-"/>
            </a:pPr>
            <a:r>
              <a:rPr lang="en" sz="1600" dirty="0"/>
              <a:t>good</a:t>
            </a:r>
            <a:r>
              <a:rPr lang="en" sz="1600" dirty="0">
                <a:sym typeface="Wingdings" panose="05000000000000000000" pitchFamily="2" charset="2"/>
              </a:rPr>
              <a:t>&lt;---&gt; bad, build schools or execute people</a:t>
            </a:r>
            <a:endParaRPr lang="en" sz="1600" dirty="0"/>
          </a:p>
          <a:p>
            <a:pPr marL="1085073" lvl="2" indent="-457189">
              <a:lnSpc>
                <a:spcPct val="115000"/>
              </a:lnSpc>
              <a:spcAft>
                <a:spcPts val="0"/>
              </a:spcAft>
              <a:buClr>
                <a:schemeClr val="dk1"/>
              </a:buClr>
              <a:buFont typeface="Old Standard TT"/>
              <a:buChar char="-"/>
            </a:pPr>
            <a:r>
              <a:rPr lang="en" sz="1600" dirty="0"/>
              <a:t>isolate it from the guerillas, or even move it</a:t>
            </a:r>
          </a:p>
          <a:p>
            <a:pPr marL="1085073" lvl="2" indent="-457189">
              <a:lnSpc>
                <a:spcPct val="115000"/>
              </a:lnSpc>
              <a:spcAft>
                <a:spcPts val="0"/>
              </a:spcAft>
              <a:buClr>
                <a:schemeClr val="dk1"/>
              </a:buClr>
              <a:buFont typeface="Old Standard TT"/>
              <a:buChar char="-"/>
            </a:pPr>
            <a:r>
              <a:rPr lang="en" sz="1600" dirty="0"/>
              <a:t>it’s a competition for th</a:t>
            </a:r>
            <a:r>
              <a:rPr lang="cs-CZ" sz="1600" dirty="0" err="1"/>
              <a:t>ei</a:t>
            </a:r>
            <a:r>
              <a:rPr lang="en" sz="1600" dirty="0"/>
              <a:t>r support </a:t>
            </a:r>
          </a:p>
          <a:p>
            <a:pPr marL="1085073" lvl="2" indent="-457189">
              <a:lnSpc>
                <a:spcPct val="115000"/>
              </a:lnSpc>
              <a:spcAft>
                <a:spcPts val="0"/>
              </a:spcAft>
              <a:buClr>
                <a:schemeClr val="dk1"/>
              </a:buClr>
              <a:buFont typeface="Old Standard TT"/>
              <a:buChar char="-"/>
            </a:pPr>
            <a:r>
              <a:rPr lang="en" sz="1600" dirty="0"/>
              <a:t>mobilize your supporters</a:t>
            </a:r>
          </a:p>
          <a:p>
            <a:pPr marL="609585" indent="-457189">
              <a:lnSpc>
                <a:spcPct val="115000"/>
              </a:lnSpc>
              <a:spcAft>
                <a:spcPts val="0"/>
              </a:spcAft>
              <a:buClr>
                <a:schemeClr val="dk1"/>
              </a:buClr>
              <a:buFont typeface="Old Standard TT"/>
              <a:buChar char="-"/>
            </a:pPr>
            <a:endParaRPr lang="en" dirty="0"/>
          </a:p>
        </p:txBody>
      </p:sp>
    </p:spTree>
    <p:extLst>
      <p:ext uri="{BB962C8B-B14F-4D97-AF65-F5344CB8AC3E}">
        <p14:creationId xmlns:p14="http://schemas.microsoft.com/office/powerpoint/2010/main" val="379657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2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2000"/>
                                        <p:tgtEl>
                                          <p:spTgt spid="4">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20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2000"/>
                                        <p:tgtEl>
                                          <p:spTgt spid="4">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fade">
                                      <p:cBhvr>
                                        <p:cTn id="33" dur="2000"/>
                                        <p:tgtEl>
                                          <p:spTgt spid="4">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8" end="8"/>
                                            </p:txEl>
                                          </p:spTgt>
                                        </p:tgtEl>
                                        <p:attrNameLst>
                                          <p:attrName>style.visibility</p:attrName>
                                        </p:attrNameLst>
                                      </p:cBhvr>
                                      <p:to>
                                        <p:strVal val="visible"/>
                                      </p:to>
                                    </p:set>
                                    <p:animEffect transition="in" filter="fade">
                                      <p:cBhvr>
                                        <p:cTn id="36" dur="2000"/>
                                        <p:tgtEl>
                                          <p:spTgt spid="4">
                                            <p:txEl>
                                              <p:pRg st="8" end="8"/>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animEffect transition="in" filter="fade">
                                      <p:cBhvr>
                                        <p:cTn id="39" dur="2000"/>
                                        <p:tgtEl>
                                          <p:spTgt spid="4">
                                            <p:txEl>
                                              <p:pRg st="9" end="9"/>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What is hybrid warfare?</a:t>
            </a:r>
            <a:endParaRPr lang="cs-CZ" dirty="0"/>
          </a:p>
        </p:txBody>
      </p:sp>
      <p:sp>
        <p:nvSpPr>
          <p:cNvPr id="3" name="Zástupný symbol pro obsah 2"/>
          <p:cNvSpPr>
            <a:spLocks noGrp="1"/>
          </p:cNvSpPr>
          <p:nvPr>
            <p:ph idx="1"/>
          </p:nvPr>
        </p:nvSpPr>
        <p:spPr/>
        <p:txBody>
          <a:bodyPr>
            <a:normAutofit/>
          </a:bodyPr>
          <a:lstStyle/>
          <a:p>
            <a:r>
              <a:rPr lang="en-US" sz="2400" dirty="0"/>
              <a:t>- is it conventional or irregular warfare?</a:t>
            </a:r>
          </a:p>
          <a:p>
            <a:r>
              <a:rPr lang="en-US" sz="2400" dirty="0"/>
              <a:t>- is it warfare in cyberspace or on the ground?</a:t>
            </a:r>
          </a:p>
          <a:p>
            <a:r>
              <a:rPr lang="en-US" sz="2400" dirty="0"/>
              <a:t>- is it warfare with weapons or information?</a:t>
            </a:r>
          </a:p>
          <a:p>
            <a:endParaRPr lang="en-US" sz="2400" dirty="0"/>
          </a:p>
          <a:p>
            <a:r>
              <a:rPr lang="en-US" sz="2400" dirty="0"/>
              <a:t>- is it new or old?</a:t>
            </a:r>
          </a:p>
          <a:p>
            <a:endParaRPr lang="en-US" sz="2400" dirty="0"/>
          </a:p>
          <a:p>
            <a:r>
              <a:rPr lang="en-US" sz="2400" dirty="0"/>
              <a:t>- there is no agreed definition</a:t>
            </a:r>
          </a:p>
          <a:p>
            <a:endParaRPr lang="cs-CZ" sz="2400" dirty="0"/>
          </a:p>
        </p:txBody>
      </p:sp>
    </p:spTree>
    <p:extLst>
      <p:ext uri="{BB962C8B-B14F-4D97-AF65-F5344CB8AC3E}">
        <p14:creationId xmlns:p14="http://schemas.microsoft.com/office/powerpoint/2010/main" val="2415656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1199371" y="917519"/>
            <a:ext cx="11360800" cy="817600"/>
          </a:xfrm>
          <a:prstGeom prst="rect">
            <a:avLst/>
          </a:prstGeom>
        </p:spPr>
        <p:txBody>
          <a:bodyPr vert="horz" lIns="121900" tIns="121900" rIns="121900" bIns="121900" rtlCol="0" anchor="t" anchorCtr="0">
            <a:noAutofit/>
          </a:bodyPr>
          <a:lstStyle/>
          <a:p>
            <a:r>
              <a:rPr lang="en" dirty="0"/>
              <a:t>Steps by Galula</a:t>
            </a:r>
          </a:p>
        </p:txBody>
      </p:sp>
      <p:sp>
        <p:nvSpPr>
          <p:cNvPr id="93" name="Shape 93"/>
          <p:cNvSpPr txBox="1">
            <a:spLocks noGrp="1"/>
          </p:cNvSpPr>
          <p:nvPr>
            <p:ph type="body" idx="1"/>
          </p:nvPr>
        </p:nvSpPr>
        <p:spPr>
          <a:xfrm>
            <a:off x="1199371" y="1796283"/>
            <a:ext cx="6087837" cy="4529600"/>
          </a:xfrm>
          <a:prstGeom prst="rect">
            <a:avLst/>
          </a:prstGeom>
        </p:spPr>
        <p:txBody>
          <a:bodyPr vert="horz" lIns="121900" tIns="121900" rIns="121900" bIns="121900" rtlCol="0" anchor="t" anchorCtr="0">
            <a:noAutofit/>
          </a:bodyPr>
          <a:lstStyle/>
          <a:p>
            <a:pPr>
              <a:spcAft>
                <a:spcPts val="0"/>
              </a:spcAft>
              <a:buNone/>
            </a:pPr>
            <a:r>
              <a:rPr lang="en" dirty="0"/>
              <a:t>1. Assume military control of the area</a:t>
            </a:r>
          </a:p>
          <a:p>
            <a:pPr>
              <a:spcAft>
                <a:spcPts val="0"/>
              </a:spcAft>
              <a:buNone/>
            </a:pPr>
            <a:r>
              <a:rPr lang="en" dirty="0"/>
              <a:t>2. Soldiers live with the people</a:t>
            </a:r>
          </a:p>
          <a:p>
            <a:pPr>
              <a:spcAft>
                <a:spcPts val="0"/>
              </a:spcAft>
              <a:buNone/>
            </a:pPr>
            <a:r>
              <a:rPr lang="en" dirty="0"/>
              <a:t>3. Control movement of population (census)</a:t>
            </a:r>
          </a:p>
          <a:p>
            <a:pPr>
              <a:spcAft>
                <a:spcPts val="0"/>
              </a:spcAft>
              <a:buNone/>
            </a:pPr>
            <a:r>
              <a:rPr lang="en" dirty="0"/>
              <a:t>4. Eliminate local supporters of the rebels</a:t>
            </a:r>
          </a:p>
          <a:p>
            <a:pPr>
              <a:spcAft>
                <a:spcPts val="0"/>
              </a:spcAft>
              <a:buNone/>
            </a:pPr>
            <a:r>
              <a:rPr lang="en" dirty="0"/>
              <a:t>5. Elect new, loyal local leaders</a:t>
            </a:r>
          </a:p>
          <a:p>
            <a:pPr>
              <a:spcAft>
                <a:spcPts val="0"/>
              </a:spcAft>
              <a:buNone/>
            </a:pPr>
            <a:r>
              <a:rPr lang="en" dirty="0"/>
              <a:t>6. Test their loyalty, organize home defence militias</a:t>
            </a:r>
          </a:p>
          <a:p>
            <a:pPr>
              <a:spcAft>
                <a:spcPts val="0"/>
              </a:spcAft>
              <a:buNone/>
            </a:pPr>
            <a:r>
              <a:rPr lang="en" dirty="0"/>
              <a:t>7. Educate and politicize locals</a:t>
            </a:r>
          </a:p>
          <a:p>
            <a:pPr>
              <a:spcAft>
                <a:spcPts val="0"/>
              </a:spcAft>
              <a:buNone/>
            </a:pPr>
            <a:r>
              <a:rPr lang="en" dirty="0"/>
              <a:t>8. Destroy rest of the guerillas</a:t>
            </a:r>
          </a:p>
          <a:p>
            <a:pPr>
              <a:spcAft>
                <a:spcPts val="0"/>
              </a:spcAft>
              <a:buNone/>
            </a:pPr>
            <a:endParaRPr dirty="0"/>
          </a:p>
          <a:p>
            <a:pPr marL="609585" indent="-304792">
              <a:spcAft>
                <a:spcPts val="0"/>
              </a:spcAft>
              <a:buChar char="-"/>
            </a:pPr>
            <a:r>
              <a:rPr lang="en" dirty="0"/>
              <a:t>it is order-sensitive and dependent on chosen area</a:t>
            </a:r>
          </a:p>
        </p:txBody>
      </p:sp>
      <p:pic>
        <p:nvPicPr>
          <p:cNvPr id="94" name="Shape 94"/>
          <p:cNvPicPr preferRelativeResize="0"/>
          <p:nvPr/>
        </p:nvPicPr>
        <p:blipFill>
          <a:blip r:embed="rId3">
            <a:alphaModFix/>
          </a:blip>
          <a:stretch>
            <a:fillRect/>
          </a:stretch>
        </p:blipFill>
        <p:spPr>
          <a:xfrm>
            <a:off x="7377166" y="0"/>
            <a:ext cx="4814833" cy="6711200"/>
          </a:xfrm>
          <a:prstGeom prst="rect">
            <a:avLst/>
          </a:prstGeom>
          <a:noFill/>
          <a:ln>
            <a:noFill/>
          </a:ln>
        </p:spPr>
      </p:pic>
    </p:spTree>
    <p:extLst>
      <p:ext uri="{BB962C8B-B14F-4D97-AF65-F5344CB8AC3E}">
        <p14:creationId xmlns:p14="http://schemas.microsoft.com/office/powerpoint/2010/main" val="185577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animEffect transition="in" filter="fade">
                                      <p:cBhvr>
                                        <p:cTn id="7" dur="2000"/>
                                        <p:tgtEl>
                                          <p:spTgt spid="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
                                            <p:txEl>
                                              <p:pRg st="1" end="1"/>
                                            </p:txEl>
                                          </p:spTgt>
                                        </p:tgtEl>
                                        <p:attrNameLst>
                                          <p:attrName>style.visibility</p:attrName>
                                        </p:attrNameLst>
                                      </p:cBhvr>
                                      <p:to>
                                        <p:strVal val="visible"/>
                                      </p:to>
                                    </p:set>
                                    <p:animEffect transition="in" filter="fade">
                                      <p:cBhvr>
                                        <p:cTn id="12" dur="2000"/>
                                        <p:tgtEl>
                                          <p:spTgt spid="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
                                            <p:txEl>
                                              <p:pRg st="2" end="2"/>
                                            </p:txEl>
                                          </p:spTgt>
                                        </p:tgtEl>
                                        <p:attrNameLst>
                                          <p:attrName>style.visibility</p:attrName>
                                        </p:attrNameLst>
                                      </p:cBhvr>
                                      <p:to>
                                        <p:strVal val="visible"/>
                                      </p:to>
                                    </p:set>
                                    <p:animEffect transition="in" filter="fade">
                                      <p:cBhvr>
                                        <p:cTn id="17" dur="2000"/>
                                        <p:tgtEl>
                                          <p:spTgt spid="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
                                            <p:txEl>
                                              <p:pRg st="3" end="3"/>
                                            </p:txEl>
                                          </p:spTgt>
                                        </p:tgtEl>
                                        <p:attrNameLst>
                                          <p:attrName>style.visibility</p:attrName>
                                        </p:attrNameLst>
                                      </p:cBhvr>
                                      <p:to>
                                        <p:strVal val="visible"/>
                                      </p:to>
                                    </p:set>
                                    <p:animEffect transition="in" filter="fade">
                                      <p:cBhvr>
                                        <p:cTn id="22" dur="2000"/>
                                        <p:tgtEl>
                                          <p:spTgt spid="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xEl>
                                              <p:pRg st="4" end="4"/>
                                            </p:txEl>
                                          </p:spTgt>
                                        </p:tgtEl>
                                        <p:attrNameLst>
                                          <p:attrName>style.visibility</p:attrName>
                                        </p:attrNameLst>
                                      </p:cBhvr>
                                      <p:to>
                                        <p:strVal val="visible"/>
                                      </p:to>
                                    </p:set>
                                    <p:animEffect transition="in" filter="fade">
                                      <p:cBhvr>
                                        <p:cTn id="27" dur="2000"/>
                                        <p:tgtEl>
                                          <p:spTgt spid="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3">
                                            <p:txEl>
                                              <p:pRg st="5" end="5"/>
                                            </p:txEl>
                                          </p:spTgt>
                                        </p:tgtEl>
                                        <p:attrNameLst>
                                          <p:attrName>style.visibility</p:attrName>
                                        </p:attrNameLst>
                                      </p:cBhvr>
                                      <p:to>
                                        <p:strVal val="visible"/>
                                      </p:to>
                                    </p:set>
                                    <p:animEffect transition="in" filter="fade">
                                      <p:cBhvr>
                                        <p:cTn id="32" dur="2000"/>
                                        <p:tgtEl>
                                          <p:spTgt spid="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3">
                                            <p:txEl>
                                              <p:pRg st="6" end="6"/>
                                            </p:txEl>
                                          </p:spTgt>
                                        </p:tgtEl>
                                        <p:attrNameLst>
                                          <p:attrName>style.visibility</p:attrName>
                                        </p:attrNameLst>
                                      </p:cBhvr>
                                      <p:to>
                                        <p:strVal val="visible"/>
                                      </p:to>
                                    </p:set>
                                    <p:animEffect transition="in" filter="fade">
                                      <p:cBhvr>
                                        <p:cTn id="37" dur="2000"/>
                                        <p:tgtEl>
                                          <p:spTgt spid="9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
                                            <p:txEl>
                                              <p:pRg st="7" end="7"/>
                                            </p:txEl>
                                          </p:spTgt>
                                        </p:tgtEl>
                                        <p:attrNameLst>
                                          <p:attrName>style.visibility</p:attrName>
                                        </p:attrNameLst>
                                      </p:cBhvr>
                                      <p:to>
                                        <p:strVal val="visible"/>
                                      </p:to>
                                    </p:set>
                                    <p:animEffect transition="in" filter="fade">
                                      <p:cBhvr>
                                        <p:cTn id="42" dur="2000"/>
                                        <p:tgtEl>
                                          <p:spTgt spid="9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3">
                                            <p:txEl>
                                              <p:pRg st="9" end="9"/>
                                            </p:txEl>
                                          </p:spTgt>
                                        </p:tgtEl>
                                        <p:attrNameLst>
                                          <p:attrName>style.visibility</p:attrName>
                                        </p:attrNameLst>
                                      </p:cBhvr>
                                      <p:to>
                                        <p:strVal val="visible"/>
                                      </p:to>
                                    </p:set>
                                    <p:animEffect transition="in" filter="fade">
                                      <p:cBhvr>
                                        <p:cTn id="47" dur="2000"/>
                                        <p:tgtEl>
                                          <p:spTgt spid="9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138334" y="933060"/>
            <a:ext cx="10638065" cy="802433"/>
          </a:xfrm>
          <a:prstGeom prst="rect">
            <a:avLst/>
          </a:prstGeom>
        </p:spPr>
        <p:txBody>
          <a:bodyPr vert="horz" lIns="121900" tIns="121900" rIns="121900" bIns="121900" rtlCol="0" anchor="t" anchorCtr="0">
            <a:noAutofit/>
          </a:bodyPr>
          <a:lstStyle/>
          <a:p>
            <a:r>
              <a:rPr lang="en" dirty="0"/>
              <a:t>Other things to note</a:t>
            </a:r>
          </a:p>
        </p:txBody>
      </p:sp>
      <p:sp>
        <p:nvSpPr>
          <p:cNvPr id="100" name="Shape 100"/>
          <p:cNvSpPr txBox="1">
            <a:spLocks noGrp="1"/>
          </p:cNvSpPr>
          <p:nvPr>
            <p:ph type="body" idx="1"/>
          </p:nvPr>
        </p:nvSpPr>
        <p:spPr>
          <a:xfrm>
            <a:off x="1138334" y="1735493"/>
            <a:ext cx="11360800" cy="4843197"/>
          </a:xfrm>
          <a:prstGeom prst="rect">
            <a:avLst/>
          </a:prstGeom>
        </p:spPr>
        <p:txBody>
          <a:bodyPr vert="horz" lIns="121900" tIns="121900" rIns="121900" bIns="121900" rtlCol="0" anchor="t" anchorCtr="0">
            <a:noAutofit/>
          </a:bodyPr>
          <a:lstStyle/>
          <a:p>
            <a:pPr marL="609585" indent="-304792">
              <a:buChar char="-"/>
            </a:pPr>
            <a:r>
              <a:rPr lang="en" dirty="0"/>
              <a:t>people’s actions align with their interests, but are not always rational</a:t>
            </a:r>
          </a:p>
          <a:p>
            <a:pPr marL="609585" indent="-304792">
              <a:buChar char="-"/>
            </a:pPr>
            <a:r>
              <a:rPr lang="en" dirty="0"/>
              <a:t>most will not openly support what they percieve to be the losing side</a:t>
            </a:r>
          </a:p>
          <a:p>
            <a:pPr marL="609585" indent="-304792">
              <a:buChar char="-"/>
            </a:pPr>
            <a:r>
              <a:rPr lang="en" dirty="0"/>
              <a:t>if guerillas cannot lay down their arms and get amnesty, they will just keep fighting</a:t>
            </a:r>
          </a:p>
          <a:p>
            <a:pPr marL="609585" indent="-304792">
              <a:spcAft>
                <a:spcPts val="0"/>
              </a:spcAft>
              <a:buChar char="-"/>
            </a:pPr>
            <a:r>
              <a:rPr lang="en-US" dirty="0"/>
              <a:t>population control can easily turn into counterproductive brutality</a:t>
            </a:r>
          </a:p>
          <a:p>
            <a:pPr marL="609585" indent="-304792">
              <a:spcAft>
                <a:spcPts val="0"/>
              </a:spcAft>
              <a:buChar char="-"/>
            </a:pPr>
            <a:r>
              <a:rPr lang="en-US" dirty="0"/>
              <a:t>there is huge difference between local and expeditionary counterinsurgency</a:t>
            </a:r>
          </a:p>
          <a:p>
            <a:pPr marL="609585" indent="-304792">
              <a:spcAft>
                <a:spcPts val="0"/>
              </a:spcAft>
              <a:buChar char="-"/>
            </a:pPr>
            <a:endParaRPr lang="cs-CZ" dirty="0"/>
          </a:p>
          <a:p>
            <a:pPr marL="609585" indent="-304792">
              <a:spcAft>
                <a:spcPts val="0"/>
              </a:spcAft>
              <a:buChar char="-"/>
            </a:pPr>
            <a:r>
              <a:rPr lang="en-US" dirty="0"/>
              <a:t>history lessons are always forgotten</a:t>
            </a:r>
            <a:r>
              <a:rPr lang="cs-CZ" dirty="0"/>
              <a:t>, </a:t>
            </a:r>
            <a:r>
              <a:rPr lang="en-US" dirty="0"/>
              <a:t>mistakes are always repeated</a:t>
            </a:r>
            <a:endParaRPr lang="cs-CZ" dirty="0"/>
          </a:p>
          <a:p>
            <a:pPr marL="1219170" lvl="1" indent="-304792">
              <a:spcAft>
                <a:spcPts val="0"/>
              </a:spcAft>
              <a:buChar char="-"/>
            </a:pPr>
            <a:r>
              <a:rPr lang="en-US" dirty="0"/>
              <a:t>because armies hate to fight like this</a:t>
            </a:r>
            <a:endParaRPr lang="cs-CZ" dirty="0"/>
          </a:p>
          <a:p>
            <a:pPr marL="1219170" lvl="1" indent="-304792">
              <a:spcAft>
                <a:spcPts val="0"/>
              </a:spcAft>
              <a:buChar char="-"/>
            </a:pPr>
            <a:r>
              <a:rPr lang="en-US" dirty="0"/>
              <a:t>they prefer conventional, symmetrical war</a:t>
            </a:r>
            <a:endParaRPr lang="cs-CZ" dirty="0"/>
          </a:p>
          <a:p>
            <a:pPr>
              <a:spcAft>
                <a:spcPts val="0"/>
              </a:spcAft>
              <a:buNone/>
            </a:pPr>
            <a:endParaRPr lang="cs-CZ" dirty="0"/>
          </a:p>
          <a:p>
            <a:pPr marL="609585" indent="-304792">
              <a:spcAft>
                <a:spcPts val="0"/>
              </a:spcAft>
              <a:buChar char="-"/>
            </a:pPr>
            <a:r>
              <a:rPr lang="en-US" dirty="0"/>
              <a:t>some “rebels” are not political but just profit-driven (warlords)</a:t>
            </a:r>
            <a:endParaRPr lang="cs-CZ" dirty="0"/>
          </a:p>
          <a:p>
            <a:pPr marL="609585" indent="-304792">
              <a:buChar char="-"/>
            </a:pPr>
            <a:endParaRPr lang="en" dirty="0"/>
          </a:p>
        </p:txBody>
      </p:sp>
    </p:spTree>
    <p:extLst>
      <p:ext uri="{BB962C8B-B14F-4D97-AF65-F5344CB8AC3E}">
        <p14:creationId xmlns:p14="http://schemas.microsoft.com/office/powerpoint/2010/main" val="121114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Effect transition="in" filter="fade">
                                      <p:cBhvr>
                                        <p:cTn id="7" dur="2000"/>
                                        <p:tgtEl>
                                          <p:spTgt spid="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0">
                                            <p:txEl>
                                              <p:pRg st="1" end="1"/>
                                            </p:txEl>
                                          </p:spTgt>
                                        </p:tgtEl>
                                        <p:attrNameLst>
                                          <p:attrName>style.visibility</p:attrName>
                                        </p:attrNameLst>
                                      </p:cBhvr>
                                      <p:to>
                                        <p:strVal val="visible"/>
                                      </p:to>
                                    </p:set>
                                    <p:animEffect transition="in" filter="fade">
                                      <p:cBhvr>
                                        <p:cTn id="12" dur="2000"/>
                                        <p:tgtEl>
                                          <p:spTgt spid="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
                                            <p:txEl>
                                              <p:pRg st="2" end="2"/>
                                            </p:txEl>
                                          </p:spTgt>
                                        </p:tgtEl>
                                        <p:attrNameLst>
                                          <p:attrName>style.visibility</p:attrName>
                                        </p:attrNameLst>
                                      </p:cBhvr>
                                      <p:to>
                                        <p:strVal val="visible"/>
                                      </p:to>
                                    </p:set>
                                    <p:animEffect transition="in" filter="fade">
                                      <p:cBhvr>
                                        <p:cTn id="17" dur="2000"/>
                                        <p:tgtEl>
                                          <p:spTgt spid="100">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0">
                                            <p:txEl>
                                              <p:pRg st="3" end="3"/>
                                            </p:txEl>
                                          </p:spTgt>
                                        </p:tgtEl>
                                        <p:attrNameLst>
                                          <p:attrName>style.visibility</p:attrName>
                                        </p:attrNameLst>
                                      </p:cBhvr>
                                      <p:to>
                                        <p:strVal val="visible"/>
                                      </p:to>
                                    </p:set>
                                    <p:animEffect transition="in" filter="fade">
                                      <p:cBhvr>
                                        <p:cTn id="20" dur="2000"/>
                                        <p:tgtEl>
                                          <p:spTgt spid="100">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0">
                                            <p:txEl>
                                              <p:pRg st="4" end="4"/>
                                            </p:txEl>
                                          </p:spTgt>
                                        </p:tgtEl>
                                        <p:attrNameLst>
                                          <p:attrName>style.visibility</p:attrName>
                                        </p:attrNameLst>
                                      </p:cBhvr>
                                      <p:to>
                                        <p:strVal val="visible"/>
                                      </p:to>
                                    </p:set>
                                    <p:animEffect transition="in" filter="fade">
                                      <p:cBhvr>
                                        <p:cTn id="23" dur="2000"/>
                                        <p:tgtEl>
                                          <p:spTgt spid="10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0">
                                            <p:txEl>
                                              <p:pRg st="6" end="6"/>
                                            </p:txEl>
                                          </p:spTgt>
                                        </p:tgtEl>
                                        <p:attrNameLst>
                                          <p:attrName>style.visibility</p:attrName>
                                        </p:attrNameLst>
                                      </p:cBhvr>
                                      <p:to>
                                        <p:strVal val="visible"/>
                                      </p:to>
                                    </p:set>
                                    <p:animEffect transition="in" filter="fade">
                                      <p:cBhvr>
                                        <p:cTn id="28" dur="2000"/>
                                        <p:tgtEl>
                                          <p:spTgt spid="100">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0">
                                            <p:txEl>
                                              <p:pRg st="7" end="7"/>
                                            </p:txEl>
                                          </p:spTgt>
                                        </p:tgtEl>
                                        <p:attrNameLst>
                                          <p:attrName>style.visibility</p:attrName>
                                        </p:attrNameLst>
                                      </p:cBhvr>
                                      <p:to>
                                        <p:strVal val="visible"/>
                                      </p:to>
                                    </p:set>
                                    <p:animEffect transition="in" filter="fade">
                                      <p:cBhvr>
                                        <p:cTn id="31" dur="2000"/>
                                        <p:tgtEl>
                                          <p:spTgt spid="100">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0">
                                            <p:txEl>
                                              <p:pRg st="8" end="8"/>
                                            </p:txEl>
                                          </p:spTgt>
                                        </p:tgtEl>
                                        <p:attrNameLst>
                                          <p:attrName>style.visibility</p:attrName>
                                        </p:attrNameLst>
                                      </p:cBhvr>
                                      <p:to>
                                        <p:strVal val="visible"/>
                                      </p:to>
                                    </p:set>
                                    <p:animEffect transition="in" filter="fade">
                                      <p:cBhvr>
                                        <p:cTn id="34" dur="2000"/>
                                        <p:tgtEl>
                                          <p:spTgt spid="100">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0">
                                            <p:txEl>
                                              <p:pRg st="10" end="10"/>
                                            </p:txEl>
                                          </p:spTgt>
                                        </p:tgtEl>
                                        <p:attrNameLst>
                                          <p:attrName>style.visibility</p:attrName>
                                        </p:attrNameLst>
                                      </p:cBhvr>
                                      <p:to>
                                        <p:strVal val="visible"/>
                                      </p:to>
                                    </p:set>
                                    <p:animEffect transition="in" filter="fade">
                                      <p:cBhvr>
                                        <p:cTn id="37" dur="2000"/>
                                        <p:tgtEl>
                                          <p:spTgt spid="10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39F06A-826C-49AA-850C-BF110130A015}"/>
              </a:ext>
            </a:extLst>
          </p:cNvPr>
          <p:cNvSpPr>
            <a:spLocks noGrp="1"/>
          </p:cNvSpPr>
          <p:nvPr>
            <p:ph idx="1"/>
          </p:nvPr>
        </p:nvSpPr>
        <p:spPr/>
        <p:txBody>
          <a:bodyPr/>
          <a:lstStyle/>
          <a:p>
            <a:r>
              <a:rPr lang="en-US" dirty="0"/>
              <a:t>“… hybrid threat refers to an action conducted by state or non-state actors, whose goal is to undermine or harm a target by influencing its decision-making at the local, regional, state or institutional level. Such actions are coordinated and synchronized and deliberately target democratic states’ and institutions’ vulnerabilities. Activities can take place, for example, in the political, economic, military, civil or information domains. They are conducted using a wide range of means and designed to remain below the threshold of detection and attribution.”</a:t>
            </a:r>
            <a:endParaRPr lang="cs-CZ" dirty="0"/>
          </a:p>
        </p:txBody>
      </p:sp>
      <p:pic>
        <p:nvPicPr>
          <p:cNvPr id="4" name="Picture 3">
            <a:extLst>
              <a:ext uri="{FF2B5EF4-FFF2-40B4-BE49-F238E27FC236}">
                <a16:creationId xmlns:a16="http://schemas.microsoft.com/office/drawing/2014/main" id="{8B92A12E-C8FF-4383-9A67-921D152DFCD5}"/>
              </a:ext>
            </a:extLst>
          </p:cNvPr>
          <p:cNvPicPr>
            <a:picLocks noChangeAspect="1"/>
          </p:cNvPicPr>
          <p:nvPr/>
        </p:nvPicPr>
        <p:blipFill>
          <a:blip r:embed="rId2"/>
          <a:stretch>
            <a:fillRect/>
          </a:stretch>
        </p:blipFill>
        <p:spPr>
          <a:xfrm>
            <a:off x="1097280" y="251728"/>
            <a:ext cx="9513705" cy="1416433"/>
          </a:xfrm>
          <a:prstGeom prst="rect">
            <a:avLst/>
          </a:prstGeom>
        </p:spPr>
      </p:pic>
    </p:spTree>
    <p:extLst>
      <p:ext uri="{BB962C8B-B14F-4D97-AF65-F5344CB8AC3E}">
        <p14:creationId xmlns:p14="http://schemas.microsoft.com/office/powerpoint/2010/main" val="140373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Evolution of the concept</a:t>
            </a:r>
          </a:p>
        </p:txBody>
      </p:sp>
      <p:sp>
        <p:nvSpPr>
          <p:cNvPr id="3" name="Zástupný symbol pro obsah 2"/>
          <p:cNvSpPr>
            <a:spLocks noGrp="1"/>
          </p:cNvSpPr>
          <p:nvPr>
            <p:ph idx="1"/>
          </p:nvPr>
        </p:nvSpPr>
        <p:spPr/>
        <p:txBody>
          <a:bodyPr/>
          <a:lstStyle/>
          <a:p>
            <a:r>
              <a:rPr lang="en-US" dirty="0"/>
              <a:t>- </a:t>
            </a:r>
            <a:r>
              <a:rPr lang="en-US" sz="2400" dirty="0"/>
              <a:t>first appearance in 1990s</a:t>
            </a:r>
          </a:p>
          <a:p>
            <a:pPr lvl="1"/>
            <a:r>
              <a:rPr lang="en-US" dirty="0"/>
              <a:t>western concept of parallel conventional and irregular operations</a:t>
            </a:r>
          </a:p>
          <a:p>
            <a:pPr lvl="1"/>
            <a:r>
              <a:rPr lang="en-US" dirty="0"/>
              <a:t>the concept gradually grew more and more vague and pointless</a:t>
            </a:r>
          </a:p>
          <a:p>
            <a:r>
              <a:rPr lang="en-US" dirty="0"/>
              <a:t>- </a:t>
            </a:r>
            <a:r>
              <a:rPr lang="en-US" sz="2400" dirty="0"/>
              <a:t>resurgence in 2014</a:t>
            </a:r>
          </a:p>
          <a:p>
            <a:pPr lvl="1"/>
            <a:r>
              <a:rPr lang="en-US" dirty="0"/>
              <a:t>“hybrid warfare” became synonymous with the war in Ukraine</a:t>
            </a:r>
          </a:p>
          <a:p>
            <a:pPr lvl="1"/>
            <a:r>
              <a:rPr lang="en-US" dirty="0"/>
              <a:t>completely different understanding of the concept by RF – “nonlinear warfare”</a:t>
            </a:r>
          </a:p>
          <a:p>
            <a:pPr lvl="1"/>
            <a:endParaRPr lang="en-US" dirty="0"/>
          </a:p>
        </p:txBody>
      </p:sp>
    </p:spTree>
    <p:extLst>
      <p:ext uri="{BB962C8B-B14F-4D97-AF65-F5344CB8AC3E}">
        <p14:creationId xmlns:p14="http://schemas.microsoft.com/office/powerpoint/2010/main" val="778466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Some traits</a:t>
            </a:r>
            <a:endParaRPr lang="cs-CZ" dirty="0"/>
          </a:p>
        </p:txBody>
      </p:sp>
      <p:sp>
        <p:nvSpPr>
          <p:cNvPr id="3" name="Zástupný symbol pro obsah 2"/>
          <p:cNvSpPr>
            <a:spLocks noGrp="1"/>
          </p:cNvSpPr>
          <p:nvPr>
            <p:ph idx="1"/>
          </p:nvPr>
        </p:nvSpPr>
        <p:spPr/>
        <p:txBody>
          <a:bodyPr>
            <a:normAutofit/>
          </a:bodyPr>
          <a:lstStyle/>
          <a:p>
            <a:r>
              <a:rPr lang="en-US" sz="2400" dirty="0"/>
              <a:t>- hybrid war?…. just using any and all possible means to prevail</a:t>
            </a:r>
          </a:p>
          <a:p>
            <a:r>
              <a:rPr lang="en-US" sz="2400" dirty="0"/>
              <a:t>- but different from “total war”</a:t>
            </a:r>
          </a:p>
          <a:p>
            <a:endParaRPr lang="en-US" sz="2400" dirty="0"/>
          </a:p>
          <a:p>
            <a:r>
              <a:rPr lang="en-US" sz="2400" dirty="0"/>
              <a:t>- blurs the line between war and peace</a:t>
            </a:r>
          </a:p>
          <a:p>
            <a:r>
              <a:rPr lang="en-US" sz="2400" dirty="0"/>
              <a:t>- aims to be economical and efficient</a:t>
            </a:r>
          </a:p>
          <a:p>
            <a:r>
              <a:rPr lang="en-US" sz="2400" dirty="0"/>
              <a:t>- does not always seek immediate victory</a:t>
            </a:r>
          </a:p>
          <a:p>
            <a:r>
              <a:rPr lang="en-US" sz="2400" dirty="0"/>
              <a:t>- population-centric a political</a:t>
            </a:r>
          </a:p>
          <a:p>
            <a:r>
              <a:rPr lang="en-US" sz="2400" dirty="0"/>
              <a:t>- flexible and adaptive</a:t>
            </a:r>
            <a:endParaRPr lang="cs-CZ" sz="2400" dirty="0"/>
          </a:p>
        </p:txBody>
      </p:sp>
    </p:spTree>
    <p:extLst>
      <p:ext uri="{BB962C8B-B14F-4D97-AF65-F5344CB8AC3E}">
        <p14:creationId xmlns:p14="http://schemas.microsoft.com/office/powerpoint/2010/main" val="1837553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descr="Image result for little green men crim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12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26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Tools used</a:t>
            </a:r>
            <a:endParaRPr lang="cs-CZ" dirty="0"/>
          </a:p>
        </p:txBody>
      </p:sp>
      <p:sp>
        <p:nvSpPr>
          <p:cNvPr id="3" name="Zástupný symbol pro obsah 2"/>
          <p:cNvSpPr>
            <a:spLocks noGrp="1"/>
          </p:cNvSpPr>
          <p:nvPr>
            <p:ph idx="1"/>
          </p:nvPr>
        </p:nvSpPr>
        <p:spPr/>
        <p:txBody>
          <a:bodyPr>
            <a:normAutofit/>
          </a:bodyPr>
          <a:lstStyle/>
          <a:p>
            <a:r>
              <a:rPr lang="en-US" sz="2400" dirty="0"/>
              <a:t>- mobilizing sympathetic population</a:t>
            </a:r>
          </a:p>
          <a:p>
            <a:r>
              <a:rPr lang="en-US" sz="2400" dirty="0"/>
              <a:t>- arming and supporting proxy groups</a:t>
            </a:r>
          </a:p>
          <a:p>
            <a:r>
              <a:rPr lang="en-US" sz="2400" dirty="0"/>
              <a:t>- limited and clandestine deployment of regular forces</a:t>
            </a:r>
          </a:p>
          <a:p>
            <a:r>
              <a:rPr lang="en-US" sz="2400" dirty="0"/>
              <a:t>- “</a:t>
            </a:r>
            <a:r>
              <a:rPr lang="en-US" sz="2400" dirty="0" err="1"/>
              <a:t>deregularization</a:t>
            </a:r>
            <a:r>
              <a:rPr lang="en-US" sz="2400" dirty="0"/>
              <a:t>” of units</a:t>
            </a:r>
          </a:p>
          <a:p>
            <a:r>
              <a:rPr lang="en-US" sz="2400" dirty="0"/>
              <a:t>- cyber-attacks against the enemy and his infrastructure</a:t>
            </a:r>
          </a:p>
          <a:p>
            <a:r>
              <a:rPr lang="en-US" sz="2400" dirty="0"/>
              <a:t>- information warfare at both local and international level</a:t>
            </a:r>
            <a:endParaRPr lang="cs-CZ" sz="2400" dirty="0"/>
          </a:p>
          <a:p>
            <a:endParaRPr lang="cs-CZ" sz="2400" dirty="0"/>
          </a:p>
        </p:txBody>
      </p:sp>
    </p:spTree>
    <p:extLst>
      <p:ext uri="{BB962C8B-B14F-4D97-AF65-F5344CB8AC3E}">
        <p14:creationId xmlns:p14="http://schemas.microsoft.com/office/powerpoint/2010/main" val="44417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So what is it again?</a:t>
            </a:r>
            <a:endParaRPr lang="cs-CZ" dirty="0"/>
          </a:p>
        </p:txBody>
      </p:sp>
      <p:sp>
        <p:nvSpPr>
          <p:cNvPr id="3" name="Zástupný symbol pro obsah 2"/>
          <p:cNvSpPr>
            <a:spLocks noGrp="1"/>
          </p:cNvSpPr>
          <p:nvPr>
            <p:ph idx="1"/>
          </p:nvPr>
        </p:nvSpPr>
        <p:spPr/>
        <p:txBody>
          <a:bodyPr>
            <a:normAutofit/>
          </a:bodyPr>
          <a:lstStyle/>
          <a:p>
            <a:r>
              <a:rPr lang="en-US" sz="2400" dirty="0"/>
              <a:t>- it is just warfare in the broadest sense</a:t>
            </a:r>
          </a:p>
          <a:p>
            <a:r>
              <a:rPr lang="en-US" sz="2400" dirty="0"/>
              <a:t>- i.e. not limited to single type</a:t>
            </a:r>
          </a:p>
          <a:p>
            <a:r>
              <a:rPr lang="en-US" sz="2400" dirty="0"/>
              <a:t>- including non-military means</a:t>
            </a:r>
          </a:p>
          <a:p>
            <a:r>
              <a:rPr lang="en-US" sz="2400" dirty="0"/>
              <a:t>- avoiding escalation and full confrontation</a:t>
            </a:r>
          </a:p>
          <a:p>
            <a:r>
              <a:rPr lang="en-US" sz="2400" dirty="0"/>
              <a:t>- fluid, dynamic, adaptive</a:t>
            </a:r>
            <a:endParaRPr lang="cs-CZ" sz="2400" dirty="0"/>
          </a:p>
        </p:txBody>
      </p:sp>
    </p:spTree>
    <p:extLst>
      <p:ext uri="{BB962C8B-B14F-4D97-AF65-F5344CB8AC3E}">
        <p14:creationId xmlns:p14="http://schemas.microsoft.com/office/powerpoint/2010/main" val="3577901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The recipe for “hybrid” warfare</a:t>
            </a:r>
            <a:endParaRPr lang="cs-CZ" dirty="0"/>
          </a:p>
        </p:txBody>
      </p:sp>
      <p:sp>
        <p:nvSpPr>
          <p:cNvPr id="3" name="Zástupný symbol pro obsah 2"/>
          <p:cNvSpPr>
            <a:spLocks noGrp="1"/>
          </p:cNvSpPr>
          <p:nvPr>
            <p:ph idx="1"/>
          </p:nvPr>
        </p:nvSpPr>
        <p:spPr>
          <a:xfrm>
            <a:off x="1097279" y="1845734"/>
            <a:ext cx="10184439" cy="4023360"/>
          </a:xfrm>
        </p:spPr>
        <p:txBody>
          <a:bodyPr>
            <a:normAutofit/>
          </a:bodyPr>
          <a:lstStyle/>
          <a:p>
            <a:r>
              <a:rPr lang="en-US" sz="2400" dirty="0"/>
              <a:t>Mix together: conventional warfare + irregular warfare + information warfare + political warfare + economic warfare + cyber warfare</a:t>
            </a:r>
          </a:p>
          <a:p>
            <a:endParaRPr lang="en-US" sz="2400" dirty="0"/>
          </a:p>
          <a:p>
            <a:r>
              <a:rPr lang="en-US" sz="2400" dirty="0"/>
              <a:t>- specific ratios of ingredients will differ case by case</a:t>
            </a:r>
          </a:p>
          <a:p>
            <a:r>
              <a:rPr lang="en-US" sz="2400" dirty="0"/>
              <a:t>- season to taste, shake and stir, and be ready modify</a:t>
            </a:r>
          </a:p>
          <a:p>
            <a:endParaRPr lang="en-US" sz="2400" dirty="0"/>
          </a:p>
          <a:p>
            <a:r>
              <a:rPr lang="en-US" sz="2400" dirty="0"/>
              <a:t>- also called “non-linear warfare” (RF, 2017) or “unrestricted warfare” (PRC, 1999)</a:t>
            </a:r>
            <a:endParaRPr lang="cs-CZ" sz="2400" dirty="0"/>
          </a:p>
        </p:txBody>
      </p:sp>
    </p:spTree>
    <p:extLst>
      <p:ext uri="{BB962C8B-B14F-4D97-AF65-F5344CB8AC3E}">
        <p14:creationId xmlns:p14="http://schemas.microsoft.com/office/powerpoint/2010/main" val="2402026651"/>
      </p:ext>
    </p:extLst>
  </p:cSld>
  <p:clrMapOvr>
    <a:masterClrMapping/>
  </p:clrMapOvr>
</p:sld>
</file>

<file path=ppt/theme/theme1.xml><?xml version="1.0" encoding="utf-8"?>
<a:theme xmlns:a="http://schemas.openxmlformats.org/drawingml/2006/main" name="Retrospektiva">
  <a:themeElements>
    <a:clrScheme name="Retrospektiva">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273</TotalTime>
  <Words>1223</Words>
  <Application>Microsoft Office PowerPoint</Application>
  <PresentationFormat>Widescreen</PresentationFormat>
  <Paragraphs>152</Paragraphs>
  <Slides>21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Calibri Light</vt:lpstr>
      <vt:lpstr>Old Standard TT</vt:lpstr>
      <vt:lpstr>Wingdings</vt:lpstr>
      <vt:lpstr>Retrospektiva</vt:lpstr>
      <vt:lpstr>Hybrid Warfare</vt:lpstr>
      <vt:lpstr>What is hybrid warfare?</vt:lpstr>
      <vt:lpstr>PowerPoint Presentation</vt:lpstr>
      <vt:lpstr>Evolution of the concept</vt:lpstr>
      <vt:lpstr>Some traits</vt:lpstr>
      <vt:lpstr>PowerPoint Presentation</vt:lpstr>
      <vt:lpstr>Tools used</vt:lpstr>
      <vt:lpstr>So what is it again?</vt:lpstr>
      <vt:lpstr>The recipe for “hybrid” warfare</vt:lpstr>
      <vt:lpstr>PowerPoint Presentation</vt:lpstr>
      <vt:lpstr>Irregular warfare</vt:lpstr>
      <vt:lpstr>PowerPoint Presentation</vt:lpstr>
      <vt:lpstr>Features of irregular warfare</vt:lpstr>
      <vt:lpstr>Role of terrain</vt:lpstr>
      <vt:lpstr>Role of population</vt:lpstr>
      <vt:lpstr>Role of cause</vt:lpstr>
      <vt:lpstr>Role of entropy</vt:lpstr>
      <vt:lpstr>Thinkers and theoreticians</vt:lpstr>
      <vt:lpstr>How to fight against it?</vt:lpstr>
      <vt:lpstr>Steps by Galula</vt:lpstr>
      <vt:lpstr>Other things to note</vt:lpstr>
    </vt:vector>
  </TitlesOfParts>
  <Company>FSS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Hybrid Warfare</dc:title>
  <dc:creator>171810</dc:creator>
  <cp:lastModifiedBy>Jakub Drmola</cp:lastModifiedBy>
  <cp:revision>24</cp:revision>
  <dcterms:created xsi:type="dcterms:W3CDTF">2017-10-24T09:43:32Z</dcterms:created>
  <dcterms:modified xsi:type="dcterms:W3CDTF">2021-09-22T09:59:07Z</dcterms:modified>
</cp:coreProperties>
</file>