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257" r:id="rId3"/>
    <p:sldId id="258" r:id="rId4"/>
    <p:sldId id="259" r:id="rId5"/>
    <p:sldId id="328" r:id="rId6"/>
    <p:sldId id="332" r:id="rId7"/>
    <p:sldId id="329" r:id="rId8"/>
    <p:sldId id="261" r:id="rId9"/>
    <p:sldId id="260" r:id="rId10"/>
    <p:sldId id="263" r:id="rId11"/>
    <p:sldId id="264" r:id="rId12"/>
    <p:sldId id="265" r:id="rId13"/>
    <p:sldId id="266" r:id="rId14"/>
    <p:sldId id="267" r:id="rId15"/>
    <p:sldId id="290" r:id="rId16"/>
    <p:sldId id="302" r:id="rId17"/>
    <p:sldId id="514" r:id="rId18"/>
    <p:sldId id="303" r:id="rId19"/>
    <p:sldId id="540" r:id="rId20"/>
    <p:sldId id="515" r:id="rId21"/>
    <p:sldId id="271" r:id="rId22"/>
    <p:sldId id="272" r:id="rId23"/>
    <p:sldId id="273" r:id="rId24"/>
    <p:sldId id="274" r:id="rId25"/>
    <p:sldId id="275" r:id="rId26"/>
    <p:sldId id="276" r:id="rId27"/>
    <p:sldId id="262" r:id="rId28"/>
    <p:sldId id="277" r:id="rId29"/>
    <p:sldId id="541" r:id="rId30"/>
    <p:sldId id="278" r:id="rId31"/>
    <p:sldId id="279" r:id="rId32"/>
    <p:sldId id="280" r:id="rId33"/>
    <p:sldId id="289" r:id="rId34"/>
    <p:sldId id="281" r:id="rId35"/>
    <p:sldId id="282" r:id="rId36"/>
    <p:sldId id="283" r:id="rId37"/>
    <p:sldId id="284" r:id="rId38"/>
    <p:sldId id="287" r:id="rId39"/>
    <p:sldId id="286" r:id="rId40"/>
    <p:sldId id="285" r:id="rId41"/>
    <p:sldId id="292" r:id="rId42"/>
    <p:sldId id="294" r:id="rId43"/>
    <p:sldId id="295" r:id="rId44"/>
    <p:sldId id="296" r:id="rId45"/>
    <p:sldId id="288" r:id="rId46"/>
    <p:sldId id="293" r:id="rId47"/>
    <p:sldId id="622" r:id="rId48"/>
    <p:sldId id="551" r:id="rId49"/>
    <p:sldId id="300" r:id="rId50"/>
    <p:sldId id="298" r:id="rId51"/>
    <p:sldId id="297" r:id="rId52"/>
    <p:sldId id="306" r:id="rId53"/>
    <p:sldId id="305" r:id="rId54"/>
    <p:sldId id="330" r:id="rId55"/>
    <p:sldId id="312" r:id="rId56"/>
    <p:sldId id="313" r:id="rId57"/>
    <p:sldId id="315" r:id="rId58"/>
    <p:sldId id="316" r:id="rId59"/>
    <p:sldId id="319" r:id="rId60"/>
    <p:sldId id="317" r:id="rId61"/>
    <p:sldId id="320" r:id="rId62"/>
    <p:sldId id="321" r:id="rId63"/>
    <p:sldId id="322" r:id="rId64"/>
    <p:sldId id="623" r:id="rId65"/>
    <p:sldId id="314" r:id="rId66"/>
    <p:sldId id="326" r:id="rId67"/>
    <p:sldId id="327" r:id="rId68"/>
    <p:sldId id="323" r:id="rId69"/>
    <p:sldId id="324" r:id="rId70"/>
    <p:sldId id="624" r:id="rId71"/>
    <p:sldId id="307" r:id="rId72"/>
    <p:sldId id="310" r:id="rId73"/>
    <p:sldId id="308" r:id="rId74"/>
    <p:sldId id="331" r:id="rId75"/>
    <p:sldId id="309" r:id="rId76"/>
    <p:sldId id="311" r:id="rId77"/>
    <p:sldId id="269"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6132" autoAdjust="0"/>
  </p:normalViewPr>
  <p:slideViewPr>
    <p:cSldViewPr snapToGrid="0">
      <p:cViewPr varScale="1">
        <p:scale>
          <a:sx n="73" d="100"/>
          <a:sy n="73" d="100"/>
        </p:scale>
        <p:origin x="104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a Šigutová" userId="f031a23f-188f-44d4-ae7b-e80b2ec3fdb5" providerId="ADAL" clId="{4593D91F-A32F-4DEE-B6B1-B019440F45C4}"/>
    <pc:docChg chg="undo custSel delSld modSld sldOrd">
      <pc:chgData name="Hana Šigutová" userId="f031a23f-188f-44d4-ae7b-e80b2ec3fdb5" providerId="ADAL" clId="{4593D91F-A32F-4DEE-B6B1-B019440F45C4}" dt="2022-12-01T13:00:42.733" v="140" actId="14100"/>
      <pc:docMkLst>
        <pc:docMk/>
      </pc:docMkLst>
      <pc:sldChg chg="addSp modSp mod ord modNotesTx">
        <pc:chgData name="Hana Šigutová" userId="f031a23f-188f-44d4-ae7b-e80b2ec3fdb5" providerId="ADAL" clId="{4593D91F-A32F-4DEE-B6B1-B019440F45C4}" dt="2022-12-01T10:42:57.571" v="5"/>
        <pc:sldMkLst>
          <pc:docMk/>
          <pc:sldMk cId="2707766532" sldId="257"/>
        </pc:sldMkLst>
        <pc:graphicFrameChg chg="add modGraphic">
          <ac:chgData name="Hana Šigutová" userId="f031a23f-188f-44d4-ae7b-e80b2ec3fdb5" providerId="ADAL" clId="{4593D91F-A32F-4DEE-B6B1-B019440F45C4}" dt="2022-11-30T21:55:30.113" v="2" actId="27309"/>
          <ac:graphicFrameMkLst>
            <pc:docMk/>
            <pc:sldMk cId="2707766532" sldId="257"/>
            <ac:graphicFrameMk id="5" creationId="{FD81ED23-5857-6E39-FADC-2F63DF3B8BB7}"/>
          </ac:graphicFrameMkLst>
        </pc:graphicFrameChg>
      </pc:sldChg>
      <pc:sldChg chg="modSp mod">
        <pc:chgData name="Hana Šigutová" userId="f031a23f-188f-44d4-ae7b-e80b2ec3fdb5" providerId="ADAL" clId="{4593D91F-A32F-4DEE-B6B1-B019440F45C4}" dt="2022-12-01T11:10:43.176" v="55" actId="27636"/>
        <pc:sldMkLst>
          <pc:docMk/>
          <pc:sldMk cId="1620264259" sldId="258"/>
        </pc:sldMkLst>
        <pc:spChg chg="mod">
          <ac:chgData name="Hana Šigutová" userId="f031a23f-188f-44d4-ae7b-e80b2ec3fdb5" providerId="ADAL" clId="{4593D91F-A32F-4DEE-B6B1-B019440F45C4}" dt="2022-12-01T11:10:43.176" v="55" actId="27636"/>
          <ac:spMkLst>
            <pc:docMk/>
            <pc:sldMk cId="1620264259" sldId="258"/>
            <ac:spMk id="3" creationId="{00000000-0000-0000-0000-000000000000}"/>
          </ac:spMkLst>
        </pc:spChg>
      </pc:sldChg>
      <pc:sldChg chg="modSp mod">
        <pc:chgData name="Hana Šigutová" userId="f031a23f-188f-44d4-ae7b-e80b2ec3fdb5" providerId="ADAL" clId="{4593D91F-A32F-4DEE-B6B1-B019440F45C4}" dt="2022-12-01T11:13:18.455" v="77" actId="20577"/>
        <pc:sldMkLst>
          <pc:docMk/>
          <pc:sldMk cId="3766358766" sldId="259"/>
        </pc:sldMkLst>
        <pc:spChg chg="mod">
          <ac:chgData name="Hana Šigutová" userId="f031a23f-188f-44d4-ae7b-e80b2ec3fdb5" providerId="ADAL" clId="{4593D91F-A32F-4DEE-B6B1-B019440F45C4}" dt="2022-12-01T11:13:18.455" v="77" actId="20577"/>
          <ac:spMkLst>
            <pc:docMk/>
            <pc:sldMk cId="3766358766" sldId="259"/>
            <ac:spMk id="3" creationId="{00000000-0000-0000-0000-000000000000}"/>
          </ac:spMkLst>
        </pc:spChg>
      </pc:sldChg>
      <pc:sldChg chg="modSp mod modNotesTx">
        <pc:chgData name="Hana Šigutová" userId="f031a23f-188f-44d4-ae7b-e80b2ec3fdb5" providerId="ADAL" clId="{4593D91F-A32F-4DEE-B6B1-B019440F45C4}" dt="2022-12-01T11:25:58.596" v="98"/>
        <pc:sldMkLst>
          <pc:docMk/>
          <pc:sldMk cId="2137364127" sldId="263"/>
        </pc:sldMkLst>
        <pc:spChg chg="mod">
          <ac:chgData name="Hana Šigutová" userId="f031a23f-188f-44d4-ae7b-e80b2ec3fdb5" providerId="ADAL" clId="{4593D91F-A32F-4DEE-B6B1-B019440F45C4}" dt="2022-12-01T11:21:14.305" v="97" actId="20577"/>
          <ac:spMkLst>
            <pc:docMk/>
            <pc:sldMk cId="2137364127" sldId="263"/>
            <ac:spMk id="6" creationId="{00000000-0000-0000-0000-000000000000}"/>
          </ac:spMkLst>
        </pc:spChg>
      </pc:sldChg>
      <pc:sldChg chg="modSp mod">
        <pc:chgData name="Hana Šigutová" userId="f031a23f-188f-44d4-ae7b-e80b2ec3fdb5" providerId="ADAL" clId="{4593D91F-A32F-4DEE-B6B1-B019440F45C4}" dt="2022-12-01T11:39:47.842" v="99" actId="20577"/>
        <pc:sldMkLst>
          <pc:docMk/>
          <pc:sldMk cId="2065780539" sldId="266"/>
        </pc:sldMkLst>
        <pc:spChg chg="mod">
          <ac:chgData name="Hana Šigutová" userId="f031a23f-188f-44d4-ae7b-e80b2ec3fdb5" providerId="ADAL" clId="{4593D91F-A32F-4DEE-B6B1-B019440F45C4}" dt="2022-12-01T11:39:47.842" v="99" actId="20577"/>
          <ac:spMkLst>
            <pc:docMk/>
            <pc:sldMk cId="2065780539" sldId="266"/>
            <ac:spMk id="4" creationId="{00000000-0000-0000-0000-000000000000}"/>
          </ac:spMkLst>
        </pc:spChg>
      </pc:sldChg>
      <pc:sldChg chg="modSp mod modNotesTx">
        <pc:chgData name="Hana Šigutová" userId="f031a23f-188f-44d4-ae7b-e80b2ec3fdb5" providerId="ADAL" clId="{4593D91F-A32F-4DEE-B6B1-B019440F45C4}" dt="2022-12-01T11:47:42.238" v="116"/>
        <pc:sldMkLst>
          <pc:docMk/>
          <pc:sldMk cId="1945094294" sldId="271"/>
        </pc:sldMkLst>
        <pc:spChg chg="mod">
          <ac:chgData name="Hana Šigutová" userId="f031a23f-188f-44d4-ae7b-e80b2ec3fdb5" providerId="ADAL" clId="{4593D91F-A32F-4DEE-B6B1-B019440F45C4}" dt="2022-12-01T11:46:58.039" v="113" actId="20577"/>
          <ac:spMkLst>
            <pc:docMk/>
            <pc:sldMk cId="1945094294" sldId="271"/>
            <ac:spMk id="3" creationId="{00000000-0000-0000-0000-000000000000}"/>
          </ac:spMkLst>
        </pc:spChg>
      </pc:sldChg>
      <pc:sldChg chg="modSp mod modNotesTx">
        <pc:chgData name="Hana Šigutová" userId="f031a23f-188f-44d4-ae7b-e80b2ec3fdb5" providerId="ADAL" clId="{4593D91F-A32F-4DEE-B6B1-B019440F45C4}" dt="2022-12-01T12:32:07.014" v="120"/>
        <pc:sldMkLst>
          <pc:docMk/>
          <pc:sldMk cId="981177607" sldId="285"/>
        </pc:sldMkLst>
        <pc:spChg chg="mod">
          <ac:chgData name="Hana Šigutová" userId="f031a23f-188f-44d4-ae7b-e80b2ec3fdb5" providerId="ADAL" clId="{4593D91F-A32F-4DEE-B6B1-B019440F45C4}" dt="2022-12-01T12:20:22.818" v="117" actId="947"/>
          <ac:spMkLst>
            <pc:docMk/>
            <pc:sldMk cId="981177607" sldId="285"/>
            <ac:spMk id="5" creationId="{00000000-0000-0000-0000-000000000000}"/>
          </ac:spMkLst>
        </pc:spChg>
      </pc:sldChg>
      <pc:sldChg chg="modNotesTx">
        <pc:chgData name="Hana Šigutová" userId="f031a23f-188f-44d4-ae7b-e80b2ec3fdb5" providerId="ADAL" clId="{4593D91F-A32F-4DEE-B6B1-B019440F45C4}" dt="2022-12-01T11:42:10.992" v="100"/>
        <pc:sldMkLst>
          <pc:docMk/>
          <pc:sldMk cId="506662563" sldId="290"/>
        </pc:sldMkLst>
      </pc:sldChg>
      <pc:sldChg chg="addSp modSp mod">
        <pc:chgData name="Hana Šigutová" userId="f031a23f-188f-44d4-ae7b-e80b2ec3fdb5" providerId="ADAL" clId="{4593D91F-A32F-4DEE-B6B1-B019440F45C4}" dt="2022-12-01T13:00:42.733" v="140" actId="14100"/>
        <pc:sldMkLst>
          <pc:docMk/>
          <pc:sldMk cId="3325504864" sldId="324"/>
        </pc:sldMkLst>
        <pc:picChg chg="add mod">
          <ac:chgData name="Hana Šigutová" userId="f031a23f-188f-44d4-ae7b-e80b2ec3fdb5" providerId="ADAL" clId="{4593D91F-A32F-4DEE-B6B1-B019440F45C4}" dt="2022-12-01T13:00:42.733" v="140" actId="14100"/>
          <ac:picMkLst>
            <pc:docMk/>
            <pc:sldMk cId="3325504864" sldId="324"/>
            <ac:picMk id="8" creationId="{4266447A-FAB4-DA46-4627-01ABF364C351}"/>
          </ac:picMkLst>
        </pc:picChg>
        <pc:picChg chg="add mod">
          <ac:chgData name="Hana Šigutová" userId="f031a23f-188f-44d4-ae7b-e80b2ec3fdb5" providerId="ADAL" clId="{4593D91F-A32F-4DEE-B6B1-B019440F45C4}" dt="2022-12-01T13:00:33.499" v="138" actId="1076"/>
          <ac:picMkLst>
            <pc:docMk/>
            <pc:sldMk cId="3325504864" sldId="324"/>
            <ac:picMk id="10" creationId="{88399524-9247-FAAE-FD72-FFDE826BAC99}"/>
          </ac:picMkLst>
        </pc:picChg>
      </pc:sldChg>
      <pc:sldChg chg="del">
        <pc:chgData name="Hana Šigutová" userId="f031a23f-188f-44d4-ae7b-e80b2ec3fdb5" providerId="ADAL" clId="{4593D91F-A32F-4DEE-B6B1-B019440F45C4}" dt="2022-12-01T12:46:03.122" v="121" actId="2696"/>
        <pc:sldMkLst>
          <pc:docMk/>
          <pc:sldMk cId="1659867896" sldId="325"/>
        </pc:sldMkLst>
      </pc:sldChg>
      <pc:sldChg chg="modNotesTx">
        <pc:chgData name="Hana Šigutová" userId="f031a23f-188f-44d4-ae7b-e80b2ec3fdb5" providerId="ADAL" clId="{4593D91F-A32F-4DEE-B6B1-B019440F45C4}" dt="2022-12-01T11:15:44.295" v="88"/>
        <pc:sldMkLst>
          <pc:docMk/>
          <pc:sldMk cId="4164435794" sldId="328"/>
        </pc:sldMkLst>
      </pc:sldChg>
    </pc:docChg>
  </pc:docChgLst>
  <pc:docChgLst>
    <pc:chgData name="Šigutová Hana" userId="f031a23f-188f-44d4-ae7b-e80b2ec3fdb5" providerId="ADAL" clId="{AC3D6D5B-0F69-444C-A42F-286538BB3936}"/>
    <pc:docChg chg="undo custSel addSld delSld modSld">
      <pc:chgData name="Šigutová Hana" userId="f031a23f-188f-44d4-ae7b-e80b2ec3fdb5" providerId="ADAL" clId="{AC3D6D5B-0F69-444C-A42F-286538BB3936}" dt="2023-12-05T08:16:15.948" v="921" actId="478"/>
      <pc:docMkLst>
        <pc:docMk/>
      </pc:docMkLst>
      <pc:sldChg chg="modSp mod">
        <pc:chgData name="Šigutová Hana" userId="f031a23f-188f-44d4-ae7b-e80b2ec3fdb5" providerId="ADAL" clId="{AC3D6D5B-0F69-444C-A42F-286538BB3936}" dt="2023-12-04T08:54:09.070" v="1" actId="115"/>
        <pc:sldMkLst>
          <pc:docMk/>
          <pc:sldMk cId="2707766532" sldId="257"/>
        </pc:sldMkLst>
        <pc:spChg chg="mod">
          <ac:chgData name="Šigutová Hana" userId="f031a23f-188f-44d4-ae7b-e80b2ec3fdb5" providerId="ADAL" clId="{AC3D6D5B-0F69-444C-A42F-286538BB3936}" dt="2023-12-04T08:54:09.070" v="1" actId="115"/>
          <ac:spMkLst>
            <pc:docMk/>
            <pc:sldMk cId="2707766532" sldId="257"/>
            <ac:spMk id="3" creationId="{00000000-0000-0000-0000-000000000000}"/>
          </ac:spMkLst>
        </pc:spChg>
      </pc:sldChg>
      <pc:sldChg chg="modSp mod">
        <pc:chgData name="Šigutová Hana" userId="f031a23f-188f-44d4-ae7b-e80b2ec3fdb5" providerId="ADAL" clId="{AC3D6D5B-0F69-444C-A42F-286538BB3936}" dt="2023-12-04T08:57:36.278" v="2" actId="115"/>
        <pc:sldMkLst>
          <pc:docMk/>
          <pc:sldMk cId="1620264259" sldId="258"/>
        </pc:sldMkLst>
        <pc:spChg chg="mod">
          <ac:chgData name="Šigutová Hana" userId="f031a23f-188f-44d4-ae7b-e80b2ec3fdb5" providerId="ADAL" clId="{AC3D6D5B-0F69-444C-A42F-286538BB3936}" dt="2023-12-04T08:57:36.278" v="2" actId="115"/>
          <ac:spMkLst>
            <pc:docMk/>
            <pc:sldMk cId="1620264259" sldId="258"/>
            <ac:spMk id="3" creationId="{00000000-0000-0000-0000-000000000000}"/>
          </ac:spMkLst>
        </pc:spChg>
      </pc:sldChg>
      <pc:sldChg chg="modSp mod">
        <pc:chgData name="Šigutová Hana" userId="f031a23f-188f-44d4-ae7b-e80b2ec3fdb5" providerId="ADAL" clId="{AC3D6D5B-0F69-444C-A42F-286538BB3936}" dt="2023-12-04T08:57:42.584" v="3" actId="115"/>
        <pc:sldMkLst>
          <pc:docMk/>
          <pc:sldMk cId="3766358766" sldId="259"/>
        </pc:sldMkLst>
        <pc:spChg chg="mod">
          <ac:chgData name="Šigutová Hana" userId="f031a23f-188f-44d4-ae7b-e80b2ec3fdb5" providerId="ADAL" clId="{AC3D6D5B-0F69-444C-A42F-286538BB3936}" dt="2023-12-04T08:57:42.584" v="3" actId="115"/>
          <ac:spMkLst>
            <pc:docMk/>
            <pc:sldMk cId="3766358766" sldId="259"/>
            <ac:spMk id="3" creationId="{00000000-0000-0000-0000-000000000000}"/>
          </ac:spMkLst>
        </pc:spChg>
      </pc:sldChg>
      <pc:sldChg chg="modAnim">
        <pc:chgData name="Šigutová Hana" userId="f031a23f-188f-44d4-ae7b-e80b2ec3fdb5" providerId="ADAL" clId="{AC3D6D5B-0F69-444C-A42F-286538BB3936}" dt="2023-12-05T08:12:54.516" v="887"/>
        <pc:sldMkLst>
          <pc:docMk/>
          <pc:sldMk cId="1089923823" sldId="260"/>
        </pc:sldMkLst>
      </pc:sldChg>
      <pc:sldChg chg="modAnim">
        <pc:chgData name="Šigutová Hana" userId="f031a23f-188f-44d4-ae7b-e80b2ec3fdb5" providerId="ADAL" clId="{AC3D6D5B-0F69-444C-A42F-286538BB3936}" dt="2023-12-05T08:13:16.012" v="890"/>
        <pc:sldMkLst>
          <pc:docMk/>
          <pc:sldMk cId="2137364127" sldId="263"/>
        </pc:sldMkLst>
      </pc:sldChg>
      <pc:sldChg chg="addSp modSp mod">
        <pc:chgData name="Šigutová Hana" userId="f031a23f-188f-44d4-ae7b-e80b2ec3fdb5" providerId="ADAL" clId="{AC3D6D5B-0F69-444C-A42F-286538BB3936}" dt="2023-12-04T09:48:23.792" v="699" actId="115"/>
        <pc:sldMkLst>
          <pc:docMk/>
          <pc:sldMk cId="1125440818" sldId="264"/>
        </pc:sldMkLst>
        <pc:spChg chg="mod">
          <ac:chgData name="Šigutová Hana" userId="f031a23f-188f-44d4-ae7b-e80b2ec3fdb5" providerId="ADAL" clId="{AC3D6D5B-0F69-444C-A42F-286538BB3936}" dt="2023-12-04T09:48:23.792" v="699" actId="115"/>
          <ac:spMkLst>
            <pc:docMk/>
            <pc:sldMk cId="1125440818" sldId="264"/>
            <ac:spMk id="4" creationId="{00000000-0000-0000-0000-000000000000}"/>
          </ac:spMkLst>
        </pc:spChg>
        <pc:spChg chg="mod">
          <ac:chgData name="Šigutová Hana" userId="f031a23f-188f-44d4-ae7b-e80b2ec3fdb5" providerId="ADAL" clId="{AC3D6D5B-0F69-444C-A42F-286538BB3936}" dt="2023-12-04T09:47:57.816" v="696" actId="14100"/>
          <ac:spMkLst>
            <pc:docMk/>
            <pc:sldMk cId="1125440818" sldId="264"/>
            <ac:spMk id="5" creationId="{00000000-0000-0000-0000-000000000000}"/>
          </ac:spMkLst>
        </pc:spChg>
        <pc:picChg chg="add mod ord">
          <ac:chgData name="Šigutová Hana" userId="f031a23f-188f-44d4-ae7b-e80b2ec3fdb5" providerId="ADAL" clId="{AC3D6D5B-0F69-444C-A42F-286538BB3936}" dt="2023-12-04T09:48:01.501" v="698" actId="167"/>
          <ac:picMkLst>
            <pc:docMk/>
            <pc:sldMk cId="1125440818" sldId="264"/>
            <ac:picMk id="7" creationId="{89BC3A0A-FA65-46FE-AA17-81D3E1444AA5}"/>
          </ac:picMkLst>
        </pc:picChg>
      </pc:sldChg>
      <pc:sldChg chg="addSp modSp mod">
        <pc:chgData name="Šigutová Hana" userId="f031a23f-188f-44d4-ae7b-e80b2ec3fdb5" providerId="ADAL" clId="{AC3D6D5B-0F69-444C-A42F-286538BB3936}" dt="2023-12-04T10:14:20.618" v="745" actId="1076"/>
        <pc:sldMkLst>
          <pc:docMk/>
          <pc:sldMk cId="790510077" sldId="272"/>
        </pc:sldMkLst>
        <pc:spChg chg="add mod">
          <ac:chgData name="Šigutová Hana" userId="f031a23f-188f-44d4-ae7b-e80b2ec3fdb5" providerId="ADAL" clId="{AC3D6D5B-0F69-444C-A42F-286538BB3936}" dt="2023-12-04T10:13:28.024" v="742" actId="1076"/>
          <ac:spMkLst>
            <pc:docMk/>
            <pc:sldMk cId="790510077" sldId="272"/>
            <ac:spMk id="4" creationId="{AA254E9F-D393-4914-8600-5B25D11E8272}"/>
          </ac:spMkLst>
        </pc:spChg>
        <pc:picChg chg="add mod">
          <ac:chgData name="Šigutová Hana" userId="f031a23f-188f-44d4-ae7b-e80b2ec3fdb5" providerId="ADAL" clId="{AC3D6D5B-0F69-444C-A42F-286538BB3936}" dt="2023-12-04T10:14:20.618" v="745" actId="1076"/>
          <ac:picMkLst>
            <pc:docMk/>
            <pc:sldMk cId="790510077" sldId="272"/>
            <ac:picMk id="8" creationId="{01A5B985-85B7-4190-BEB2-8DCCC84D9903}"/>
          </ac:picMkLst>
        </pc:picChg>
      </pc:sldChg>
      <pc:sldChg chg="modSp mod">
        <pc:chgData name="Šigutová Hana" userId="f031a23f-188f-44d4-ae7b-e80b2ec3fdb5" providerId="ADAL" clId="{AC3D6D5B-0F69-444C-A42F-286538BB3936}" dt="2023-12-04T10:55:57.682" v="885" actId="114"/>
        <pc:sldMkLst>
          <pc:docMk/>
          <pc:sldMk cId="2672115380" sldId="307"/>
        </pc:sldMkLst>
        <pc:spChg chg="mod">
          <ac:chgData name="Šigutová Hana" userId="f031a23f-188f-44d4-ae7b-e80b2ec3fdb5" providerId="ADAL" clId="{AC3D6D5B-0F69-444C-A42F-286538BB3936}" dt="2023-12-04T10:55:57.682" v="885" actId="114"/>
          <ac:spMkLst>
            <pc:docMk/>
            <pc:sldMk cId="2672115380" sldId="307"/>
            <ac:spMk id="3" creationId="{00000000-0000-0000-0000-000000000000}"/>
          </ac:spMkLst>
        </pc:spChg>
      </pc:sldChg>
      <pc:sldChg chg="modNotesTx">
        <pc:chgData name="Šigutová Hana" userId="f031a23f-188f-44d4-ae7b-e80b2ec3fdb5" providerId="ADAL" clId="{AC3D6D5B-0F69-444C-A42F-286538BB3936}" dt="2023-12-04T10:56:23.882" v="886"/>
        <pc:sldMkLst>
          <pc:docMk/>
          <pc:sldMk cId="2209950577" sldId="310"/>
        </pc:sldMkLst>
      </pc:sldChg>
      <pc:sldChg chg="addSp delSp modSp mod">
        <pc:chgData name="Šigutová Hana" userId="f031a23f-188f-44d4-ae7b-e80b2ec3fdb5" providerId="ADAL" clId="{AC3D6D5B-0F69-444C-A42F-286538BB3936}" dt="2023-12-05T08:15:01.502" v="912" actId="1076"/>
        <pc:sldMkLst>
          <pc:docMk/>
          <pc:sldMk cId="3325504864" sldId="324"/>
        </pc:sldMkLst>
        <pc:spChg chg="del mod">
          <ac:chgData name="Šigutová Hana" userId="f031a23f-188f-44d4-ae7b-e80b2ec3fdb5" providerId="ADAL" clId="{AC3D6D5B-0F69-444C-A42F-286538BB3936}" dt="2023-12-05T08:14:43.485" v="905" actId="478"/>
          <ac:spMkLst>
            <pc:docMk/>
            <pc:sldMk cId="3325504864" sldId="324"/>
            <ac:spMk id="6" creationId="{00000000-0000-0000-0000-000000000000}"/>
          </ac:spMkLst>
        </pc:spChg>
        <pc:spChg chg="del mod">
          <ac:chgData name="Šigutová Hana" userId="f031a23f-188f-44d4-ae7b-e80b2ec3fdb5" providerId="ADAL" clId="{AC3D6D5B-0F69-444C-A42F-286538BB3936}" dt="2023-12-05T08:14:49.063" v="907" actId="478"/>
          <ac:spMkLst>
            <pc:docMk/>
            <pc:sldMk cId="3325504864" sldId="324"/>
            <ac:spMk id="7" creationId="{00000000-0000-0000-0000-000000000000}"/>
          </ac:spMkLst>
        </pc:spChg>
        <pc:picChg chg="add del">
          <ac:chgData name="Šigutová Hana" userId="f031a23f-188f-44d4-ae7b-e80b2ec3fdb5" providerId="ADAL" clId="{AC3D6D5B-0F69-444C-A42F-286538BB3936}" dt="2023-12-05T08:14:18.368" v="898" actId="21"/>
          <ac:picMkLst>
            <pc:docMk/>
            <pc:sldMk cId="3325504864" sldId="324"/>
            <ac:picMk id="5" creationId="{00000000-0000-0000-0000-000000000000}"/>
          </ac:picMkLst>
        </pc:picChg>
        <pc:picChg chg="mod">
          <ac:chgData name="Šigutová Hana" userId="f031a23f-188f-44d4-ae7b-e80b2ec3fdb5" providerId="ADAL" clId="{AC3D6D5B-0F69-444C-A42F-286538BB3936}" dt="2023-12-05T08:14:54.476" v="909" actId="14100"/>
          <ac:picMkLst>
            <pc:docMk/>
            <pc:sldMk cId="3325504864" sldId="324"/>
            <ac:picMk id="8" creationId="{4266447A-FAB4-DA46-4627-01ABF364C351}"/>
          </ac:picMkLst>
        </pc:picChg>
        <pc:picChg chg="mod">
          <ac:chgData name="Šigutová Hana" userId="f031a23f-188f-44d4-ae7b-e80b2ec3fdb5" providerId="ADAL" clId="{AC3D6D5B-0F69-444C-A42F-286538BB3936}" dt="2023-12-05T08:15:01.502" v="912" actId="1076"/>
          <ac:picMkLst>
            <pc:docMk/>
            <pc:sldMk cId="3325504864" sldId="324"/>
            <ac:picMk id="10" creationId="{88399524-9247-FAAE-FD72-FFDE826BAC99}"/>
          </ac:picMkLst>
        </pc:picChg>
      </pc:sldChg>
      <pc:sldChg chg="delSp modSp mod">
        <pc:chgData name="Šigutová Hana" userId="f031a23f-188f-44d4-ae7b-e80b2ec3fdb5" providerId="ADAL" clId="{AC3D6D5B-0F69-444C-A42F-286538BB3936}" dt="2023-12-04T09:24:14.925" v="183" actId="21"/>
        <pc:sldMkLst>
          <pc:docMk/>
          <pc:sldMk cId="4164435794" sldId="328"/>
        </pc:sldMkLst>
        <pc:spChg chg="mod">
          <ac:chgData name="Šigutová Hana" userId="f031a23f-188f-44d4-ae7b-e80b2ec3fdb5" providerId="ADAL" clId="{AC3D6D5B-0F69-444C-A42F-286538BB3936}" dt="2023-12-04T09:10:15.972" v="63" actId="20577"/>
          <ac:spMkLst>
            <pc:docMk/>
            <pc:sldMk cId="4164435794" sldId="328"/>
            <ac:spMk id="4" creationId="{00000000-0000-0000-0000-000000000000}"/>
          </ac:spMkLst>
        </pc:spChg>
        <pc:spChg chg="mod">
          <ac:chgData name="Šigutová Hana" userId="f031a23f-188f-44d4-ae7b-e80b2ec3fdb5" providerId="ADAL" clId="{AC3D6D5B-0F69-444C-A42F-286538BB3936}" dt="2023-12-04T09:12:14.904" v="181" actId="20577"/>
          <ac:spMkLst>
            <pc:docMk/>
            <pc:sldMk cId="4164435794" sldId="328"/>
            <ac:spMk id="5" creationId="{00000000-0000-0000-0000-000000000000}"/>
          </ac:spMkLst>
        </pc:spChg>
        <pc:spChg chg="mod">
          <ac:chgData name="Šigutová Hana" userId="f031a23f-188f-44d4-ae7b-e80b2ec3fdb5" providerId="ADAL" clId="{AC3D6D5B-0F69-444C-A42F-286538BB3936}" dt="2023-12-04T09:10:58.157" v="119" actId="20577"/>
          <ac:spMkLst>
            <pc:docMk/>
            <pc:sldMk cId="4164435794" sldId="328"/>
            <ac:spMk id="7" creationId="{00000000-0000-0000-0000-000000000000}"/>
          </ac:spMkLst>
        </pc:spChg>
        <pc:picChg chg="del">
          <ac:chgData name="Šigutová Hana" userId="f031a23f-188f-44d4-ae7b-e80b2ec3fdb5" providerId="ADAL" clId="{AC3D6D5B-0F69-444C-A42F-286538BB3936}" dt="2023-12-04T09:24:14.925" v="183" actId="21"/>
          <ac:picMkLst>
            <pc:docMk/>
            <pc:sldMk cId="4164435794" sldId="328"/>
            <ac:picMk id="1030" creationId="{00000000-0000-0000-0000-000000000000}"/>
          </ac:picMkLst>
        </pc:picChg>
      </pc:sldChg>
      <pc:sldChg chg="addSp modSp mod modNotesTx">
        <pc:chgData name="Šigutová Hana" userId="f031a23f-188f-44d4-ae7b-e80b2ec3fdb5" providerId="ADAL" clId="{AC3D6D5B-0F69-444C-A42F-286538BB3936}" dt="2023-12-04T09:33:53.452" v="692" actId="120"/>
        <pc:sldMkLst>
          <pc:docMk/>
          <pc:sldMk cId="2726052323" sldId="329"/>
        </pc:sldMkLst>
        <pc:spChg chg="add mod">
          <ac:chgData name="Šigutová Hana" userId="f031a23f-188f-44d4-ae7b-e80b2ec3fdb5" providerId="ADAL" clId="{AC3D6D5B-0F69-444C-A42F-286538BB3936}" dt="2023-12-04T09:33:53.452" v="692" actId="120"/>
          <ac:spMkLst>
            <pc:docMk/>
            <pc:sldMk cId="2726052323" sldId="329"/>
            <ac:spMk id="3" creationId="{C85F053D-9B05-484A-B3E6-8F238DBD9792}"/>
          </ac:spMkLst>
        </pc:spChg>
        <pc:picChg chg="mod">
          <ac:chgData name="Šigutová Hana" userId="f031a23f-188f-44d4-ae7b-e80b2ec3fdb5" providerId="ADAL" clId="{AC3D6D5B-0F69-444C-A42F-286538BB3936}" dt="2023-12-04T09:32:51.591" v="555" actId="1076"/>
          <ac:picMkLst>
            <pc:docMk/>
            <pc:sldMk cId="2726052323" sldId="329"/>
            <ac:picMk id="2050" creationId="{00000000-0000-0000-0000-000000000000}"/>
          </ac:picMkLst>
        </pc:picChg>
      </pc:sldChg>
      <pc:sldChg chg="addSp delSp modSp new mod">
        <pc:chgData name="Šigutová Hana" userId="f031a23f-188f-44d4-ae7b-e80b2ec3fdb5" providerId="ADAL" clId="{AC3D6D5B-0F69-444C-A42F-286538BB3936}" dt="2023-12-04T09:30:42.207" v="542" actId="20577"/>
        <pc:sldMkLst>
          <pc:docMk/>
          <pc:sldMk cId="3401384977" sldId="332"/>
        </pc:sldMkLst>
        <pc:spChg chg="del">
          <ac:chgData name="Šigutová Hana" userId="f031a23f-188f-44d4-ae7b-e80b2ec3fdb5" providerId="ADAL" clId="{AC3D6D5B-0F69-444C-A42F-286538BB3936}" dt="2023-12-04T09:24:34.369" v="189" actId="478"/>
          <ac:spMkLst>
            <pc:docMk/>
            <pc:sldMk cId="3401384977" sldId="332"/>
            <ac:spMk id="2" creationId="{D458454B-01D9-4584-A655-446459925B00}"/>
          </ac:spMkLst>
        </pc:spChg>
        <pc:spChg chg="del">
          <ac:chgData name="Šigutová Hana" userId="f031a23f-188f-44d4-ae7b-e80b2ec3fdb5" providerId="ADAL" clId="{AC3D6D5B-0F69-444C-A42F-286538BB3936}" dt="2023-12-04T09:24:33.447" v="188" actId="478"/>
          <ac:spMkLst>
            <pc:docMk/>
            <pc:sldMk cId="3401384977" sldId="332"/>
            <ac:spMk id="3" creationId="{E662BF18-EB42-4D8B-B6E4-C07DAE26D689}"/>
          </ac:spMkLst>
        </pc:spChg>
        <pc:spChg chg="add mod">
          <ac:chgData name="Šigutová Hana" userId="f031a23f-188f-44d4-ae7b-e80b2ec3fdb5" providerId="ADAL" clId="{AC3D6D5B-0F69-444C-A42F-286538BB3936}" dt="2023-12-04T09:28:13.228" v="381" actId="403"/>
          <ac:spMkLst>
            <pc:docMk/>
            <pc:sldMk cId="3401384977" sldId="332"/>
            <ac:spMk id="5" creationId="{70A26052-2EC9-44E8-8FEA-83110A6765C7}"/>
          </ac:spMkLst>
        </pc:spChg>
        <pc:spChg chg="add mod">
          <ac:chgData name="Šigutová Hana" userId="f031a23f-188f-44d4-ae7b-e80b2ec3fdb5" providerId="ADAL" clId="{AC3D6D5B-0F69-444C-A42F-286538BB3936}" dt="2023-12-04T09:25:48.637" v="248" actId="20577"/>
          <ac:spMkLst>
            <pc:docMk/>
            <pc:sldMk cId="3401384977" sldId="332"/>
            <ac:spMk id="8" creationId="{33513B2A-BD57-44BD-A534-3679F2F78F71}"/>
          </ac:spMkLst>
        </pc:spChg>
        <pc:spChg chg="add mod">
          <ac:chgData name="Šigutová Hana" userId="f031a23f-188f-44d4-ae7b-e80b2ec3fdb5" providerId="ADAL" clId="{AC3D6D5B-0F69-444C-A42F-286538BB3936}" dt="2023-12-04T09:27:03.171" v="316"/>
          <ac:spMkLst>
            <pc:docMk/>
            <pc:sldMk cId="3401384977" sldId="332"/>
            <ac:spMk id="11" creationId="{7E80449D-FCE7-4308-9BF4-FAE42306FC49}"/>
          </ac:spMkLst>
        </pc:spChg>
        <pc:spChg chg="add mod">
          <ac:chgData name="Šigutová Hana" userId="f031a23f-188f-44d4-ae7b-e80b2ec3fdb5" providerId="ADAL" clId="{AC3D6D5B-0F69-444C-A42F-286538BB3936}" dt="2023-12-04T09:28:05.022" v="378" actId="14100"/>
          <ac:spMkLst>
            <pc:docMk/>
            <pc:sldMk cId="3401384977" sldId="332"/>
            <ac:spMk id="14" creationId="{966FF68C-9E6C-404C-A09E-AD093032D127}"/>
          </ac:spMkLst>
        </pc:spChg>
        <pc:spChg chg="add mod">
          <ac:chgData name="Šigutová Hana" userId="f031a23f-188f-44d4-ae7b-e80b2ec3fdb5" providerId="ADAL" clId="{AC3D6D5B-0F69-444C-A42F-286538BB3936}" dt="2023-12-04T09:30:02.635" v="467" actId="1076"/>
          <ac:spMkLst>
            <pc:docMk/>
            <pc:sldMk cId="3401384977" sldId="332"/>
            <ac:spMk id="17" creationId="{9233FC35-FEC9-4773-8176-3D25F880DF30}"/>
          </ac:spMkLst>
        </pc:spChg>
        <pc:spChg chg="add mod">
          <ac:chgData name="Šigutová Hana" userId="f031a23f-188f-44d4-ae7b-e80b2ec3fdb5" providerId="ADAL" clId="{AC3D6D5B-0F69-444C-A42F-286538BB3936}" dt="2023-12-04T09:30:42.207" v="542" actId="20577"/>
          <ac:spMkLst>
            <pc:docMk/>
            <pc:sldMk cId="3401384977" sldId="332"/>
            <ac:spMk id="20" creationId="{660CF3C8-DB49-4D2E-AB66-52BA0E0DFCE6}"/>
          </ac:spMkLst>
        </pc:spChg>
        <pc:picChg chg="add mod">
          <ac:chgData name="Šigutová Hana" userId="f031a23f-188f-44d4-ae7b-e80b2ec3fdb5" providerId="ADAL" clId="{AC3D6D5B-0F69-444C-A42F-286538BB3936}" dt="2023-12-04T09:24:20.582" v="186" actId="14100"/>
          <ac:picMkLst>
            <pc:docMk/>
            <pc:sldMk cId="3401384977" sldId="332"/>
            <ac:picMk id="4" creationId="{F2E35A41-0757-4603-869B-A1E4ED584047}"/>
          </ac:picMkLst>
        </pc:picChg>
        <pc:picChg chg="add mod">
          <ac:chgData name="Šigutová Hana" userId="f031a23f-188f-44d4-ae7b-e80b2ec3fdb5" providerId="ADAL" clId="{AC3D6D5B-0F69-444C-A42F-286538BB3936}" dt="2023-12-04T09:25:02.931" v="196" actId="1076"/>
          <ac:picMkLst>
            <pc:docMk/>
            <pc:sldMk cId="3401384977" sldId="332"/>
            <ac:picMk id="7" creationId="{B5709BF5-8A9A-40CA-A503-24460EE0F0F2}"/>
          </ac:picMkLst>
        </pc:picChg>
        <pc:picChg chg="add mod">
          <ac:chgData name="Šigutová Hana" userId="f031a23f-188f-44d4-ae7b-e80b2ec3fdb5" providerId="ADAL" clId="{AC3D6D5B-0F69-444C-A42F-286538BB3936}" dt="2023-12-04T09:26:13.527" v="252" actId="14100"/>
          <ac:picMkLst>
            <pc:docMk/>
            <pc:sldMk cId="3401384977" sldId="332"/>
            <ac:picMk id="10" creationId="{2F1BFAED-0796-40D6-8F6B-265ED7BED8C0}"/>
          </ac:picMkLst>
        </pc:picChg>
        <pc:picChg chg="add mod">
          <ac:chgData name="Šigutová Hana" userId="f031a23f-188f-44d4-ae7b-e80b2ec3fdb5" providerId="ADAL" clId="{AC3D6D5B-0F69-444C-A42F-286538BB3936}" dt="2023-12-04T09:27:59.486" v="376" actId="14100"/>
          <ac:picMkLst>
            <pc:docMk/>
            <pc:sldMk cId="3401384977" sldId="332"/>
            <ac:picMk id="13" creationId="{0A98B147-37B3-498E-A1C6-790A0F21AD6C}"/>
          </ac:picMkLst>
        </pc:picChg>
        <pc:picChg chg="add mod">
          <ac:chgData name="Šigutová Hana" userId="f031a23f-188f-44d4-ae7b-e80b2ec3fdb5" providerId="ADAL" clId="{AC3D6D5B-0F69-444C-A42F-286538BB3936}" dt="2023-12-04T09:29:57.729" v="465" actId="1076"/>
          <ac:picMkLst>
            <pc:docMk/>
            <pc:sldMk cId="3401384977" sldId="332"/>
            <ac:picMk id="16" creationId="{6F688350-1534-4500-98BE-47E03396F713}"/>
          </ac:picMkLst>
        </pc:picChg>
        <pc:picChg chg="add mod">
          <ac:chgData name="Šigutová Hana" userId="f031a23f-188f-44d4-ae7b-e80b2ec3fdb5" providerId="ADAL" clId="{AC3D6D5B-0F69-444C-A42F-286538BB3936}" dt="2023-12-04T09:30:09.071" v="470" actId="1076"/>
          <ac:picMkLst>
            <pc:docMk/>
            <pc:sldMk cId="3401384977" sldId="332"/>
            <ac:picMk id="19" creationId="{A34EDFDF-A46A-4BF5-9687-E8B3DF6E4215}"/>
          </ac:picMkLst>
        </pc:picChg>
      </pc:sldChg>
      <pc:sldChg chg="add modTransition">
        <pc:chgData name="Šigutová Hana" userId="f031a23f-188f-44d4-ae7b-e80b2ec3fdb5" providerId="ADAL" clId="{AC3D6D5B-0F69-444C-A42F-286538BB3936}" dt="2023-12-04T10:02:29.564" v="702"/>
        <pc:sldMkLst>
          <pc:docMk/>
          <pc:sldMk cId="0" sldId="514"/>
        </pc:sldMkLst>
      </pc:sldChg>
      <pc:sldChg chg="add modTransition">
        <pc:chgData name="Šigutová Hana" userId="f031a23f-188f-44d4-ae7b-e80b2ec3fdb5" providerId="ADAL" clId="{AC3D6D5B-0F69-444C-A42F-286538BB3936}" dt="2023-12-04T10:02:09.917" v="701"/>
        <pc:sldMkLst>
          <pc:docMk/>
          <pc:sldMk cId="0" sldId="515"/>
        </pc:sldMkLst>
      </pc:sldChg>
      <pc:sldChg chg="add">
        <pc:chgData name="Šigutová Hana" userId="f031a23f-188f-44d4-ae7b-e80b2ec3fdb5" providerId="ADAL" clId="{AC3D6D5B-0F69-444C-A42F-286538BB3936}" dt="2023-12-04T10:00:50.953" v="700"/>
        <pc:sldMkLst>
          <pc:docMk/>
          <pc:sldMk cId="0" sldId="540"/>
        </pc:sldMkLst>
      </pc:sldChg>
      <pc:sldChg chg="addSp new mod">
        <pc:chgData name="Šigutová Hana" userId="f031a23f-188f-44d4-ae7b-e80b2ec3fdb5" providerId="ADAL" clId="{AC3D6D5B-0F69-444C-A42F-286538BB3936}" dt="2023-12-04T10:21:26.398" v="747" actId="22"/>
        <pc:sldMkLst>
          <pc:docMk/>
          <pc:sldMk cId="4273367973" sldId="541"/>
        </pc:sldMkLst>
        <pc:picChg chg="add">
          <ac:chgData name="Šigutová Hana" userId="f031a23f-188f-44d4-ae7b-e80b2ec3fdb5" providerId="ADAL" clId="{AC3D6D5B-0F69-444C-A42F-286538BB3936}" dt="2023-12-04T10:21:26.398" v="747" actId="22"/>
          <ac:picMkLst>
            <pc:docMk/>
            <pc:sldMk cId="4273367973" sldId="541"/>
            <ac:picMk id="5" creationId="{BFC7DAE4-3BEA-4438-A3B8-E6C601075DF9}"/>
          </ac:picMkLst>
        </pc:picChg>
      </pc:sldChg>
      <pc:sldChg chg="delSp add modTransition">
        <pc:chgData name="Šigutová Hana" userId="f031a23f-188f-44d4-ae7b-e80b2ec3fdb5" providerId="ADAL" clId="{AC3D6D5B-0F69-444C-A42F-286538BB3936}" dt="2023-12-04T10:37:24.547" v="749" actId="478"/>
        <pc:sldMkLst>
          <pc:docMk/>
          <pc:sldMk cId="0" sldId="551"/>
        </pc:sldMkLst>
        <pc:spChg chg="del">
          <ac:chgData name="Šigutová Hana" userId="f031a23f-188f-44d4-ae7b-e80b2ec3fdb5" providerId="ADAL" clId="{AC3D6D5B-0F69-444C-A42F-286538BB3936}" dt="2023-12-04T10:37:24.547" v="749" actId="478"/>
          <ac:spMkLst>
            <pc:docMk/>
            <pc:sldMk cId="0" sldId="551"/>
            <ac:spMk id="91143" creationId="{8C02D9FD-F089-4C56-921D-6E4A8AF5323F}"/>
          </ac:spMkLst>
        </pc:spChg>
      </pc:sldChg>
      <pc:sldChg chg="add modTransition">
        <pc:chgData name="Šigutová Hana" userId="f031a23f-188f-44d4-ae7b-e80b2ec3fdb5" providerId="ADAL" clId="{AC3D6D5B-0F69-444C-A42F-286538BB3936}" dt="2023-12-04T10:37:14.522" v="748"/>
        <pc:sldMkLst>
          <pc:docMk/>
          <pc:sldMk cId="0" sldId="622"/>
        </pc:sldMkLst>
      </pc:sldChg>
      <pc:sldChg chg="addSp delSp modSp new mod">
        <pc:chgData name="Šigutová Hana" userId="f031a23f-188f-44d4-ae7b-e80b2ec3fdb5" providerId="ADAL" clId="{AC3D6D5B-0F69-444C-A42F-286538BB3936}" dt="2023-12-04T10:54:35.554" v="884" actId="403"/>
        <pc:sldMkLst>
          <pc:docMk/>
          <pc:sldMk cId="3167851696" sldId="623"/>
        </pc:sldMkLst>
        <pc:spChg chg="del">
          <ac:chgData name="Šigutová Hana" userId="f031a23f-188f-44d4-ae7b-e80b2ec3fdb5" providerId="ADAL" clId="{AC3D6D5B-0F69-444C-A42F-286538BB3936}" dt="2023-12-04T10:45:49.382" v="762" actId="478"/>
          <ac:spMkLst>
            <pc:docMk/>
            <pc:sldMk cId="3167851696" sldId="623"/>
            <ac:spMk id="3" creationId="{4D54C684-D9D3-4587-8E03-1DF8AE11F21F}"/>
          </ac:spMkLst>
        </pc:spChg>
        <pc:spChg chg="del">
          <ac:chgData name="Šigutová Hana" userId="f031a23f-188f-44d4-ae7b-e80b2ec3fdb5" providerId="ADAL" clId="{AC3D6D5B-0F69-444C-A42F-286538BB3936}" dt="2023-12-04T10:45:47.970" v="761" actId="478"/>
          <ac:spMkLst>
            <pc:docMk/>
            <pc:sldMk cId="3167851696" sldId="623"/>
            <ac:spMk id="4" creationId="{868B0E7B-18CF-4405-B94D-6A5433763A38}"/>
          </ac:spMkLst>
        </pc:spChg>
        <pc:spChg chg="add mod">
          <ac:chgData name="Šigutová Hana" userId="f031a23f-188f-44d4-ae7b-e80b2ec3fdb5" providerId="ADAL" clId="{AC3D6D5B-0F69-444C-A42F-286538BB3936}" dt="2023-12-04T10:51:03.533" v="819" actId="20577"/>
          <ac:spMkLst>
            <pc:docMk/>
            <pc:sldMk cId="3167851696" sldId="623"/>
            <ac:spMk id="19" creationId="{090C7B9D-84DD-4E6E-BFFF-C2F0ACD04E0D}"/>
          </ac:spMkLst>
        </pc:spChg>
        <pc:spChg chg="add mod">
          <ac:chgData name="Šigutová Hana" userId="f031a23f-188f-44d4-ae7b-e80b2ec3fdb5" providerId="ADAL" clId="{AC3D6D5B-0F69-444C-A42F-286538BB3936}" dt="2023-12-04T10:51:10.293" v="822" actId="20577"/>
          <ac:spMkLst>
            <pc:docMk/>
            <pc:sldMk cId="3167851696" sldId="623"/>
            <ac:spMk id="20" creationId="{CF097F49-F620-49C3-835E-C8BDF0DF69D8}"/>
          </ac:spMkLst>
        </pc:spChg>
        <pc:spChg chg="add mod">
          <ac:chgData name="Šigutová Hana" userId="f031a23f-188f-44d4-ae7b-e80b2ec3fdb5" providerId="ADAL" clId="{AC3D6D5B-0F69-444C-A42F-286538BB3936}" dt="2023-12-04T10:51:24.930" v="827" actId="20577"/>
          <ac:spMkLst>
            <pc:docMk/>
            <pc:sldMk cId="3167851696" sldId="623"/>
            <ac:spMk id="21" creationId="{DB9C7A10-9CD6-4E75-B4AB-CF37D91100CC}"/>
          </ac:spMkLst>
        </pc:spChg>
        <pc:spChg chg="add mod">
          <ac:chgData name="Šigutová Hana" userId="f031a23f-188f-44d4-ae7b-e80b2ec3fdb5" providerId="ADAL" clId="{AC3D6D5B-0F69-444C-A42F-286538BB3936}" dt="2023-12-04T10:51:40.689" v="830" actId="20577"/>
          <ac:spMkLst>
            <pc:docMk/>
            <pc:sldMk cId="3167851696" sldId="623"/>
            <ac:spMk id="22" creationId="{69CC6968-C039-4847-AC92-1CD448BC29C8}"/>
          </ac:spMkLst>
        </pc:spChg>
        <pc:spChg chg="add mod">
          <ac:chgData name="Šigutová Hana" userId="f031a23f-188f-44d4-ae7b-e80b2ec3fdb5" providerId="ADAL" clId="{AC3D6D5B-0F69-444C-A42F-286538BB3936}" dt="2023-12-04T10:51:48.065" v="833" actId="20577"/>
          <ac:spMkLst>
            <pc:docMk/>
            <pc:sldMk cId="3167851696" sldId="623"/>
            <ac:spMk id="23" creationId="{C9B53991-DF79-4865-B3EC-EE9E0B11E9C1}"/>
          </ac:spMkLst>
        </pc:spChg>
        <pc:spChg chg="add mod">
          <ac:chgData name="Šigutová Hana" userId="f031a23f-188f-44d4-ae7b-e80b2ec3fdb5" providerId="ADAL" clId="{AC3D6D5B-0F69-444C-A42F-286538BB3936}" dt="2023-12-04T10:51:53.684" v="836" actId="20577"/>
          <ac:spMkLst>
            <pc:docMk/>
            <pc:sldMk cId="3167851696" sldId="623"/>
            <ac:spMk id="24" creationId="{AC89C6F4-905A-4820-B487-020DC44C79CE}"/>
          </ac:spMkLst>
        </pc:spChg>
        <pc:spChg chg="add mod">
          <ac:chgData name="Šigutová Hana" userId="f031a23f-188f-44d4-ae7b-e80b2ec3fdb5" providerId="ADAL" clId="{AC3D6D5B-0F69-444C-A42F-286538BB3936}" dt="2023-12-04T10:52:39.498" v="843" actId="20577"/>
          <ac:spMkLst>
            <pc:docMk/>
            <pc:sldMk cId="3167851696" sldId="623"/>
            <ac:spMk id="27" creationId="{D938814A-AA57-4CA9-860C-C40C1451BCC1}"/>
          </ac:spMkLst>
        </pc:spChg>
        <pc:spChg chg="add mod">
          <ac:chgData name="Šigutová Hana" userId="f031a23f-188f-44d4-ae7b-e80b2ec3fdb5" providerId="ADAL" clId="{AC3D6D5B-0F69-444C-A42F-286538BB3936}" dt="2023-12-04T10:54:23.285" v="878" actId="403"/>
          <ac:spMkLst>
            <pc:docMk/>
            <pc:sldMk cId="3167851696" sldId="623"/>
            <ac:spMk id="28" creationId="{34990E93-DDC7-4899-B4B3-FB5257BFCA5A}"/>
          </ac:spMkLst>
        </pc:spChg>
        <pc:spChg chg="add mod">
          <ac:chgData name="Šigutová Hana" userId="f031a23f-188f-44d4-ae7b-e80b2ec3fdb5" providerId="ADAL" clId="{AC3D6D5B-0F69-444C-A42F-286538BB3936}" dt="2023-12-04T10:54:27.317" v="880" actId="403"/>
          <ac:spMkLst>
            <pc:docMk/>
            <pc:sldMk cId="3167851696" sldId="623"/>
            <ac:spMk id="29" creationId="{C3EBE863-895F-44DD-A6DF-4D6FFEE0D356}"/>
          </ac:spMkLst>
        </pc:spChg>
        <pc:spChg chg="add mod">
          <ac:chgData name="Šigutová Hana" userId="f031a23f-188f-44d4-ae7b-e80b2ec3fdb5" providerId="ADAL" clId="{AC3D6D5B-0F69-444C-A42F-286538BB3936}" dt="2023-12-04T10:54:31.519" v="882" actId="403"/>
          <ac:spMkLst>
            <pc:docMk/>
            <pc:sldMk cId="3167851696" sldId="623"/>
            <ac:spMk id="30" creationId="{21C448D1-8264-4FA2-A93E-6D4F9AB4C532}"/>
          </ac:spMkLst>
        </pc:spChg>
        <pc:spChg chg="add mod">
          <ac:chgData name="Šigutová Hana" userId="f031a23f-188f-44d4-ae7b-e80b2ec3fdb5" providerId="ADAL" clId="{AC3D6D5B-0F69-444C-A42F-286538BB3936}" dt="2023-12-04T10:54:35.554" v="884" actId="403"/>
          <ac:spMkLst>
            <pc:docMk/>
            <pc:sldMk cId="3167851696" sldId="623"/>
            <ac:spMk id="31" creationId="{F8928322-49D8-4595-9471-E484F1D38ACB}"/>
          </ac:spMkLst>
        </pc:spChg>
        <pc:picChg chg="add mod">
          <ac:chgData name="Šigutová Hana" userId="f031a23f-188f-44d4-ae7b-e80b2ec3fdb5" providerId="ADAL" clId="{AC3D6D5B-0F69-444C-A42F-286538BB3936}" dt="2023-12-04T10:45:40.076" v="758" actId="14100"/>
          <ac:picMkLst>
            <pc:docMk/>
            <pc:sldMk cId="3167851696" sldId="623"/>
            <ac:picMk id="6" creationId="{AD38C54D-CC1E-4524-AE0C-2C6DF99FC181}"/>
          </ac:picMkLst>
        </pc:picChg>
        <pc:picChg chg="add mod">
          <ac:chgData name="Šigutová Hana" userId="f031a23f-188f-44d4-ae7b-e80b2ec3fdb5" providerId="ADAL" clId="{AC3D6D5B-0F69-444C-A42F-286538BB3936}" dt="2023-12-04T10:45:44.950" v="760" actId="1076"/>
          <ac:picMkLst>
            <pc:docMk/>
            <pc:sldMk cId="3167851696" sldId="623"/>
            <ac:picMk id="8" creationId="{043E65FB-FC92-44EC-A586-D0DE779C444D}"/>
          </ac:picMkLst>
        </pc:picChg>
        <pc:picChg chg="add mod">
          <ac:chgData name="Šigutová Hana" userId="f031a23f-188f-44d4-ae7b-e80b2ec3fdb5" providerId="ADAL" clId="{AC3D6D5B-0F69-444C-A42F-286538BB3936}" dt="2023-12-04T10:46:16.306" v="766" actId="14100"/>
          <ac:picMkLst>
            <pc:docMk/>
            <pc:sldMk cId="3167851696" sldId="623"/>
            <ac:picMk id="9" creationId="{E0B3027B-6A7F-4809-92F3-0655D62AEFD6}"/>
          </ac:picMkLst>
        </pc:picChg>
        <pc:picChg chg="add mod">
          <ac:chgData name="Šigutová Hana" userId="f031a23f-188f-44d4-ae7b-e80b2ec3fdb5" providerId="ADAL" clId="{AC3D6D5B-0F69-444C-A42F-286538BB3936}" dt="2023-12-04T10:46:20.854" v="768" actId="14100"/>
          <ac:picMkLst>
            <pc:docMk/>
            <pc:sldMk cId="3167851696" sldId="623"/>
            <ac:picMk id="10" creationId="{0EB91F1F-705B-4C34-9CDE-50562A433820}"/>
          </ac:picMkLst>
        </pc:picChg>
        <pc:picChg chg="add mod">
          <ac:chgData name="Šigutová Hana" userId="f031a23f-188f-44d4-ae7b-e80b2ec3fdb5" providerId="ADAL" clId="{AC3D6D5B-0F69-444C-A42F-286538BB3936}" dt="2023-12-04T10:50:23.230" v="782" actId="14100"/>
          <ac:picMkLst>
            <pc:docMk/>
            <pc:sldMk cId="3167851696" sldId="623"/>
            <ac:picMk id="11" creationId="{5E8674AB-39C2-4B41-B74D-82A1939521CC}"/>
          </ac:picMkLst>
        </pc:picChg>
        <pc:picChg chg="add mod">
          <ac:chgData name="Šigutová Hana" userId="f031a23f-188f-44d4-ae7b-e80b2ec3fdb5" providerId="ADAL" clId="{AC3D6D5B-0F69-444C-A42F-286538BB3936}" dt="2023-12-04T10:50:27.045" v="784" actId="14100"/>
          <ac:picMkLst>
            <pc:docMk/>
            <pc:sldMk cId="3167851696" sldId="623"/>
            <ac:picMk id="12" creationId="{AC4F8846-8BC1-4A72-8298-BDDF31743D4C}"/>
          </ac:picMkLst>
        </pc:picChg>
        <pc:picChg chg="add del mod">
          <ac:chgData name="Šigutová Hana" userId="f031a23f-188f-44d4-ae7b-e80b2ec3fdb5" providerId="ADAL" clId="{AC3D6D5B-0F69-444C-A42F-286538BB3936}" dt="2023-12-04T10:48:25.695" v="777" actId="478"/>
          <ac:picMkLst>
            <pc:docMk/>
            <pc:sldMk cId="3167851696" sldId="623"/>
            <ac:picMk id="14" creationId="{25B7D17B-50FB-4CA6-85C7-28F451BC34FB}"/>
          </ac:picMkLst>
        </pc:picChg>
        <pc:picChg chg="add mod">
          <ac:chgData name="Šigutová Hana" userId="f031a23f-188f-44d4-ae7b-e80b2ec3fdb5" providerId="ADAL" clId="{AC3D6D5B-0F69-444C-A42F-286538BB3936}" dt="2023-12-04T10:50:35.736" v="787" actId="14100"/>
          <ac:picMkLst>
            <pc:docMk/>
            <pc:sldMk cId="3167851696" sldId="623"/>
            <ac:picMk id="16" creationId="{07E74F6F-C8BE-4A81-BEF5-B7F55522B1F4}"/>
          </ac:picMkLst>
        </pc:picChg>
        <pc:picChg chg="add mod">
          <ac:chgData name="Šigutová Hana" userId="f031a23f-188f-44d4-ae7b-e80b2ec3fdb5" providerId="ADAL" clId="{AC3D6D5B-0F69-444C-A42F-286538BB3936}" dt="2023-12-04T10:50:31.834" v="786" actId="14100"/>
          <ac:picMkLst>
            <pc:docMk/>
            <pc:sldMk cId="3167851696" sldId="623"/>
            <ac:picMk id="18" creationId="{9FC3807D-772E-4278-85F3-6B1CA50C9F27}"/>
          </ac:picMkLst>
        </pc:picChg>
        <pc:picChg chg="add mod">
          <ac:chgData name="Šigutová Hana" userId="f031a23f-188f-44d4-ae7b-e80b2ec3fdb5" providerId="ADAL" clId="{AC3D6D5B-0F69-444C-A42F-286538BB3936}" dt="2023-12-04T10:52:29.907" v="839" actId="1076"/>
          <ac:picMkLst>
            <pc:docMk/>
            <pc:sldMk cId="3167851696" sldId="623"/>
            <ac:picMk id="26" creationId="{DF447334-1F2D-4066-B05D-FB130FE0D2EC}"/>
          </ac:picMkLst>
        </pc:picChg>
      </pc:sldChg>
      <pc:sldChg chg="addSp delSp modSp new mod">
        <pc:chgData name="Šigutová Hana" userId="f031a23f-188f-44d4-ae7b-e80b2ec3fdb5" providerId="ADAL" clId="{AC3D6D5B-0F69-444C-A42F-286538BB3936}" dt="2023-12-05T08:16:15.948" v="921" actId="478"/>
        <pc:sldMkLst>
          <pc:docMk/>
          <pc:sldMk cId="2931616429" sldId="624"/>
        </pc:sldMkLst>
        <pc:spChg chg="del">
          <ac:chgData name="Šigutová Hana" userId="f031a23f-188f-44d4-ae7b-e80b2ec3fdb5" providerId="ADAL" clId="{AC3D6D5B-0F69-444C-A42F-286538BB3936}" dt="2023-12-05T08:16:15.948" v="921" actId="478"/>
          <ac:spMkLst>
            <pc:docMk/>
            <pc:sldMk cId="2931616429" sldId="624"/>
            <ac:spMk id="2" creationId="{0F07258B-AA9E-4C53-9606-8A20ACA4972F}"/>
          </ac:spMkLst>
        </pc:spChg>
        <pc:spChg chg="del">
          <ac:chgData name="Šigutová Hana" userId="f031a23f-188f-44d4-ae7b-e80b2ec3fdb5" providerId="ADAL" clId="{AC3D6D5B-0F69-444C-A42F-286538BB3936}" dt="2023-12-05T08:14:21.706" v="899" actId="478"/>
          <ac:spMkLst>
            <pc:docMk/>
            <pc:sldMk cId="2931616429" sldId="624"/>
            <ac:spMk id="3" creationId="{E789CA6F-A907-4178-B788-0E32E0AE8255}"/>
          </ac:spMkLst>
        </pc:spChg>
        <pc:spChg chg="del">
          <ac:chgData name="Šigutová Hana" userId="f031a23f-188f-44d4-ae7b-e80b2ec3fdb5" providerId="ADAL" clId="{AC3D6D5B-0F69-444C-A42F-286538BB3936}" dt="2023-12-05T08:14:24.691" v="901" actId="478"/>
          <ac:spMkLst>
            <pc:docMk/>
            <pc:sldMk cId="2931616429" sldId="624"/>
            <ac:spMk id="4" creationId="{B73CF1BB-A880-45C3-9F02-18C6678BBDFA}"/>
          </ac:spMkLst>
        </pc:spChg>
        <pc:spChg chg="add mod">
          <ac:chgData name="Šigutová Hana" userId="f031a23f-188f-44d4-ae7b-e80b2ec3fdb5" providerId="ADAL" clId="{AC3D6D5B-0F69-444C-A42F-286538BB3936}" dt="2023-12-05T08:16:13.633" v="920" actId="1076"/>
          <ac:spMkLst>
            <pc:docMk/>
            <pc:sldMk cId="2931616429" sldId="624"/>
            <ac:spMk id="6" creationId="{FE6677BD-D67F-4554-97D1-421C2022F842}"/>
          </ac:spMkLst>
        </pc:spChg>
        <pc:spChg chg="add mod">
          <ac:chgData name="Šigutová Hana" userId="f031a23f-188f-44d4-ae7b-e80b2ec3fdb5" providerId="ADAL" clId="{AC3D6D5B-0F69-444C-A42F-286538BB3936}" dt="2023-12-05T08:16:08.402" v="919" actId="1076"/>
          <ac:spMkLst>
            <pc:docMk/>
            <pc:sldMk cId="2931616429" sldId="624"/>
            <ac:spMk id="7" creationId="{F2A59DDF-549B-4EC1-B842-ABAF9E786863}"/>
          </ac:spMkLst>
        </pc:spChg>
        <pc:picChg chg="add mod">
          <ac:chgData name="Šigutová Hana" userId="f031a23f-188f-44d4-ae7b-e80b2ec3fdb5" providerId="ADAL" clId="{AC3D6D5B-0F69-444C-A42F-286538BB3936}" dt="2023-12-05T08:15:51.214" v="913" actId="1076"/>
          <ac:picMkLst>
            <pc:docMk/>
            <pc:sldMk cId="2931616429" sldId="624"/>
            <ac:picMk id="5" creationId="{37BD4B76-37DA-4EA2-8672-E25CA8612771}"/>
          </ac:picMkLst>
        </pc:picChg>
      </pc:sldChg>
      <pc:sldChg chg="add del">
        <pc:chgData name="Šigutová Hana" userId="f031a23f-188f-44d4-ae7b-e80b2ec3fdb5" providerId="ADAL" clId="{AC3D6D5B-0F69-444C-A42F-286538BB3936}" dt="2023-12-05T08:14:14.757" v="896"/>
        <pc:sldMkLst>
          <pc:docMk/>
          <pc:sldMk cId="3715314299" sldId="6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6804A-7605-40AF-A9D0-650E9576963C}" type="datetimeFigureOut">
              <a:rPr lang="en-US" smtClean="0"/>
              <a:t>12/7/2023</a:t>
            </a:fld>
            <a:endParaRPr lang="en-US"/>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7B642-18B9-4E30-BBC2-F452FCA241FC}" type="slidenum">
              <a:rPr lang="en-US" smtClean="0"/>
              <a:t>‹#›</a:t>
            </a:fld>
            <a:endParaRPr lang="en-US"/>
          </a:p>
        </p:txBody>
      </p:sp>
    </p:spTree>
    <p:extLst>
      <p:ext uri="{BB962C8B-B14F-4D97-AF65-F5344CB8AC3E}">
        <p14:creationId xmlns:p14="http://schemas.microsoft.com/office/powerpoint/2010/main" val="15982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cs.wikipedia.org/wiki/Komenz%C3%A1lismus" TargetMode="External"/><Relationship Id="rId3" Type="http://schemas.openxmlformats.org/officeDocument/2006/relationships/hyperlink" Target="https://cs.wikipedia.org/wiki/Organick%C3%A1_l%C3%A1tka" TargetMode="External"/><Relationship Id="rId7" Type="http://schemas.openxmlformats.org/officeDocument/2006/relationships/hyperlink" Target="https://cs.wikipedia.org/wiki/Mutualismu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cs.wikipedia.org/wiki/Li%C5%A1ejn%C3%ADk#cite_note-mutualismus-9" TargetMode="External"/><Relationship Id="rId5" Type="http://schemas.openxmlformats.org/officeDocument/2006/relationships/hyperlink" Target="https://cs.wikipedia.org/wiki/Anorganick%C3%A1_l%C3%A1tka" TargetMode="External"/><Relationship Id="rId4" Type="http://schemas.openxmlformats.org/officeDocument/2006/relationships/hyperlink" Target="https://cs.wikipedia.org/wiki/Fotosynt%C3%A9za" TargetMode="External"/><Relationship Id="rId9" Type="http://schemas.openxmlformats.org/officeDocument/2006/relationships/hyperlink" Target="https://cs.wikipedia.org/wiki/Parazitismu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motyli.kolas.cz/clanky/slovnicek/parezina.htm" TargetMode="External"/><Relationship Id="rId3" Type="http://schemas.openxmlformats.org/officeDocument/2006/relationships/hyperlink" Target="http://motyli.kolas.cz/clanky/slovnicek/biodiverzita.htm" TargetMode="External"/><Relationship Id="rId7" Type="http://schemas.openxmlformats.org/officeDocument/2006/relationships/hyperlink" Target="http://motyli.kolas.cz/clanky/slovnicek/natura-2000.htm"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motyli.kolas.cz/clanky/slovnicek/denni-motyli.htm" TargetMode="External"/><Relationship Id="rId5" Type="http://schemas.openxmlformats.org/officeDocument/2006/relationships/hyperlink" Target="http://motyli.kolas.cz/seznam-druhu-motylu.htm" TargetMode="External"/><Relationship Id="rId4" Type="http://schemas.openxmlformats.org/officeDocument/2006/relationships/hyperlink" Target="http://motyli.kolas.cz/modrasek-cernoskvrnny-arion.htm" TargetMode="External"/><Relationship Id="rId9" Type="http://schemas.openxmlformats.org/officeDocument/2006/relationships/hyperlink" Target="http://motyli.kolas.cz/clanky/slovnicek/typologie-lesu.ht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s.wikipedia.org/wiki/Plankton" TargetMode="External"/><Relationship Id="rId7" Type="http://schemas.openxmlformats.org/officeDocument/2006/relationships/hyperlink" Target="https://cs.wikipedia.org/wiki/Ryby"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cs.wikipedia.org/wiki/Vym%C3%ADr%C3%A1n%C3%AD" TargetMode="External"/><Relationship Id="rId5" Type="http://schemas.openxmlformats.org/officeDocument/2006/relationships/hyperlink" Target="https://cs.wikipedia.org/wiki/Kysl%C3%ADk" TargetMode="External"/><Relationship Id="rId4" Type="http://schemas.openxmlformats.org/officeDocument/2006/relationships/hyperlink" Target="https://cs.wikipedia.org/wiki/Vodn%C3%AD_kv%C4%9B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111111"/>
                </a:solidFill>
                <a:effectLst/>
                <a:latin typeface="Inter Var"/>
              </a:rPr>
              <a:t>Sentinel species are biological monitors that accumulate a pollutant in their tissues without significant adverse effects. Primarily used to measure the amount of a pollutant that is biologically available, they may also increase the sensitivity of an analytical procedure or </a:t>
            </a:r>
            <a:r>
              <a:rPr lang="en-US" b="0" i="0" dirty="0" err="1">
                <a:solidFill>
                  <a:srgbClr val="111111"/>
                </a:solidFill>
                <a:effectLst/>
                <a:latin typeface="Inter Var"/>
              </a:rPr>
              <a:t>summarise</a:t>
            </a:r>
            <a:r>
              <a:rPr lang="en-US" b="0" i="0" dirty="0">
                <a:solidFill>
                  <a:srgbClr val="111111"/>
                </a:solidFill>
                <a:effectLst/>
                <a:latin typeface="Inter Var"/>
              </a:rPr>
              <a:t> a complex pollution signal. </a:t>
            </a:r>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2</a:t>
            </a:fld>
            <a:endParaRPr lang="en-US"/>
          </a:p>
        </p:txBody>
      </p:sp>
    </p:spTree>
    <p:extLst>
      <p:ext uri="{BB962C8B-B14F-4D97-AF65-F5344CB8AC3E}">
        <p14:creationId xmlns:p14="http://schemas.microsoft.com/office/powerpoint/2010/main" val="111698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Zástupný symbol pro obrázek snímku 1">
            <a:extLst>
              <a:ext uri="{FF2B5EF4-FFF2-40B4-BE49-F238E27FC236}">
                <a16:creationId xmlns:a16="http://schemas.microsoft.com/office/drawing/2014/main" id="{AB1F0E0A-5B4A-4B2B-BC17-C890E976B3F2}"/>
              </a:ext>
            </a:extLst>
          </p:cNvPr>
          <p:cNvSpPr>
            <a:spLocks noGrp="1" noRot="1" noChangeAspect="1" noChangeArrowheads="1" noTextEdit="1"/>
          </p:cNvSpPr>
          <p:nvPr>
            <p:ph type="sldImg"/>
          </p:nvPr>
        </p:nvSpPr>
        <p:spPr>
          <a:ln/>
        </p:spPr>
      </p:sp>
      <p:sp>
        <p:nvSpPr>
          <p:cNvPr id="197635" name="Zástupný symbol pro poznámky 2">
            <a:extLst>
              <a:ext uri="{FF2B5EF4-FFF2-40B4-BE49-F238E27FC236}">
                <a16:creationId xmlns:a16="http://schemas.microsoft.com/office/drawing/2014/main" id="{42B338DA-80A5-4DC3-BDFB-DFB001B173F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cs-CZ" altLang="cs-CZ"/>
          </a:p>
        </p:txBody>
      </p:sp>
      <p:sp>
        <p:nvSpPr>
          <p:cNvPr id="197636" name="Zástupný symbol pro číslo snímku 3">
            <a:extLst>
              <a:ext uri="{FF2B5EF4-FFF2-40B4-BE49-F238E27FC236}">
                <a16:creationId xmlns:a16="http://schemas.microsoft.com/office/drawing/2014/main" id="{F0039599-7777-40A7-8665-DB895F9F8DF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75A72D-6A75-45B4-8167-F80F9583AF22}" type="slidenum">
              <a:rPr lang="cs-CZ" altLang="cs-CZ" smtClean="0"/>
              <a:pPr>
                <a:spcBef>
                  <a:spcPct val="0"/>
                </a:spcBef>
              </a:pPr>
              <a:t>17</a:t>
            </a:fld>
            <a:endParaRPr lang="cs-CZ"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Zástupný symbol pro obrázek snímku 1">
            <a:extLst>
              <a:ext uri="{FF2B5EF4-FFF2-40B4-BE49-F238E27FC236}">
                <a16:creationId xmlns:a16="http://schemas.microsoft.com/office/drawing/2014/main" id="{0DDA5BDD-D125-4B86-8E86-22108CF6D9D4}"/>
              </a:ext>
            </a:extLst>
          </p:cNvPr>
          <p:cNvSpPr>
            <a:spLocks noGrp="1" noRot="1" noChangeAspect="1" noChangeArrowheads="1" noTextEdit="1"/>
          </p:cNvSpPr>
          <p:nvPr>
            <p:ph type="sldImg"/>
          </p:nvPr>
        </p:nvSpPr>
        <p:spPr>
          <a:ln/>
        </p:spPr>
      </p:sp>
      <p:sp>
        <p:nvSpPr>
          <p:cNvPr id="199683" name="Zástupný symbol pro poznámky 2">
            <a:extLst>
              <a:ext uri="{FF2B5EF4-FFF2-40B4-BE49-F238E27FC236}">
                <a16:creationId xmlns:a16="http://schemas.microsoft.com/office/drawing/2014/main" id="{218C080C-7865-4D40-9B52-F823E78413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a:solidFill>
                  <a:srgbClr val="222222"/>
                </a:solidFill>
                <a:latin typeface="Open Sans" panose="020B0606030504020204" pitchFamily="34" charset="0"/>
              </a:rPr>
              <a:t>Ne vždy ale platí, že zelená voda znamená sinice. Mohou to být i obyčejné řasy. „Odlišit řasy od toxických sinic pomůže jednoduchý, tzv. Maršálkův test. Naplňte průhlednou láhev, například PETku, až po hrdlo a nechte 20 minut odstát. Pokud se vytvořil u hladiny zelený proužek nebo povlak, který vypadá jako zelená krupice nebo sekané jehličí, ale zbytek vody zůstal čirý, jsou ve vodě sinice," říká Eliška Maršálková. "Zůstala-li voda zelená, obsahuje řasy,“ dodává</a:t>
            </a:r>
            <a:endParaRPr lang="cs-CZ" altLang="cs-CZ"/>
          </a:p>
        </p:txBody>
      </p:sp>
      <p:sp>
        <p:nvSpPr>
          <p:cNvPr id="199684" name="Zástupný symbol pro číslo snímku 3">
            <a:extLst>
              <a:ext uri="{FF2B5EF4-FFF2-40B4-BE49-F238E27FC236}">
                <a16:creationId xmlns:a16="http://schemas.microsoft.com/office/drawing/2014/main" id="{C6C97C27-4664-4309-870F-3E1837F7EE5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00"/>
                </a:solidFill>
                <a:latin typeface="Comic Sans MS" panose="030F0702030302020204" pitchFamily="66" charset="0"/>
              </a:defRPr>
            </a:lvl1pPr>
            <a:lvl2pPr marL="742950" indent="-285750">
              <a:defRPr sz="2400">
                <a:solidFill>
                  <a:srgbClr val="FFFF00"/>
                </a:solidFill>
                <a:latin typeface="Comic Sans MS" panose="030F0702030302020204" pitchFamily="66" charset="0"/>
              </a:defRPr>
            </a:lvl2pPr>
            <a:lvl3pPr marL="1143000" indent="-228600">
              <a:defRPr sz="2400">
                <a:solidFill>
                  <a:srgbClr val="FFFF00"/>
                </a:solidFill>
                <a:latin typeface="Comic Sans MS" panose="030F0702030302020204" pitchFamily="66" charset="0"/>
              </a:defRPr>
            </a:lvl3pPr>
            <a:lvl4pPr marL="1600200" indent="-228600">
              <a:defRPr sz="2400">
                <a:solidFill>
                  <a:srgbClr val="FFFF00"/>
                </a:solidFill>
                <a:latin typeface="Comic Sans MS" panose="030F0702030302020204" pitchFamily="66" charset="0"/>
              </a:defRPr>
            </a:lvl4pPr>
            <a:lvl5pPr marL="2057400" indent="-228600">
              <a:defRPr sz="2400">
                <a:solidFill>
                  <a:srgbClr val="FFFF00"/>
                </a:solidFill>
                <a:latin typeface="Comic Sans MS" panose="030F0702030302020204" pitchFamily="66" charset="0"/>
              </a:defRPr>
            </a:lvl5pPr>
            <a:lvl6pPr marL="2514600" indent="-228600" eaLnBrk="0" fontAlgn="base" hangingPunct="0">
              <a:spcBef>
                <a:spcPct val="0"/>
              </a:spcBef>
              <a:spcAft>
                <a:spcPct val="0"/>
              </a:spcAft>
              <a:defRPr sz="2400">
                <a:solidFill>
                  <a:srgbClr val="FFFF00"/>
                </a:solidFill>
                <a:latin typeface="Comic Sans MS" panose="030F0702030302020204" pitchFamily="66" charset="0"/>
              </a:defRPr>
            </a:lvl6pPr>
            <a:lvl7pPr marL="2971800" indent="-228600" eaLnBrk="0" fontAlgn="base" hangingPunct="0">
              <a:spcBef>
                <a:spcPct val="0"/>
              </a:spcBef>
              <a:spcAft>
                <a:spcPct val="0"/>
              </a:spcAft>
              <a:defRPr sz="2400">
                <a:solidFill>
                  <a:srgbClr val="FFFF00"/>
                </a:solidFill>
                <a:latin typeface="Comic Sans MS" panose="030F0702030302020204" pitchFamily="66" charset="0"/>
              </a:defRPr>
            </a:lvl7pPr>
            <a:lvl8pPr marL="3429000" indent="-228600" eaLnBrk="0" fontAlgn="base" hangingPunct="0">
              <a:spcBef>
                <a:spcPct val="0"/>
              </a:spcBef>
              <a:spcAft>
                <a:spcPct val="0"/>
              </a:spcAft>
              <a:defRPr sz="2400">
                <a:solidFill>
                  <a:srgbClr val="FFFF00"/>
                </a:solidFill>
                <a:latin typeface="Comic Sans MS" panose="030F0702030302020204" pitchFamily="66" charset="0"/>
              </a:defRPr>
            </a:lvl8pPr>
            <a:lvl9pPr marL="3886200" indent="-228600" eaLnBrk="0" fontAlgn="base" hangingPunct="0">
              <a:spcBef>
                <a:spcPct val="0"/>
              </a:spcBef>
              <a:spcAft>
                <a:spcPct val="0"/>
              </a:spcAft>
              <a:defRPr sz="2400">
                <a:solidFill>
                  <a:srgbClr val="FFFF00"/>
                </a:solidFill>
                <a:latin typeface="Comic Sans MS" panose="030F0702030302020204" pitchFamily="66" charset="0"/>
              </a:defRPr>
            </a:lvl9pPr>
          </a:lstStyle>
          <a:p>
            <a:fld id="{DD9372BC-10DC-43C3-AF06-06C700E95DBB}" type="slidenum">
              <a:rPr lang="cs-CZ" altLang="cs-CZ" sz="1200" smtClean="0">
                <a:solidFill>
                  <a:schemeClr val="tx1"/>
                </a:solidFill>
                <a:latin typeface="Arial" panose="020B0604020202020204" pitchFamily="34" charset="0"/>
              </a:rPr>
              <a:pPr/>
              <a:t>19</a:t>
            </a:fld>
            <a:endParaRPr lang="cs-CZ" altLang="cs-CZ" sz="1200">
              <a:solidFill>
                <a:schemeClr val="tx1"/>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Zástupný symbol pro obrázek snímku 1">
            <a:extLst>
              <a:ext uri="{FF2B5EF4-FFF2-40B4-BE49-F238E27FC236}">
                <a16:creationId xmlns:a16="http://schemas.microsoft.com/office/drawing/2014/main" id="{6DE21FA1-AF7A-4CDF-95E2-9059719B389A}"/>
              </a:ext>
            </a:extLst>
          </p:cNvPr>
          <p:cNvSpPr>
            <a:spLocks noGrp="1" noRot="1" noChangeAspect="1" noChangeArrowheads="1" noTextEdit="1"/>
          </p:cNvSpPr>
          <p:nvPr>
            <p:ph type="sldImg"/>
          </p:nvPr>
        </p:nvSpPr>
        <p:spPr>
          <a:ln/>
        </p:spPr>
      </p:sp>
      <p:sp>
        <p:nvSpPr>
          <p:cNvPr id="203779" name="Zástupný symbol pro poznámky 2">
            <a:extLst>
              <a:ext uri="{FF2B5EF4-FFF2-40B4-BE49-F238E27FC236}">
                <a16:creationId xmlns:a16="http://schemas.microsoft.com/office/drawing/2014/main" id="{E2673F82-E1CA-43B9-8CE1-A83F29E969A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cs-CZ" altLang="cs-CZ"/>
          </a:p>
        </p:txBody>
      </p:sp>
      <p:sp>
        <p:nvSpPr>
          <p:cNvPr id="203780" name="Zástupný symbol pro číslo snímku 3">
            <a:extLst>
              <a:ext uri="{FF2B5EF4-FFF2-40B4-BE49-F238E27FC236}">
                <a16:creationId xmlns:a16="http://schemas.microsoft.com/office/drawing/2014/main" id="{1B5BF93E-2662-4681-AB57-FB0108FB8D5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9D3DAD-E6A1-4801-800B-B3F36135C712}" type="slidenum">
              <a:rPr lang="cs-CZ" altLang="cs-CZ" smtClean="0"/>
              <a:pPr>
                <a:spcBef>
                  <a:spcPct val="0"/>
                </a:spcBef>
              </a:pPr>
              <a:t>20</a:t>
            </a:fld>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https://ziva.avcr.cz/files/ziva/pdf/lisejniky-jako-bioindikatory.pdf</a:t>
            </a:r>
            <a:endParaRPr lang="cs-CZ" dirty="0"/>
          </a:p>
          <a:p>
            <a:r>
              <a:rPr lang="en-US" dirty="0" err="1"/>
              <a:t>Současný</a:t>
            </a:r>
            <a:r>
              <a:rPr lang="en-US" dirty="0"/>
              <a:t> </a:t>
            </a:r>
            <a:r>
              <a:rPr lang="en-US" dirty="0" err="1"/>
              <a:t>stav</a:t>
            </a:r>
            <a:r>
              <a:rPr lang="en-US" dirty="0"/>
              <a:t> </a:t>
            </a:r>
            <a:r>
              <a:rPr lang="en-US" dirty="0" err="1"/>
              <a:t>poznání</a:t>
            </a:r>
            <a:r>
              <a:rPr lang="en-US" dirty="0"/>
              <a:t> </a:t>
            </a:r>
            <a:r>
              <a:rPr lang="en-US" dirty="0" err="1"/>
              <a:t>ukazuje</a:t>
            </a:r>
            <a:r>
              <a:rPr lang="en-US" dirty="0"/>
              <a:t>, </a:t>
            </a:r>
            <a:r>
              <a:rPr lang="en-US" dirty="0" err="1"/>
              <a:t>že</a:t>
            </a:r>
            <a:r>
              <a:rPr lang="en-US" dirty="0"/>
              <a:t> </a:t>
            </a:r>
            <a:r>
              <a:rPr lang="en-US" dirty="0" err="1"/>
              <a:t>tento</a:t>
            </a:r>
            <a:r>
              <a:rPr lang="en-US" dirty="0"/>
              <a:t> </a:t>
            </a:r>
            <a:r>
              <a:rPr lang="en-US" dirty="0" err="1"/>
              <a:t>svazek</a:t>
            </a:r>
            <a:r>
              <a:rPr lang="en-US" dirty="0"/>
              <a:t> </a:t>
            </a:r>
            <a:r>
              <a:rPr lang="en-US" dirty="0" err="1"/>
              <a:t>není</a:t>
            </a:r>
            <a:r>
              <a:rPr lang="en-US" dirty="0"/>
              <a:t> u </a:t>
            </a:r>
            <a:r>
              <a:rPr lang="en-US" dirty="0" err="1"/>
              <a:t>všech</a:t>
            </a:r>
            <a:r>
              <a:rPr lang="en-US" dirty="0"/>
              <a:t> </a:t>
            </a:r>
            <a:r>
              <a:rPr lang="en-US" dirty="0" err="1"/>
              <a:t>zástupců</a:t>
            </a:r>
            <a:r>
              <a:rPr lang="en-US" dirty="0"/>
              <a:t> </a:t>
            </a:r>
            <a:r>
              <a:rPr lang="en-US" dirty="0" err="1"/>
              <a:t>ideální</a:t>
            </a:r>
            <a:r>
              <a:rPr lang="en-US" dirty="0"/>
              <a:t> </a:t>
            </a:r>
            <a:r>
              <a:rPr lang="en-US" dirty="0" err="1"/>
              <a:t>symbiózou</a:t>
            </a:r>
            <a:r>
              <a:rPr lang="en-US" dirty="0"/>
              <a:t> </a:t>
            </a:r>
            <a:r>
              <a:rPr lang="en-US" dirty="0" err="1"/>
              <a:t>ve</a:t>
            </a:r>
            <a:r>
              <a:rPr lang="en-US" dirty="0"/>
              <a:t> </a:t>
            </a:r>
            <a:r>
              <a:rPr lang="en-US" dirty="0" err="1"/>
              <a:t>smyslu</a:t>
            </a:r>
            <a:r>
              <a:rPr lang="en-US" dirty="0"/>
              <a:t> </a:t>
            </a:r>
            <a:r>
              <a:rPr lang="en-US" dirty="0" err="1"/>
              <a:t>oboustranných</a:t>
            </a:r>
            <a:r>
              <a:rPr lang="en-US" dirty="0"/>
              <a:t> </a:t>
            </a:r>
            <a:r>
              <a:rPr lang="en-US" dirty="0" err="1"/>
              <a:t>výhod</a:t>
            </a:r>
            <a:r>
              <a:rPr lang="en-US" dirty="0"/>
              <a:t>, proto se </a:t>
            </a:r>
            <a:r>
              <a:rPr lang="en-US" dirty="0" err="1"/>
              <a:t>dnes</a:t>
            </a:r>
            <a:r>
              <a:rPr lang="en-US" dirty="0"/>
              <a:t> </a:t>
            </a:r>
            <a:r>
              <a:rPr lang="en-US" dirty="0" err="1"/>
              <a:t>vztah</a:t>
            </a:r>
            <a:r>
              <a:rPr lang="en-US" dirty="0"/>
              <a:t> </a:t>
            </a:r>
            <a:r>
              <a:rPr lang="en-US" dirty="0" err="1"/>
              <a:t>obou</a:t>
            </a:r>
            <a:r>
              <a:rPr lang="en-US" dirty="0"/>
              <a:t> </a:t>
            </a:r>
            <a:r>
              <a:rPr lang="en-US" dirty="0" err="1"/>
              <a:t>partnerů</a:t>
            </a:r>
            <a:r>
              <a:rPr lang="en-US" dirty="0"/>
              <a:t> </a:t>
            </a:r>
            <a:r>
              <a:rPr lang="en-US" dirty="0" err="1"/>
              <a:t>označuje</a:t>
            </a:r>
            <a:r>
              <a:rPr lang="en-US" dirty="0"/>
              <a:t> </a:t>
            </a:r>
            <a:r>
              <a:rPr lang="en-US" dirty="0" err="1"/>
              <a:t>příhodněji</a:t>
            </a:r>
            <a:r>
              <a:rPr lang="en-US" dirty="0"/>
              <a:t> </a:t>
            </a:r>
            <a:r>
              <a:rPr lang="en-US" dirty="0" err="1"/>
              <a:t>jako</a:t>
            </a:r>
            <a:r>
              <a:rPr lang="en-US" dirty="0"/>
              <a:t> </a:t>
            </a:r>
            <a:r>
              <a:rPr lang="en-US" dirty="0" err="1"/>
              <a:t>specifický</a:t>
            </a:r>
            <a:r>
              <a:rPr lang="en-US" dirty="0"/>
              <a:t> </a:t>
            </a:r>
            <a:r>
              <a:rPr lang="en-US" dirty="0" err="1"/>
              <a:t>lichenismus</a:t>
            </a:r>
            <a:r>
              <a:rPr lang="en-US" dirty="0"/>
              <a:t>. </a:t>
            </a:r>
            <a:r>
              <a:rPr lang="en-US" dirty="0" err="1"/>
              <a:t>Nicméně</a:t>
            </a:r>
            <a:r>
              <a:rPr lang="en-US" dirty="0"/>
              <a:t> </a:t>
            </a:r>
            <a:r>
              <a:rPr lang="en-US" dirty="0" err="1"/>
              <a:t>obě</a:t>
            </a:r>
            <a:r>
              <a:rPr lang="en-US" dirty="0"/>
              <a:t> </a:t>
            </a:r>
            <a:r>
              <a:rPr lang="en-US" dirty="0" err="1"/>
              <a:t>složky</a:t>
            </a:r>
            <a:r>
              <a:rPr lang="en-US" dirty="0"/>
              <a:t> </a:t>
            </a:r>
            <a:r>
              <a:rPr lang="en-US" dirty="0" err="1"/>
              <a:t>jsou</a:t>
            </a:r>
            <a:r>
              <a:rPr lang="en-US" dirty="0"/>
              <a:t> v </a:t>
            </a:r>
            <a:r>
              <a:rPr lang="en-US" dirty="0" err="1"/>
              <a:t>lišejníku</a:t>
            </a:r>
            <a:r>
              <a:rPr lang="en-US" dirty="0"/>
              <a:t> </a:t>
            </a:r>
            <a:r>
              <a:rPr lang="en-US" dirty="0" err="1"/>
              <a:t>ve</a:t>
            </a:r>
            <a:r>
              <a:rPr lang="en-US" dirty="0"/>
              <a:t> </a:t>
            </a:r>
            <a:r>
              <a:rPr lang="en-US" dirty="0" err="1"/>
              <a:t>velmi</a:t>
            </a:r>
            <a:r>
              <a:rPr lang="en-US" dirty="0"/>
              <a:t> </a:t>
            </a:r>
            <a:r>
              <a:rPr lang="en-US" dirty="0" err="1"/>
              <a:t>křehké</a:t>
            </a:r>
            <a:r>
              <a:rPr lang="en-US" dirty="0"/>
              <a:t> </a:t>
            </a:r>
            <a:r>
              <a:rPr lang="en-US" dirty="0" err="1"/>
              <a:t>rovnováze</a:t>
            </a:r>
            <a:r>
              <a:rPr lang="en-US" dirty="0"/>
              <a:t> a </a:t>
            </a:r>
            <a:r>
              <a:rPr lang="en-US" dirty="0" err="1"/>
              <a:t>jakékoli</a:t>
            </a:r>
            <a:r>
              <a:rPr lang="en-US" dirty="0"/>
              <a:t> </a:t>
            </a:r>
            <a:r>
              <a:rPr lang="en-US" dirty="0" err="1"/>
              <a:t>změny</a:t>
            </a:r>
            <a:r>
              <a:rPr lang="en-US" dirty="0"/>
              <a:t> v </a:t>
            </a:r>
            <a:r>
              <a:rPr lang="en-US" dirty="0" err="1"/>
              <a:t>prostředí</a:t>
            </a:r>
            <a:r>
              <a:rPr lang="en-US" dirty="0"/>
              <a:t>, </a:t>
            </a:r>
            <a:r>
              <a:rPr lang="en-US" dirty="0" err="1"/>
              <a:t>ve</a:t>
            </a:r>
            <a:r>
              <a:rPr lang="en-US" dirty="0"/>
              <a:t> </a:t>
            </a:r>
            <a:r>
              <a:rPr lang="en-US" dirty="0" err="1"/>
              <a:t>kterém</a:t>
            </a:r>
            <a:r>
              <a:rPr lang="en-US" dirty="0"/>
              <a:t> </a:t>
            </a:r>
            <a:r>
              <a:rPr lang="en-US" dirty="0" err="1"/>
              <a:t>žijí</a:t>
            </a:r>
            <a:r>
              <a:rPr lang="en-US" dirty="0"/>
              <a:t>, </a:t>
            </a:r>
            <a:r>
              <a:rPr lang="en-US" dirty="0" err="1"/>
              <a:t>mohou</a:t>
            </a:r>
            <a:r>
              <a:rPr lang="en-US" dirty="0"/>
              <a:t> </a:t>
            </a:r>
            <a:r>
              <a:rPr lang="en-US" dirty="0" err="1"/>
              <a:t>tuto</a:t>
            </a:r>
            <a:r>
              <a:rPr lang="en-US" dirty="0"/>
              <a:t> </a:t>
            </a:r>
            <a:r>
              <a:rPr lang="en-US" dirty="0" err="1"/>
              <a:t>rovnováhu</a:t>
            </a:r>
            <a:r>
              <a:rPr lang="en-US" dirty="0"/>
              <a:t> </a:t>
            </a:r>
            <a:r>
              <a:rPr lang="en-US" dirty="0" err="1"/>
              <a:t>snadno</a:t>
            </a:r>
            <a:r>
              <a:rPr lang="en-US" dirty="0"/>
              <a:t> </a:t>
            </a:r>
            <a:r>
              <a:rPr lang="en-US" dirty="0" err="1"/>
              <a:t>narušit</a:t>
            </a:r>
            <a:r>
              <a:rPr lang="en-US" dirty="0"/>
              <a:t> a </a:t>
            </a:r>
            <a:r>
              <a:rPr lang="en-US" dirty="0" err="1"/>
              <a:t>vést</a:t>
            </a:r>
            <a:r>
              <a:rPr lang="en-US" dirty="0"/>
              <a:t> </a:t>
            </a:r>
            <a:r>
              <a:rPr lang="en-US" dirty="0" err="1"/>
              <a:t>až</a:t>
            </a:r>
            <a:r>
              <a:rPr lang="en-US" dirty="0"/>
              <a:t> </a:t>
            </a:r>
            <a:r>
              <a:rPr lang="en-US" dirty="0" err="1"/>
              <a:t>ke</a:t>
            </a:r>
            <a:r>
              <a:rPr lang="en-US" dirty="0"/>
              <a:t> </a:t>
            </a:r>
            <a:r>
              <a:rPr lang="en-US" dirty="0" err="1"/>
              <a:t>zničení</a:t>
            </a:r>
            <a:r>
              <a:rPr lang="en-US" dirty="0"/>
              <a:t> </a:t>
            </a:r>
            <a:r>
              <a:rPr lang="en-US" dirty="0" err="1"/>
              <a:t>celého</a:t>
            </a:r>
            <a:r>
              <a:rPr lang="en-US" dirty="0"/>
              <a:t> organism</a:t>
            </a:r>
            <a:endParaRPr lang="cs-CZ" dirty="0"/>
          </a:p>
          <a:p>
            <a:r>
              <a:rPr lang="cs-CZ" b="0" i="0" dirty="0" err="1">
                <a:solidFill>
                  <a:srgbClr val="202122"/>
                </a:solidFill>
                <a:effectLst/>
                <a:latin typeface="Arial" panose="020B0604020202020204" pitchFamily="34" charset="0"/>
              </a:rPr>
              <a:t>Fotobiont</a:t>
            </a:r>
            <a:r>
              <a:rPr lang="cs-CZ" b="0" i="0" dirty="0">
                <a:solidFill>
                  <a:srgbClr val="202122"/>
                </a:solidFill>
                <a:effectLst/>
                <a:latin typeface="Arial" panose="020B0604020202020204" pitchFamily="34" charset="0"/>
              </a:rPr>
              <a:t> poskytuje </a:t>
            </a:r>
            <a:r>
              <a:rPr lang="cs-CZ" b="0" i="0" u="none" strike="noStrike" dirty="0">
                <a:solidFill>
                  <a:srgbClr val="0645AD"/>
                </a:solidFill>
                <a:effectLst/>
                <a:latin typeface="Arial" panose="020B0604020202020204" pitchFamily="34" charset="0"/>
                <a:hlinkClick r:id="rId3" tooltip="Organická látka"/>
              </a:rPr>
              <a:t>organické látky</a:t>
            </a:r>
            <a:r>
              <a:rPr lang="cs-CZ" b="0" i="0" dirty="0">
                <a:solidFill>
                  <a:srgbClr val="202122"/>
                </a:solidFill>
                <a:effectLst/>
                <a:latin typeface="Arial" panose="020B0604020202020204" pitchFamily="34" charset="0"/>
              </a:rPr>
              <a:t>, které vyrobil </a:t>
            </a:r>
            <a:r>
              <a:rPr lang="cs-CZ" b="0" i="0" u="none" strike="noStrike" dirty="0">
                <a:solidFill>
                  <a:srgbClr val="0645AD"/>
                </a:solidFill>
                <a:effectLst/>
                <a:latin typeface="Arial" panose="020B0604020202020204" pitchFamily="34" charset="0"/>
                <a:hlinkClick r:id="rId4" tooltip="Fotosyntéza"/>
              </a:rPr>
              <a:t>fotosyntézou</a:t>
            </a:r>
            <a:r>
              <a:rPr lang="cs-CZ" b="0" i="0" dirty="0">
                <a:solidFill>
                  <a:srgbClr val="202122"/>
                </a:solidFill>
                <a:effectLst/>
                <a:latin typeface="Arial" panose="020B0604020202020204" pitchFamily="34" charset="0"/>
              </a:rPr>
              <a:t>, houba </a:t>
            </a:r>
            <a:r>
              <a:rPr lang="cs-CZ" b="0" i="0" u="none" strike="noStrike" dirty="0">
                <a:solidFill>
                  <a:srgbClr val="0645AD"/>
                </a:solidFill>
                <a:effectLst/>
                <a:latin typeface="Arial" panose="020B0604020202020204" pitchFamily="34" charset="0"/>
                <a:hlinkClick r:id="rId5" tooltip="Anorganická látka"/>
              </a:rPr>
              <a:t>anorganické látky</a:t>
            </a:r>
            <a:r>
              <a:rPr lang="cs-CZ" b="0" i="0" dirty="0">
                <a:solidFill>
                  <a:srgbClr val="202122"/>
                </a:solidFill>
                <a:effectLst/>
                <a:latin typeface="Arial" panose="020B0604020202020204" pitchFamily="34" charset="0"/>
              </a:rPr>
              <a:t>, vodu, vhodné prostředí pro růst a výměnu plynů.</a:t>
            </a:r>
            <a:r>
              <a:rPr lang="cs-CZ" b="0" i="0" u="none" strike="noStrike" baseline="30000" dirty="0">
                <a:solidFill>
                  <a:srgbClr val="0645AD"/>
                </a:solidFill>
                <a:effectLst/>
                <a:latin typeface="Arial" panose="020B0604020202020204" pitchFamily="34" charset="0"/>
                <a:hlinkClick r:id="rId6"/>
              </a:rPr>
              <a:t>[9]</a:t>
            </a:r>
            <a:r>
              <a:rPr lang="cs-CZ" b="0" i="0" dirty="0">
                <a:solidFill>
                  <a:srgbClr val="202122"/>
                </a:solidFill>
                <a:effectLst/>
                <a:latin typeface="Arial" panose="020B0604020202020204" pitchFamily="34" charset="0"/>
              </a:rPr>
              <a:t> Situace je však velmi komplikovaná – pravděpodobně existují různé přechody mezi </a:t>
            </a:r>
            <a:r>
              <a:rPr lang="cs-CZ" b="0" i="0" u="none" strike="noStrike" dirty="0">
                <a:solidFill>
                  <a:srgbClr val="0645AD"/>
                </a:solidFill>
                <a:effectLst/>
                <a:latin typeface="Arial" panose="020B0604020202020204" pitchFamily="34" charset="0"/>
                <a:hlinkClick r:id="rId7" tooltip="Mutualismus"/>
              </a:rPr>
              <a:t>mutualismem</a:t>
            </a:r>
            <a:r>
              <a:rPr lang="cs-CZ" b="0" i="0" dirty="0">
                <a:solidFill>
                  <a:srgbClr val="202122"/>
                </a:solidFill>
                <a:effectLst/>
                <a:latin typeface="Arial" panose="020B0604020202020204" pitchFamily="34" charset="0"/>
              </a:rPr>
              <a:t> a dalšími typy vztahů, jako je </a:t>
            </a:r>
            <a:r>
              <a:rPr lang="cs-CZ" b="0" i="0" u="none" strike="noStrike" dirty="0" err="1">
                <a:solidFill>
                  <a:srgbClr val="0645AD"/>
                </a:solidFill>
                <a:effectLst/>
                <a:latin typeface="Arial" panose="020B0604020202020204" pitchFamily="34" charset="0"/>
                <a:hlinkClick r:id="rId8" tooltip="Komenzálismus"/>
              </a:rPr>
              <a:t>komenzálismus</a:t>
            </a:r>
            <a:r>
              <a:rPr lang="cs-CZ" b="0" i="0" dirty="0">
                <a:solidFill>
                  <a:srgbClr val="202122"/>
                </a:solidFill>
                <a:effectLst/>
                <a:latin typeface="Arial" panose="020B0604020202020204" pitchFamily="34" charset="0"/>
              </a:rPr>
              <a:t> a </a:t>
            </a:r>
            <a:r>
              <a:rPr lang="cs-CZ" b="0" i="0" u="none" strike="noStrike" dirty="0">
                <a:solidFill>
                  <a:srgbClr val="0645AD"/>
                </a:solidFill>
                <a:effectLst/>
                <a:latin typeface="Arial" panose="020B0604020202020204" pitchFamily="34" charset="0"/>
                <a:hlinkClick r:id="rId9" tooltip="Parazitismus"/>
              </a:rPr>
              <a:t>parazitismus</a:t>
            </a:r>
            <a:r>
              <a:rPr lang="cs-CZ" b="0" i="0" dirty="0">
                <a:solidFill>
                  <a:srgbClr val="202122"/>
                </a:solidFill>
                <a:effectLst/>
                <a:latin typeface="Arial" panose="020B0604020202020204" pitchFamily="34" charset="0"/>
              </a:rPr>
              <a:t>.</a:t>
            </a:r>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21</a:t>
            </a:fld>
            <a:endParaRPr lang="en-US"/>
          </a:p>
        </p:txBody>
      </p:sp>
    </p:spTree>
    <p:extLst>
      <p:ext uri="{BB962C8B-B14F-4D97-AF65-F5344CB8AC3E}">
        <p14:creationId xmlns:p14="http://schemas.microsoft.com/office/powerpoint/2010/main" val="2239089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22</a:t>
            </a:fld>
            <a:endParaRPr lang="en-US"/>
          </a:p>
        </p:txBody>
      </p:sp>
    </p:spTree>
    <p:extLst>
      <p:ext uri="{BB962C8B-B14F-4D97-AF65-F5344CB8AC3E}">
        <p14:creationId xmlns:p14="http://schemas.microsoft.com/office/powerpoint/2010/main" val="3385181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err="1"/>
              <a:t>Věrohodné</a:t>
            </a:r>
            <a:r>
              <a:rPr lang="en-US" dirty="0"/>
              <a:t> </a:t>
            </a:r>
            <a:r>
              <a:rPr lang="en-US" dirty="0" err="1"/>
              <a:t>vědecké</a:t>
            </a:r>
            <a:r>
              <a:rPr lang="en-US" dirty="0"/>
              <a:t> </a:t>
            </a:r>
            <a:r>
              <a:rPr lang="en-US" dirty="0" err="1"/>
              <a:t>sledování</a:t>
            </a:r>
            <a:r>
              <a:rPr lang="en-US" dirty="0"/>
              <a:t> </a:t>
            </a:r>
            <a:r>
              <a:rPr lang="en-US" dirty="0" err="1"/>
              <a:t>změn</a:t>
            </a:r>
            <a:r>
              <a:rPr lang="en-US" dirty="0"/>
              <a:t> </a:t>
            </a:r>
            <a:r>
              <a:rPr lang="en-US" dirty="0" err="1"/>
              <a:t>kvality</a:t>
            </a:r>
            <a:r>
              <a:rPr lang="en-US" dirty="0"/>
              <a:t> </a:t>
            </a:r>
            <a:r>
              <a:rPr lang="en-US" dirty="0" err="1"/>
              <a:t>prostředí</a:t>
            </a:r>
            <a:r>
              <a:rPr lang="en-US" dirty="0"/>
              <a:t> </a:t>
            </a:r>
            <a:r>
              <a:rPr lang="en-US" dirty="0" err="1"/>
              <a:t>závisí</a:t>
            </a:r>
            <a:r>
              <a:rPr lang="en-US" dirty="0"/>
              <a:t> </a:t>
            </a:r>
            <a:r>
              <a:rPr lang="en-US" dirty="0" err="1"/>
              <a:t>především</a:t>
            </a:r>
            <a:r>
              <a:rPr lang="en-US" dirty="0"/>
              <a:t> </a:t>
            </a:r>
            <a:r>
              <a:rPr lang="en-US" dirty="0" err="1"/>
              <a:t>na</a:t>
            </a:r>
            <a:r>
              <a:rPr lang="en-US" dirty="0"/>
              <a:t> </a:t>
            </a:r>
            <a:r>
              <a:rPr lang="en-US" dirty="0" err="1"/>
              <a:t>standardizaci</a:t>
            </a:r>
            <a:r>
              <a:rPr lang="en-US" dirty="0"/>
              <a:t> </a:t>
            </a:r>
            <a:r>
              <a:rPr lang="en-US" dirty="0" err="1"/>
              <a:t>výchozích</a:t>
            </a:r>
            <a:r>
              <a:rPr lang="en-US" dirty="0"/>
              <a:t> </a:t>
            </a:r>
            <a:r>
              <a:rPr lang="en-US" dirty="0" err="1"/>
              <a:t>podmínek</a:t>
            </a:r>
            <a:r>
              <a:rPr lang="en-US" dirty="0"/>
              <a:t>. </a:t>
            </a:r>
            <a:r>
              <a:rPr lang="en-US" dirty="0" err="1"/>
              <a:t>Přitom</a:t>
            </a:r>
            <a:r>
              <a:rPr lang="en-US" dirty="0"/>
              <a:t> je </a:t>
            </a:r>
            <a:r>
              <a:rPr lang="en-US" dirty="0" err="1"/>
              <a:t>nutné</a:t>
            </a:r>
            <a:r>
              <a:rPr lang="en-US" dirty="0"/>
              <a:t> </a:t>
            </a:r>
            <a:r>
              <a:rPr lang="en-US" dirty="0" err="1"/>
              <a:t>vyloučit</a:t>
            </a:r>
            <a:r>
              <a:rPr lang="en-US" dirty="0"/>
              <a:t> maximum </a:t>
            </a:r>
            <a:r>
              <a:rPr lang="en-US" dirty="0" err="1"/>
              <a:t>vnějších</a:t>
            </a:r>
            <a:r>
              <a:rPr lang="en-US" dirty="0"/>
              <a:t> </a:t>
            </a:r>
            <a:r>
              <a:rPr lang="en-US" dirty="0" err="1"/>
              <a:t>vlivů</a:t>
            </a:r>
            <a:r>
              <a:rPr lang="en-US" dirty="0"/>
              <a:t>, </a:t>
            </a:r>
            <a:r>
              <a:rPr lang="en-US" dirty="0" err="1"/>
              <a:t>které</a:t>
            </a:r>
            <a:r>
              <a:rPr lang="en-US" dirty="0"/>
              <a:t> by </a:t>
            </a:r>
            <a:r>
              <a:rPr lang="en-US" dirty="0" err="1"/>
              <a:t>mohly</a:t>
            </a:r>
            <a:r>
              <a:rPr lang="en-US" dirty="0"/>
              <a:t> </a:t>
            </a:r>
            <a:r>
              <a:rPr lang="en-US" dirty="0" err="1"/>
              <a:t>výsledky</a:t>
            </a:r>
            <a:r>
              <a:rPr lang="en-US" dirty="0"/>
              <a:t> </a:t>
            </a:r>
            <a:r>
              <a:rPr lang="en-US" dirty="0" err="1"/>
              <a:t>zkreslit</a:t>
            </a:r>
            <a:r>
              <a:rPr lang="en-US" dirty="0"/>
              <a:t>. </a:t>
            </a:r>
            <a:r>
              <a:rPr lang="en-US" dirty="0" err="1"/>
              <a:t>Substrát</a:t>
            </a:r>
            <a:r>
              <a:rPr lang="en-US" dirty="0"/>
              <a:t> se </a:t>
            </a:r>
            <a:r>
              <a:rPr lang="en-US" dirty="0" err="1"/>
              <a:t>celkově</a:t>
            </a:r>
            <a:r>
              <a:rPr lang="en-US" dirty="0"/>
              <a:t> </a:t>
            </a:r>
            <a:r>
              <a:rPr lang="en-US" dirty="0" err="1"/>
              <a:t>snadněji</a:t>
            </a:r>
            <a:r>
              <a:rPr lang="en-US" dirty="0"/>
              <a:t> </a:t>
            </a:r>
            <a:r>
              <a:rPr lang="en-US" dirty="0" err="1"/>
              <a:t>sjednocuje</a:t>
            </a:r>
            <a:r>
              <a:rPr lang="en-US" dirty="0"/>
              <a:t> u </a:t>
            </a:r>
            <a:r>
              <a:rPr lang="en-US" dirty="0" err="1"/>
              <a:t>lišejníků</a:t>
            </a:r>
            <a:r>
              <a:rPr lang="en-US" dirty="0"/>
              <a:t> </a:t>
            </a:r>
            <a:r>
              <a:rPr lang="en-US" dirty="0" err="1"/>
              <a:t>epifytických</a:t>
            </a:r>
            <a:r>
              <a:rPr lang="en-US" dirty="0"/>
              <a:t>, </a:t>
            </a:r>
            <a:r>
              <a:rPr lang="en-US" dirty="0" err="1"/>
              <a:t>tedy</a:t>
            </a:r>
            <a:r>
              <a:rPr lang="en-US" dirty="0"/>
              <a:t> </a:t>
            </a:r>
            <a:r>
              <a:rPr lang="en-US" dirty="0" err="1"/>
              <a:t>rostoucích</a:t>
            </a:r>
            <a:r>
              <a:rPr lang="en-US" dirty="0"/>
              <a:t> </a:t>
            </a:r>
            <a:r>
              <a:rPr lang="en-US" dirty="0" err="1"/>
              <a:t>na</a:t>
            </a:r>
            <a:r>
              <a:rPr lang="en-US" dirty="0"/>
              <a:t> </a:t>
            </a:r>
            <a:r>
              <a:rPr lang="en-US" dirty="0" err="1"/>
              <a:t>stromech</a:t>
            </a:r>
            <a:r>
              <a:rPr lang="en-US" dirty="0"/>
              <a:t> (v </a:t>
            </a:r>
            <a:r>
              <a:rPr lang="en-US" dirty="0" err="1"/>
              <a:t>našich</a:t>
            </a:r>
            <a:r>
              <a:rPr lang="en-US" dirty="0"/>
              <a:t> </a:t>
            </a:r>
            <a:r>
              <a:rPr lang="en-US" dirty="0" err="1"/>
              <a:t>podmínkách</a:t>
            </a:r>
            <a:r>
              <a:rPr lang="en-US" dirty="0"/>
              <a:t> </a:t>
            </a:r>
            <a:r>
              <a:rPr lang="en-US" dirty="0" err="1"/>
              <a:t>na</a:t>
            </a:r>
            <a:r>
              <a:rPr lang="en-US" dirty="0"/>
              <a:t> </a:t>
            </a:r>
            <a:r>
              <a:rPr lang="en-US" dirty="0" err="1"/>
              <a:t>borce</a:t>
            </a:r>
            <a:r>
              <a:rPr lang="en-US" dirty="0"/>
              <a:t> </a:t>
            </a:r>
            <a:r>
              <a:rPr lang="en-US" dirty="0" err="1"/>
              <a:t>dřevin</a:t>
            </a:r>
            <a:r>
              <a:rPr lang="en-US" dirty="0"/>
              <a:t>), </a:t>
            </a:r>
            <a:r>
              <a:rPr lang="en-US" dirty="0" err="1"/>
              <a:t>než</a:t>
            </a:r>
            <a:r>
              <a:rPr lang="en-US" dirty="0"/>
              <a:t> </a:t>
            </a:r>
            <a:r>
              <a:rPr lang="en-US" dirty="0" err="1"/>
              <a:t>saxikolních</a:t>
            </a:r>
            <a:r>
              <a:rPr lang="en-US" dirty="0"/>
              <a:t>, </a:t>
            </a:r>
            <a:r>
              <a:rPr lang="en-US" dirty="0" err="1"/>
              <a:t>epilitických</a:t>
            </a:r>
            <a:r>
              <a:rPr lang="en-US" dirty="0"/>
              <a:t> (</a:t>
            </a:r>
            <a:r>
              <a:rPr lang="en-US" dirty="0" err="1"/>
              <a:t>rostoucích</a:t>
            </a:r>
            <a:r>
              <a:rPr lang="en-US" dirty="0"/>
              <a:t> </a:t>
            </a:r>
            <a:r>
              <a:rPr lang="en-US" dirty="0" err="1"/>
              <a:t>na</a:t>
            </a:r>
            <a:r>
              <a:rPr lang="en-US" dirty="0"/>
              <a:t> </a:t>
            </a:r>
            <a:r>
              <a:rPr lang="en-US" dirty="0" err="1"/>
              <a:t>kamenech</a:t>
            </a:r>
            <a:r>
              <a:rPr lang="en-US" dirty="0"/>
              <a:t> a </a:t>
            </a:r>
            <a:r>
              <a:rPr lang="en-US" dirty="0" err="1"/>
              <a:t>skalách</a:t>
            </a:r>
            <a:r>
              <a:rPr lang="en-US" dirty="0"/>
              <a:t>) </a:t>
            </a:r>
            <a:r>
              <a:rPr lang="en-US" dirty="0" err="1"/>
              <a:t>nebo</a:t>
            </a:r>
            <a:r>
              <a:rPr lang="en-US" dirty="0"/>
              <a:t> </a:t>
            </a:r>
            <a:r>
              <a:rPr lang="en-US" dirty="0" err="1"/>
              <a:t>epigeických</a:t>
            </a:r>
            <a:r>
              <a:rPr lang="en-US" dirty="0"/>
              <a:t> </a:t>
            </a:r>
            <a:r>
              <a:rPr lang="en-US" dirty="0" err="1"/>
              <a:t>či</a:t>
            </a:r>
            <a:r>
              <a:rPr lang="en-US" dirty="0"/>
              <a:t> </a:t>
            </a:r>
            <a:r>
              <a:rPr lang="en-US" dirty="0" err="1"/>
              <a:t>terestrických</a:t>
            </a:r>
            <a:r>
              <a:rPr lang="en-US" dirty="0"/>
              <a:t> (</a:t>
            </a:r>
            <a:r>
              <a:rPr lang="en-US" dirty="0" err="1"/>
              <a:t>rostoucích</a:t>
            </a:r>
            <a:r>
              <a:rPr lang="en-US" dirty="0"/>
              <a:t> </a:t>
            </a:r>
            <a:r>
              <a:rPr lang="en-US" dirty="0" err="1"/>
              <a:t>na</a:t>
            </a:r>
            <a:r>
              <a:rPr lang="en-US" dirty="0"/>
              <a:t> </a:t>
            </a:r>
            <a:r>
              <a:rPr lang="en-US" dirty="0" err="1"/>
              <a:t>povrchu</a:t>
            </a:r>
            <a:r>
              <a:rPr lang="en-US" dirty="0"/>
              <a:t> </a:t>
            </a:r>
            <a:r>
              <a:rPr lang="en-US" dirty="0" err="1"/>
              <a:t>půdy</a:t>
            </a:r>
            <a:r>
              <a:rPr lang="en-US" dirty="0"/>
              <a:t>), </a:t>
            </a:r>
            <a:r>
              <a:rPr lang="en-US" dirty="0" err="1"/>
              <a:t>kde</a:t>
            </a:r>
            <a:r>
              <a:rPr lang="en-US" dirty="0"/>
              <a:t> </a:t>
            </a:r>
            <a:r>
              <a:rPr lang="en-US" dirty="0" err="1"/>
              <a:t>mohou</a:t>
            </a:r>
            <a:r>
              <a:rPr lang="en-US" dirty="0"/>
              <a:t> </a:t>
            </a:r>
            <a:r>
              <a:rPr lang="en-US" dirty="0" err="1"/>
              <a:t>být</a:t>
            </a:r>
            <a:r>
              <a:rPr lang="en-US" dirty="0"/>
              <a:t> </a:t>
            </a:r>
            <a:r>
              <a:rPr lang="en-US" dirty="0" err="1"/>
              <a:t>velmi</a:t>
            </a:r>
            <a:r>
              <a:rPr lang="en-US" dirty="0"/>
              <a:t> </a:t>
            </a:r>
            <a:r>
              <a:rPr lang="en-US" dirty="0" err="1"/>
              <a:t>odlišné</a:t>
            </a:r>
            <a:r>
              <a:rPr lang="en-US" dirty="0"/>
              <a:t> </a:t>
            </a:r>
            <a:r>
              <a:rPr lang="en-US" dirty="0" err="1"/>
              <a:t>chemické</a:t>
            </a:r>
            <a:r>
              <a:rPr lang="en-US" dirty="0"/>
              <a:t> a </a:t>
            </a:r>
            <a:r>
              <a:rPr lang="en-US" dirty="0" err="1"/>
              <a:t>fyzikální</a:t>
            </a:r>
            <a:r>
              <a:rPr lang="en-US" dirty="0"/>
              <a:t> </a:t>
            </a:r>
            <a:r>
              <a:rPr lang="en-US" dirty="0" err="1"/>
              <a:t>vlastnosti</a:t>
            </a:r>
            <a:r>
              <a:rPr lang="en-US" dirty="0"/>
              <a:t> </a:t>
            </a:r>
            <a:r>
              <a:rPr lang="en-US" dirty="0" err="1"/>
              <a:t>substrátu</a:t>
            </a:r>
            <a:r>
              <a:rPr lang="en-US" dirty="0"/>
              <a:t>. </a:t>
            </a:r>
            <a:r>
              <a:rPr lang="en-US" dirty="0" err="1"/>
              <a:t>Většina</a:t>
            </a:r>
            <a:r>
              <a:rPr lang="en-US" dirty="0"/>
              <a:t> </a:t>
            </a:r>
            <a:r>
              <a:rPr lang="en-US" dirty="0" err="1"/>
              <a:t>odborníků</a:t>
            </a:r>
            <a:r>
              <a:rPr lang="en-US" dirty="0"/>
              <a:t> proto </a:t>
            </a:r>
            <a:r>
              <a:rPr lang="en-US" dirty="0" err="1"/>
              <a:t>vybírá</a:t>
            </a:r>
            <a:r>
              <a:rPr lang="en-US" dirty="0"/>
              <a:t> </a:t>
            </a:r>
            <a:r>
              <a:rPr lang="en-US" dirty="0" err="1"/>
              <a:t>jako</a:t>
            </a:r>
            <a:r>
              <a:rPr lang="en-US" dirty="0"/>
              <a:t> </a:t>
            </a:r>
            <a:r>
              <a:rPr lang="en-US" dirty="0" err="1"/>
              <a:t>substrát</a:t>
            </a:r>
            <a:r>
              <a:rPr lang="cs-CZ" dirty="0"/>
              <a:t> </a:t>
            </a:r>
            <a:r>
              <a:rPr lang="en-US" dirty="0" err="1"/>
              <a:t>borku</a:t>
            </a:r>
            <a:r>
              <a:rPr lang="en-US" dirty="0"/>
              <a:t> </a:t>
            </a:r>
            <a:r>
              <a:rPr lang="en-US" dirty="0" err="1"/>
              <a:t>pouze</a:t>
            </a:r>
            <a:r>
              <a:rPr lang="en-US" dirty="0"/>
              <a:t> </a:t>
            </a:r>
            <a:r>
              <a:rPr lang="en-US" dirty="0" err="1"/>
              <a:t>jednoho</a:t>
            </a:r>
            <a:r>
              <a:rPr lang="en-US" dirty="0"/>
              <a:t> </a:t>
            </a:r>
            <a:r>
              <a:rPr lang="en-US" dirty="0" err="1"/>
              <a:t>druhu</a:t>
            </a:r>
            <a:r>
              <a:rPr lang="en-US" dirty="0"/>
              <a:t> </a:t>
            </a:r>
            <a:r>
              <a:rPr lang="en-US" dirty="0" err="1"/>
              <a:t>stromu</a:t>
            </a:r>
            <a:r>
              <a:rPr lang="en-US" dirty="0"/>
              <a:t> </a:t>
            </a:r>
            <a:r>
              <a:rPr lang="en-US" dirty="0" err="1"/>
              <a:t>či</a:t>
            </a:r>
            <a:r>
              <a:rPr lang="en-US" dirty="0"/>
              <a:t> </a:t>
            </a:r>
            <a:r>
              <a:rPr lang="en-US" dirty="0" err="1"/>
              <a:t>alespoň</a:t>
            </a:r>
            <a:r>
              <a:rPr lang="en-US" dirty="0"/>
              <a:t> </a:t>
            </a:r>
            <a:r>
              <a:rPr lang="en-US" dirty="0" err="1"/>
              <a:t>jeden</a:t>
            </a:r>
            <a:r>
              <a:rPr lang="en-US" dirty="0"/>
              <a:t> </a:t>
            </a:r>
            <a:r>
              <a:rPr lang="en-US" dirty="0" err="1"/>
              <a:t>typ</a:t>
            </a:r>
            <a:r>
              <a:rPr lang="en-US" dirty="0"/>
              <a:t> </a:t>
            </a:r>
            <a:r>
              <a:rPr lang="en-US" dirty="0" err="1"/>
              <a:t>borky</a:t>
            </a:r>
            <a:r>
              <a:rPr lang="en-US" dirty="0"/>
              <a:t> (</a:t>
            </a:r>
            <a:r>
              <a:rPr lang="en-US" dirty="0" err="1"/>
              <a:t>kyselou</a:t>
            </a:r>
            <a:r>
              <a:rPr lang="en-US" dirty="0"/>
              <a:t>, </a:t>
            </a:r>
            <a:r>
              <a:rPr lang="en-US" dirty="0" err="1"/>
              <a:t>neutrální</a:t>
            </a:r>
            <a:r>
              <a:rPr lang="en-US" dirty="0"/>
              <a:t>, </a:t>
            </a:r>
            <a:r>
              <a:rPr lang="en-US" dirty="0" err="1"/>
              <a:t>zásaditou</a:t>
            </a:r>
            <a:r>
              <a:rPr lang="en-US" dirty="0"/>
              <a:t>), </a:t>
            </a:r>
            <a:r>
              <a:rPr lang="en-US" dirty="0" err="1"/>
              <a:t>protože</a:t>
            </a:r>
            <a:r>
              <a:rPr lang="en-US" dirty="0"/>
              <a:t> u </a:t>
            </a:r>
            <a:r>
              <a:rPr lang="en-US" dirty="0" err="1"/>
              <a:t>různých</a:t>
            </a:r>
            <a:r>
              <a:rPr lang="en-US" dirty="0"/>
              <a:t> </a:t>
            </a:r>
            <a:r>
              <a:rPr lang="en-US" dirty="0" err="1"/>
              <a:t>druhů</a:t>
            </a:r>
            <a:r>
              <a:rPr lang="en-US" dirty="0"/>
              <a:t> </a:t>
            </a:r>
            <a:r>
              <a:rPr lang="en-US" dirty="0" err="1"/>
              <a:t>stromů</a:t>
            </a:r>
            <a:r>
              <a:rPr lang="en-US" dirty="0"/>
              <a:t> se </a:t>
            </a:r>
            <a:r>
              <a:rPr lang="en-US" dirty="0" err="1"/>
              <a:t>vlastnosti</a:t>
            </a:r>
            <a:r>
              <a:rPr lang="en-US" dirty="0"/>
              <a:t> </a:t>
            </a:r>
            <a:r>
              <a:rPr lang="en-US" dirty="0" err="1"/>
              <a:t>borky</a:t>
            </a:r>
            <a:r>
              <a:rPr lang="en-US" dirty="0"/>
              <a:t> </a:t>
            </a:r>
            <a:r>
              <a:rPr lang="en-US" dirty="0" err="1"/>
              <a:t>liší</a:t>
            </a:r>
            <a:endParaRPr lang="cs-CZ" dirty="0"/>
          </a:p>
          <a:p>
            <a:endParaRPr lang="cs-CZ" dirty="0"/>
          </a:p>
          <a:p>
            <a:r>
              <a:rPr lang="en-US" dirty="0"/>
              <a:t>. </a:t>
            </a:r>
            <a:r>
              <a:rPr lang="en-US" dirty="0" err="1"/>
              <a:t>Jejich</a:t>
            </a:r>
            <a:r>
              <a:rPr lang="en-US" dirty="0"/>
              <a:t> </a:t>
            </a:r>
            <a:r>
              <a:rPr lang="en-US" dirty="0" err="1"/>
              <a:t>princip</a:t>
            </a:r>
            <a:r>
              <a:rPr lang="en-US" dirty="0"/>
              <a:t> </a:t>
            </a:r>
            <a:r>
              <a:rPr lang="en-US" dirty="0" err="1"/>
              <a:t>spočívá</a:t>
            </a:r>
            <a:r>
              <a:rPr lang="en-US" dirty="0"/>
              <a:t> v </a:t>
            </a:r>
            <a:r>
              <a:rPr lang="en-US" dirty="0" err="1"/>
              <a:t>odečítání</a:t>
            </a:r>
            <a:r>
              <a:rPr lang="en-US" dirty="0"/>
              <a:t> </a:t>
            </a:r>
            <a:r>
              <a:rPr lang="en-US" dirty="0" err="1"/>
              <a:t>četností</a:t>
            </a:r>
            <a:r>
              <a:rPr lang="en-US" dirty="0"/>
              <a:t> </a:t>
            </a:r>
            <a:r>
              <a:rPr lang="en-US" dirty="0" err="1"/>
              <a:t>lišejníkových</a:t>
            </a:r>
            <a:r>
              <a:rPr lang="en-US" dirty="0"/>
              <a:t> </a:t>
            </a:r>
            <a:r>
              <a:rPr lang="en-US" dirty="0" err="1"/>
              <a:t>druhů</a:t>
            </a:r>
            <a:r>
              <a:rPr lang="en-US" dirty="0"/>
              <a:t> </a:t>
            </a:r>
            <a:r>
              <a:rPr lang="en-US" dirty="0" err="1"/>
              <a:t>na</a:t>
            </a:r>
            <a:r>
              <a:rPr lang="en-US" dirty="0"/>
              <a:t> </a:t>
            </a:r>
            <a:r>
              <a:rPr lang="en-US" dirty="0" err="1"/>
              <a:t>určitém</a:t>
            </a:r>
            <a:r>
              <a:rPr lang="en-US" dirty="0"/>
              <a:t> </a:t>
            </a:r>
            <a:r>
              <a:rPr lang="en-US" dirty="0" err="1"/>
              <a:t>ohraničeném</a:t>
            </a:r>
            <a:r>
              <a:rPr lang="en-US" dirty="0"/>
              <a:t> </a:t>
            </a:r>
            <a:r>
              <a:rPr lang="en-US" dirty="0" err="1"/>
              <a:t>místě</a:t>
            </a:r>
            <a:r>
              <a:rPr lang="en-US" dirty="0"/>
              <a:t>, </a:t>
            </a:r>
            <a:r>
              <a:rPr lang="en-US" dirty="0" err="1"/>
              <a:t>např</a:t>
            </a:r>
            <a:r>
              <a:rPr lang="en-US" dirty="0"/>
              <a:t>. v </a:t>
            </a:r>
            <a:r>
              <a:rPr lang="en-US" dirty="0" err="1"/>
              <a:t>podobě</a:t>
            </a:r>
            <a:r>
              <a:rPr lang="en-US" dirty="0"/>
              <a:t> </a:t>
            </a:r>
            <a:r>
              <a:rPr lang="en-US" dirty="0" err="1"/>
              <a:t>žebříčkovité</a:t>
            </a:r>
            <a:r>
              <a:rPr lang="en-US" dirty="0"/>
              <a:t> </a:t>
            </a:r>
            <a:r>
              <a:rPr lang="en-US" dirty="0" err="1"/>
              <a:t>mřížky</a:t>
            </a:r>
            <a:r>
              <a:rPr lang="en-US" dirty="0"/>
              <a:t> a </a:t>
            </a:r>
            <a:r>
              <a:rPr lang="en-US" dirty="0" err="1"/>
              <a:t>na</a:t>
            </a:r>
            <a:r>
              <a:rPr lang="en-US" dirty="0"/>
              <a:t> </a:t>
            </a:r>
            <a:r>
              <a:rPr lang="en-US" dirty="0" err="1"/>
              <a:t>tomto</a:t>
            </a:r>
            <a:r>
              <a:rPr lang="en-US" dirty="0"/>
              <a:t> </a:t>
            </a:r>
            <a:r>
              <a:rPr lang="en-US" dirty="0" err="1"/>
              <a:t>základě</a:t>
            </a:r>
            <a:r>
              <a:rPr lang="en-US" dirty="0"/>
              <a:t> </a:t>
            </a:r>
            <a:r>
              <a:rPr lang="en-US" dirty="0" err="1"/>
              <a:t>matematicky</a:t>
            </a:r>
            <a:r>
              <a:rPr lang="en-US" dirty="0"/>
              <a:t> </a:t>
            </a:r>
            <a:r>
              <a:rPr lang="en-US" dirty="0" err="1"/>
              <a:t>vypočtených</a:t>
            </a:r>
            <a:r>
              <a:rPr lang="en-US" dirty="0"/>
              <a:t> </a:t>
            </a:r>
            <a:r>
              <a:rPr lang="en-US" dirty="0" err="1"/>
              <a:t>indexů</a:t>
            </a:r>
            <a:r>
              <a:rPr lang="en-US" dirty="0"/>
              <a:t>. </a:t>
            </a:r>
            <a:r>
              <a:rPr lang="en-US" dirty="0" err="1"/>
              <a:t>Hodnoty</a:t>
            </a:r>
            <a:r>
              <a:rPr lang="en-US" dirty="0"/>
              <a:t> </a:t>
            </a:r>
            <a:r>
              <a:rPr lang="en-US" dirty="0" err="1"/>
              <a:t>indexu</a:t>
            </a:r>
            <a:r>
              <a:rPr lang="en-US" dirty="0"/>
              <a:t> se </a:t>
            </a:r>
            <a:r>
              <a:rPr lang="en-US" dirty="0" err="1"/>
              <a:t>srovnávají</a:t>
            </a:r>
            <a:r>
              <a:rPr lang="en-US" dirty="0"/>
              <a:t> </a:t>
            </a:r>
            <a:r>
              <a:rPr lang="en-US" dirty="0" err="1"/>
              <a:t>či</a:t>
            </a:r>
            <a:r>
              <a:rPr lang="en-US" dirty="0"/>
              <a:t> </a:t>
            </a:r>
            <a:r>
              <a:rPr lang="en-US" dirty="0" err="1"/>
              <a:t>podobné</a:t>
            </a:r>
            <a:r>
              <a:rPr lang="en-US" dirty="0"/>
              <a:t> </a:t>
            </a:r>
            <a:r>
              <a:rPr lang="en-US" dirty="0" err="1"/>
              <a:t>sdružují</a:t>
            </a:r>
            <a:r>
              <a:rPr lang="en-US" dirty="0"/>
              <a:t> a </a:t>
            </a:r>
            <a:r>
              <a:rPr lang="en-US" dirty="0" err="1"/>
              <a:t>získají</a:t>
            </a:r>
            <a:r>
              <a:rPr lang="en-US" dirty="0"/>
              <a:t> se </a:t>
            </a:r>
            <a:r>
              <a:rPr lang="en-US" dirty="0" err="1"/>
              <a:t>tak</a:t>
            </a:r>
            <a:r>
              <a:rPr lang="en-US" dirty="0"/>
              <a:t> </a:t>
            </a:r>
            <a:r>
              <a:rPr lang="en-US" dirty="0" err="1"/>
              <a:t>kategorie</a:t>
            </a:r>
            <a:r>
              <a:rPr lang="en-US" dirty="0"/>
              <a:t> </a:t>
            </a:r>
            <a:r>
              <a:rPr lang="en-US" dirty="0" err="1"/>
              <a:t>zón</a:t>
            </a:r>
            <a:r>
              <a:rPr lang="en-US" dirty="0"/>
              <a:t> se </a:t>
            </a:r>
            <a:r>
              <a:rPr lang="en-US" dirty="0" err="1"/>
              <a:t>stejným</a:t>
            </a:r>
            <a:r>
              <a:rPr lang="en-US" dirty="0"/>
              <a:t> </a:t>
            </a:r>
            <a:r>
              <a:rPr lang="en-US" dirty="0" err="1"/>
              <a:t>stavem</a:t>
            </a:r>
            <a:r>
              <a:rPr lang="en-US" dirty="0"/>
              <a:t> </a:t>
            </a:r>
            <a:r>
              <a:rPr lang="en-US" dirty="0" err="1"/>
              <a:t>ekosystému</a:t>
            </a:r>
            <a:r>
              <a:rPr lang="en-US" dirty="0"/>
              <a:t> (</a:t>
            </a:r>
            <a:r>
              <a:rPr lang="en-US" dirty="0" err="1"/>
              <a:t>či</a:t>
            </a:r>
            <a:r>
              <a:rPr lang="en-US" dirty="0"/>
              <a:t> </a:t>
            </a:r>
            <a:r>
              <a:rPr lang="en-US" dirty="0" err="1"/>
              <a:t>znečištění</a:t>
            </a:r>
            <a:r>
              <a:rPr lang="en-US" dirty="0"/>
              <a:t>). </a:t>
            </a:r>
            <a:r>
              <a:rPr lang="en-US" dirty="0" err="1"/>
              <a:t>Nejnovější</a:t>
            </a:r>
            <a:r>
              <a:rPr lang="en-US" dirty="0"/>
              <a:t> v </a:t>
            </a:r>
            <a:r>
              <a:rPr lang="en-US" dirty="0" err="1"/>
              <a:t>této</a:t>
            </a:r>
            <a:r>
              <a:rPr lang="en-US" dirty="0"/>
              <a:t> </a:t>
            </a:r>
            <a:r>
              <a:rPr lang="en-US" dirty="0" err="1"/>
              <a:t>skupině</a:t>
            </a:r>
            <a:r>
              <a:rPr lang="en-US" dirty="0"/>
              <a:t> je </a:t>
            </a:r>
            <a:r>
              <a:rPr lang="en-US" dirty="0" err="1"/>
              <a:t>metoda</a:t>
            </a:r>
            <a:r>
              <a:rPr lang="en-US" dirty="0"/>
              <a:t> LDV (Lichen Diversity Value), </a:t>
            </a:r>
            <a:r>
              <a:rPr lang="en-US" dirty="0" err="1"/>
              <a:t>která</a:t>
            </a:r>
            <a:r>
              <a:rPr lang="en-US" dirty="0"/>
              <a:t> je </a:t>
            </a:r>
            <a:r>
              <a:rPr lang="en-US" dirty="0" err="1"/>
              <a:t>také</a:t>
            </a:r>
            <a:r>
              <a:rPr lang="en-US" dirty="0"/>
              <a:t> </a:t>
            </a:r>
            <a:r>
              <a:rPr lang="en-US" dirty="0" err="1"/>
              <a:t>popsána</a:t>
            </a:r>
            <a:r>
              <a:rPr lang="en-US" dirty="0"/>
              <a:t> </a:t>
            </a:r>
            <a:r>
              <a:rPr lang="en-US" dirty="0" err="1"/>
              <a:t>ve</a:t>
            </a:r>
            <a:r>
              <a:rPr lang="en-US" dirty="0"/>
              <a:t> </a:t>
            </a:r>
            <a:r>
              <a:rPr lang="en-US" dirty="0" err="1"/>
              <a:t>zmíněném</a:t>
            </a:r>
            <a:r>
              <a:rPr lang="en-US" dirty="0"/>
              <a:t> </a:t>
            </a:r>
            <a:r>
              <a:rPr lang="en-US" dirty="0" err="1"/>
              <a:t>článku</a:t>
            </a:r>
            <a:r>
              <a:rPr lang="en-US" dirty="0"/>
              <a:t> D. </a:t>
            </a:r>
            <a:r>
              <a:rPr lang="en-US" dirty="0" err="1"/>
              <a:t>Svobody</a:t>
            </a:r>
            <a:endParaRPr lang="cs-CZ" dirty="0"/>
          </a:p>
          <a:p>
            <a:endParaRPr lang="cs-CZ" dirty="0"/>
          </a:p>
          <a:p>
            <a:r>
              <a:rPr lang="en-US" dirty="0" err="1"/>
              <a:t>velmi</a:t>
            </a:r>
            <a:r>
              <a:rPr lang="en-US" dirty="0"/>
              <a:t> </a:t>
            </a:r>
            <a:r>
              <a:rPr lang="en-US" dirty="0" err="1"/>
              <a:t>dobrá</a:t>
            </a:r>
            <a:r>
              <a:rPr lang="en-US" dirty="0"/>
              <a:t> </a:t>
            </a:r>
            <a:r>
              <a:rPr lang="en-US" dirty="0" err="1"/>
              <a:t>standardizace</a:t>
            </a:r>
            <a:r>
              <a:rPr lang="en-US" dirty="0"/>
              <a:t> </a:t>
            </a:r>
            <a:r>
              <a:rPr lang="en-US" dirty="0" err="1"/>
              <a:t>podmínek</a:t>
            </a:r>
            <a:r>
              <a:rPr lang="en-US" dirty="0"/>
              <a:t>, je </a:t>
            </a:r>
            <a:r>
              <a:rPr lang="en-US" dirty="0" err="1"/>
              <a:t>metoda</a:t>
            </a:r>
            <a:r>
              <a:rPr lang="en-US" dirty="0"/>
              <a:t> </a:t>
            </a:r>
            <a:r>
              <a:rPr lang="en-US" dirty="0" err="1"/>
              <a:t>přenesení</a:t>
            </a:r>
            <a:r>
              <a:rPr lang="en-US" dirty="0"/>
              <a:t> </a:t>
            </a:r>
            <a:r>
              <a:rPr lang="en-US" dirty="0" err="1"/>
              <a:t>lišejníků</a:t>
            </a:r>
            <a:r>
              <a:rPr lang="en-US" dirty="0"/>
              <a:t> </a:t>
            </a:r>
            <a:r>
              <a:rPr lang="en-US" dirty="0" err="1"/>
              <a:t>i</a:t>
            </a:r>
            <a:r>
              <a:rPr lang="en-US" dirty="0"/>
              <a:t> se </a:t>
            </a:r>
            <a:r>
              <a:rPr lang="en-US" dirty="0" err="1"/>
              <a:t>substrátem</a:t>
            </a:r>
            <a:r>
              <a:rPr lang="en-US" dirty="0"/>
              <a:t> do </a:t>
            </a:r>
            <a:r>
              <a:rPr lang="en-US" dirty="0" err="1"/>
              <a:t>zkoumaného</a:t>
            </a:r>
            <a:r>
              <a:rPr lang="en-US" dirty="0"/>
              <a:t> </a:t>
            </a:r>
            <a:r>
              <a:rPr lang="en-US" dirty="0" err="1"/>
              <a:t>území</a:t>
            </a:r>
            <a:r>
              <a:rPr lang="en-US" dirty="0"/>
              <a:t> (</a:t>
            </a:r>
            <a:r>
              <a:rPr lang="en-US" dirty="0" err="1"/>
              <a:t>metoda</a:t>
            </a:r>
            <a:r>
              <a:rPr lang="en-US" dirty="0"/>
              <a:t> </a:t>
            </a:r>
            <a:r>
              <a:rPr lang="en-US" dirty="0" err="1"/>
              <a:t>transplantace</a:t>
            </a:r>
            <a:r>
              <a:rPr lang="en-US" dirty="0"/>
              <a:t>). </a:t>
            </a:r>
            <a:r>
              <a:rPr lang="en-US" dirty="0" err="1"/>
              <a:t>Tuto</a:t>
            </a:r>
            <a:r>
              <a:rPr lang="en-US" dirty="0"/>
              <a:t> </a:t>
            </a:r>
            <a:r>
              <a:rPr lang="en-US" dirty="0" err="1"/>
              <a:t>metodu</a:t>
            </a:r>
            <a:r>
              <a:rPr lang="en-US" dirty="0"/>
              <a:t> </a:t>
            </a:r>
            <a:r>
              <a:rPr lang="en-US" dirty="0" err="1"/>
              <a:t>použil</a:t>
            </a:r>
            <a:r>
              <a:rPr lang="en-US" dirty="0"/>
              <a:t> </a:t>
            </a:r>
            <a:r>
              <a:rPr lang="en-US" dirty="0" err="1"/>
              <a:t>poprvé</a:t>
            </a:r>
            <a:r>
              <a:rPr lang="en-US" dirty="0"/>
              <a:t> I. M. </a:t>
            </a:r>
            <a:r>
              <a:rPr lang="en-US" dirty="0" err="1"/>
              <a:t>Brodo</a:t>
            </a:r>
            <a:r>
              <a:rPr lang="en-US" dirty="0"/>
              <a:t> v New </a:t>
            </a:r>
            <a:r>
              <a:rPr lang="en-US" dirty="0" err="1"/>
              <a:t>Yorku</a:t>
            </a:r>
            <a:r>
              <a:rPr lang="en-US" dirty="0"/>
              <a:t> v </a:t>
            </a:r>
            <a:r>
              <a:rPr lang="en-US" dirty="0" err="1"/>
              <a:t>letech</a:t>
            </a:r>
            <a:r>
              <a:rPr lang="en-US" dirty="0"/>
              <a:t> 1961 a 1966. </a:t>
            </a:r>
            <a:r>
              <a:rPr lang="en-US" dirty="0" err="1"/>
              <a:t>Stejný</a:t>
            </a:r>
            <a:r>
              <a:rPr lang="en-US" dirty="0"/>
              <a:t> </a:t>
            </a:r>
            <a:r>
              <a:rPr lang="en-US" dirty="0" err="1"/>
              <a:t>postup</a:t>
            </a:r>
            <a:r>
              <a:rPr lang="en-US" dirty="0"/>
              <a:t> </a:t>
            </a:r>
            <a:r>
              <a:rPr lang="en-US" dirty="0" err="1"/>
              <a:t>aplikoval</a:t>
            </a:r>
            <a:r>
              <a:rPr lang="en-US" dirty="0"/>
              <a:t> </a:t>
            </a:r>
            <a:r>
              <a:rPr lang="en-US" dirty="0" err="1"/>
              <a:t>i</a:t>
            </a:r>
            <a:r>
              <a:rPr lang="en-US" dirty="0"/>
              <a:t> H. </a:t>
            </a:r>
            <a:r>
              <a:rPr lang="en-US" dirty="0" err="1"/>
              <a:t>Schönbeck</a:t>
            </a:r>
            <a:r>
              <a:rPr lang="en-US" dirty="0"/>
              <a:t> v r. 1969 v </a:t>
            </a:r>
            <a:r>
              <a:rPr lang="en-US" dirty="0" err="1"/>
              <a:t>německém</a:t>
            </a:r>
            <a:r>
              <a:rPr lang="en-US" dirty="0"/>
              <a:t> </a:t>
            </a:r>
            <a:r>
              <a:rPr lang="en-US" dirty="0" err="1"/>
              <a:t>Porúří</a:t>
            </a:r>
            <a:r>
              <a:rPr lang="en-US" dirty="0"/>
              <a:t>, </a:t>
            </a:r>
            <a:r>
              <a:rPr lang="en-US" dirty="0" err="1"/>
              <a:t>když</a:t>
            </a:r>
            <a:r>
              <a:rPr lang="en-US" dirty="0"/>
              <a:t> </a:t>
            </a:r>
            <a:r>
              <a:rPr lang="en-US" dirty="0" err="1"/>
              <a:t>použil</a:t>
            </a:r>
            <a:r>
              <a:rPr lang="en-US" dirty="0"/>
              <a:t> </a:t>
            </a:r>
            <a:r>
              <a:rPr lang="en-US" dirty="0" err="1"/>
              <a:t>jako</a:t>
            </a:r>
            <a:r>
              <a:rPr lang="en-US" dirty="0"/>
              <a:t> </a:t>
            </a:r>
            <a:r>
              <a:rPr lang="en-US" dirty="0" err="1"/>
              <a:t>transplantát</a:t>
            </a:r>
            <a:r>
              <a:rPr lang="en-US" dirty="0"/>
              <a:t> </a:t>
            </a:r>
            <a:r>
              <a:rPr lang="en-US" dirty="0" err="1"/>
              <a:t>borku</a:t>
            </a:r>
            <a:r>
              <a:rPr lang="en-US" dirty="0"/>
              <a:t> s </a:t>
            </a:r>
            <a:r>
              <a:rPr lang="en-US" dirty="0" err="1"/>
              <a:t>terčovkou</a:t>
            </a:r>
            <a:r>
              <a:rPr lang="en-US" dirty="0"/>
              <a:t> </a:t>
            </a:r>
            <a:r>
              <a:rPr lang="en-US" dirty="0" err="1"/>
              <a:t>bublinatou</a:t>
            </a:r>
            <a:r>
              <a:rPr lang="en-US" dirty="0"/>
              <a:t>.</a:t>
            </a:r>
            <a:endParaRPr lang="cs-CZ" dirty="0"/>
          </a:p>
          <a:p>
            <a:r>
              <a:rPr lang="en-US" dirty="0" err="1"/>
              <a:t>ném</a:t>
            </a:r>
            <a:r>
              <a:rPr lang="en-US" dirty="0"/>
              <a:t> </a:t>
            </a:r>
            <a:r>
              <a:rPr lang="en-US" dirty="0" err="1"/>
              <a:t>článku</a:t>
            </a:r>
            <a:r>
              <a:rPr lang="en-US" dirty="0"/>
              <a:t> D. </a:t>
            </a:r>
            <a:r>
              <a:rPr lang="en-US" dirty="0" err="1"/>
              <a:t>Svobody</a:t>
            </a:r>
            <a:r>
              <a:rPr lang="en-US" dirty="0"/>
              <a:t>. </a:t>
            </a:r>
            <a:r>
              <a:rPr lang="en-US" dirty="0" err="1"/>
              <a:t>Jiným</a:t>
            </a:r>
            <a:r>
              <a:rPr lang="en-US" dirty="0"/>
              <a:t> </a:t>
            </a:r>
            <a:r>
              <a:rPr lang="en-US" dirty="0" err="1"/>
              <a:t>typem</a:t>
            </a:r>
            <a:r>
              <a:rPr lang="en-US" dirty="0"/>
              <a:t> </a:t>
            </a:r>
            <a:r>
              <a:rPr lang="en-US" dirty="0" err="1"/>
              <a:t>sledování</a:t>
            </a:r>
            <a:r>
              <a:rPr lang="en-US" dirty="0"/>
              <a:t>, </a:t>
            </a:r>
            <a:r>
              <a:rPr lang="en-US" dirty="0" err="1"/>
              <a:t>jehož</a:t>
            </a:r>
            <a:r>
              <a:rPr lang="en-US" dirty="0"/>
              <a:t> </a:t>
            </a:r>
            <a:r>
              <a:rPr lang="en-US" dirty="0" err="1"/>
              <a:t>výhodou</a:t>
            </a:r>
            <a:r>
              <a:rPr lang="en-US" dirty="0"/>
              <a:t> je </a:t>
            </a:r>
            <a:r>
              <a:rPr lang="en-US" dirty="0" err="1"/>
              <a:t>velmi</a:t>
            </a:r>
            <a:r>
              <a:rPr lang="en-US" dirty="0"/>
              <a:t> </a:t>
            </a:r>
            <a:r>
              <a:rPr lang="en-US" dirty="0" err="1"/>
              <a:t>dobrá</a:t>
            </a:r>
            <a:r>
              <a:rPr lang="en-US" dirty="0"/>
              <a:t> </a:t>
            </a:r>
            <a:r>
              <a:rPr lang="en-US" dirty="0" err="1"/>
              <a:t>standardizace</a:t>
            </a:r>
            <a:r>
              <a:rPr lang="en-US" dirty="0"/>
              <a:t> </a:t>
            </a:r>
            <a:r>
              <a:rPr lang="en-US" dirty="0" err="1"/>
              <a:t>podmínek</a:t>
            </a:r>
            <a:r>
              <a:rPr lang="en-US" dirty="0"/>
              <a:t>, je </a:t>
            </a:r>
            <a:r>
              <a:rPr lang="en-US" dirty="0" err="1"/>
              <a:t>metoda</a:t>
            </a:r>
            <a:r>
              <a:rPr lang="en-US" dirty="0"/>
              <a:t> </a:t>
            </a:r>
            <a:r>
              <a:rPr lang="en-US" dirty="0" err="1"/>
              <a:t>přenesení</a:t>
            </a:r>
            <a:r>
              <a:rPr lang="en-US" dirty="0"/>
              <a:t> </a:t>
            </a:r>
            <a:r>
              <a:rPr lang="en-US" dirty="0" err="1"/>
              <a:t>lišejníků</a:t>
            </a:r>
            <a:r>
              <a:rPr lang="en-US" dirty="0"/>
              <a:t> </a:t>
            </a:r>
            <a:r>
              <a:rPr lang="en-US" dirty="0" err="1"/>
              <a:t>i</a:t>
            </a:r>
            <a:r>
              <a:rPr lang="en-US" dirty="0"/>
              <a:t> se </a:t>
            </a:r>
            <a:r>
              <a:rPr lang="en-US" dirty="0" err="1"/>
              <a:t>substrátem</a:t>
            </a:r>
            <a:r>
              <a:rPr lang="en-US" dirty="0"/>
              <a:t> do </a:t>
            </a:r>
            <a:r>
              <a:rPr lang="en-US" dirty="0" err="1"/>
              <a:t>zkoumaného</a:t>
            </a:r>
            <a:r>
              <a:rPr lang="en-US" dirty="0"/>
              <a:t> </a:t>
            </a:r>
            <a:r>
              <a:rPr lang="en-US" dirty="0" err="1"/>
              <a:t>území</a:t>
            </a:r>
            <a:r>
              <a:rPr lang="en-US" dirty="0"/>
              <a:t> (</a:t>
            </a:r>
            <a:r>
              <a:rPr lang="en-US" dirty="0" err="1"/>
              <a:t>metoda</a:t>
            </a:r>
            <a:r>
              <a:rPr lang="en-US" dirty="0"/>
              <a:t> </a:t>
            </a:r>
            <a:r>
              <a:rPr lang="en-US" dirty="0" err="1"/>
              <a:t>transplantace</a:t>
            </a:r>
            <a:r>
              <a:rPr lang="en-US" dirty="0"/>
              <a:t>). </a:t>
            </a:r>
            <a:r>
              <a:rPr lang="en-US" dirty="0" err="1"/>
              <a:t>Tuto</a:t>
            </a:r>
            <a:r>
              <a:rPr lang="en-US" dirty="0"/>
              <a:t> </a:t>
            </a:r>
            <a:r>
              <a:rPr lang="en-US" dirty="0" err="1"/>
              <a:t>metodu</a:t>
            </a:r>
            <a:r>
              <a:rPr lang="en-US" dirty="0"/>
              <a:t> </a:t>
            </a:r>
            <a:r>
              <a:rPr lang="en-US" dirty="0" err="1"/>
              <a:t>použil</a:t>
            </a:r>
            <a:r>
              <a:rPr lang="en-US" dirty="0"/>
              <a:t> </a:t>
            </a:r>
            <a:r>
              <a:rPr lang="en-US" dirty="0" err="1"/>
              <a:t>poprvé</a:t>
            </a:r>
            <a:r>
              <a:rPr lang="en-US" dirty="0"/>
              <a:t> I. M. </a:t>
            </a:r>
            <a:r>
              <a:rPr lang="en-US" dirty="0" err="1"/>
              <a:t>Brodo</a:t>
            </a:r>
            <a:r>
              <a:rPr lang="en-US" dirty="0"/>
              <a:t> v New </a:t>
            </a:r>
            <a:r>
              <a:rPr lang="en-US" dirty="0" err="1"/>
              <a:t>Yorku</a:t>
            </a:r>
            <a:r>
              <a:rPr lang="en-US" dirty="0"/>
              <a:t> v </a:t>
            </a:r>
            <a:r>
              <a:rPr lang="en-US" dirty="0" err="1"/>
              <a:t>letech</a:t>
            </a:r>
            <a:r>
              <a:rPr lang="en-US" dirty="0"/>
              <a:t> 1961 a 1966. </a:t>
            </a:r>
            <a:r>
              <a:rPr lang="en-US" dirty="0" err="1"/>
              <a:t>Stejný</a:t>
            </a:r>
            <a:r>
              <a:rPr lang="en-US" dirty="0"/>
              <a:t> </a:t>
            </a:r>
            <a:r>
              <a:rPr lang="en-US" dirty="0" err="1"/>
              <a:t>postup</a:t>
            </a:r>
            <a:r>
              <a:rPr lang="en-US" dirty="0"/>
              <a:t> </a:t>
            </a:r>
            <a:r>
              <a:rPr lang="en-US" dirty="0" err="1"/>
              <a:t>aplikoval</a:t>
            </a:r>
            <a:r>
              <a:rPr lang="en-US" dirty="0"/>
              <a:t> </a:t>
            </a:r>
            <a:r>
              <a:rPr lang="en-US" dirty="0" err="1"/>
              <a:t>i</a:t>
            </a:r>
            <a:r>
              <a:rPr lang="en-US" dirty="0"/>
              <a:t> H. </a:t>
            </a:r>
            <a:r>
              <a:rPr lang="en-US" dirty="0" err="1"/>
              <a:t>Schönbeck</a:t>
            </a:r>
            <a:r>
              <a:rPr lang="en-US" dirty="0"/>
              <a:t> v r. 1969 v </a:t>
            </a:r>
            <a:r>
              <a:rPr lang="en-US" dirty="0" err="1"/>
              <a:t>německém</a:t>
            </a:r>
            <a:r>
              <a:rPr lang="en-US" dirty="0"/>
              <a:t> </a:t>
            </a:r>
            <a:r>
              <a:rPr lang="en-US" dirty="0" err="1"/>
              <a:t>Porúří</a:t>
            </a:r>
            <a:r>
              <a:rPr lang="en-US" dirty="0"/>
              <a:t>, </a:t>
            </a:r>
            <a:r>
              <a:rPr lang="en-US" dirty="0" err="1"/>
              <a:t>když</a:t>
            </a:r>
            <a:r>
              <a:rPr lang="en-US" dirty="0"/>
              <a:t> </a:t>
            </a:r>
            <a:r>
              <a:rPr lang="en-US" dirty="0" err="1"/>
              <a:t>použil</a:t>
            </a:r>
            <a:r>
              <a:rPr lang="en-US" dirty="0"/>
              <a:t> </a:t>
            </a:r>
            <a:r>
              <a:rPr lang="en-US" dirty="0" err="1"/>
              <a:t>jako</a:t>
            </a:r>
            <a:r>
              <a:rPr lang="en-US" dirty="0"/>
              <a:t> </a:t>
            </a:r>
            <a:r>
              <a:rPr lang="en-US" dirty="0" err="1"/>
              <a:t>transplantát</a:t>
            </a:r>
            <a:r>
              <a:rPr lang="en-US" dirty="0"/>
              <a:t> </a:t>
            </a:r>
            <a:r>
              <a:rPr lang="en-US" dirty="0" err="1"/>
              <a:t>borku</a:t>
            </a:r>
            <a:r>
              <a:rPr lang="en-US" dirty="0"/>
              <a:t> s </a:t>
            </a:r>
            <a:r>
              <a:rPr lang="en-US" dirty="0" err="1"/>
              <a:t>terčovkou</a:t>
            </a:r>
            <a:r>
              <a:rPr lang="en-US" dirty="0"/>
              <a:t> </a:t>
            </a:r>
            <a:r>
              <a:rPr lang="en-US" dirty="0" err="1"/>
              <a:t>bublinatou</a:t>
            </a:r>
            <a:r>
              <a:rPr lang="en-US" dirty="0"/>
              <a:t>. </a:t>
            </a:r>
            <a:r>
              <a:rPr lang="en-US" dirty="0" err="1"/>
              <a:t>Transplantáty</a:t>
            </a:r>
            <a:r>
              <a:rPr lang="en-US" dirty="0"/>
              <a:t> </a:t>
            </a:r>
            <a:r>
              <a:rPr lang="en-US" dirty="0" err="1"/>
              <a:t>umístěné</a:t>
            </a:r>
            <a:r>
              <a:rPr lang="en-US" dirty="0"/>
              <a:t> v </a:t>
            </a:r>
            <a:r>
              <a:rPr lang="en-US" dirty="0" err="1"/>
              <a:t>těsné</a:t>
            </a:r>
            <a:r>
              <a:rPr lang="en-US" dirty="0"/>
              <a:t> </a:t>
            </a:r>
            <a:r>
              <a:rPr lang="en-US" dirty="0" err="1"/>
              <a:t>blízkosti</a:t>
            </a:r>
            <a:r>
              <a:rPr lang="en-US" dirty="0"/>
              <a:t> </a:t>
            </a:r>
            <a:r>
              <a:rPr lang="en-US" dirty="0" err="1"/>
              <a:t>znečištěných</a:t>
            </a:r>
            <a:r>
              <a:rPr lang="en-US" dirty="0"/>
              <a:t> </a:t>
            </a:r>
            <a:r>
              <a:rPr lang="en-US" dirty="0" err="1"/>
              <a:t>míst</a:t>
            </a:r>
            <a:r>
              <a:rPr lang="en-US" dirty="0"/>
              <a:t> </a:t>
            </a:r>
            <a:r>
              <a:rPr lang="en-US" dirty="0" err="1"/>
              <a:t>hynuly</a:t>
            </a:r>
            <a:r>
              <a:rPr lang="en-US" dirty="0"/>
              <a:t> </a:t>
            </a:r>
            <a:r>
              <a:rPr lang="en-US" dirty="0" err="1"/>
              <a:t>během</a:t>
            </a:r>
            <a:r>
              <a:rPr lang="en-US" dirty="0"/>
              <a:t> </a:t>
            </a:r>
            <a:r>
              <a:rPr lang="en-US" dirty="0" err="1"/>
              <a:t>několika</a:t>
            </a:r>
            <a:r>
              <a:rPr lang="en-US" dirty="0"/>
              <a:t> </a:t>
            </a:r>
            <a:r>
              <a:rPr lang="en-US" dirty="0" err="1"/>
              <a:t>málo</a:t>
            </a:r>
            <a:r>
              <a:rPr lang="en-US" dirty="0"/>
              <a:t> </a:t>
            </a:r>
            <a:r>
              <a:rPr lang="en-US" dirty="0" err="1"/>
              <a:t>týdnů</a:t>
            </a:r>
            <a:r>
              <a:rPr lang="en-US" dirty="0"/>
              <a:t> a se </a:t>
            </a:r>
            <a:r>
              <a:rPr lang="en-US" dirty="0" err="1"/>
              <a:t>vzrůstající</a:t>
            </a:r>
            <a:r>
              <a:rPr lang="en-US" dirty="0"/>
              <a:t> </a:t>
            </a:r>
            <a:r>
              <a:rPr lang="en-US" dirty="0" err="1"/>
              <a:t>vzdáleností</a:t>
            </a:r>
            <a:r>
              <a:rPr lang="en-US" dirty="0"/>
              <a:t> </a:t>
            </a:r>
            <a:r>
              <a:rPr lang="en-US" dirty="0" err="1"/>
              <a:t>přežívaly</a:t>
            </a:r>
            <a:r>
              <a:rPr lang="en-US" dirty="0"/>
              <a:t> </a:t>
            </a:r>
            <a:r>
              <a:rPr lang="en-US" dirty="0" err="1"/>
              <a:t>až</a:t>
            </a:r>
            <a:r>
              <a:rPr lang="en-US" dirty="0"/>
              <a:t> </a:t>
            </a:r>
            <a:r>
              <a:rPr lang="en-US" dirty="0" err="1"/>
              <a:t>několik</a:t>
            </a:r>
            <a:r>
              <a:rPr lang="en-US" dirty="0"/>
              <a:t> </a:t>
            </a:r>
            <a:r>
              <a:rPr lang="en-US" dirty="0" err="1"/>
              <a:t>měsíců</a:t>
            </a:r>
            <a:r>
              <a:rPr lang="en-US" dirty="0"/>
              <a:t>.</a:t>
            </a:r>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23</a:t>
            </a:fld>
            <a:endParaRPr lang="en-US"/>
          </a:p>
        </p:txBody>
      </p:sp>
    </p:spTree>
    <p:extLst>
      <p:ext uri="{BB962C8B-B14F-4D97-AF65-F5344CB8AC3E}">
        <p14:creationId xmlns:p14="http://schemas.microsoft.com/office/powerpoint/2010/main" val="376877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2667B642-18B9-4E30-BBC2-F452FCA241FC}" type="slidenum">
              <a:rPr lang="en-US" smtClean="0"/>
              <a:t>24</a:t>
            </a:fld>
            <a:endParaRPr lang="en-US"/>
          </a:p>
        </p:txBody>
      </p:sp>
    </p:spTree>
    <p:extLst>
      <p:ext uri="{BB962C8B-B14F-4D97-AF65-F5344CB8AC3E}">
        <p14:creationId xmlns:p14="http://schemas.microsoft.com/office/powerpoint/2010/main" val="2621144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Figure 3: Relationship of elemental concentration within moss tissue (inset is </a:t>
            </a:r>
            <a:r>
              <a:rPr lang="en-US" sz="1200" b="1" i="1" kern="1200" dirty="0" err="1">
                <a:solidFill>
                  <a:schemeClr val="tx1"/>
                </a:solidFill>
                <a:effectLst/>
                <a:latin typeface="+mn-lt"/>
                <a:ea typeface="+mn-ea"/>
                <a:cs typeface="+mn-cs"/>
              </a:rPr>
              <a:t>Hylocomium</a:t>
            </a:r>
            <a:r>
              <a:rPr lang="en-US" sz="1200" b="1" i="1" kern="1200" dirty="0">
                <a:solidFill>
                  <a:schemeClr val="tx1"/>
                </a:solidFill>
                <a:effectLst/>
                <a:latin typeface="+mn-lt"/>
                <a:ea typeface="+mn-ea"/>
                <a:cs typeface="+mn-cs"/>
              </a:rPr>
              <a:t> </a:t>
            </a:r>
            <a:r>
              <a:rPr lang="en-US" sz="1200" b="1" i="1" kern="1200" dirty="0" err="1">
                <a:solidFill>
                  <a:schemeClr val="tx1"/>
                </a:solidFill>
                <a:effectLst/>
                <a:latin typeface="+mn-lt"/>
                <a:ea typeface="+mn-ea"/>
                <a:cs typeface="+mn-cs"/>
              </a:rPr>
              <a:t>splendens</a:t>
            </a:r>
            <a:r>
              <a:rPr lang="en-US" sz="1200" b="1" i="0" kern="1200" dirty="0">
                <a:solidFill>
                  <a:schemeClr val="tx1"/>
                </a:solidFill>
                <a:effectLst/>
                <a:latin typeface="+mn-lt"/>
                <a:ea typeface="+mn-ea"/>
                <a:cs typeface="+mn-cs"/>
              </a:rPr>
              <a:t>) to distance from the road in Alaska, USA</a:t>
            </a:r>
          </a:p>
          <a:p>
            <a:pPr fontAlgn="base"/>
            <a:r>
              <a:rPr lang="en-US" sz="1200" b="0" i="0" kern="1200" dirty="0">
                <a:solidFill>
                  <a:schemeClr val="tx1"/>
                </a:solidFill>
                <a:effectLst/>
                <a:latin typeface="+mn-lt"/>
                <a:ea typeface="+mn-ea"/>
                <a:cs typeface="+mn-cs"/>
              </a:rPr>
              <a:t>Each element is represented by a different set of colored dots (red, Aluminum; yellow, Zinc; green, Lead; blue, Cadmium). The greatest concentration of each element occurred close to the road and declined with distance from the road, demonstrating a marked impact of overland transport of mined ore on the biota.</a:t>
            </a:r>
            <a:endParaRPr lang="cs-CZ" sz="1200" b="0" i="0" kern="1200" dirty="0">
              <a:solidFill>
                <a:schemeClr val="tx1"/>
              </a:solidFill>
              <a:effectLst/>
              <a:latin typeface="+mn-lt"/>
              <a:ea typeface="+mn-ea"/>
              <a:cs typeface="+mn-cs"/>
            </a:endParaRPr>
          </a:p>
          <a:p>
            <a:pPr fontAlgn="base"/>
            <a:endParaRPr lang="cs-CZ"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As an example, </a:t>
            </a:r>
            <a:r>
              <a:rPr lang="en-US" sz="1200" b="0" i="0" kern="1200" dirty="0" err="1">
                <a:solidFill>
                  <a:schemeClr val="tx1"/>
                </a:solidFill>
                <a:effectLst/>
                <a:latin typeface="+mn-lt"/>
                <a:ea typeface="+mn-ea"/>
                <a:cs typeface="+mn-cs"/>
              </a:rPr>
              <a:t>Hasselbach</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et al</a:t>
            </a:r>
            <a:r>
              <a:rPr lang="en-US" sz="1200" b="0" i="0" kern="1200" dirty="0">
                <a:solidFill>
                  <a:schemeClr val="tx1"/>
                </a:solidFill>
                <a:effectLst/>
                <a:latin typeface="+mn-lt"/>
                <a:ea typeface="+mn-ea"/>
                <a:cs typeface="+mn-cs"/>
              </a:rPr>
              <a:t>. (2005) used the moss </a:t>
            </a:r>
            <a:r>
              <a:rPr lang="en-US" sz="1200" b="0" i="1" kern="1200" dirty="0" err="1">
                <a:solidFill>
                  <a:schemeClr val="tx1"/>
                </a:solidFill>
                <a:effectLst/>
                <a:latin typeface="+mn-lt"/>
                <a:ea typeface="+mn-ea"/>
                <a:cs typeface="+mn-cs"/>
              </a:rPr>
              <a:t>Hylocomium</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splendens</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as an environmental indicator of heavy metals in the remote tundra ecosystem of northwestern Alaska. Here, mineral ore is mined from Red Dog Mine, the world's largest producer of zinc (Zn), and is trucked along a solitary road (~75 km in length) to storage facilities on the Chukchi Sea. </a:t>
            </a:r>
            <a:r>
              <a:rPr lang="en-US" sz="1200" b="0" i="0" kern="1200" dirty="0" err="1">
                <a:solidFill>
                  <a:schemeClr val="tx1"/>
                </a:solidFill>
                <a:effectLst/>
                <a:latin typeface="+mn-lt"/>
                <a:ea typeface="+mn-ea"/>
                <a:cs typeface="+mn-cs"/>
              </a:rPr>
              <a:t>Hasselbach</a:t>
            </a:r>
            <a:r>
              <a:rPr lang="en-US" sz="1200" b="0" i="0" kern="1200" dirty="0">
                <a:solidFill>
                  <a:schemeClr val="tx1"/>
                </a:solidFill>
                <a:effectLst/>
                <a:latin typeface="+mn-lt"/>
                <a:ea typeface="+mn-ea"/>
                <a:cs typeface="+mn-cs"/>
              </a:rPr>
              <a:t> and her colleagues examined whether this overland transport was affecting the surrounding terrestrial biota. Heavy metal content within moss tissue was compared at varying distances from the road (Figure 3). Metal concentrations in moss tissue were greatest adjacent to the haul road and decreased with distance, thus validating the hypothesis that overland transport was indeed altering the surrounding environment. In this example, lichens were used as </a:t>
            </a:r>
            <a:r>
              <a:rPr lang="en-US" sz="1200" b="0" i="0" kern="1200" dirty="0" err="1">
                <a:solidFill>
                  <a:schemeClr val="tx1"/>
                </a:solidFill>
                <a:effectLst/>
                <a:latin typeface="+mn-lt"/>
                <a:ea typeface="+mn-ea"/>
                <a:cs typeface="+mn-cs"/>
              </a:rPr>
              <a:t>biomonitors</a:t>
            </a:r>
            <a:r>
              <a:rPr lang="en-US" sz="1200" b="0" i="0" kern="1200" dirty="0">
                <a:solidFill>
                  <a:schemeClr val="tx1"/>
                </a:solidFill>
                <a:effectLst/>
                <a:latin typeface="+mn-lt"/>
                <a:ea typeface="+mn-ea"/>
                <a:cs typeface="+mn-cs"/>
              </a:rPr>
              <a:t>, using the quantitative measurement of metal concentrations within individual lichens.</a:t>
            </a:r>
          </a:p>
          <a:p>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27</a:t>
            </a:fld>
            <a:endParaRPr lang="en-US"/>
          </a:p>
        </p:txBody>
      </p:sp>
    </p:spTree>
    <p:extLst>
      <p:ext uri="{BB962C8B-B14F-4D97-AF65-F5344CB8AC3E}">
        <p14:creationId xmlns:p14="http://schemas.microsoft.com/office/powerpoint/2010/main" val="4046376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28</a:t>
            </a:fld>
            <a:endParaRPr lang="en-US"/>
          </a:p>
        </p:txBody>
      </p:sp>
    </p:spTree>
    <p:extLst>
      <p:ext uri="{BB962C8B-B14F-4D97-AF65-F5344CB8AC3E}">
        <p14:creationId xmlns:p14="http://schemas.microsoft.com/office/powerpoint/2010/main" val="104201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30</a:t>
            </a:fld>
            <a:endParaRPr lang="en-US"/>
          </a:p>
        </p:txBody>
      </p:sp>
    </p:spTree>
    <p:extLst>
      <p:ext uri="{BB962C8B-B14F-4D97-AF65-F5344CB8AC3E}">
        <p14:creationId xmlns:p14="http://schemas.microsoft.com/office/powerpoint/2010/main" val="3480741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kern="1200" dirty="0" err="1">
                <a:solidFill>
                  <a:schemeClr val="tx1"/>
                </a:solidFill>
                <a:effectLst/>
                <a:latin typeface="+mn-lt"/>
                <a:ea typeface="+mn-ea"/>
                <a:cs typeface="+mn-cs"/>
              </a:rPr>
              <a:t>Bioindicator</a:t>
            </a:r>
            <a:r>
              <a:rPr lang="en-US" sz="1200" b="0" i="0" kern="1200" dirty="0">
                <a:solidFill>
                  <a:schemeClr val="tx1"/>
                </a:solidFill>
                <a:effectLst/>
                <a:latin typeface="+mn-lt"/>
                <a:ea typeface="+mn-ea"/>
                <a:cs typeface="+mn-cs"/>
              </a:rPr>
              <a:t> species effectively indicate the condition of the environment because of their moderate tolerance to environmental variability (Figure 1). In contrast, rare species (or species assemblages) with narrow tolerances are often too sensitive to environmental change, or too infrequently encountered, to reflect the general biotic response. Likewise, ubiquitous species (or species assemblages) with very broad tolerances are less sensitive to environmental changes which otherwise disturb the rest of the community. The use of </a:t>
            </a:r>
            <a:r>
              <a:rPr lang="en-US" sz="1200" b="0" i="0" kern="1200" dirty="0" err="1">
                <a:solidFill>
                  <a:schemeClr val="tx1"/>
                </a:solidFill>
                <a:effectLst/>
                <a:latin typeface="+mn-lt"/>
                <a:ea typeface="+mn-ea"/>
                <a:cs typeface="+mn-cs"/>
              </a:rPr>
              <a:t>bioindicators</a:t>
            </a:r>
            <a:r>
              <a:rPr lang="en-US" sz="1200" b="0" i="0" kern="1200" dirty="0">
                <a:solidFill>
                  <a:schemeClr val="tx1"/>
                </a:solidFill>
                <a:effectLst/>
                <a:latin typeface="+mn-lt"/>
                <a:ea typeface="+mn-ea"/>
                <a:cs typeface="+mn-cs"/>
              </a:rPr>
              <a:t>, however, is not just restricted to a single species with a limited environmental tolerance. Entire communities, encompassing a broad range of environmental tolerances, can serve as </a:t>
            </a:r>
            <a:r>
              <a:rPr lang="en-US" sz="1200" b="0" i="0" kern="1200" dirty="0" err="1">
                <a:solidFill>
                  <a:schemeClr val="tx1"/>
                </a:solidFill>
                <a:effectLst/>
                <a:latin typeface="+mn-lt"/>
                <a:ea typeface="+mn-ea"/>
                <a:cs typeface="+mn-cs"/>
              </a:rPr>
              <a:t>bioindicators</a:t>
            </a:r>
            <a:r>
              <a:rPr lang="en-US" sz="1200" b="0" i="0" kern="1200" dirty="0">
                <a:solidFill>
                  <a:schemeClr val="tx1"/>
                </a:solidFill>
                <a:effectLst/>
                <a:latin typeface="+mn-lt"/>
                <a:ea typeface="+mn-ea"/>
                <a:cs typeface="+mn-cs"/>
              </a:rPr>
              <a:t> and represent multiple sources of data to assess environmental condition in a "biotic index" or "</a:t>
            </a:r>
            <a:r>
              <a:rPr lang="en-US" sz="1200" b="0" i="0" kern="1200" dirty="0" err="1">
                <a:solidFill>
                  <a:schemeClr val="tx1"/>
                </a:solidFill>
                <a:effectLst/>
                <a:latin typeface="+mn-lt"/>
                <a:ea typeface="+mn-ea"/>
                <a:cs typeface="+mn-cs"/>
              </a:rPr>
              <a:t>multimetric</a:t>
            </a:r>
            <a:r>
              <a:rPr lang="en-US" sz="1200" b="0" i="0" kern="1200" dirty="0">
                <a:solidFill>
                  <a:schemeClr val="tx1"/>
                </a:solidFill>
                <a:effectLst/>
                <a:latin typeface="+mn-lt"/>
                <a:ea typeface="+mn-ea"/>
                <a:cs typeface="+mn-cs"/>
              </a:rPr>
              <a:t>" approach.</a:t>
            </a:r>
            <a:endParaRPr lang="cs-CZ" sz="1200" b="0" i="0" kern="1200" dirty="0">
              <a:solidFill>
                <a:schemeClr val="tx1"/>
              </a:solidFill>
              <a:effectLst/>
              <a:latin typeface="+mn-lt"/>
              <a:ea typeface="+mn-ea"/>
              <a:cs typeface="+mn-cs"/>
            </a:endParaRPr>
          </a:p>
          <a:p>
            <a:endParaRPr lang="cs-CZ"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Bioindicators</a:t>
            </a:r>
            <a:r>
              <a:rPr lang="en-US" sz="1200" b="0" i="0" kern="1200" dirty="0">
                <a:solidFill>
                  <a:schemeClr val="tx1"/>
                </a:solidFill>
                <a:effectLst/>
                <a:latin typeface="+mn-lt"/>
                <a:ea typeface="+mn-ea"/>
                <a:cs typeface="+mn-cs"/>
              </a:rPr>
              <a:t> possess a moderate tolerance to environmental variability, compared to rare and ubiquitous species. This tolerance affords them sensitivity to indicate environmental change, yet endurance to withstand some variability and reflect the general biotic response.</a:t>
            </a:r>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3</a:t>
            </a:fld>
            <a:endParaRPr lang="en-US"/>
          </a:p>
        </p:txBody>
      </p:sp>
    </p:spTree>
    <p:extLst>
      <p:ext uri="{BB962C8B-B14F-4D97-AF65-F5344CB8AC3E}">
        <p14:creationId xmlns:p14="http://schemas.microsoft.com/office/powerpoint/2010/main" val="2814241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Oxidy síry a dusíku (</a:t>
            </a:r>
            <a:r>
              <a:rPr lang="cs-CZ" dirty="0" err="1"/>
              <a:t>Sox</a:t>
            </a:r>
            <a:r>
              <a:rPr lang="cs-CZ" dirty="0"/>
              <a:t>, Nox)</a:t>
            </a:r>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34</a:t>
            </a:fld>
            <a:endParaRPr lang="en-US"/>
          </a:p>
        </p:txBody>
      </p:sp>
    </p:spTree>
    <p:extLst>
      <p:ext uri="{BB962C8B-B14F-4D97-AF65-F5344CB8AC3E}">
        <p14:creationId xmlns:p14="http://schemas.microsoft.com/office/powerpoint/2010/main" val="1535921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36</a:t>
            </a:fld>
            <a:endParaRPr lang="en-US"/>
          </a:p>
        </p:txBody>
      </p:sp>
    </p:spTree>
    <p:extLst>
      <p:ext uri="{BB962C8B-B14F-4D97-AF65-F5344CB8AC3E}">
        <p14:creationId xmlns:p14="http://schemas.microsoft.com/office/powerpoint/2010/main" val="1379587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37</a:t>
            </a:fld>
            <a:endParaRPr lang="en-US"/>
          </a:p>
        </p:txBody>
      </p:sp>
    </p:spTree>
    <p:extLst>
      <p:ext uri="{BB962C8B-B14F-4D97-AF65-F5344CB8AC3E}">
        <p14:creationId xmlns:p14="http://schemas.microsoft.com/office/powerpoint/2010/main" val="546370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38</a:t>
            </a:fld>
            <a:endParaRPr lang="en-US"/>
          </a:p>
        </p:txBody>
      </p:sp>
    </p:spTree>
    <p:extLst>
      <p:ext uri="{BB962C8B-B14F-4D97-AF65-F5344CB8AC3E}">
        <p14:creationId xmlns:p14="http://schemas.microsoft.com/office/powerpoint/2010/main" val="511733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Studium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pylu</a:t>
            </a:r>
            <a:r>
              <a:rPr lang="en-US" sz="1200" b="0" i="0" kern="1200" dirty="0">
                <a:solidFill>
                  <a:schemeClr val="tx1"/>
                </a:solidFill>
                <a:effectLst/>
                <a:latin typeface="+mn-lt"/>
                <a:ea typeface="+mn-ea"/>
                <a:cs typeface="+mn-cs"/>
              </a:rPr>
              <a:t> je </a:t>
            </a:r>
            <a:r>
              <a:rPr lang="en-US" sz="1200" b="0" i="0" kern="1200" dirty="0" err="1">
                <a:solidFill>
                  <a:schemeClr val="tx1"/>
                </a:solidFill>
                <a:effectLst/>
                <a:latin typeface="+mn-lt"/>
                <a:ea typeface="+mn-ea"/>
                <a:cs typeface="+mn-cs"/>
              </a:rPr>
              <a:t>důležité</a:t>
            </a:r>
            <a:r>
              <a:rPr lang="en-US" sz="1200" b="0" i="0" kern="1200" dirty="0">
                <a:solidFill>
                  <a:schemeClr val="tx1"/>
                </a:solidFill>
                <a:effectLst/>
                <a:latin typeface="+mn-lt"/>
                <a:ea typeface="+mn-ea"/>
                <a:cs typeface="+mn-cs"/>
              </a:rPr>
              <a:t> pro </a:t>
            </a:r>
            <a:r>
              <a:rPr lang="en-US" sz="1200" b="0" i="0" kern="1200" dirty="0" err="1">
                <a:solidFill>
                  <a:schemeClr val="tx1"/>
                </a:solidFill>
                <a:effectLst/>
                <a:latin typeface="+mn-lt"/>
                <a:ea typeface="+mn-ea"/>
                <a:cs typeface="+mn-cs"/>
              </a:rPr>
              <a:t>rostlinou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taxonomii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archeologii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alergologii</a:t>
            </a:r>
            <a:r>
              <a:rPr lang="en-US" sz="1200" b="0" i="0" kern="1200" dirty="0">
                <a:solidFill>
                  <a:schemeClr val="tx1"/>
                </a:solidFill>
                <a:effectLst/>
                <a:latin typeface="+mn-lt"/>
                <a:ea typeface="+mn-ea"/>
                <a:cs typeface="+mn-cs"/>
              </a:rPr>
              <a:t>, ale </a:t>
            </a:r>
            <a:r>
              <a:rPr lang="en-US" sz="1200" b="0" i="0" kern="1200" dirty="0" err="1">
                <a:solidFill>
                  <a:schemeClr val="tx1"/>
                </a:solidFill>
                <a:effectLst/>
                <a:latin typeface="+mn-lt"/>
                <a:ea typeface="+mn-ea"/>
                <a:cs typeface="+mn-cs"/>
              </a:rPr>
              <a:t>hlavně</a:t>
            </a:r>
            <a:r>
              <a:rPr lang="en-US" sz="1200" b="0" i="0" kern="1200" dirty="0">
                <a:solidFill>
                  <a:schemeClr val="tx1"/>
                </a:solidFill>
                <a:effectLst/>
                <a:latin typeface="+mn-lt"/>
                <a:ea typeface="+mn-ea"/>
                <a:cs typeface="+mn-cs"/>
              </a:rPr>
              <a:t> pro </a:t>
            </a:r>
            <a:r>
              <a:rPr lang="en-US" sz="1200" b="0" i="0" kern="1200" dirty="0" err="1">
                <a:solidFill>
                  <a:schemeClr val="tx1"/>
                </a:solidFill>
                <a:effectLst/>
                <a:latin typeface="+mn-lt"/>
                <a:ea typeface="+mn-ea"/>
                <a:cs typeface="+mn-cs"/>
              </a:rPr>
              <a:t>poznání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vývoje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vegetace</a:t>
            </a:r>
            <a:r>
              <a:rPr lang="en-US" sz="1200" b="0" i="0" kern="1200" dirty="0">
                <a:solidFill>
                  <a:schemeClr val="tx1"/>
                </a:solidFill>
                <a:effectLst/>
                <a:latin typeface="+mn-lt"/>
                <a:ea typeface="+mn-ea"/>
                <a:cs typeface="+mn-cs"/>
              </a:rPr>
              <a:t> v </a:t>
            </a:r>
            <a:r>
              <a:rPr lang="en-US" sz="1200" b="0" i="0" kern="1200" dirty="0" err="1">
                <a:solidFill>
                  <a:schemeClr val="tx1"/>
                </a:solidFill>
                <a:effectLst/>
                <a:latin typeface="+mn-lt"/>
                <a:ea typeface="+mn-ea"/>
                <a:cs typeface="+mn-cs"/>
              </a:rPr>
              <a:t>minulosti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biostratigrafii</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rekonstrukci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životního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prostředí</a:t>
            </a:r>
            <a:r>
              <a:rPr lang="en-US" sz="1200" b="0" i="0" kern="1200" dirty="0">
                <a:solidFill>
                  <a:schemeClr val="tx1"/>
                </a:solidFill>
                <a:effectLst/>
                <a:latin typeface="+mn-lt"/>
                <a:ea typeface="+mn-ea"/>
                <a:cs typeface="+mn-cs"/>
              </a:rPr>
              <a:t> v </a:t>
            </a:r>
            <a:r>
              <a:rPr lang="en-US" sz="1200" b="0" i="0" kern="1200" dirty="0" err="1">
                <a:solidFill>
                  <a:schemeClr val="tx1"/>
                </a:solidFill>
                <a:effectLst/>
                <a:latin typeface="+mn-lt"/>
                <a:ea typeface="+mn-ea"/>
                <a:cs typeface="+mn-cs"/>
              </a:rPr>
              <a:t>geologii</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paleoekologii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Pylový</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záznam</a:t>
            </a:r>
            <a:r>
              <a:rPr lang="en-US" sz="1200" b="0" i="0" kern="1200" dirty="0">
                <a:solidFill>
                  <a:schemeClr val="tx1"/>
                </a:solidFill>
                <a:effectLst/>
                <a:latin typeface="+mn-lt"/>
                <a:ea typeface="+mn-ea"/>
                <a:cs typeface="+mn-cs"/>
              </a:rPr>
              <a:t> je </a:t>
            </a:r>
            <a:r>
              <a:rPr lang="en-US" sz="1200" b="0" i="0" kern="1200" dirty="0" err="1">
                <a:solidFill>
                  <a:schemeClr val="tx1"/>
                </a:solidFill>
                <a:effectLst/>
                <a:latin typeface="+mn-lt"/>
                <a:ea typeface="+mn-ea"/>
                <a:cs typeface="+mn-cs"/>
              </a:rPr>
              <a:t>důležitý</a:t>
            </a:r>
            <a:r>
              <a:rPr lang="en-US" sz="1200" b="0" i="0" kern="1200" dirty="0">
                <a:solidFill>
                  <a:schemeClr val="tx1"/>
                </a:solidFill>
                <a:effectLst/>
                <a:latin typeface="+mn-lt"/>
                <a:ea typeface="+mn-ea"/>
                <a:cs typeface="+mn-cs"/>
              </a:rPr>
              <a:t> pro </a:t>
            </a:r>
            <a:r>
              <a:rPr lang="en-US" sz="1200" b="0" i="0" kern="1200" dirty="0" err="1">
                <a:solidFill>
                  <a:schemeClr val="tx1"/>
                </a:solidFill>
                <a:effectLst/>
                <a:latin typeface="+mn-lt"/>
                <a:ea typeface="+mn-ea"/>
                <a:cs typeface="+mn-cs"/>
              </a:rPr>
              <a:t>paleoklimatické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rekonstrukce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kdy</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změny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vegetace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projevují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změnách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pylového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spektra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Robetrs</a:t>
            </a:r>
            <a:r>
              <a:rPr lang="en-US" sz="1200" b="0" i="0" kern="1200" dirty="0">
                <a:solidFill>
                  <a:schemeClr val="tx1"/>
                </a:solidFill>
                <a:effectLst/>
                <a:latin typeface="+mn-lt"/>
                <a:ea typeface="+mn-ea"/>
                <a:cs typeface="+mn-cs"/>
              </a:rPr>
              <a:t> 1998). </a:t>
            </a:r>
            <a:r>
              <a:rPr lang="en-US" sz="1200" b="0" i="0" kern="1200" dirty="0" err="1">
                <a:solidFill>
                  <a:schemeClr val="tx1"/>
                </a:solidFill>
                <a:effectLst/>
                <a:latin typeface="+mn-lt"/>
                <a:ea typeface="+mn-ea"/>
                <a:cs typeface="+mn-cs"/>
              </a:rPr>
              <a:t>Pyl</a:t>
            </a:r>
            <a:r>
              <a:rPr lang="en-US" sz="1200" b="0" i="0" kern="1200" dirty="0">
                <a:solidFill>
                  <a:schemeClr val="tx1"/>
                </a:solidFill>
                <a:effectLst/>
                <a:latin typeface="+mn-lt"/>
                <a:ea typeface="+mn-ea"/>
                <a:cs typeface="+mn-cs"/>
              </a:rPr>
              <a:t> je </a:t>
            </a:r>
            <a:r>
              <a:rPr lang="en-US" sz="1200" b="0" i="0" kern="1200" dirty="0" err="1">
                <a:solidFill>
                  <a:schemeClr val="tx1"/>
                </a:solidFill>
                <a:effectLst/>
                <a:latin typeface="+mn-lt"/>
                <a:ea typeface="+mn-ea"/>
                <a:cs typeface="+mn-cs"/>
              </a:rPr>
              <a:t>přítomen</a:t>
            </a:r>
            <a:r>
              <a:rPr lang="en-US" sz="1200" b="0" i="0" kern="1200" dirty="0">
                <a:solidFill>
                  <a:schemeClr val="tx1"/>
                </a:solidFill>
                <a:effectLst/>
                <a:latin typeface="+mn-lt"/>
                <a:ea typeface="+mn-ea"/>
                <a:cs typeface="+mn-cs"/>
              </a:rPr>
              <a:t> v </a:t>
            </a:r>
            <a:r>
              <a:rPr lang="en-US" sz="1200" b="0" i="0" kern="1200" dirty="0" err="1">
                <a:solidFill>
                  <a:schemeClr val="tx1"/>
                </a:solidFill>
                <a:effectLst/>
                <a:latin typeface="+mn-lt"/>
                <a:ea typeface="+mn-ea"/>
                <a:cs typeface="+mn-cs"/>
              </a:rPr>
              <a:t>sedimentárním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záznamu</a:t>
            </a:r>
            <a:r>
              <a:rPr lang="en-US" sz="1200" b="0" i="0" kern="1200" dirty="0">
                <a:solidFill>
                  <a:schemeClr val="tx1"/>
                </a:solidFill>
                <a:effectLst/>
                <a:latin typeface="+mn-lt"/>
                <a:ea typeface="+mn-ea"/>
                <a:cs typeface="+mn-cs"/>
              </a:rPr>
              <a:t> od </a:t>
            </a:r>
            <a:r>
              <a:rPr lang="en-US" sz="1200" b="0" i="0" kern="1200" dirty="0" err="1">
                <a:solidFill>
                  <a:schemeClr val="tx1"/>
                </a:solidFill>
                <a:effectLst/>
                <a:latin typeface="+mn-lt"/>
                <a:ea typeface="+mn-ea"/>
                <a:cs typeface="+mn-cs"/>
              </a:rPr>
              <a:t>prekambria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současnost.Rostliny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produkují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obrovské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množství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pylu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který</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šíří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daleko</a:t>
            </a:r>
            <a:r>
              <a:rPr lang="en-US" sz="1200" b="0" i="0" kern="1200" dirty="0">
                <a:solidFill>
                  <a:schemeClr val="tx1"/>
                </a:solidFill>
                <a:effectLst/>
                <a:latin typeface="+mn-lt"/>
                <a:ea typeface="+mn-ea"/>
                <a:cs typeface="+mn-cs"/>
              </a:rPr>
              <a:t> od </a:t>
            </a:r>
            <a:r>
              <a:rPr lang="en-US" sz="1200" b="0" i="0" kern="1200" dirty="0" err="1">
                <a:solidFill>
                  <a:schemeClr val="tx1"/>
                </a:solidFill>
                <a:effectLst/>
                <a:latin typeface="+mn-lt"/>
                <a:ea typeface="+mn-ea"/>
                <a:cs typeface="+mn-cs"/>
              </a:rPr>
              <a:t>zdroje</a:t>
            </a:r>
            <a:r>
              <a:rPr lang="en-US" sz="1200" b="0" i="0" kern="1200" dirty="0">
                <a:solidFill>
                  <a:schemeClr val="tx1"/>
                </a:solidFill>
                <a:effectLst/>
                <a:latin typeface="+mn-lt"/>
                <a:ea typeface="+mn-ea"/>
                <a:cs typeface="+mn-cs"/>
              </a:rPr>
              <a:t>. To </a:t>
            </a:r>
            <a:r>
              <a:rPr lang="en-US" sz="1200" b="0" i="0" kern="1200" dirty="0" err="1">
                <a:solidFill>
                  <a:schemeClr val="tx1"/>
                </a:solidFill>
                <a:effectLst/>
                <a:latin typeface="+mn-lt"/>
                <a:ea typeface="+mn-ea"/>
                <a:cs typeface="+mn-cs"/>
              </a:rPr>
              <a:t>spolu</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velkou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odolností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pylu</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jeho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variabilitou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představuje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vhodný</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indikátor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změn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prostředí</a:t>
            </a:r>
            <a:r>
              <a:rPr lang="en-US" sz="1200" b="0" i="0" kern="1200" dirty="0">
                <a:solidFill>
                  <a:schemeClr val="tx1"/>
                </a:solidFill>
                <a:effectLst/>
                <a:latin typeface="+mn-lt"/>
                <a:ea typeface="+mn-ea"/>
                <a:cs typeface="+mn-cs"/>
              </a:rPr>
              <a:t>.</a:t>
            </a:r>
            <a:endParaRPr lang="cs-CZ"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40</a:t>
            </a:fld>
            <a:endParaRPr lang="en-US"/>
          </a:p>
        </p:txBody>
      </p:sp>
    </p:spTree>
    <p:extLst>
      <p:ext uri="{BB962C8B-B14F-4D97-AF65-F5344CB8AC3E}">
        <p14:creationId xmlns:p14="http://schemas.microsoft.com/office/powerpoint/2010/main" val="2602508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F9F7F551-5349-49BB-B811-D639DBC93AD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743DD5-CF0D-4765-84D0-10ACE075FEF8}" type="slidenum">
              <a:rPr lang="cs-CZ" altLang="cs-CZ" smtClean="0"/>
              <a:pPr>
                <a:spcBef>
                  <a:spcPct val="0"/>
                </a:spcBef>
              </a:pPr>
              <a:t>47</a:t>
            </a:fld>
            <a:endParaRPr lang="cs-CZ" altLang="cs-CZ"/>
          </a:p>
        </p:txBody>
      </p:sp>
      <p:sp>
        <p:nvSpPr>
          <p:cNvPr id="90115" name="Rectangle 2">
            <a:extLst>
              <a:ext uri="{FF2B5EF4-FFF2-40B4-BE49-F238E27FC236}">
                <a16:creationId xmlns:a16="http://schemas.microsoft.com/office/drawing/2014/main" id="{D3EB5EFD-4548-4B91-A8F5-ED96BA6E919E}"/>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99DECFDB-FA11-461F-890A-697A20433A4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11FD06EC-4CA3-4F81-AA28-6D4EB26C6A0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3AA621-6594-40B1-B543-505DFD843007}" type="slidenum">
              <a:rPr lang="cs-CZ" altLang="cs-CZ" smtClean="0"/>
              <a:pPr>
                <a:spcBef>
                  <a:spcPct val="0"/>
                </a:spcBef>
              </a:pPr>
              <a:t>48</a:t>
            </a:fld>
            <a:endParaRPr lang="cs-CZ" altLang="cs-CZ"/>
          </a:p>
        </p:txBody>
      </p:sp>
      <p:sp>
        <p:nvSpPr>
          <p:cNvPr id="92163" name="Rectangle 2">
            <a:extLst>
              <a:ext uri="{FF2B5EF4-FFF2-40B4-BE49-F238E27FC236}">
                <a16:creationId xmlns:a16="http://schemas.microsoft.com/office/drawing/2014/main" id="{457A62B6-2DAC-4A61-A44E-F56AB2470739}"/>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C7673DD7-7A54-4A8A-9F60-D5DD37DCEBA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Aquatic macroinvertebrates document a shift in community composition related to human-induced water withdrawals.</a:t>
            </a:r>
          </a:p>
          <a:p>
            <a:pPr fontAlgn="base"/>
            <a:r>
              <a:rPr lang="en-US" sz="1200" b="0" i="0" kern="1200" dirty="0">
                <a:solidFill>
                  <a:schemeClr val="tx1"/>
                </a:solidFill>
                <a:effectLst/>
                <a:latin typeface="+mn-lt"/>
                <a:ea typeface="+mn-ea"/>
                <a:cs typeface="+mn-cs"/>
              </a:rPr>
              <a:t>Bars represent the relative abundance of disturbance-intolerant taxa (green, EPT or </a:t>
            </a:r>
            <a:r>
              <a:rPr lang="en-US" sz="1200" b="0" i="0" kern="1200" dirty="0" err="1">
                <a:solidFill>
                  <a:schemeClr val="tx1"/>
                </a:solidFill>
                <a:effectLst/>
                <a:latin typeface="+mn-lt"/>
                <a:ea typeface="+mn-ea"/>
                <a:cs typeface="+mn-cs"/>
              </a:rPr>
              <a:t>Ephemeroptera-Plecoptera-Trichoptera</a:t>
            </a:r>
            <a:r>
              <a:rPr lang="en-US" sz="1200" b="0" i="0" kern="1200" dirty="0">
                <a:solidFill>
                  <a:schemeClr val="tx1"/>
                </a:solidFill>
                <a:effectLst/>
                <a:latin typeface="+mn-lt"/>
                <a:ea typeface="+mn-ea"/>
                <a:cs typeface="+mn-cs"/>
              </a:rPr>
              <a:t>), and disturbance-adapted taxa (blue, non-insects). Line represents water discharge (Q) at each site, which significantly reduces along an intensively managed 36-km section of the Umatilla River, Oregon, USA. Disturbance-intolerant EPT taxa markedly decline following an 85% reduction of stream flow (far right bar). Accordingly, disturbance-adapted non-insects thrive and increase under stressed conditions.</a:t>
            </a:r>
          </a:p>
          <a:p>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53</a:t>
            </a:fld>
            <a:endParaRPr lang="en-US"/>
          </a:p>
        </p:txBody>
      </p:sp>
    </p:spTree>
    <p:extLst>
      <p:ext uri="{BB962C8B-B14F-4D97-AF65-F5344CB8AC3E}">
        <p14:creationId xmlns:p14="http://schemas.microsoft.com/office/powerpoint/2010/main" val="93370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55</a:t>
            </a:fld>
            <a:endParaRPr lang="en-US"/>
          </a:p>
        </p:txBody>
      </p:sp>
    </p:spTree>
    <p:extLst>
      <p:ext uri="{BB962C8B-B14F-4D97-AF65-F5344CB8AC3E}">
        <p14:creationId xmlns:p14="http://schemas.microsoft.com/office/powerpoint/2010/main" val="216111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62</a:t>
            </a:fld>
            <a:endParaRPr lang="en-US"/>
          </a:p>
        </p:txBody>
      </p:sp>
    </p:spTree>
    <p:extLst>
      <p:ext uri="{BB962C8B-B14F-4D97-AF65-F5344CB8AC3E}">
        <p14:creationId xmlns:p14="http://schemas.microsoft.com/office/powerpoint/2010/main" val="120355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kern="1200" dirty="0">
                <a:solidFill>
                  <a:schemeClr val="tx1"/>
                </a:solidFill>
                <a:effectLst/>
                <a:latin typeface="+mn-lt"/>
                <a:ea typeface="+mn-ea"/>
                <a:cs typeface="+mn-cs"/>
              </a:rPr>
              <a:t>For example, cutthroat trout inhabit </a:t>
            </a:r>
            <a:r>
              <a:rPr lang="en-US" sz="1200" b="0" i="0" kern="1200" dirty="0" err="1">
                <a:solidFill>
                  <a:schemeClr val="tx1"/>
                </a:solidFill>
                <a:effectLst/>
                <a:latin typeface="+mn-lt"/>
                <a:ea typeface="+mn-ea"/>
                <a:cs typeface="+mn-cs"/>
              </a:rPr>
              <a:t>coldwater</a:t>
            </a:r>
            <a:r>
              <a:rPr lang="en-US" sz="1200" b="0" i="0" kern="1200" dirty="0">
                <a:solidFill>
                  <a:schemeClr val="tx1"/>
                </a:solidFill>
                <a:effectLst/>
                <a:latin typeface="+mn-lt"/>
                <a:ea typeface="+mn-ea"/>
                <a:cs typeface="+mn-cs"/>
              </a:rPr>
              <a:t> streams of the western United States. Most individuals have an upper thermal tolerance of 20°–25°C; thus, their temperature sensitivity can be used as a </a:t>
            </a:r>
            <a:r>
              <a:rPr lang="en-US" sz="1200" b="0" i="0" kern="1200" dirty="0" err="1">
                <a:solidFill>
                  <a:schemeClr val="tx1"/>
                </a:solidFill>
                <a:effectLst/>
                <a:latin typeface="+mn-lt"/>
                <a:ea typeface="+mn-ea"/>
                <a:cs typeface="+mn-cs"/>
              </a:rPr>
              <a:t>bioindicator</a:t>
            </a:r>
            <a:r>
              <a:rPr lang="en-US" sz="1200" b="0" i="0" kern="1200" dirty="0">
                <a:solidFill>
                  <a:schemeClr val="tx1"/>
                </a:solidFill>
                <a:effectLst/>
                <a:latin typeface="+mn-lt"/>
                <a:ea typeface="+mn-ea"/>
                <a:cs typeface="+mn-cs"/>
              </a:rPr>
              <a:t> of water temperature. Livestock grazing, burning, and logging are examples of human-related disturbances that can increase water temperature in these streams and be detected by cutthroat trout at various biological scales (Figure 2). An immediate response of cutthroat to thermal pollution occurs at the cellular level. Specifically, heat shock protein (</a:t>
            </a:r>
            <a:r>
              <a:rPr lang="en-US" sz="1200" b="0" i="0" kern="1200" dirty="0" err="1">
                <a:solidFill>
                  <a:schemeClr val="tx1"/>
                </a:solidFill>
                <a:effectLst/>
                <a:latin typeface="+mn-lt"/>
                <a:ea typeface="+mn-ea"/>
                <a:cs typeface="+mn-cs"/>
              </a:rPr>
              <a:t>hsp</a:t>
            </a:r>
            <a:r>
              <a:rPr lang="en-US" sz="1200" b="0" i="0" kern="1200" dirty="0">
                <a:solidFill>
                  <a:schemeClr val="tx1"/>
                </a:solidFill>
                <a:effectLst/>
                <a:latin typeface="+mn-lt"/>
                <a:ea typeface="+mn-ea"/>
                <a:cs typeface="+mn-cs"/>
              </a:rPr>
              <a:t>) synthesis increases to protect vital cellular functions from thermal stress. We can quantify </a:t>
            </a:r>
            <a:r>
              <a:rPr lang="en-US" sz="1200" b="0" i="0" kern="1200" dirty="0" err="1">
                <a:solidFill>
                  <a:schemeClr val="tx1"/>
                </a:solidFill>
                <a:effectLst/>
                <a:latin typeface="+mn-lt"/>
                <a:ea typeface="+mn-ea"/>
                <a:cs typeface="+mn-cs"/>
              </a:rPr>
              <a:t>hsp</a:t>
            </a:r>
            <a:r>
              <a:rPr lang="en-US" sz="1200" b="0" i="0" kern="1200" dirty="0">
                <a:solidFill>
                  <a:schemeClr val="tx1"/>
                </a:solidFill>
                <a:effectLst/>
                <a:latin typeface="+mn-lt"/>
                <a:ea typeface="+mn-ea"/>
                <a:cs typeface="+mn-cs"/>
              </a:rPr>
              <a:t> levels to measure thermal stress in cutthroat trout and assess how the environment has been altered. If thermal stress persists, such physiological changes are generally tractable at the individual level through behavioral changes and subsequent reductions in growth and development. In the most extreme instances, however, large and persistent thermal alterations can reduce population numbers and even lead to local extinctions, causing compositional shifts to </a:t>
            </a:r>
            <a:r>
              <a:rPr lang="en-US" sz="1200" b="0" i="0" kern="1200" dirty="0" err="1">
                <a:solidFill>
                  <a:schemeClr val="tx1"/>
                </a:solidFill>
                <a:effectLst/>
                <a:latin typeface="+mn-lt"/>
                <a:ea typeface="+mn-ea"/>
                <a:cs typeface="+mn-cs"/>
              </a:rPr>
              <a:t>warmwater</a:t>
            </a:r>
            <a:r>
              <a:rPr lang="en-US" sz="1200" b="0" i="0" kern="1200" dirty="0">
                <a:solidFill>
                  <a:schemeClr val="tx1"/>
                </a:solidFill>
                <a:effectLst/>
                <a:latin typeface="+mn-lt"/>
                <a:ea typeface="+mn-ea"/>
                <a:cs typeface="+mn-cs"/>
              </a:rPr>
              <a:t> fisheries.</a:t>
            </a:r>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4</a:t>
            </a:fld>
            <a:endParaRPr lang="en-US"/>
          </a:p>
        </p:txBody>
      </p:sp>
    </p:spTree>
    <p:extLst>
      <p:ext uri="{BB962C8B-B14F-4D97-AF65-F5344CB8AC3E}">
        <p14:creationId xmlns:p14="http://schemas.microsoft.com/office/powerpoint/2010/main" val="3217718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63</a:t>
            </a:fld>
            <a:endParaRPr lang="en-US"/>
          </a:p>
        </p:txBody>
      </p:sp>
    </p:spTree>
    <p:extLst>
      <p:ext uri="{BB962C8B-B14F-4D97-AF65-F5344CB8AC3E}">
        <p14:creationId xmlns:p14="http://schemas.microsoft.com/office/powerpoint/2010/main" val="3439837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i="0" dirty="0" err="1">
                <a:solidFill>
                  <a:srgbClr val="5F6368"/>
                </a:solidFill>
                <a:effectLst/>
                <a:latin typeface="arial" panose="020B0604020202020204" pitchFamily="34" charset="0"/>
              </a:rPr>
              <a:t>Chlorofluorocarbons</a:t>
            </a:r>
            <a:r>
              <a:rPr lang="cs-CZ" b="0" i="0" dirty="0">
                <a:solidFill>
                  <a:srgbClr val="4D5156"/>
                </a:solidFill>
                <a:effectLst/>
                <a:latin typeface="arial" panose="020B0604020202020204" pitchFamily="34" charset="0"/>
              </a:rPr>
              <a:t> (</a:t>
            </a:r>
            <a:r>
              <a:rPr lang="cs-CZ" b="1" i="0" dirty="0" err="1">
                <a:solidFill>
                  <a:srgbClr val="5F6368"/>
                </a:solidFill>
                <a:effectLst/>
                <a:latin typeface="arial" panose="020B0604020202020204" pitchFamily="34" charset="0"/>
              </a:rPr>
              <a:t>CFCs</a:t>
            </a:r>
            <a:r>
              <a:rPr lang="cs-CZ" b="0" i="0" dirty="0">
                <a:solidFill>
                  <a:srgbClr val="4D5156"/>
                </a:solidFill>
                <a:effectLst/>
                <a:latin typeface="arial" panose="020B0604020202020204" pitchFamily="34" charset="0"/>
              </a:rPr>
              <a:t>)</a:t>
            </a:r>
            <a:endParaRPr lang="en-US" dirty="0"/>
          </a:p>
        </p:txBody>
      </p:sp>
      <p:sp>
        <p:nvSpPr>
          <p:cNvPr id="4" name="Zástupný symbol pro číslo snímku 3"/>
          <p:cNvSpPr>
            <a:spLocks noGrp="1"/>
          </p:cNvSpPr>
          <p:nvPr>
            <p:ph type="sldNum" sz="quarter" idx="5"/>
          </p:nvPr>
        </p:nvSpPr>
        <p:spPr/>
        <p:txBody>
          <a:bodyPr/>
          <a:lstStyle/>
          <a:p>
            <a:fld id="{2667B642-18B9-4E30-BBC2-F452FCA241FC}" type="slidenum">
              <a:rPr lang="en-US" smtClean="0"/>
              <a:t>72</a:t>
            </a:fld>
            <a:endParaRPr lang="en-US"/>
          </a:p>
        </p:txBody>
      </p:sp>
    </p:spTree>
    <p:extLst>
      <p:ext uri="{BB962C8B-B14F-4D97-AF65-F5344CB8AC3E}">
        <p14:creationId xmlns:p14="http://schemas.microsoft.com/office/powerpoint/2010/main" val="700185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sz="1200" i="1" dirty="0"/>
              <a:t>Koncentrace </a:t>
            </a:r>
            <a:r>
              <a:rPr lang="cs-CZ" altLang="cs-CZ" sz="1200" i="1" dirty="0" err="1"/>
              <a:t>kongenerů</a:t>
            </a:r>
            <a:r>
              <a:rPr lang="cs-CZ" altLang="cs-CZ" sz="1200" i="1" dirty="0"/>
              <a:t> PCB byla sledována v kůži, svalovině a játrech drobných zemních savců, případně v jejich celé trávicí soustavě. </a:t>
            </a:r>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75</a:t>
            </a:fld>
            <a:endParaRPr lang="en-US"/>
          </a:p>
        </p:txBody>
      </p:sp>
    </p:spTree>
    <p:extLst>
      <p:ext uri="{BB962C8B-B14F-4D97-AF65-F5344CB8AC3E}">
        <p14:creationId xmlns:p14="http://schemas.microsoft.com/office/powerpoint/2010/main" val="476804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kern="1200" dirty="0" err="1">
                <a:solidFill>
                  <a:schemeClr val="tx1"/>
                </a:solidFill>
                <a:effectLst/>
                <a:latin typeface="+mn-lt"/>
                <a:ea typeface="+mn-ea"/>
                <a:cs typeface="+mn-cs"/>
              </a:rPr>
              <a:t>Především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musí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existovat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statisticky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významná</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pozitivní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korelace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mezi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výskytem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deštníkového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druhu</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výskytem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druhů</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které</a:t>
            </a:r>
            <a:r>
              <a:rPr lang="en-US" sz="1200" b="0" i="0" kern="1200" dirty="0">
                <a:solidFill>
                  <a:schemeClr val="tx1"/>
                </a:solidFill>
                <a:effectLst/>
                <a:latin typeface="+mn-lt"/>
                <a:ea typeface="+mn-ea"/>
                <a:cs typeface="+mn-cs"/>
              </a:rPr>
              <a:t> se pod </a:t>
            </a:r>
            <a:r>
              <a:rPr lang="en-US" sz="1200" b="0" i="0" kern="1200" dirty="0" err="1">
                <a:solidFill>
                  <a:schemeClr val="tx1"/>
                </a:solidFill>
                <a:effectLst/>
                <a:latin typeface="+mn-lt"/>
                <a:ea typeface="+mn-ea"/>
                <a:cs typeface="+mn-cs"/>
              </a:rPr>
              <a:t>jeho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deštník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mají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skrýt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Přeloženo</a:t>
            </a:r>
            <a:r>
              <a:rPr lang="en-US" sz="1200" b="0" i="0" kern="1200" dirty="0">
                <a:solidFill>
                  <a:schemeClr val="tx1"/>
                </a:solidFill>
                <a:effectLst/>
                <a:latin typeface="+mn-lt"/>
                <a:ea typeface="+mn-ea"/>
                <a:cs typeface="+mn-cs"/>
              </a:rPr>
              <a:t> do </a:t>
            </a:r>
            <a:r>
              <a:rPr lang="en-US" sz="1200" b="0" i="0" kern="1200" dirty="0" err="1">
                <a:solidFill>
                  <a:schemeClr val="tx1"/>
                </a:solidFill>
                <a:effectLst/>
                <a:latin typeface="+mn-lt"/>
                <a:ea typeface="+mn-ea"/>
                <a:cs typeface="+mn-cs"/>
              </a:rPr>
              <a:t>srozumitelného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jazyka</a:t>
            </a:r>
            <a:r>
              <a:rPr lang="en-US" sz="1200" b="0" i="0" kern="1200" dirty="0">
                <a:solidFill>
                  <a:schemeClr val="tx1"/>
                </a:solidFill>
                <a:effectLst/>
                <a:latin typeface="+mn-lt"/>
                <a:ea typeface="+mn-ea"/>
                <a:cs typeface="+mn-cs"/>
              </a:rPr>
              <a:t>, je </a:t>
            </a:r>
            <a:r>
              <a:rPr lang="en-US" sz="1200" b="0" i="0" kern="1200" dirty="0" err="1">
                <a:solidFill>
                  <a:schemeClr val="tx1"/>
                </a:solidFill>
                <a:effectLst/>
                <a:latin typeface="+mn-lt"/>
                <a:ea typeface="+mn-ea"/>
                <a:cs typeface="+mn-cs"/>
              </a:rPr>
              <a:t>třeba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prozkoumat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větší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množství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lokalit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zjistit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nich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početnosti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různých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druhů</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prokázat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že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kde</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daří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druhu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deštníkovému</a:t>
            </a:r>
            <a:r>
              <a:rPr lang="en-US" sz="1200" b="0" i="0" kern="1200" dirty="0">
                <a:solidFill>
                  <a:schemeClr val="tx1"/>
                </a:solidFill>
                <a:effectLst/>
                <a:latin typeface="+mn-lt"/>
                <a:ea typeface="+mn-ea"/>
                <a:cs typeface="+mn-cs"/>
              </a:rPr>
              <a:t>, tam se </a:t>
            </a:r>
            <a:r>
              <a:rPr lang="en-US" sz="1200" b="0" i="0" kern="1200" dirty="0" err="1">
                <a:solidFill>
                  <a:schemeClr val="tx1"/>
                </a:solidFill>
                <a:effectLst/>
                <a:latin typeface="+mn-lt"/>
                <a:ea typeface="+mn-ea"/>
                <a:cs typeface="+mn-cs"/>
              </a:rPr>
              <a:t>daří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dalším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ochranářsky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zajímavým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druhům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případně</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že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míra</a:t>
            </a:r>
            <a:r>
              <a:rPr lang="en-US" sz="1200" b="0" i="0" kern="1200" dirty="0">
                <a:solidFill>
                  <a:schemeClr val="tx1"/>
                </a:solidFill>
                <a:effectLst/>
                <a:latin typeface="+mn-lt"/>
                <a:ea typeface="+mn-ea"/>
                <a:cs typeface="+mn-cs"/>
              </a:rPr>
              <a:t> </a:t>
            </a:r>
            <a:r>
              <a:rPr lang="en-US" sz="1200" b="1" i="1" u="none" strike="noStrike" kern="1200" dirty="0" err="1">
                <a:solidFill>
                  <a:schemeClr val="tx1"/>
                </a:solidFill>
                <a:effectLst/>
                <a:latin typeface="+mn-lt"/>
                <a:ea typeface="+mn-ea"/>
                <a:cs typeface="+mn-cs"/>
                <a:hlinkClick r:id="rId3"/>
              </a:rPr>
              <a:t>biodiverzity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lokalitách</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výskytem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deštníkového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druhu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významně</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převyšuje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míru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biodiverzity</a:t>
            </a:r>
            <a:r>
              <a:rPr lang="en-US" sz="1200" b="0" i="0" kern="1200" dirty="0">
                <a:solidFill>
                  <a:schemeClr val="tx1"/>
                </a:solidFill>
                <a:effectLst/>
                <a:latin typeface="+mn-lt"/>
                <a:ea typeface="+mn-ea"/>
                <a:cs typeface="+mn-cs"/>
              </a:rPr>
              <a:t> v </a:t>
            </a:r>
            <a:r>
              <a:rPr lang="en-US" sz="1200" b="0" i="0" kern="1200" dirty="0" err="1">
                <a:solidFill>
                  <a:schemeClr val="tx1"/>
                </a:solidFill>
                <a:effectLst/>
                <a:latin typeface="+mn-lt"/>
                <a:ea typeface="+mn-ea"/>
                <a:cs typeface="+mn-cs"/>
              </a:rPr>
              <a:t>místech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kde</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deštníkový</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druh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nevyskytuje</a:t>
            </a:r>
            <a:endParaRPr lang="cs-CZ" sz="1200" b="0" i="0" kern="1200" dirty="0">
              <a:solidFill>
                <a:schemeClr val="tx1"/>
              </a:solidFill>
              <a:effectLst/>
              <a:latin typeface="+mn-lt"/>
              <a:ea typeface="+mn-ea"/>
              <a:cs typeface="+mn-cs"/>
            </a:endParaRPr>
          </a:p>
          <a:p>
            <a:endParaRPr lang="cs-CZ"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Vzhledem</a:t>
            </a:r>
            <a:r>
              <a:rPr lang="en-US" sz="1200" b="0" i="0" kern="1200" dirty="0">
                <a:solidFill>
                  <a:schemeClr val="tx1"/>
                </a:solidFill>
                <a:effectLst/>
                <a:latin typeface="+mn-lt"/>
                <a:ea typeface="+mn-ea"/>
                <a:cs typeface="+mn-cs"/>
              </a:rPr>
              <a:t> k </a:t>
            </a:r>
            <a:r>
              <a:rPr lang="en-US" sz="1200" b="0" i="0" kern="1200" dirty="0" err="1">
                <a:solidFill>
                  <a:schemeClr val="tx1"/>
                </a:solidFill>
                <a:effectLst/>
                <a:latin typeface="+mn-lt"/>
                <a:ea typeface="+mn-ea"/>
                <a:cs typeface="+mn-cs"/>
              </a:rPr>
              <a:t>výše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zmíněné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souvislosti</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dalšími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druhy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existuje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reálný</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předpoklad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že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podpora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výskytu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deštníkového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druhu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podpoří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výskyt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druhů</a:t>
            </a:r>
            <a:r>
              <a:rPr lang="en-US" sz="1200" b="0" i="0" kern="1200" dirty="0">
                <a:solidFill>
                  <a:schemeClr val="tx1"/>
                </a:solidFill>
                <a:effectLst/>
                <a:latin typeface="+mn-lt"/>
                <a:ea typeface="+mn-ea"/>
                <a:cs typeface="+mn-cs"/>
              </a:rPr>
              <a:t> pod </a:t>
            </a:r>
            <a:r>
              <a:rPr lang="en-US" sz="1200" b="0" i="0" kern="1200" dirty="0" err="1">
                <a:solidFill>
                  <a:schemeClr val="tx1"/>
                </a:solidFill>
                <a:effectLst/>
                <a:latin typeface="+mn-lt"/>
                <a:ea typeface="+mn-ea"/>
                <a:cs typeface="+mn-cs"/>
              </a:rPr>
              <a:t>jeho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deštníkem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jejichž</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ekologické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vazby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třeba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nejsou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tak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dobře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prozkoumány</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tudíž</a:t>
            </a:r>
            <a:r>
              <a:rPr lang="en-US" sz="1200" b="0" i="0" kern="1200" dirty="0">
                <a:solidFill>
                  <a:schemeClr val="tx1"/>
                </a:solidFill>
                <a:effectLst/>
                <a:latin typeface="+mn-lt"/>
                <a:ea typeface="+mn-ea"/>
                <a:cs typeface="+mn-cs"/>
              </a:rPr>
              <a:t> by </a:t>
            </a:r>
            <a:r>
              <a:rPr lang="en-US" sz="1200" b="0" i="0" kern="1200" dirty="0" err="1">
                <a:solidFill>
                  <a:schemeClr val="tx1"/>
                </a:solidFill>
                <a:effectLst/>
                <a:latin typeface="+mn-lt"/>
                <a:ea typeface="+mn-ea"/>
                <a:cs typeface="+mn-cs"/>
              </a:rPr>
              <a:t>bylo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obtížné</a:t>
            </a:r>
            <a:r>
              <a:rPr lang="en-US" sz="1200" b="0" i="0" kern="1200" dirty="0">
                <a:solidFill>
                  <a:schemeClr val="tx1"/>
                </a:solidFill>
                <a:effectLst/>
                <a:latin typeface="+mn-lt"/>
                <a:ea typeface="+mn-ea"/>
                <a:cs typeface="+mn-cs"/>
              </a:rPr>
              <a:t>, ne-li </a:t>
            </a:r>
            <a:r>
              <a:rPr lang="en-US" sz="1200" b="0" i="0" kern="1200" dirty="0" err="1">
                <a:solidFill>
                  <a:schemeClr val="tx1"/>
                </a:solidFill>
                <a:effectLst/>
                <a:latin typeface="+mn-lt"/>
                <a:ea typeface="+mn-ea"/>
                <a:cs typeface="+mn-cs"/>
              </a:rPr>
              <a:t>nemožné</a:t>
            </a:r>
            <a:r>
              <a:rPr lang="en-US" sz="1200" b="0" i="0" kern="1200" dirty="0">
                <a:solidFill>
                  <a:schemeClr val="tx1"/>
                </a:solidFill>
                <a:effectLst/>
                <a:latin typeface="+mn-lt"/>
                <a:ea typeface="+mn-ea"/>
                <a:cs typeface="+mn-cs"/>
              </a:rPr>
              <a:t> pro </a:t>
            </a:r>
            <a:r>
              <a:rPr lang="en-US" sz="1200" b="0" i="0" kern="1200" dirty="0" err="1">
                <a:solidFill>
                  <a:schemeClr val="tx1"/>
                </a:solidFill>
                <a:effectLst/>
                <a:latin typeface="+mn-lt"/>
                <a:ea typeface="+mn-ea"/>
                <a:cs typeface="+mn-cs"/>
              </a:rPr>
              <a:t>ně</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navrhovat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specifický</a:t>
            </a:r>
            <a:r>
              <a:rPr lang="en-US" sz="1200" b="0" i="0" kern="1200" dirty="0">
                <a:solidFill>
                  <a:schemeClr val="tx1"/>
                </a:solidFill>
                <a:effectLst/>
                <a:latin typeface="+mn-lt"/>
                <a:ea typeface="+mn-ea"/>
                <a:cs typeface="+mn-cs"/>
              </a:rPr>
              <a:t> management.</a:t>
            </a:r>
            <a:endParaRPr lang="cs-CZ" sz="1200" b="0" i="0" kern="1200" dirty="0">
              <a:solidFill>
                <a:schemeClr val="tx1"/>
              </a:solidFill>
              <a:effectLst/>
              <a:latin typeface="+mn-lt"/>
              <a:ea typeface="+mn-ea"/>
              <a:cs typeface="+mn-cs"/>
            </a:endParaRPr>
          </a:p>
          <a:p>
            <a:endParaRPr lang="cs-CZ" sz="1200" b="0" i="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err="1"/>
              <a:t>Předpokladem</a:t>
            </a:r>
            <a:r>
              <a:rPr lang="en-US" dirty="0"/>
              <a:t> </a:t>
            </a:r>
            <a:r>
              <a:rPr lang="en-US" dirty="0" err="1"/>
              <a:t>úspěšné</a:t>
            </a:r>
            <a:r>
              <a:rPr lang="en-US" dirty="0"/>
              <a:t> </a:t>
            </a:r>
            <a:r>
              <a:rPr lang="en-US" dirty="0" err="1"/>
              <a:t>ochrany</a:t>
            </a:r>
            <a:r>
              <a:rPr lang="en-US" dirty="0"/>
              <a:t> </a:t>
            </a:r>
            <a:r>
              <a:rPr lang="en-US" dirty="0" err="1"/>
              <a:t>přírody</a:t>
            </a:r>
            <a:r>
              <a:rPr lang="en-US" dirty="0"/>
              <a:t> je </a:t>
            </a:r>
            <a:r>
              <a:rPr lang="en-US" dirty="0" err="1"/>
              <a:t>vždy</a:t>
            </a:r>
            <a:r>
              <a:rPr lang="en-US" dirty="0"/>
              <a:t> </a:t>
            </a:r>
            <a:r>
              <a:rPr lang="en-US" dirty="0" err="1"/>
              <a:t>podpora</a:t>
            </a:r>
            <a:r>
              <a:rPr lang="en-US" dirty="0"/>
              <a:t> </a:t>
            </a:r>
            <a:r>
              <a:rPr lang="en-US" dirty="0" err="1"/>
              <a:t>místních</a:t>
            </a:r>
            <a:r>
              <a:rPr lang="en-US" dirty="0"/>
              <a:t> </a:t>
            </a:r>
            <a:r>
              <a:rPr lang="en-US" dirty="0" err="1"/>
              <a:t>obyvatel</a:t>
            </a:r>
            <a:r>
              <a:rPr lang="en-US" dirty="0"/>
              <a:t>, </a:t>
            </a:r>
            <a:r>
              <a:rPr lang="en-US" dirty="0" err="1"/>
              <a:t>především</a:t>
            </a:r>
            <a:r>
              <a:rPr lang="en-US" dirty="0"/>
              <a:t> </a:t>
            </a:r>
            <a:r>
              <a:rPr lang="en-US" dirty="0" err="1"/>
              <a:t>vlastníků</a:t>
            </a:r>
            <a:r>
              <a:rPr lang="en-US" dirty="0"/>
              <a:t> </a:t>
            </a:r>
            <a:r>
              <a:rPr lang="en-US" dirty="0" err="1"/>
              <a:t>dotčených</a:t>
            </a:r>
            <a:r>
              <a:rPr lang="en-US" dirty="0"/>
              <a:t> </a:t>
            </a:r>
            <a:r>
              <a:rPr lang="en-US" dirty="0" err="1"/>
              <a:t>pozemků</a:t>
            </a:r>
            <a:r>
              <a:rPr lang="en-US" dirty="0"/>
              <a:t>, a </a:t>
            </a:r>
            <a:r>
              <a:rPr lang="en-US" dirty="0" err="1"/>
              <a:t>využití</a:t>
            </a:r>
            <a:r>
              <a:rPr lang="en-US" dirty="0"/>
              <a:t> </a:t>
            </a:r>
            <a:r>
              <a:rPr lang="en-US" dirty="0" err="1"/>
              <a:t>konkrétního</a:t>
            </a:r>
            <a:r>
              <a:rPr lang="en-US" dirty="0"/>
              <a:t> </a:t>
            </a:r>
            <a:r>
              <a:rPr lang="en-US" dirty="0" err="1"/>
              <a:t>druhu</a:t>
            </a:r>
            <a:r>
              <a:rPr lang="en-US" dirty="0"/>
              <a:t> k </a:t>
            </a:r>
            <a:r>
              <a:rPr lang="en-US" dirty="0" err="1"/>
              <a:t>prezentaci</a:t>
            </a:r>
            <a:r>
              <a:rPr lang="en-US" dirty="0"/>
              <a:t> </a:t>
            </a:r>
            <a:r>
              <a:rPr lang="en-US" dirty="0" err="1"/>
              <a:t>ochranářských</a:t>
            </a:r>
            <a:r>
              <a:rPr lang="en-US" dirty="0"/>
              <a:t> </a:t>
            </a:r>
            <a:r>
              <a:rPr lang="en-US" dirty="0" err="1"/>
              <a:t>myšlenek</a:t>
            </a:r>
            <a:r>
              <a:rPr lang="en-US" dirty="0"/>
              <a:t> je </a:t>
            </a:r>
            <a:r>
              <a:rPr lang="en-US" dirty="0" err="1"/>
              <a:t>jednou</a:t>
            </a:r>
            <a:r>
              <a:rPr lang="en-US" dirty="0"/>
              <a:t> z </a:t>
            </a:r>
            <a:r>
              <a:rPr lang="en-US" dirty="0" err="1"/>
              <a:t>cest</a:t>
            </a:r>
            <a:r>
              <a:rPr lang="en-US" dirty="0"/>
              <a:t>, </a:t>
            </a:r>
            <a:r>
              <a:rPr lang="en-US" dirty="0" err="1"/>
              <a:t>jak</a:t>
            </a:r>
            <a:r>
              <a:rPr lang="en-US" dirty="0"/>
              <a:t> </a:t>
            </a:r>
            <a:r>
              <a:rPr lang="en-US" dirty="0" err="1"/>
              <a:t>ji</a:t>
            </a:r>
            <a:r>
              <a:rPr lang="en-US" dirty="0"/>
              <a:t> </a:t>
            </a:r>
            <a:r>
              <a:rPr lang="en-US" dirty="0" err="1"/>
              <a:t>učinit</a:t>
            </a:r>
            <a:r>
              <a:rPr lang="en-US" dirty="0"/>
              <a:t> </a:t>
            </a:r>
            <a:r>
              <a:rPr lang="en-US" dirty="0" err="1"/>
              <a:t>srozumitelnou</a:t>
            </a:r>
            <a:endParaRPr lang="cs-CZ"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cs-CZ" dirty="0"/>
          </a:p>
          <a:p>
            <a:pPr marL="0" marR="0" lvl="1" indent="0" algn="l" defTabSz="914400" rtl="0" eaLnBrk="1" fontAlgn="auto" latinLnBrk="0" hangingPunct="1">
              <a:lnSpc>
                <a:spcPct val="100000"/>
              </a:lnSpc>
              <a:spcBef>
                <a:spcPts val="0"/>
              </a:spcBef>
              <a:spcAft>
                <a:spcPts val="0"/>
              </a:spcAft>
              <a:buClrTx/>
              <a:buSzTx/>
              <a:buFontTx/>
              <a:buNone/>
              <a:tabLst/>
              <a:defRPr/>
            </a:pPr>
            <a:br>
              <a:rPr lang="en-US" dirty="0"/>
            </a:br>
            <a:r>
              <a:rPr lang="en-US" sz="1200" b="0" i="0" u="none" strike="noStrike" kern="1200" dirty="0" err="1">
                <a:solidFill>
                  <a:schemeClr val="tx1"/>
                </a:solidFill>
                <a:effectLst/>
                <a:latin typeface="+mn-lt"/>
                <a:ea typeface="+mn-ea"/>
                <a:cs typeface="+mn-cs"/>
                <a:hlinkClick r:id="rId4"/>
              </a:rPr>
              <a:t>Modrásek</a:t>
            </a:r>
            <a:r>
              <a:rPr lang="en-US" sz="1200" b="0" i="0" u="none" strike="noStrike" kern="1200" dirty="0">
                <a:solidFill>
                  <a:schemeClr val="tx1"/>
                </a:solidFill>
                <a:effectLst/>
                <a:latin typeface="+mn-lt"/>
                <a:ea typeface="+mn-ea"/>
                <a:cs typeface="+mn-cs"/>
                <a:hlinkClick r:id="rId4"/>
              </a:rPr>
              <a:t> </a:t>
            </a:r>
            <a:r>
              <a:rPr lang="en-US" sz="1200" b="0" i="0" u="none" strike="noStrike" kern="1200" dirty="0" err="1">
                <a:solidFill>
                  <a:schemeClr val="tx1"/>
                </a:solidFill>
                <a:effectLst/>
                <a:latin typeface="+mn-lt"/>
                <a:ea typeface="+mn-ea"/>
                <a:cs typeface="+mn-cs"/>
                <a:hlinkClick r:id="rId4"/>
              </a:rPr>
              <a:t>černoskvrnný</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deštníkový</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druh</a:t>
            </a:r>
            <a:r>
              <a:rPr lang="en-US" sz="1200" b="0" i="0" kern="1200" dirty="0">
                <a:solidFill>
                  <a:schemeClr val="tx1"/>
                </a:solidFill>
                <a:effectLst/>
                <a:latin typeface="+mn-lt"/>
                <a:ea typeface="+mn-ea"/>
                <a:cs typeface="+mn-cs"/>
              </a:rPr>
              <a:t> pro </a:t>
            </a:r>
            <a:r>
              <a:rPr lang="en-US" sz="1200" b="0" i="0" kern="1200" dirty="0" err="1">
                <a:solidFill>
                  <a:schemeClr val="tx1"/>
                </a:solidFill>
                <a:effectLst/>
                <a:latin typeface="+mn-lt"/>
                <a:ea typeface="+mn-ea"/>
                <a:cs typeface="+mn-cs"/>
              </a:rPr>
              <a:t>valašské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ovčí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pasínky</a:t>
            </a:r>
            <a:r>
              <a:rPr lang="en-US" sz="1200" b="0" i="0" kern="1200" dirty="0">
                <a:solidFill>
                  <a:schemeClr val="tx1"/>
                </a:solidFill>
                <a:effectLst/>
                <a:latin typeface="+mn-lt"/>
                <a:ea typeface="+mn-ea"/>
                <a:cs typeface="+mn-cs"/>
              </a:rPr>
              <a:t>. Z </a:t>
            </a:r>
            <a:r>
              <a:rPr lang="en-US" sz="1200" b="0" i="0" kern="1200" dirty="0" err="1">
                <a:solidFill>
                  <a:schemeClr val="tx1"/>
                </a:solidFill>
                <a:effectLst/>
                <a:latin typeface="+mn-lt"/>
                <a:ea typeface="+mn-ea"/>
                <a:cs typeface="+mn-cs"/>
              </a:rPr>
              <a:t>druhů</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skrytých</a:t>
            </a:r>
            <a:r>
              <a:rPr lang="en-US" sz="1200" b="0" i="0" kern="1200" dirty="0">
                <a:solidFill>
                  <a:schemeClr val="tx1"/>
                </a:solidFill>
                <a:effectLst/>
                <a:latin typeface="+mn-lt"/>
                <a:ea typeface="+mn-ea"/>
                <a:cs typeface="+mn-cs"/>
              </a:rPr>
              <a:t> pod </a:t>
            </a:r>
            <a:r>
              <a:rPr lang="en-US" sz="1200" b="0" i="0" kern="1200" dirty="0" err="1">
                <a:solidFill>
                  <a:schemeClr val="tx1"/>
                </a:solidFill>
                <a:effectLst/>
                <a:latin typeface="+mn-lt"/>
                <a:ea typeface="+mn-ea"/>
                <a:cs typeface="+mn-cs"/>
              </a:rPr>
              <a:t>jeho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deštníkem</a:t>
            </a:r>
            <a:r>
              <a:rPr lang="en-US" sz="1200" b="0" i="0" kern="1200" dirty="0">
                <a:solidFill>
                  <a:schemeClr val="tx1"/>
                </a:solidFill>
                <a:effectLst/>
                <a:latin typeface="+mn-lt"/>
                <a:ea typeface="+mn-ea"/>
                <a:cs typeface="+mn-cs"/>
              </a:rPr>
              <a:t> je </a:t>
            </a:r>
            <a:r>
              <a:rPr lang="en-US" sz="1200" b="0" i="0" kern="1200" dirty="0" err="1">
                <a:solidFill>
                  <a:schemeClr val="tx1"/>
                </a:solidFill>
                <a:effectLst/>
                <a:latin typeface="+mn-lt"/>
                <a:ea typeface="+mn-ea"/>
                <a:cs typeface="+mn-cs"/>
              </a:rPr>
              <a:t>nutné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zmínit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saranči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vrzavou</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desítky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méně</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nápadných</a:t>
            </a:r>
            <a:r>
              <a:rPr lang="en-US" sz="1200" b="0" i="0"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hlinkClick r:id="rId5"/>
              </a:rPr>
              <a:t>motýlů</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Díky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atraktivnímu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vzhledu</a:t>
            </a:r>
            <a:r>
              <a:rPr lang="en-US" sz="1200" b="0" i="0" kern="1200" dirty="0">
                <a:solidFill>
                  <a:schemeClr val="tx1"/>
                </a:solidFill>
                <a:effectLst/>
                <a:latin typeface="+mn-lt"/>
                <a:ea typeface="+mn-ea"/>
                <a:cs typeface="+mn-cs"/>
              </a:rPr>
              <a:t> je </a:t>
            </a:r>
            <a:r>
              <a:rPr lang="en-US" sz="1200" b="0" i="0" kern="1200" dirty="0" err="1">
                <a:solidFill>
                  <a:schemeClr val="tx1"/>
                </a:solidFill>
                <a:effectLst/>
                <a:latin typeface="+mn-lt"/>
                <a:ea typeface="+mn-ea"/>
                <a:cs typeface="+mn-cs"/>
              </a:rPr>
              <a:t>tento</a:t>
            </a:r>
            <a:r>
              <a:rPr lang="en-US" sz="1200" b="0" i="0" kern="1200" dirty="0">
                <a:solidFill>
                  <a:schemeClr val="tx1"/>
                </a:solidFill>
                <a:effectLst/>
                <a:latin typeface="+mn-lt"/>
                <a:ea typeface="+mn-ea"/>
                <a:cs typeface="+mn-cs"/>
              </a:rPr>
              <a:t> </a:t>
            </a:r>
            <a:r>
              <a:rPr lang="en-US" sz="1200" b="1" i="1" u="none" strike="noStrike" kern="1200" dirty="0" err="1">
                <a:solidFill>
                  <a:schemeClr val="tx1"/>
                </a:solidFill>
                <a:effectLst/>
                <a:latin typeface="+mn-lt"/>
                <a:ea typeface="+mn-ea"/>
                <a:cs typeface="+mn-cs"/>
                <a:hlinkClick r:id="rId6"/>
              </a:rPr>
              <a:t>denní</a:t>
            </a:r>
            <a:r>
              <a:rPr lang="en-US" sz="1200" b="1" i="1" u="none" strike="noStrike" kern="1200" dirty="0">
                <a:solidFill>
                  <a:schemeClr val="tx1"/>
                </a:solidFill>
                <a:effectLst/>
                <a:latin typeface="+mn-lt"/>
                <a:ea typeface="+mn-ea"/>
                <a:cs typeface="+mn-cs"/>
                <a:hlinkClick r:id="rId6"/>
              </a:rPr>
              <a:t> </a:t>
            </a:r>
            <a:r>
              <a:rPr lang="en-US" sz="1200" b="1" i="1" u="none" strike="noStrike" kern="1200" dirty="0" err="1">
                <a:solidFill>
                  <a:schemeClr val="tx1"/>
                </a:solidFill>
                <a:effectLst/>
                <a:latin typeface="+mn-lt"/>
                <a:ea typeface="+mn-ea"/>
                <a:cs typeface="+mn-cs"/>
                <a:hlinkClick r:id="rId6"/>
              </a:rPr>
              <a:t>motýl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zároveň</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tváří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kampaně</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zachování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tradičního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způsobu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hospodaření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Valašsku</a:t>
            </a:r>
            <a:r>
              <a:rPr lang="en-US" sz="1200" b="0" i="0" kern="1200" dirty="0">
                <a:solidFill>
                  <a:schemeClr val="tx1"/>
                </a:solidFill>
                <a:effectLst/>
                <a:latin typeface="+mn-lt"/>
                <a:ea typeface="+mn-ea"/>
                <a:cs typeface="+mn-cs"/>
              </a:rPr>
              <a:t>.</a:t>
            </a:r>
            <a:endParaRPr lang="cs-CZ" sz="1200" b="0" i="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cs-CZ" sz="1200" b="0" i="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eštníkový</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druh</a:t>
            </a:r>
            <a:r>
              <a:rPr lang="en-US" sz="1200" b="0" i="0" kern="1200" dirty="0">
                <a:solidFill>
                  <a:schemeClr val="tx1"/>
                </a:solidFill>
                <a:effectLst/>
                <a:latin typeface="+mn-lt"/>
                <a:ea typeface="+mn-ea"/>
                <a:cs typeface="+mn-cs"/>
              </a:rPr>
              <a:t> pro </a:t>
            </a:r>
            <a:r>
              <a:rPr lang="en-US" sz="1200" b="0" i="0" kern="1200" dirty="0" err="1">
                <a:solidFill>
                  <a:schemeClr val="tx1"/>
                </a:solidFill>
                <a:effectLst/>
                <a:latin typeface="+mn-lt"/>
                <a:ea typeface="+mn-ea"/>
                <a:cs typeface="+mn-cs"/>
              </a:rPr>
              <a:t>světlé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nížinné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lesy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Díky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ochraně</a:t>
            </a:r>
            <a:r>
              <a:rPr lang="en-US" sz="1200" b="0" i="0" kern="1200" dirty="0">
                <a:solidFill>
                  <a:schemeClr val="tx1"/>
                </a:solidFill>
                <a:effectLst/>
                <a:latin typeface="+mn-lt"/>
                <a:ea typeface="+mn-ea"/>
                <a:cs typeface="+mn-cs"/>
              </a:rPr>
              <a:t> v </a:t>
            </a:r>
            <a:r>
              <a:rPr lang="en-US" sz="1200" b="0" i="0" kern="1200" dirty="0" err="1">
                <a:solidFill>
                  <a:schemeClr val="tx1"/>
                </a:solidFill>
                <a:effectLst/>
                <a:latin typeface="+mn-lt"/>
                <a:ea typeface="+mn-ea"/>
                <a:cs typeface="+mn-cs"/>
              </a:rPr>
              <a:t>rámci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systému</a:t>
            </a:r>
            <a:r>
              <a:rPr lang="en-US" sz="1200" b="0" i="0" kern="1200" dirty="0">
                <a:solidFill>
                  <a:schemeClr val="tx1"/>
                </a:solidFill>
                <a:effectLst/>
                <a:latin typeface="+mn-lt"/>
                <a:ea typeface="+mn-ea"/>
                <a:cs typeface="+mn-cs"/>
              </a:rPr>
              <a:t> </a:t>
            </a:r>
            <a:r>
              <a:rPr lang="en-US" sz="1200" b="1" i="1" u="none" strike="noStrike" kern="1200" dirty="0">
                <a:solidFill>
                  <a:schemeClr val="tx1"/>
                </a:solidFill>
                <a:effectLst/>
                <a:latin typeface="+mn-lt"/>
                <a:ea typeface="+mn-ea"/>
                <a:cs typeface="+mn-cs"/>
                <a:hlinkClick r:id="rId7"/>
              </a:rPr>
              <a:t>Natura 2000</a:t>
            </a:r>
            <a:r>
              <a:rPr lang="en-US" sz="1200" b="0" i="0" kern="1200" dirty="0">
                <a:solidFill>
                  <a:schemeClr val="tx1"/>
                </a:solidFill>
                <a:effectLst/>
                <a:latin typeface="+mn-lt"/>
                <a:ea typeface="+mn-ea"/>
                <a:cs typeface="+mn-cs"/>
              </a:rPr>
              <a:t> je </a:t>
            </a:r>
            <a:r>
              <a:rPr lang="en-US" sz="1200" b="0" i="0" kern="1200" dirty="0" err="1">
                <a:solidFill>
                  <a:schemeClr val="tx1"/>
                </a:solidFill>
                <a:effectLst/>
                <a:latin typeface="+mn-lt"/>
                <a:ea typeface="+mn-ea"/>
                <a:cs typeface="+mn-cs"/>
              </a:rPr>
              <a:t>tento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druh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nadějí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že</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podaří</a:t>
            </a:r>
            <a:r>
              <a:rPr lang="en-US" sz="1200" b="0" i="0" kern="1200" dirty="0">
                <a:solidFill>
                  <a:schemeClr val="tx1"/>
                </a:solidFill>
                <a:effectLst/>
                <a:latin typeface="+mn-lt"/>
                <a:ea typeface="+mn-ea"/>
                <a:cs typeface="+mn-cs"/>
              </a:rPr>
              <a:t> do </a:t>
            </a:r>
            <a:r>
              <a:rPr lang="en-US" sz="1200" b="0" i="0" kern="1200" dirty="0" err="1">
                <a:solidFill>
                  <a:schemeClr val="tx1"/>
                </a:solidFill>
                <a:effectLst/>
                <a:latin typeface="+mn-lt"/>
                <a:ea typeface="+mn-ea"/>
                <a:cs typeface="+mn-cs"/>
              </a:rPr>
              <a:t>české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krajiny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alespoň</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částečně</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vrátit</a:t>
            </a:r>
            <a:r>
              <a:rPr lang="en-US" sz="1200" b="0" i="0" kern="1200" dirty="0">
                <a:solidFill>
                  <a:schemeClr val="tx1"/>
                </a:solidFill>
                <a:effectLst/>
                <a:latin typeface="+mn-lt"/>
                <a:ea typeface="+mn-ea"/>
                <a:cs typeface="+mn-cs"/>
              </a:rPr>
              <a:t> </a:t>
            </a:r>
            <a:r>
              <a:rPr lang="en-US" sz="1200" b="1" i="1" u="none" strike="noStrike" kern="1200" dirty="0" err="1">
                <a:solidFill>
                  <a:schemeClr val="tx1"/>
                </a:solidFill>
                <a:effectLst/>
                <a:latin typeface="+mn-lt"/>
                <a:ea typeface="+mn-ea"/>
                <a:cs typeface="+mn-cs"/>
                <a:hlinkClick r:id="rId8"/>
              </a:rPr>
              <a:t>pařeziny</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střední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lesy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jakožto</a:t>
            </a:r>
            <a:r>
              <a:rPr lang="en-US" sz="1200" b="0" i="0" kern="1200" dirty="0">
                <a:solidFill>
                  <a:schemeClr val="tx1"/>
                </a:solidFill>
                <a:effectLst/>
                <a:latin typeface="+mn-lt"/>
                <a:ea typeface="+mn-ea"/>
                <a:cs typeface="+mn-cs"/>
              </a:rPr>
              <a:t> k </a:t>
            </a:r>
            <a:r>
              <a:rPr lang="en-US" sz="1200" b="0" i="0" kern="1200" dirty="0" err="1">
                <a:solidFill>
                  <a:schemeClr val="tx1"/>
                </a:solidFill>
                <a:effectLst/>
                <a:latin typeface="+mn-lt"/>
                <a:ea typeface="+mn-ea"/>
                <a:cs typeface="+mn-cs"/>
              </a:rPr>
              <a:t>přírodě</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šetrné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způsoby</a:t>
            </a:r>
            <a:r>
              <a:rPr lang="en-US" sz="1200" b="0" i="0" kern="1200" dirty="0">
                <a:solidFill>
                  <a:schemeClr val="tx1"/>
                </a:solidFill>
                <a:effectLst/>
                <a:latin typeface="+mn-lt"/>
                <a:ea typeface="+mn-ea"/>
                <a:cs typeface="+mn-cs"/>
              </a:rPr>
              <a:t> </a:t>
            </a:r>
            <a:r>
              <a:rPr lang="en-US" sz="1200" b="1" i="1" u="none" strike="noStrike" kern="1200" dirty="0" err="1">
                <a:solidFill>
                  <a:schemeClr val="tx1"/>
                </a:solidFill>
                <a:effectLst/>
                <a:latin typeface="+mn-lt"/>
                <a:ea typeface="+mn-ea"/>
                <a:cs typeface="+mn-cs"/>
                <a:hlinkClick r:id="rId9"/>
              </a:rPr>
              <a:t>lesního</a:t>
            </a:r>
            <a:r>
              <a:rPr lang="en-US" sz="1200" b="1" i="1" u="none" strike="noStrike" kern="1200" dirty="0">
                <a:solidFill>
                  <a:schemeClr val="tx1"/>
                </a:solidFill>
                <a:effectLst/>
                <a:latin typeface="+mn-lt"/>
                <a:ea typeface="+mn-ea"/>
                <a:cs typeface="+mn-cs"/>
                <a:hlinkClick r:id="rId9"/>
              </a:rPr>
              <a:t> </a:t>
            </a:r>
            <a:r>
              <a:rPr lang="en-US" sz="1200" b="1" i="1" u="none" strike="noStrike" kern="1200" dirty="0" err="1">
                <a:solidFill>
                  <a:schemeClr val="tx1"/>
                </a:solidFill>
                <a:effectLst/>
                <a:latin typeface="+mn-lt"/>
                <a:ea typeface="+mn-ea"/>
                <a:cs typeface="+mn-cs"/>
                <a:hlinkClick r:id="rId9"/>
              </a:rPr>
              <a:t>hospodaření</a:t>
            </a:r>
            <a:r>
              <a:rPr lang="en-US" sz="1200" b="0" i="0" kern="1200" dirty="0">
                <a:solidFill>
                  <a:schemeClr val="tx1"/>
                </a:solidFill>
                <a:effectLst/>
                <a:latin typeface="+mn-lt"/>
                <a:ea typeface="+mn-ea"/>
                <a:cs typeface="+mn-cs"/>
              </a:rPr>
              <a:t>.</a:t>
            </a:r>
            <a:endParaRPr lang="cs-CZ" dirty="0"/>
          </a:p>
          <a:p>
            <a:endParaRPr lang="cs-CZ" dirty="0"/>
          </a:p>
          <a:p>
            <a:r>
              <a:rPr lang="cs-CZ" b="0" i="0" dirty="0">
                <a:solidFill>
                  <a:srgbClr val="000000"/>
                </a:solidFill>
                <a:effectLst/>
                <a:latin typeface="Arial" panose="020B0604020202020204" pitchFamily="34" charset="0"/>
              </a:rPr>
              <a:t>Sysel: Na přelomu 40. a 50. let 20. století se sysel obecný běžně vyskytoval na travnatých mezích, v porostech zemědělských plodin (obiloviny, vojtěška), na loukách a pastvinách a byl označován jako zemědělský škůdce. Předpokládá se, že sysel obecný se na naše území rozšířil ze stepí jihovýchodní Evropy a Malé Asie. Jedná se tedy o stepní druh, z čehož vyplývají i ekologické nároky tohoto hlodavce. Limitujícím faktorem pro existenci syslích kolonií je krátký travní porost, který umožňuje syslovi vizuální kontakt s ostatními členy kolonie a především mu dává možnost zpozorovat blížícího se predátora.</a:t>
            </a:r>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5</a:t>
            </a:fld>
            <a:endParaRPr lang="en-US"/>
          </a:p>
        </p:txBody>
      </p:sp>
    </p:spTree>
    <p:extLst>
      <p:ext uri="{BB962C8B-B14F-4D97-AF65-F5344CB8AC3E}">
        <p14:creationId xmlns:p14="http://schemas.microsoft.com/office/powerpoint/2010/main" val="342492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202124"/>
                </a:solidFill>
                <a:effectLst/>
                <a:latin typeface="Google Sans"/>
              </a:rPr>
              <a:t>Pandy jsou druh ikonický, vlajkový. Ale </a:t>
            </a:r>
            <a:r>
              <a:rPr lang="cs-CZ" b="0" i="0" dirty="0">
                <a:solidFill>
                  <a:srgbClr val="040C28"/>
                </a:solidFill>
                <a:effectLst/>
                <a:latin typeface="Google Sans"/>
              </a:rPr>
              <a:t>nikoliv už deštníkový</a:t>
            </a:r>
            <a:r>
              <a:rPr lang="cs-CZ" b="0" i="0" dirty="0">
                <a:solidFill>
                  <a:srgbClr val="202124"/>
                </a:solidFill>
                <a:effectLst/>
                <a:latin typeface="Google Sans"/>
              </a:rPr>
              <a:t>. To znamená, že jejich ochrana nezastřešuje, nemá vliv na další druhy. </a:t>
            </a:r>
            <a:r>
              <a:rPr lang="cs-CZ" b="0" i="0" dirty="0">
                <a:solidFill>
                  <a:srgbClr val="222222"/>
                </a:solidFill>
                <a:effectLst/>
                <a:latin typeface="open sans" panose="020B0606030504020204" pitchFamily="34" charset="0"/>
              </a:rPr>
              <a:t>Vyhodnotili deset let střádané záběry z fotopastí instalovaných v pandích rezervacích. A povšimli si, že tam kde se začnou chránit pandy, začnou dříve nebo později mizet levharti, irbisové, vlci a dhoulové. Odejdou jinam, stáhnou se mimo pandí teritorium. Ochrana území s pandami zdá se neprospívá ostatním druhům (zvláště pak ne velkým šelmám) a není zrovna blahodárná ani vůči šíře vymezeným ekosystémům.</a:t>
            </a:r>
            <a:r>
              <a:rPr lang="cs-CZ" b="0" i="0" dirty="0">
                <a:solidFill>
                  <a:srgbClr val="202124"/>
                </a:solidFill>
                <a:effectLst/>
                <a:latin typeface="Google Sans"/>
              </a:rPr>
              <a:t> </a:t>
            </a:r>
            <a:endParaRPr lang="en-US" dirty="0"/>
          </a:p>
        </p:txBody>
      </p:sp>
      <p:sp>
        <p:nvSpPr>
          <p:cNvPr id="4" name="Zástupný symbol pro číslo snímku 3"/>
          <p:cNvSpPr>
            <a:spLocks noGrp="1"/>
          </p:cNvSpPr>
          <p:nvPr>
            <p:ph type="sldNum" sz="quarter" idx="5"/>
          </p:nvPr>
        </p:nvSpPr>
        <p:spPr/>
        <p:txBody>
          <a:bodyPr/>
          <a:lstStyle/>
          <a:p>
            <a:fld id="{2667B642-18B9-4E30-BBC2-F452FCA241FC}" type="slidenum">
              <a:rPr lang="en-US" smtClean="0"/>
              <a:t>7</a:t>
            </a:fld>
            <a:endParaRPr lang="en-US"/>
          </a:p>
        </p:txBody>
      </p:sp>
    </p:spTree>
    <p:extLst>
      <p:ext uri="{BB962C8B-B14F-4D97-AF65-F5344CB8AC3E}">
        <p14:creationId xmlns:p14="http://schemas.microsoft.com/office/powerpoint/2010/main" val="1283090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202124"/>
                </a:solidFill>
                <a:effectLst/>
                <a:latin typeface="arial" panose="020B0604020202020204" pitchFamily="34" charset="0"/>
              </a:rPr>
              <a:t>The life history of an organism is </a:t>
            </a:r>
            <a:r>
              <a:rPr lang="en-US" b="1" i="0" dirty="0">
                <a:solidFill>
                  <a:srgbClr val="202124"/>
                </a:solidFill>
                <a:effectLst/>
                <a:latin typeface="arial" panose="020B0604020202020204" pitchFamily="34" charset="0"/>
              </a:rPr>
              <a:t>its pattern of survival and reproduction, along with the traits that directly affect survival and the timing or amount of reproduction</a:t>
            </a:r>
            <a:r>
              <a:rPr lang="en-US" b="0" i="0" dirty="0">
                <a:solidFill>
                  <a:srgbClr val="202124"/>
                </a:solidFill>
                <a:effectLst/>
                <a:latin typeface="arial" panose="020B0604020202020204" pitchFamily="34" charset="0"/>
              </a:rPr>
              <a:t>. </a:t>
            </a:r>
            <a:endParaRPr lang="en-US" dirty="0"/>
          </a:p>
        </p:txBody>
      </p:sp>
      <p:sp>
        <p:nvSpPr>
          <p:cNvPr id="4" name="Zástupný symbol pro číslo snímku 3"/>
          <p:cNvSpPr>
            <a:spLocks noGrp="1"/>
          </p:cNvSpPr>
          <p:nvPr>
            <p:ph type="sldNum" sz="quarter" idx="5"/>
          </p:nvPr>
        </p:nvSpPr>
        <p:spPr/>
        <p:txBody>
          <a:bodyPr/>
          <a:lstStyle/>
          <a:p>
            <a:fld id="{2667B642-18B9-4E30-BBC2-F452FCA241FC}" type="slidenum">
              <a:rPr lang="en-US" smtClean="0"/>
              <a:t>10</a:t>
            </a:fld>
            <a:endParaRPr lang="en-US"/>
          </a:p>
        </p:txBody>
      </p:sp>
    </p:spTree>
    <p:extLst>
      <p:ext uri="{BB962C8B-B14F-4D97-AF65-F5344CB8AC3E}">
        <p14:creationId xmlns:p14="http://schemas.microsoft.com/office/powerpoint/2010/main" val="3506731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kern="1200" dirty="0">
                <a:solidFill>
                  <a:schemeClr val="tx1"/>
                </a:solidFill>
                <a:effectLst/>
                <a:latin typeface="+mn-lt"/>
                <a:ea typeface="+mn-ea"/>
                <a:cs typeface="+mn-cs"/>
              </a:rPr>
              <a:t>In contrast, many chemical and physical measurements only characterize conditions at the time of sampling, increasing the probability of missing sporadic pulses of pollutants.</a:t>
            </a:r>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11</a:t>
            </a:fld>
            <a:endParaRPr lang="en-US"/>
          </a:p>
        </p:txBody>
      </p:sp>
    </p:spTree>
    <p:extLst>
      <p:ext uri="{BB962C8B-B14F-4D97-AF65-F5344CB8AC3E}">
        <p14:creationId xmlns:p14="http://schemas.microsoft.com/office/powerpoint/2010/main" val="2274201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kern="1200" dirty="0">
                <a:solidFill>
                  <a:schemeClr val="tx1"/>
                </a:solidFill>
                <a:effectLst/>
                <a:latin typeface="+mn-lt"/>
                <a:ea typeface="+mn-ea"/>
                <a:cs typeface="+mn-cs"/>
              </a:rPr>
              <a:t>In contrast, many chemical and physical measurements only characterize conditions at the time of sampling, increasing the probability of missing sporadic pulses of pollutants.</a:t>
            </a:r>
            <a:endParaRPr lang="cs-CZ" sz="1200" b="0" i="0" kern="1200" dirty="0">
              <a:solidFill>
                <a:schemeClr val="tx1"/>
              </a:solidFill>
              <a:effectLst/>
              <a:latin typeface="+mn-lt"/>
              <a:ea typeface="+mn-ea"/>
              <a:cs typeface="+mn-cs"/>
            </a:endParaRPr>
          </a:p>
          <a:p>
            <a:endParaRPr lang="cs-CZ"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Clearly, a pipe dumping phosphorus-rich sewage into a lake will adversely impact the ecosystem. Phosphorous commonly limits primary production in freshwater ecosystems; therefore, we may predict that elevated phosphorus concentrations will increase the growth and reproduction of some species. Chemical measurements, however, may not accurately reflect a reduction in species diversity or how the growth and reproduction of other species may decline due to competitive exclusion. Indirect contaminant effects are especially difficult to glean from chemical or physical measurements in the case of bioaccumulation. Metals, among other contaminants, accumulate in biological organisms, causing metal concentrations to amplify through food webs. Thus, contaminant levels at higher trophic levels may be underrepresented by physical or chemical measurements.</a:t>
            </a:r>
            <a:endParaRPr lang="en-US" dirty="0"/>
          </a:p>
        </p:txBody>
      </p:sp>
      <p:sp>
        <p:nvSpPr>
          <p:cNvPr id="4" name="Zástupný symbol pro číslo snímku 3"/>
          <p:cNvSpPr>
            <a:spLocks noGrp="1"/>
          </p:cNvSpPr>
          <p:nvPr>
            <p:ph type="sldNum" sz="quarter" idx="10"/>
          </p:nvPr>
        </p:nvSpPr>
        <p:spPr/>
        <p:txBody>
          <a:bodyPr/>
          <a:lstStyle/>
          <a:p>
            <a:fld id="{2667B642-18B9-4E30-BBC2-F452FCA241FC}" type="slidenum">
              <a:rPr lang="en-US" smtClean="0"/>
              <a:t>12</a:t>
            </a:fld>
            <a:endParaRPr lang="en-US"/>
          </a:p>
        </p:txBody>
      </p:sp>
    </p:spTree>
    <p:extLst>
      <p:ext uri="{BB962C8B-B14F-4D97-AF65-F5344CB8AC3E}">
        <p14:creationId xmlns:p14="http://schemas.microsoft.com/office/powerpoint/2010/main" val="2409814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202122"/>
                </a:solidFill>
                <a:effectLst/>
                <a:latin typeface="Arial" panose="020B0604020202020204" pitchFamily="34" charset="0"/>
              </a:rPr>
              <a:t>Důsledkem je nejprve přemnožení </a:t>
            </a:r>
            <a:r>
              <a:rPr lang="cs-CZ" b="0" i="0" u="none" strike="noStrike" dirty="0">
                <a:solidFill>
                  <a:srgbClr val="0645AD"/>
                </a:solidFill>
                <a:effectLst/>
                <a:latin typeface="Arial" panose="020B0604020202020204" pitchFamily="34" charset="0"/>
                <a:hlinkClick r:id="rId3" tooltip="Plankton"/>
              </a:rPr>
              <a:t>planktonu</a:t>
            </a:r>
            <a:r>
              <a:rPr lang="cs-CZ" b="0" i="0" dirty="0">
                <a:solidFill>
                  <a:srgbClr val="202122"/>
                </a:solidFill>
                <a:effectLst/>
                <a:latin typeface="Arial" panose="020B0604020202020204" pitchFamily="34" charset="0"/>
              </a:rPr>
              <a:t> a také sinic (</a:t>
            </a:r>
            <a:r>
              <a:rPr lang="cs-CZ" b="0" i="0" u="none" strike="noStrike" dirty="0">
                <a:solidFill>
                  <a:srgbClr val="0645AD"/>
                </a:solidFill>
                <a:effectLst/>
                <a:latin typeface="Arial" panose="020B0604020202020204" pitchFamily="34" charset="0"/>
                <a:hlinkClick r:id="rId4" tooltip="Vodní květ"/>
              </a:rPr>
              <a:t>vodní květ</a:t>
            </a:r>
            <a:r>
              <a:rPr lang="cs-CZ" b="0" i="0" dirty="0">
                <a:solidFill>
                  <a:srgbClr val="202122"/>
                </a:solidFill>
                <a:effectLst/>
                <a:latin typeface="Arial" panose="020B0604020202020204" pitchFamily="34" charset="0"/>
              </a:rPr>
              <a:t>) a posléze, po masovém odumření se projeví nedostatek </a:t>
            </a:r>
            <a:r>
              <a:rPr lang="cs-CZ" b="0" i="0" u="none" strike="noStrike" dirty="0">
                <a:solidFill>
                  <a:srgbClr val="0645AD"/>
                </a:solidFill>
                <a:effectLst/>
                <a:latin typeface="Arial" panose="020B0604020202020204" pitchFamily="34" charset="0"/>
                <a:hlinkClick r:id="rId5" tooltip="Kyslík"/>
              </a:rPr>
              <a:t>kyslíku</a:t>
            </a:r>
            <a:r>
              <a:rPr lang="cs-CZ" b="0" i="0" dirty="0">
                <a:solidFill>
                  <a:srgbClr val="202122"/>
                </a:solidFill>
                <a:effectLst/>
                <a:latin typeface="Arial" panose="020B0604020202020204" pitchFamily="34" charset="0"/>
              </a:rPr>
              <a:t> ve vodě (zejména u dna, kde ho odebírá tlení hmoty) a následné </a:t>
            </a:r>
            <a:r>
              <a:rPr lang="cs-CZ" b="0" i="0" u="none" strike="noStrike" dirty="0">
                <a:solidFill>
                  <a:srgbClr val="0645AD"/>
                </a:solidFill>
                <a:effectLst/>
                <a:latin typeface="Arial" panose="020B0604020202020204" pitchFamily="34" charset="0"/>
                <a:hlinkClick r:id="rId6" tooltip="Vymírání"/>
              </a:rPr>
              <a:t>vymírání</a:t>
            </a:r>
            <a:r>
              <a:rPr lang="cs-CZ" b="0" i="0" dirty="0">
                <a:solidFill>
                  <a:srgbClr val="202122"/>
                </a:solidFill>
                <a:effectLst/>
                <a:latin typeface="Arial" panose="020B0604020202020204" pitchFamily="34" charset="0"/>
              </a:rPr>
              <a:t> </a:t>
            </a:r>
            <a:r>
              <a:rPr lang="cs-CZ" b="0" i="0" u="none" strike="noStrike" dirty="0">
                <a:solidFill>
                  <a:srgbClr val="0645AD"/>
                </a:solidFill>
                <a:effectLst/>
                <a:latin typeface="Arial" panose="020B0604020202020204" pitchFamily="34" charset="0"/>
                <a:hlinkClick r:id="rId7" tooltip="Ryby"/>
              </a:rPr>
              <a:t>ryb</a:t>
            </a:r>
            <a:r>
              <a:rPr lang="cs-CZ" b="0" i="0" dirty="0">
                <a:solidFill>
                  <a:srgbClr val="202122"/>
                </a:solidFill>
                <a:effectLst/>
                <a:latin typeface="Arial" panose="020B0604020202020204" pitchFamily="34" charset="0"/>
              </a:rPr>
              <a:t> a dalších organismů, zejména těch žijících (toxické látky pocházející ze sinic, dekompozitorů a rozkládajících se organismů mohou však v extrémním případě působit na většinu či celou rybí populaci i další organismy v potravním řetězci). Přístupu kyslíku do spodních vrstev brání </a:t>
            </a:r>
            <a:r>
              <a:rPr lang="cs-CZ" b="0" i="0" dirty="0" err="1">
                <a:solidFill>
                  <a:srgbClr val="202122"/>
                </a:solidFill>
                <a:effectLst/>
                <a:latin typeface="Arial" panose="020B0604020202020204" pitchFamily="34" charset="0"/>
              </a:rPr>
              <a:t>pyknoklina</a:t>
            </a:r>
            <a:r>
              <a:rPr lang="cs-CZ" b="0" i="0" dirty="0">
                <a:solidFill>
                  <a:srgbClr val="202122"/>
                </a:solidFill>
                <a:effectLst/>
                <a:latin typeface="Arial" panose="020B0604020202020204" pitchFamily="34" charset="0"/>
              </a:rPr>
              <a:t> – vrstva oddělující vodu s odlišnou hustotou.</a:t>
            </a:r>
            <a:endParaRPr lang="en-US" dirty="0"/>
          </a:p>
        </p:txBody>
      </p:sp>
      <p:sp>
        <p:nvSpPr>
          <p:cNvPr id="4" name="Zástupný symbol pro číslo snímku 3"/>
          <p:cNvSpPr>
            <a:spLocks noGrp="1"/>
          </p:cNvSpPr>
          <p:nvPr>
            <p:ph type="sldNum" sz="quarter" idx="5"/>
          </p:nvPr>
        </p:nvSpPr>
        <p:spPr/>
        <p:txBody>
          <a:bodyPr/>
          <a:lstStyle/>
          <a:p>
            <a:fld id="{2667B642-18B9-4E30-BBC2-F452FCA241FC}" type="slidenum">
              <a:rPr lang="en-US" smtClean="0"/>
              <a:t>15</a:t>
            </a:fld>
            <a:endParaRPr lang="en-US"/>
          </a:p>
        </p:txBody>
      </p:sp>
    </p:spTree>
    <p:extLst>
      <p:ext uri="{BB962C8B-B14F-4D97-AF65-F5344CB8AC3E}">
        <p14:creationId xmlns:p14="http://schemas.microsoft.com/office/powerpoint/2010/main" val="428213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a:p>
        </p:txBody>
      </p:sp>
      <p:sp>
        <p:nvSpPr>
          <p:cNvPr id="4" name="Zástupný symbol pro datum 3"/>
          <p:cNvSpPr>
            <a:spLocks noGrp="1"/>
          </p:cNvSpPr>
          <p:nvPr>
            <p:ph type="dt" sz="half" idx="10"/>
          </p:nvPr>
        </p:nvSpPr>
        <p:spPr/>
        <p:txBody>
          <a:bodyPr/>
          <a:lstStyle/>
          <a:p>
            <a:fld id="{3866FCF5-1E46-4C4E-B5C3-867CADCD7129}" type="datetimeFigureOut">
              <a:rPr lang="en-US" smtClean="0"/>
              <a:t>12/7/2023</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D1A1A6D7-75D1-4771-A943-685DA5881578}" type="slidenum">
              <a:rPr lang="en-US" smtClean="0"/>
              <a:t>‹#›</a:t>
            </a:fld>
            <a:endParaRPr lang="en-US"/>
          </a:p>
        </p:txBody>
      </p:sp>
    </p:spTree>
    <p:extLst>
      <p:ext uri="{BB962C8B-B14F-4D97-AF65-F5344CB8AC3E}">
        <p14:creationId xmlns:p14="http://schemas.microsoft.com/office/powerpoint/2010/main" val="1237133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10"/>
          </p:nvPr>
        </p:nvSpPr>
        <p:spPr/>
        <p:txBody>
          <a:bodyPr/>
          <a:lstStyle/>
          <a:p>
            <a:fld id="{3866FCF5-1E46-4C4E-B5C3-867CADCD7129}" type="datetimeFigureOut">
              <a:rPr lang="en-US" smtClean="0"/>
              <a:t>12/7/2023</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D1A1A6D7-75D1-4771-A943-685DA5881578}" type="slidenum">
              <a:rPr lang="en-US" smtClean="0"/>
              <a:t>‹#›</a:t>
            </a:fld>
            <a:endParaRPr lang="en-US"/>
          </a:p>
        </p:txBody>
      </p:sp>
    </p:spTree>
    <p:extLst>
      <p:ext uri="{BB962C8B-B14F-4D97-AF65-F5344CB8AC3E}">
        <p14:creationId xmlns:p14="http://schemas.microsoft.com/office/powerpoint/2010/main" val="3562523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10"/>
          </p:nvPr>
        </p:nvSpPr>
        <p:spPr/>
        <p:txBody>
          <a:bodyPr/>
          <a:lstStyle/>
          <a:p>
            <a:fld id="{3866FCF5-1E46-4C4E-B5C3-867CADCD7129}" type="datetimeFigureOut">
              <a:rPr lang="en-US" smtClean="0"/>
              <a:t>12/7/2023</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D1A1A6D7-75D1-4771-A943-685DA5881578}" type="slidenum">
              <a:rPr lang="en-US" smtClean="0"/>
              <a:t>‹#›</a:t>
            </a:fld>
            <a:endParaRPr lang="en-US"/>
          </a:p>
        </p:txBody>
      </p:sp>
    </p:spTree>
    <p:extLst>
      <p:ext uri="{BB962C8B-B14F-4D97-AF65-F5344CB8AC3E}">
        <p14:creationId xmlns:p14="http://schemas.microsoft.com/office/powerpoint/2010/main" val="317503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a:t>Kliknutím lze upravit styl.</a:t>
            </a:r>
          </a:p>
        </p:txBody>
      </p:sp>
      <p:sp>
        <p:nvSpPr>
          <p:cNvPr id="3" name="Zástupný symbol pro obsah 2"/>
          <p:cNvSpPr>
            <a:spLocks noGrp="1"/>
          </p:cNvSpPr>
          <p:nvPr>
            <p:ph sz="half" idx="1"/>
          </p:nvPr>
        </p:nvSpPr>
        <p:spPr>
          <a:xfrm>
            <a:off x="914400" y="1981200"/>
            <a:ext cx="508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981200"/>
            <a:ext cx="508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4114800"/>
            <a:ext cx="508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a:extLst>
              <a:ext uri="{FF2B5EF4-FFF2-40B4-BE49-F238E27FC236}">
                <a16:creationId xmlns:a16="http://schemas.microsoft.com/office/drawing/2014/main" id="{D5C77CA7-A776-4CE6-AC2A-546A87235753}"/>
              </a:ext>
            </a:extLst>
          </p:cNvPr>
          <p:cNvSpPr>
            <a:spLocks noGrp="1"/>
          </p:cNvSpPr>
          <p:nvPr>
            <p:ph type="dt" sz="half" idx="10"/>
          </p:nvPr>
        </p:nvSpPr>
        <p:spPr>
          <a:xfrm>
            <a:off x="914400" y="6248400"/>
            <a:ext cx="2540000" cy="457200"/>
          </a:xfrm>
        </p:spPr>
        <p:txBody>
          <a:bodyPr/>
          <a:lstStyle>
            <a:lvl1pPr>
              <a:defRPr/>
            </a:lvl1pPr>
          </a:lstStyle>
          <a:p>
            <a:pPr>
              <a:defRPr/>
            </a:pPr>
            <a:endParaRPr lang="cs-CZ" altLang="cs-CZ"/>
          </a:p>
        </p:txBody>
      </p:sp>
      <p:sp>
        <p:nvSpPr>
          <p:cNvPr id="7" name="Zástupný symbol pro zápatí 6">
            <a:extLst>
              <a:ext uri="{FF2B5EF4-FFF2-40B4-BE49-F238E27FC236}">
                <a16:creationId xmlns:a16="http://schemas.microsoft.com/office/drawing/2014/main" id="{2FE768DA-10F3-4137-A09F-623BDA6B3A49}"/>
              </a:ext>
            </a:extLst>
          </p:cNvPr>
          <p:cNvSpPr>
            <a:spLocks noGrp="1"/>
          </p:cNvSpPr>
          <p:nvPr>
            <p:ph type="ftr" sz="quarter" idx="11"/>
          </p:nvPr>
        </p:nvSpPr>
        <p:spPr>
          <a:xfrm>
            <a:off x="4165600" y="6248400"/>
            <a:ext cx="3860800" cy="457200"/>
          </a:xfrm>
        </p:spPr>
        <p:txBody>
          <a:bodyPr/>
          <a:lstStyle>
            <a:lvl1pPr>
              <a:defRPr/>
            </a:lvl1pPr>
          </a:lstStyle>
          <a:p>
            <a:pPr>
              <a:defRPr/>
            </a:pPr>
            <a:endParaRPr lang="cs-CZ" altLang="cs-CZ"/>
          </a:p>
        </p:txBody>
      </p:sp>
      <p:sp>
        <p:nvSpPr>
          <p:cNvPr id="8" name="Zástupný symbol pro číslo snímku 7">
            <a:extLst>
              <a:ext uri="{FF2B5EF4-FFF2-40B4-BE49-F238E27FC236}">
                <a16:creationId xmlns:a16="http://schemas.microsoft.com/office/drawing/2014/main" id="{534F4A6A-31F8-429C-B7C0-C5390A9D520D}"/>
              </a:ext>
            </a:extLst>
          </p:cNvPr>
          <p:cNvSpPr>
            <a:spLocks noGrp="1"/>
          </p:cNvSpPr>
          <p:nvPr>
            <p:ph type="sldNum" sz="quarter" idx="12"/>
          </p:nvPr>
        </p:nvSpPr>
        <p:spPr>
          <a:xfrm>
            <a:off x="8737600" y="6248400"/>
            <a:ext cx="2540000" cy="457200"/>
          </a:xfrm>
        </p:spPr>
        <p:txBody>
          <a:bodyPr/>
          <a:lstStyle>
            <a:lvl1pPr>
              <a:defRPr/>
            </a:lvl1pPr>
          </a:lstStyle>
          <a:p>
            <a:pPr>
              <a:defRPr/>
            </a:pPr>
            <a:fld id="{2127C4C7-CAB2-4F0F-AFB4-DC78EF08138F}" type="slidenum">
              <a:rPr lang="cs-CZ" altLang="cs-CZ"/>
              <a:pPr>
                <a:defRPr/>
              </a:pPr>
              <a:t>‹#›</a:t>
            </a:fld>
            <a:endParaRPr lang="cs-CZ" altLang="cs-CZ"/>
          </a:p>
        </p:txBody>
      </p:sp>
    </p:spTree>
    <p:extLst>
      <p:ext uri="{BB962C8B-B14F-4D97-AF65-F5344CB8AC3E}">
        <p14:creationId xmlns:p14="http://schemas.microsoft.com/office/powerpoint/2010/main" val="313633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10"/>
          </p:nvPr>
        </p:nvSpPr>
        <p:spPr/>
        <p:txBody>
          <a:bodyPr/>
          <a:lstStyle/>
          <a:p>
            <a:fld id="{3866FCF5-1E46-4C4E-B5C3-867CADCD7129}" type="datetimeFigureOut">
              <a:rPr lang="en-US" smtClean="0"/>
              <a:t>12/7/2023</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D1A1A6D7-75D1-4771-A943-685DA5881578}" type="slidenum">
              <a:rPr lang="en-US" smtClean="0"/>
              <a:t>‹#›</a:t>
            </a:fld>
            <a:endParaRPr lang="en-US"/>
          </a:p>
        </p:txBody>
      </p:sp>
    </p:spTree>
    <p:extLst>
      <p:ext uri="{BB962C8B-B14F-4D97-AF65-F5344CB8AC3E}">
        <p14:creationId xmlns:p14="http://schemas.microsoft.com/office/powerpoint/2010/main" val="86973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3866FCF5-1E46-4C4E-B5C3-867CADCD7129}" type="datetimeFigureOut">
              <a:rPr lang="en-US" smtClean="0"/>
              <a:t>12/7/2023</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D1A1A6D7-75D1-4771-A943-685DA5881578}" type="slidenum">
              <a:rPr lang="en-US" smtClean="0"/>
              <a:t>‹#›</a:t>
            </a:fld>
            <a:endParaRPr lang="en-US"/>
          </a:p>
        </p:txBody>
      </p:sp>
    </p:spTree>
    <p:extLst>
      <p:ext uri="{BB962C8B-B14F-4D97-AF65-F5344CB8AC3E}">
        <p14:creationId xmlns:p14="http://schemas.microsoft.com/office/powerpoint/2010/main" val="3240090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p:cNvSpPr>
            <a:spLocks noGrp="1"/>
          </p:cNvSpPr>
          <p:nvPr>
            <p:ph type="dt" sz="half" idx="10"/>
          </p:nvPr>
        </p:nvSpPr>
        <p:spPr/>
        <p:txBody>
          <a:bodyPr/>
          <a:lstStyle/>
          <a:p>
            <a:fld id="{3866FCF5-1E46-4C4E-B5C3-867CADCD7129}" type="datetimeFigureOut">
              <a:rPr lang="en-US" smtClean="0"/>
              <a:t>12/7/2023</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D1A1A6D7-75D1-4771-A943-685DA5881578}" type="slidenum">
              <a:rPr lang="en-US" smtClean="0"/>
              <a:t>‹#›</a:t>
            </a:fld>
            <a:endParaRPr lang="en-US"/>
          </a:p>
        </p:txBody>
      </p:sp>
    </p:spTree>
    <p:extLst>
      <p:ext uri="{BB962C8B-B14F-4D97-AF65-F5344CB8AC3E}">
        <p14:creationId xmlns:p14="http://schemas.microsoft.com/office/powerpoint/2010/main" val="2633255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endParaRPr lang="en-US"/>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datum 6"/>
          <p:cNvSpPr>
            <a:spLocks noGrp="1"/>
          </p:cNvSpPr>
          <p:nvPr>
            <p:ph type="dt" sz="half" idx="10"/>
          </p:nvPr>
        </p:nvSpPr>
        <p:spPr/>
        <p:txBody>
          <a:bodyPr/>
          <a:lstStyle/>
          <a:p>
            <a:fld id="{3866FCF5-1E46-4C4E-B5C3-867CADCD7129}" type="datetimeFigureOut">
              <a:rPr lang="en-US" smtClean="0"/>
              <a:t>12/7/2023</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D1A1A6D7-75D1-4771-A943-685DA5881578}" type="slidenum">
              <a:rPr lang="en-US" smtClean="0"/>
              <a:t>‹#›</a:t>
            </a:fld>
            <a:endParaRPr lang="en-US"/>
          </a:p>
        </p:txBody>
      </p:sp>
    </p:spTree>
    <p:extLst>
      <p:ext uri="{BB962C8B-B14F-4D97-AF65-F5344CB8AC3E}">
        <p14:creationId xmlns:p14="http://schemas.microsoft.com/office/powerpoint/2010/main" val="3759539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datum 2"/>
          <p:cNvSpPr>
            <a:spLocks noGrp="1"/>
          </p:cNvSpPr>
          <p:nvPr>
            <p:ph type="dt" sz="half" idx="10"/>
          </p:nvPr>
        </p:nvSpPr>
        <p:spPr/>
        <p:txBody>
          <a:bodyPr/>
          <a:lstStyle/>
          <a:p>
            <a:fld id="{3866FCF5-1E46-4C4E-B5C3-867CADCD7129}" type="datetimeFigureOut">
              <a:rPr lang="en-US" smtClean="0"/>
              <a:t>12/7/2023</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D1A1A6D7-75D1-4771-A943-685DA5881578}" type="slidenum">
              <a:rPr lang="en-US" smtClean="0"/>
              <a:t>‹#›</a:t>
            </a:fld>
            <a:endParaRPr lang="en-US"/>
          </a:p>
        </p:txBody>
      </p:sp>
    </p:spTree>
    <p:extLst>
      <p:ext uri="{BB962C8B-B14F-4D97-AF65-F5344CB8AC3E}">
        <p14:creationId xmlns:p14="http://schemas.microsoft.com/office/powerpoint/2010/main" val="74533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866FCF5-1E46-4C4E-B5C3-867CADCD7129}" type="datetimeFigureOut">
              <a:rPr lang="en-US" smtClean="0"/>
              <a:t>12/7/2023</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D1A1A6D7-75D1-4771-A943-685DA5881578}" type="slidenum">
              <a:rPr lang="en-US" smtClean="0"/>
              <a:t>‹#›</a:t>
            </a:fld>
            <a:endParaRPr lang="en-US"/>
          </a:p>
        </p:txBody>
      </p:sp>
    </p:spTree>
    <p:extLst>
      <p:ext uri="{BB962C8B-B14F-4D97-AF65-F5344CB8AC3E}">
        <p14:creationId xmlns:p14="http://schemas.microsoft.com/office/powerpoint/2010/main" val="2206840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866FCF5-1E46-4C4E-B5C3-867CADCD7129}" type="datetimeFigureOut">
              <a:rPr lang="en-US" smtClean="0"/>
              <a:t>12/7/2023</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D1A1A6D7-75D1-4771-A943-685DA5881578}" type="slidenum">
              <a:rPr lang="en-US" smtClean="0"/>
              <a:t>‹#›</a:t>
            </a:fld>
            <a:endParaRPr lang="en-US"/>
          </a:p>
        </p:txBody>
      </p:sp>
    </p:spTree>
    <p:extLst>
      <p:ext uri="{BB962C8B-B14F-4D97-AF65-F5344CB8AC3E}">
        <p14:creationId xmlns:p14="http://schemas.microsoft.com/office/powerpoint/2010/main" val="1666671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3866FCF5-1E46-4C4E-B5C3-867CADCD7129}" type="datetimeFigureOut">
              <a:rPr lang="en-US" smtClean="0"/>
              <a:t>12/7/2023</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D1A1A6D7-75D1-4771-A943-685DA5881578}" type="slidenum">
              <a:rPr lang="en-US" smtClean="0"/>
              <a:t>‹#›</a:t>
            </a:fld>
            <a:endParaRPr lang="en-US"/>
          </a:p>
        </p:txBody>
      </p:sp>
    </p:spTree>
    <p:extLst>
      <p:ext uri="{BB962C8B-B14F-4D97-AF65-F5344CB8AC3E}">
        <p14:creationId xmlns:p14="http://schemas.microsoft.com/office/powerpoint/2010/main" val="2197691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6FCF5-1E46-4C4E-B5C3-867CADCD7129}" type="datetimeFigureOut">
              <a:rPr lang="en-US" smtClean="0"/>
              <a:t>12/7/2023</a:t>
            </a:fld>
            <a:endParaRPr lang="en-US"/>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1A6D7-75D1-4771-A943-685DA5881578}" type="slidenum">
              <a:rPr lang="en-US" smtClean="0"/>
              <a:t>‹#›</a:t>
            </a:fld>
            <a:endParaRPr lang="en-US"/>
          </a:p>
        </p:txBody>
      </p:sp>
    </p:spTree>
    <p:extLst>
      <p:ext uri="{BB962C8B-B14F-4D97-AF65-F5344CB8AC3E}">
        <p14:creationId xmlns:p14="http://schemas.microsoft.com/office/powerpoint/2010/main" val="514906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4.xml"/><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14.PNG"/><Relationship Id="rId4" Type="http://schemas.openxmlformats.org/officeDocument/2006/relationships/image" Target="../media/image113.jpeg"/></Relationships>
</file>

<file path=ppt/slides/_rels/slide6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17.PNG"/><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png"/><Relationship Id="rId7" Type="http://schemas.openxmlformats.org/officeDocument/2006/relationships/image" Target="../media/image106.jpeg"/><Relationship Id="rId2" Type="http://schemas.openxmlformats.org/officeDocument/2006/relationships/image" Target="../media/image118.png"/><Relationship Id="rId1" Type="http://schemas.openxmlformats.org/officeDocument/2006/relationships/slideLayout" Target="../slideLayouts/slideLayout4.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image" Target="../media/image125.png"/><Relationship Id="rId4" Type="http://schemas.openxmlformats.org/officeDocument/2006/relationships/image" Target="../media/image120.jpeg"/><Relationship Id="rId9" Type="http://schemas.openxmlformats.org/officeDocument/2006/relationships/image" Target="../media/image124.png"/></Relationships>
</file>

<file path=ppt/slides/_rels/slide6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4.xml"/><Relationship Id="rId4" Type="http://schemas.openxmlformats.org/officeDocument/2006/relationships/image" Target="../media/image134.jpeg"/></Relationships>
</file>

<file path=ppt/slides/_rels/slide69.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4.xml"/><Relationship Id="rId5" Type="http://schemas.openxmlformats.org/officeDocument/2006/relationships/image" Target="../media/image141.jpeg"/><Relationship Id="rId4" Type="http://schemas.openxmlformats.org/officeDocument/2006/relationships/image" Target="../media/image140.jpeg"/></Relationships>
</file>

<file path=ppt/slides/_rels/slide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43.PNG"/></Relationships>
</file>

<file path=ppt/slides/_rels/slide7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4.xml"/><Relationship Id="rId5" Type="http://schemas.openxmlformats.org/officeDocument/2006/relationships/image" Target="../media/image149.jpeg"/><Relationship Id="rId4" Type="http://schemas.openxmlformats.org/officeDocument/2006/relationships/image" Target="../media/image14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504218" cy="2387600"/>
          </a:xfrm>
        </p:spPr>
        <p:txBody>
          <a:bodyPr>
            <a:normAutofit/>
          </a:bodyPr>
          <a:lstStyle/>
          <a:p>
            <a:r>
              <a:rPr lang="cs-CZ" dirty="0"/>
              <a:t>FUNGI, PLANTAE, ANIMALIA 1</a:t>
            </a:r>
            <a:endParaRPr lang="en-US" dirty="0"/>
          </a:p>
        </p:txBody>
      </p:sp>
      <p:sp>
        <p:nvSpPr>
          <p:cNvPr id="3" name="Podnadpis 2"/>
          <p:cNvSpPr>
            <a:spLocks noGrp="1"/>
          </p:cNvSpPr>
          <p:nvPr>
            <p:ph type="subTitle" idx="1"/>
          </p:nvPr>
        </p:nvSpPr>
        <p:spPr/>
        <p:txBody>
          <a:bodyPr>
            <a:normAutofit/>
          </a:bodyPr>
          <a:lstStyle/>
          <a:p>
            <a:r>
              <a:rPr lang="cs-CZ" sz="3200" dirty="0"/>
              <a:t>se zaměřením na indikátorové druhy</a:t>
            </a:r>
          </a:p>
          <a:p>
            <a:r>
              <a:rPr lang="cs-CZ" sz="3200" dirty="0"/>
              <a:t>(</a:t>
            </a:r>
            <a:r>
              <a:rPr lang="cs-CZ" sz="3200" dirty="0" err="1"/>
              <a:t>Bioindikace</a:t>
            </a:r>
            <a:r>
              <a:rPr lang="cs-CZ" sz="3200" dirty="0"/>
              <a:t> a biomonitoring)</a:t>
            </a:r>
            <a:endParaRPr lang="en-US" sz="3200" dirty="0"/>
          </a:p>
        </p:txBody>
      </p:sp>
      <p:pic>
        <p:nvPicPr>
          <p:cNvPr id="3074" name="Picture 2" descr="https://i.pinimg.com/564x/c0/d8/55/c0d855e7e67a97a10125f58f83f1ed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7291" y="107515"/>
            <a:ext cx="243840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hoto credit: Biopix, Caddisfly, Limnephilus politus CC BY-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52" y="107515"/>
            <a:ext cx="3055819" cy="20296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ndicator spec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846932"/>
            <a:ext cx="8613059" cy="201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237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Kritéria vhodného bioindikátoru</a:t>
            </a:r>
            <a:endParaRPr lang="en-US" dirty="0"/>
          </a:p>
        </p:txBody>
      </p:sp>
      <p:sp>
        <p:nvSpPr>
          <p:cNvPr id="3" name="Zástupný symbol pro obsah 2"/>
          <p:cNvSpPr>
            <a:spLocks noGrp="1"/>
          </p:cNvSpPr>
          <p:nvPr>
            <p:ph idx="1"/>
          </p:nvPr>
        </p:nvSpPr>
        <p:spPr>
          <a:xfrm>
            <a:off x="838200" y="3407000"/>
            <a:ext cx="10515600" cy="2257368"/>
          </a:xfrm>
        </p:spPr>
        <p:txBody>
          <a:bodyPr/>
          <a:lstStyle/>
          <a:p>
            <a:pPr marL="0" indent="0">
              <a:buNone/>
            </a:pPr>
            <a:r>
              <a:rPr lang="cs-CZ" b="1" dirty="0"/>
              <a:t>3. </a:t>
            </a:r>
            <a:r>
              <a:rPr lang="cs-CZ" b="1" dirty="0" err="1"/>
              <a:t>Prostudovanost</a:t>
            </a:r>
            <a:endParaRPr lang="cs-CZ" b="1" dirty="0"/>
          </a:p>
          <a:p>
            <a:pPr lvl="1"/>
            <a:r>
              <a:rPr lang="cs-CZ" dirty="0"/>
              <a:t>Se známou ekologií a životní historií</a:t>
            </a:r>
          </a:p>
          <a:p>
            <a:pPr lvl="1"/>
            <a:r>
              <a:rPr lang="cs-CZ" dirty="0"/>
              <a:t>Taxonomicky dobře známý a stabilně zakotvený (v systému)</a:t>
            </a:r>
          </a:p>
          <a:p>
            <a:pPr lvl="1"/>
            <a:r>
              <a:rPr lang="cs-CZ" dirty="0" err="1"/>
              <a:t>Sbíratelný</a:t>
            </a:r>
            <a:r>
              <a:rPr lang="cs-CZ" dirty="0"/>
              <a:t>/</a:t>
            </a:r>
            <a:r>
              <a:rPr lang="cs-CZ" dirty="0" err="1"/>
              <a:t>zkoumatelný</a:t>
            </a:r>
            <a:r>
              <a:rPr lang="cs-CZ" dirty="0"/>
              <a:t> jednoduše a nenákladně</a:t>
            </a:r>
            <a:endParaRPr lang="en-US" dirty="0"/>
          </a:p>
        </p:txBody>
      </p:sp>
      <p:sp>
        <p:nvSpPr>
          <p:cNvPr id="5" name="Zástupný symbol pro obsah 2"/>
          <p:cNvSpPr txBox="1">
            <a:spLocks/>
          </p:cNvSpPr>
          <p:nvPr/>
        </p:nvSpPr>
        <p:spPr>
          <a:xfrm>
            <a:off x="838200" y="5089271"/>
            <a:ext cx="10515600" cy="2100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b="1" dirty="0"/>
              <a:t>4. Ekonomický význam</a:t>
            </a:r>
          </a:p>
          <a:p>
            <a:pPr lvl="1"/>
            <a:r>
              <a:rPr lang="cs-CZ" dirty="0"/>
              <a:t>Druh se již využívá pro jiný účel</a:t>
            </a:r>
          </a:p>
          <a:p>
            <a:pPr lvl="1"/>
            <a:r>
              <a:rPr lang="cs-CZ" dirty="0"/>
              <a:t>Veřejný zájem / popularita druhu</a:t>
            </a:r>
          </a:p>
        </p:txBody>
      </p:sp>
      <p:sp>
        <p:nvSpPr>
          <p:cNvPr id="6" name="Zástupný symbol pro obsah 2"/>
          <p:cNvSpPr txBox="1">
            <a:spLocks/>
          </p:cNvSpPr>
          <p:nvPr/>
        </p:nvSpPr>
        <p:spPr>
          <a:xfrm>
            <a:off x="838200" y="1588640"/>
            <a:ext cx="10515600" cy="21009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b="1" dirty="0"/>
              <a:t>2</a:t>
            </a:r>
            <a:r>
              <a:rPr lang="cs-CZ" dirty="0"/>
              <a:t>. </a:t>
            </a:r>
            <a:r>
              <a:rPr lang="cs-CZ" b="1" dirty="0"/>
              <a:t>Početnost a rozšířenost</a:t>
            </a:r>
          </a:p>
          <a:p>
            <a:pPr lvl="1"/>
            <a:r>
              <a:rPr lang="cs-CZ" dirty="0"/>
              <a:t>Přiměřená hustota místní populace (vzácné druhy nejsou optimální)</a:t>
            </a:r>
          </a:p>
          <a:p>
            <a:pPr lvl="1"/>
            <a:r>
              <a:rPr lang="cs-CZ" dirty="0"/>
              <a:t>Běžný, s ohledem na rozšíření v zájmové oblasti</a:t>
            </a:r>
          </a:p>
          <a:p>
            <a:pPr lvl="1"/>
            <a:r>
              <a:rPr lang="cs-CZ" dirty="0"/>
              <a:t>Relativně stabilní i přes mírnou proměnlivost klimatu a prostředí</a:t>
            </a:r>
          </a:p>
          <a:p>
            <a:pPr lvl="1"/>
            <a:endParaRPr lang="cs-CZ" dirty="0"/>
          </a:p>
        </p:txBody>
      </p:sp>
    </p:spTree>
    <p:extLst>
      <p:ext uri="{BB962C8B-B14F-4D97-AF65-F5344CB8AC3E}">
        <p14:creationId xmlns:p14="http://schemas.microsoft.com/office/powerpoint/2010/main" val="213736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89BC3A0A-FA65-46FE-AA17-81D3E1444AA5}"/>
              </a:ext>
            </a:extLst>
          </p:cNvPr>
          <p:cNvPicPr>
            <a:picLocks noChangeAspect="1"/>
          </p:cNvPicPr>
          <p:nvPr/>
        </p:nvPicPr>
        <p:blipFill>
          <a:blip r:embed="rId3"/>
          <a:stretch>
            <a:fillRect/>
          </a:stretch>
        </p:blipFill>
        <p:spPr>
          <a:xfrm>
            <a:off x="9562508" y="102029"/>
            <a:ext cx="2227654" cy="2232276"/>
          </a:xfrm>
          <a:prstGeom prst="rect">
            <a:avLst/>
          </a:prstGeom>
        </p:spPr>
      </p:pic>
      <p:sp>
        <p:nvSpPr>
          <p:cNvPr id="2" name="Nadpis 1"/>
          <p:cNvSpPr>
            <a:spLocks noGrp="1"/>
          </p:cNvSpPr>
          <p:nvPr>
            <p:ph type="title"/>
          </p:nvPr>
        </p:nvSpPr>
        <p:spPr>
          <a:xfrm>
            <a:off x="590774" y="102029"/>
            <a:ext cx="11353800" cy="1325563"/>
          </a:xfrm>
        </p:spPr>
        <p:txBody>
          <a:bodyPr/>
          <a:lstStyle/>
          <a:p>
            <a:r>
              <a:rPr lang="cs-CZ"/>
              <a:t>Výhody využití bioindikátorů</a:t>
            </a:r>
            <a:endParaRPr lang="en-US"/>
          </a:p>
        </p:txBody>
      </p:sp>
      <p:sp>
        <p:nvSpPr>
          <p:cNvPr id="3" name="Zástupný symbol pro obsah 2"/>
          <p:cNvSpPr>
            <a:spLocks noGrp="1"/>
          </p:cNvSpPr>
          <p:nvPr>
            <p:ph idx="1"/>
          </p:nvPr>
        </p:nvSpPr>
        <p:spPr>
          <a:xfrm>
            <a:off x="590774" y="2096360"/>
            <a:ext cx="10515600" cy="2036371"/>
          </a:xfrm>
        </p:spPr>
        <p:txBody>
          <a:bodyPr>
            <a:normAutofit/>
          </a:bodyPr>
          <a:lstStyle/>
          <a:p>
            <a:r>
              <a:rPr lang="cs-CZ" dirty="0"/>
              <a:t>posouzení </a:t>
            </a:r>
            <a:r>
              <a:rPr lang="cs-CZ" b="1" dirty="0"/>
              <a:t>kumulativních dopadů </a:t>
            </a:r>
            <a:r>
              <a:rPr lang="cs-CZ" dirty="0"/>
              <a:t>jak chemických znečišťujících látek, tak změn stanovišť </a:t>
            </a:r>
            <a:r>
              <a:rPr lang="cs-CZ" b="1" dirty="0"/>
              <a:t>v průběhu času</a:t>
            </a:r>
          </a:p>
          <a:p>
            <a:pPr lvl="1"/>
            <a:r>
              <a:rPr lang="cs-CZ" dirty="0"/>
              <a:t>přidávají časovou složku odpovídající délce života nebo době pobytu organismu v konkrétním systému, což umožňuje zohlednění současných, minulých nebo budoucích podmínek prostředí</a:t>
            </a:r>
          </a:p>
          <a:p>
            <a:pPr lvl="1"/>
            <a:endParaRPr lang="cs-CZ" dirty="0"/>
          </a:p>
        </p:txBody>
      </p:sp>
      <p:sp>
        <p:nvSpPr>
          <p:cNvPr id="4" name="TextovéPole 3"/>
          <p:cNvSpPr txBox="1"/>
          <p:nvPr/>
        </p:nvSpPr>
        <p:spPr>
          <a:xfrm>
            <a:off x="186466" y="4132731"/>
            <a:ext cx="10737028" cy="2185214"/>
          </a:xfrm>
          <a:prstGeom prst="rect">
            <a:avLst/>
          </a:prstGeom>
          <a:noFill/>
        </p:spPr>
        <p:txBody>
          <a:bodyPr wrap="square" rtlCol="0">
            <a:spAutoFit/>
          </a:bodyPr>
          <a:lstStyle/>
          <a:p>
            <a:pPr marL="742950" lvl="1" indent="-285750">
              <a:buFont typeface="Arial" panose="020B0604020202020204" pitchFamily="34" charset="0"/>
              <a:buChar char="•"/>
            </a:pPr>
            <a:r>
              <a:rPr lang="cs-CZ" sz="2800" dirty="0"/>
              <a:t>Náklady na chemické analýzy jsou často vysoké, zejména při nízkých koncentracích polutantů</a:t>
            </a:r>
          </a:p>
          <a:p>
            <a:pPr marL="742950" lvl="1" indent="-285750">
              <a:buFont typeface="Arial" panose="020B0604020202020204" pitchFamily="34" charset="0"/>
              <a:buChar char="•"/>
            </a:pPr>
            <a:r>
              <a:rPr lang="cs-CZ" sz="2800" dirty="0"/>
              <a:t>rozsah tolerance bioindikátorů poskytuje obrázek o </a:t>
            </a:r>
            <a:r>
              <a:rPr lang="cs-CZ" sz="2800" b="1" u="sng" dirty="0"/>
              <a:t>biologicky smysluplných úrovních polutantů</a:t>
            </a:r>
          </a:p>
          <a:p>
            <a:endParaRPr lang="en-US" sz="2400" dirty="0"/>
          </a:p>
        </p:txBody>
      </p:sp>
      <p:sp>
        <p:nvSpPr>
          <p:cNvPr id="5" name="TextovéPole 4"/>
          <p:cNvSpPr txBox="1"/>
          <p:nvPr/>
        </p:nvSpPr>
        <p:spPr>
          <a:xfrm>
            <a:off x="883024" y="1050637"/>
            <a:ext cx="7466320" cy="923330"/>
          </a:xfrm>
          <a:prstGeom prst="rect">
            <a:avLst/>
          </a:prstGeom>
          <a:noFill/>
        </p:spPr>
        <p:txBody>
          <a:bodyPr wrap="square" rtlCol="0">
            <a:spAutoFit/>
          </a:bodyPr>
          <a:lstStyle/>
          <a:p>
            <a:r>
              <a:rPr lang="cs-CZ" dirty="0"/>
              <a:t>Oproti tradičním metodám (měření chemických/fyzikálních charakteristik prostředí – teploty, salinity, obsahu živin, polutantů, světla, </a:t>
            </a:r>
            <a:r>
              <a:rPr lang="cs-CZ" dirty="0" err="1"/>
              <a:t>rozp</a:t>
            </a:r>
            <a:r>
              <a:rPr lang="cs-CZ" dirty="0"/>
              <a:t>. kyslíku apod.)</a:t>
            </a:r>
          </a:p>
          <a:p>
            <a:endParaRPr lang="en-US" dirty="0"/>
          </a:p>
        </p:txBody>
      </p:sp>
    </p:spTree>
    <p:extLst>
      <p:ext uri="{BB962C8B-B14F-4D97-AF65-F5344CB8AC3E}">
        <p14:creationId xmlns:p14="http://schemas.microsoft.com/office/powerpoint/2010/main" val="1125440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0774" y="102029"/>
            <a:ext cx="11353800" cy="1325563"/>
          </a:xfrm>
        </p:spPr>
        <p:txBody>
          <a:bodyPr/>
          <a:lstStyle/>
          <a:p>
            <a:r>
              <a:rPr lang="cs-CZ"/>
              <a:t>Výhody využití bioindikátorů</a:t>
            </a:r>
            <a:endParaRPr lang="en-US"/>
          </a:p>
        </p:txBody>
      </p:sp>
      <p:sp>
        <p:nvSpPr>
          <p:cNvPr id="4" name="TextovéPole 3"/>
          <p:cNvSpPr txBox="1"/>
          <p:nvPr/>
        </p:nvSpPr>
        <p:spPr>
          <a:xfrm>
            <a:off x="322730" y="2091289"/>
            <a:ext cx="7503747" cy="4462760"/>
          </a:xfrm>
          <a:prstGeom prst="rect">
            <a:avLst/>
          </a:prstGeom>
          <a:noFill/>
        </p:spPr>
        <p:txBody>
          <a:bodyPr wrap="square" rtlCol="0">
            <a:spAutoFit/>
          </a:bodyPr>
          <a:lstStyle/>
          <a:p>
            <a:pPr marL="742950" lvl="1" indent="-285750">
              <a:buFont typeface="Arial" panose="020B0604020202020204" pitchFamily="34" charset="0"/>
              <a:buChar char="•"/>
            </a:pPr>
            <a:r>
              <a:rPr lang="cs-CZ" sz="2400" dirty="0"/>
              <a:t>schopnost indikovat </a:t>
            </a:r>
            <a:r>
              <a:rPr lang="cs-CZ" sz="2400" b="1" dirty="0"/>
              <a:t>nepřímé biotické účinky znečišťujících látek </a:t>
            </a:r>
            <a:r>
              <a:rPr lang="cs-CZ" sz="2400" dirty="0"/>
              <a:t>(např. </a:t>
            </a:r>
            <a:r>
              <a:rPr lang="cs-CZ" sz="2400" dirty="0" err="1"/>
              <a:t>bioakumulace</a:t>
            </a:r>
            <a:r>
              <a:rPr lang="cs-CZ" sz="2400" dirty="0"/>
              <a:t> – kovy kumulující se v tělech organismů směrem k vyšším trofickým úrovním)</a:t>
            </a:r>
          </a:p>
          <a:p>
            <a:pPr marL="742950" lvl="1" indent="-285750">
              <a:buFont typeface="Arial" panose="020B0604020202020204" pitchFamily="34" charset="0"/>
              <a:buChar char="•"/>
            </a:pPr>
            <a:r>
              <a:rPr lang="cs-CZ" sz="2400" dirty="0"/>
              <a:t>Mnoho látek a faktorů, které je potřeba monitorovat – </a:t>
            </a:r>
            <a:r>
              <a:rPr lang="cs-CZ" sz="2400" b="1" dirty="0"/>
              <a:t>biota je nejlepším prediktorem reakce ekosystémů na disturbance/stres</a:t>
            </a:r>
          </a:p>
          <a:p>
            <a:pPr marL="742950" lvl="1" indent="-285750">
              <a:buFont typeface="Arial" panose="020B0604020202020204" pitchFamily="34" charset="0"/>
              <a:buChar char="•"/>
            </a:pPr>
            <a:r>
              <a:rPr lang="cs-CZ" sz="2400" dirty="0"/>
              <a:t>U diverzifikovaných biotopů (např. tropické pralesy) neodrážejí fyzikální/chemická měření komplikovanost systému (interakce faktorů), bioindikátory ano</a:t>
            </a:r>
          </a:p>
          <a:p>
            <a:endParaRPr lang="en-US" sz="2000" dirty="0"/>
          </a:p>
        </p:txBody>
      </p:sp>
      <p:sp>
        <p:nvSpPr>
          <p:cNvPr id="5" name="TextovéPole 4"/>
          <p:cNvSpPr txBox="1"/>
          <p:nvPr/>
        </p:nvSpPr>
        <p:spPr>
          <a:xfrm>
            <a:off x="883023" y="1050637"/>
            <a:ext cx="10769301" cy="923330"/>
          </a:xfrm>
          <a:prstGeom prst="rect">
            <a:avLst/>
          </a:prstGeom>
          <a:noFill/>
        </p:spPr>
        <p:txBody>
          <a:bodyPr wrap="square" rtlCol="0">
            <a:spAutoFit/>
          </a:bodyPr>
          <a:lstStyle/>
          <a:p>
            <a:r>
              <a:rPr lang="cs-CZ"/>
              <a:t>Oproti tradičním metodám (měření fyzikálních charakteristik prostředí – teploty, salinity, obsahu živin, polutantů, světla, rozp. </a:t>
            </a:r>
            <a:r>
              <a:rPr lang="cs-CZ" dirty="0"/>
              <a:t>kyslíku apod.)</a:t>
            </a:r>
          </a:p>
          <a:p>
            <a:endParaRPr lang="en-US"/>
          </a:p>
        </p:txBody>
      </p:sp>
      <p:pic>
        <p:nvPicPr>
          <p:cNvPr id="5122" name="Picture 2" descr="http://hgf10.vsb.cz/546/Ekologicke%20aspekty/leniticky_system/troficke_images/bio_spolecenstva.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749" y="1011213"/>
            <a:ext cx="3790950" cy="541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981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Problémy spojené s využitím bioindikátorů</a:t>
            </a:r>
            <a:endParaRPr lang="en-US"/>
          </a:p>
        </p:txBody>
      </p:sp>
      <p:sp>
        <p:nvSpPr>
          <p:cNvPr id="3" name="Zástupný symbol pro obsah 2"/>
          <p:cNvSpPr>
            <a:spLocks noGrp="1"/>
          </p:cNvSpPr>
          <p:nvPr>
            <p:ph idx="1"/>
          </p:nvPr>
        </p:nvSpPr>
        <p:spPr>
          <a:xfrm>
            <a:off x="838200" y="1567442"/>
            <a:ext cx="10515600" cy="1788944"/>
          </a:xfrm>
        </p:spPr>
        <p:txBody>
          <a:bodyPr/>
          <a:lstStyle/>
          <a:p>
            <a:r>
              <a:rPr lang="cs-CZ" b="1" dirty="0"/>
              <a:t>Přirozená variabilita </a:t>
            </a:r>
            <a:r>
              <a:rPr lang="cs-CZ" b="1" i="1" dirty="0"/>
              <a:t>vs</a:t>
            </a:r>
            <a:r>
              <a:rPr lang="cs-CZ" b="1" dirty="0"/>
              <a:t>. antropogenní změny </a:t>
            </a:r>
            <a:r>
              <a:rPr lang="cs-CZ" dirty="0"/>
              <a:t>– omezená možnost využití bioindikátorů v heterogenním prostředí</a:t>
            </a:r>
          </a:p>
          <a:p>
            <a:pPr lvl="1"/>
            <a:r>
              <a:rPr lang="cs-CZ" dirty="0"/>
              <a:t>Populace indikátorových druhů mohou být ovlivněny jinými faktory (např. nemoc, parazitismus, konkurence, predace)</a:t>
            </a:r>
          </a:p>
        </p:txBody>
      </p:sp>
      <p:sp>
        <p:nvSpPr>
          <p:cNvPr id="4" name="TextovéPole 3"/>
          <p:cNvSpPr txBox="1"/>
          <p:nvPr/>
        </p:nvSpPr>
        <p:spPr>
          <a:xfrm>
            <a:off x="731520" y="3081375"/>
            <a:ext cx="10714616" cy="3477875"/>
          </a:xfrm>
          <a:prstGeom prst="rect">
            <a:avLst/>
          </a:prstGeom>
          <a:noFill/>
        </p:spPr>
        <p:txBody>
          <a:bodyPr wrap="square" rtlCol="0">
            <a:spAutoFit/>
          </a:bodyPr>
          <a:lstStyle/>
          <a:p>
            <a:pPr lvl="1" indent="-457200">
              <a:buFont typeface="Arial" panose="020B0604020202020204" pitchFamily="34" charset="0"/>
              <a:buChar char="•"/>
            </a:pPr>
            <a:r>
              <a:rPr lang="cs-CZ" sz="2800" dirty="0"/>
              <a:t>Indikátorová schopnost organismů je </a:t>
            </a:r>
            <a:r>
              <a:rPr lang="cs-CZ" sz="2800" b="1" dirty="0"/>
              <a:t>závislá na měřítku</a:t>
            </a:r>
          </a:p>
          <a:p>
            <a:pPr lvl="2" indent="-457200">
              <a:buFont typeface="Arial" panose="020B0604020202020204" pitchFamily="34" charset="0"/>
              <a:buChar char="•"/>
            </a:pPr>
            <a:r>
              <a:rPr lang="cs-CZ" sz="2400" dirty="0"/>
              <a:t>např. velcí obratlovci nemusí indikovat změny hmyzích společenstev, apod.</a:t>
            </a:r>
          </a:p>
          <a:p>
            <a:pPr lvl="1" indent="-457200">
              <a:buFont typeface="Arial" panose="020B0604020202020204" pitchFamily="34" charset="0"/>
              <a:buChar char="•"/>
            </a:pPr>
            <a:r>
              <a:rPr lang="cs-CZ" sz="2800" dirty="0"/>
              <a:t>Biotopové požadavky bioindikátorů se nemusí shodovat (a neshodují) s ostatními druhy v ekosystému </a:t>
            </a:r>
          </a:p>
          <a:p>
            <a:pPr lvl="2" indent="-457200">
              <a:buFont typeface="Arial" panose="020B0604020202020204" pitchFamily="34" charset="0"/>
              <a:buChar char="•"/>
            </a:pPr>
            <a:r>
              <a:rPr lang="cs-CZ" sz="2400" dirty="0"/>
              <a:t>selhání ochrany vzácných druhů</a:t>
            </a:r>
          </a:p>
          <a:p>
            <a:pPr marL="285750" indent="-285750">
              <a:buFont typeface="Arial" panose="020B0604020202020204" pitchFamily="34" charset="0"/>
              <a:buChar char="•"/>
            </a:pPr>
            <a:r>
              <a:rPr lang="cs-CZ" sz="2800" dirty="0"/>
              <a:t>P</a:t>
            </a:r>
            <a:r>
              <a:rPr lang="en-US" sz="2800" dirty="0" err="1"/>
              <a:t>ouž</a:t>
            </a:r>
            <a:r>
              <a:rPr lang="cs-CZ" sz="2800" dirty="0" err="1"/>
              <a:t>ití</a:t>
            </a:r>
            <a:r>
              <a:rPr lang="en-US" sz="2800" dirty="0"/>
              <a:t> </a:t>
            </a:r>
            <a:r>
              <a:rPr lang="en-US" sz="2800" dirty="0" err="1"/>
              <a:t>jed</a:t>
            </a:r>
            <a:r>
              <a:rPr lang="cs-CZ" sz="2800" dirty="0"/>
              <a:t>noho</a:t>
            </a:r>
            <a:r>
              <a:rPr lang="en-US" sz="2800" dirty="0"/>
              <a:t> </a:t>
            </a:r>
            <a:r>
              <a:rPr lang="en-US" sz="2800" dirty="0" err="1"/>
              <a:t>druh</a:t>
            </a:r>
            <a:r>
              <a:rPr lang="cs-CZ" sz="2800" dirty="0"/>
              <a:t>u</a:t>
            </a:r>
            <a:r>
              <a:rPr lang="en-US" sz="2800" dirty="0"/>
              <a:t> </a:t>
            </a:r>
            <a:r>
              <a:rPr lang="cs-CZ" sz="2800" dirty="0"/>
              <a:t>(</a:t>
            </a:r>
            <a:r>
              <a:rPr lang="en-US" sz="2800" dirty="0" err="1"/>
              <a:t>nebo</a:t>
            </a:r>
            <a:r>
              <a:rPr lang="en-US" sz="2800" dirty="0"/>
              <a:t> mal</a:t>
            </a:r>
            <a:r>
              <a:rPr lang="cs-CZ" sz="2800" dirty="0"/>
              <a:t>é</a:t>
            </a:r>
            <a:r>
              <a:rPr lang="en-US" sz="2800" dirty="0"/>
              <a:t> </a:t>
            </a:r>
            <a:r>
              <a:rPr lang="en-US" sz="2800" dirty="0" err="1"/>
              <a:t>skupin</a:t>
            </a:r>
            <a:r>
              <a:rPr lang="cs-CZ" sz="2800" dirty="0"/>
              <a:t>y</a:t>
            </a:r>
            <a:r>
              <a:rPr lang="en-US" sz="2800" dirty="0"/>
              <a:t> </a:t>
            </a:r>
            <a:r>
              <a:rPr lang="en-US" sz="2800" dirty="0" err="1"/>
              <a:t>druhů</a:t>
            </a:r>
            <a:r>
              <a:rPr lang="cs-CZ" sz="2800" dirty="0"/>
              <a:t>)</a:t>
            </a:r>
            <a:r>
              <a:rPr lang="en-US" sz="2800" dirty="0"/>
              <a:t> k </a:t>
            </a:r>
            <a:r>
              <a:rPr lang="en-US" sz="2800" dirty="0" err="1"/>
              <a:t>posouzení</a:t>
            </a:r>
            <a:r>
              <a:rPr lang="en-US" sz="2800" dirty="0"/>
              <a:t> </a:t>
            </a:r>
            <a:r>
              <a:rPr lang="en-US" sz="2800" dirty="0" err="1"/>
              <a:t>kvality</a:t>
            </a:r>
            <a:r>
              <a:rPr lang="en-US" sz="2800" dirty="0"/>
              <a:t> </a:t>
            </a:r>
            <a:r>
              <a:rPr lang="en-US" sz="2800" dirty="0" err="1"/>
              <a:t>prostředí</a:t>
            </a:r>
            <a:r>
              <a:rPr lang="en-US" sz="2800" dirty="0"/>
              <a:t> </a:t>
            </a:r>
            <a:r>
              <a:rPr lang="cs-CZ" sz="2800" dirty="0"/>
              <a:t>(či změny </a:t>
            </a:r>
            <a:r>
              <a:rPr lang="en-US" sz="2800" dirty="0"/>
              <a:t>v </a:t>
            </a:r>
            <a:r>
              <a:rPr lang="en-US" sz="2800" dirty="0" err="1"/>
              <a:t>čase</a:t>
            </a:r>
            <a:r>
              <a:rPr lang="cs-CZ" sz="2800" dirty="0"/>
              <a:t>)</a:t>
            </a:r>
            <a:r>
              <a:rPr lang="en-US" sz="2800" dirty="0"/>
              <a:t> </a:t>
            </a:r>
            <a:r>
              <a:rPr lang="en-US" sz="2800" dirty="0" err="1"/>
              <a:t>může</a:t>
            </a:r>
            <a:r>
              <a:rPr lang="en-US" sz="2800" dirty="0"/>
              <a:t> </a:t>
            </a:r>
            <a:r>
              <a:rPr lang="en-US" sz="2800" dirty="0" err="1"/>
              <a:t>představovat</a:t>
            </a:r>
            <a:r>
              <a:rPr lang="en-US" sz="2800" dirty="0"/>
              <a:t> </a:t>
            </a:r>
            <a:r>
              <a:rPr lang="en-US" sz="2800" b="1" dirty="0" err="1"/>
              <a:t>hrubé</a:t>
            </a:r>
            <a:r>
              <a:rPr lang="en-US" sz="2800" b="1" dirty="0"/>
              <a:t> </a:t>
            </a:r>
            <a:r>
              <a:rPr lang="en-US" sz="2800" b="1" dirty="0" err="1"/>
              <a:t>zjednodušení</a:t>
            </a:r>
            <a:r>
              <a:rPr lang="en-US" sz="2800" b="1" dirty="0"/>
              <a:t> </a:t>
            </a:r>
            <a:r>
              <a:rPr lang="en-US" sz="2800" b="1" dirty="0" err="1"/>
              <a:t>složitého</a:t>
            </a:r>
            <a:r>
              <a:rPr lang="en-US" sz="2800" b="1" dirty="0"/>
              <a:t> </a:t>
            </a:r>
            <a:r>
              <a:rPr lang="en-US" sz="2800" b="1" dirty="0" err="1"/>
              <a:t>systému</a:t>
            </a:r>
            <a:endParaRPr lang="en-US" sz="2800" b="1" dirty="0"/>
          </a:p>
        </p:txBody>
      </p:sp>
    </p:spTree>
    <p:extLst>
      <p:ext uri="{BB962C8B-B14F-4D97-AF65-F5344CB8AC3E}">
        <p14:creationId xmlns:p14="http://schemas.microsoft.com/office/powerpoint/2010/main" val="2065780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Výhody vs. </a:t>
            </a:r>
            <a:r>
              <a:rPr lang="cs-CZ"/>
              <a:t>nevýhody – shrnutí</a:t>
            </a:r>
            <a:endParaRPr lang="en-US"/>
          </a:p>
        </p:txBody>
      </p:sp>
      <p:sp>
        <p:nvSpPr>
          <p:cNvPr id="3" name="Zástupný symbol pro obsah 2"/>
          <p:cNvSpPr>
            <a:spLocks noGrp="1"/>
          </p:cNvSpPr>
          <p:nvPr>
            <p:ph idx="1"/>
          </p:nvPr>
        </p:nvSpPr>
        <p:spPr/>
        <p:txBody>
          <a:bodyPr/>
          <a:lstStyle/>
          <a:p>
            <a:r>
              <a:rPr lang="cs-CZ" dirty="0"/>
              <a:t>Výhody využití bioindikátorů </a:t>
            </a:r>
            <a:r>
              <a:rPr lang="cs-CZ" b="1" dirty="0"/>
              <a:t>jasně převažují jejich omezení</a:t>
            </a:r>
          </a:p>
          <a:p>
            <a:r>
              <a:rPr lang="cs-CZ" dirty="0"/>
              <a:t>Využití od buněčné až po ekosystémovou úroveň, k hodnocení stavu konkrétního ekosystému</a:t>
            </a:r>
          </a:p>
          <a:p>
            <a:r>
              <a:rPr lang="en-US" dirty="0" err="1"/>
              <a:t>Shromažďují</a:t>
            </a:r>
            <a:r>
              <a:rPr lang="en-US" dirty="0"/>
              <a:t> </a:t>
            </a:r>
            <a:r>
              <a:rPr lang="en-US" dirty="0" err="1"/>
              <a:t>informace</a:t>
            </a:r>
            <a:r>
              <a:rPr lang="en-US" dirty="0"/>
              <a:t> </a:t>
            </a:r>
            <a:r>
              <a:rPr lang="cs-CZ" dirty="0"/>
              <a:t>o</a:t>
            </a:r>
            <a:r>
              <a:rPr lang="en-US" dirty="0"/>
              <a:t> </a:t>
            </a:r>
            <a:r>
              <a:rPr lang="en-US" dirty="0" err="1"/>
              <a:t>biologických</a:t>
            </a:r>
            <a:r>
              <a:rPr lang="en-US" dirty="0"/>
              <a:t>, </a:t>
            </a:r>
            <a:r>
              <a:rPr lang="en-US" dirty="0" err="1"/>
              <a:t>fyzikálních</a:t>
            </a:r>
            <a:r>
              <a:rPr lang="en-US" dirty="0"/>
              <a:t> a </a:t>
            </a:r>
            <a:r>
              <a:rPr lang="en-US" dirty="0" err="1"/>
              <a:t>chemických</a:t>
            </a:r>
            <a:r>
              <a:rPr lang="en-US" dirty="0"/>
              <a:t> </a:t>
            </a:r>
            <a:r>
              <a:rPr lang="en-US" dirty="0" err="1"/>
              <a:t>slož</a:t>
            </a:r>
            <a:r>
              <a:rPr lang="cs-CZ" dirty="0" err="1"/>
              <a:t>kách</a:t>
            </a:r>
            <a:r>
              <a:rPr lang="en-US" dirty="0"/>
              <a:t> </a:t>
            </a:r>
            <a:r>
              <a:rPr lang="cs-CZ" dirty="0"/>
              <a:t>prostředí</a:t>
            </a:r>
            <a:r>
              <a:rPr lang="en-US" dirty="0"/>
              <a:t>, </a:t>
            </a:r>
            <a:r>
              <a:rPr lang="en-US" dirty="0" err="1"/>
              <a:t>které</a:t>
            </a:r>
            <a:r>
              <a:rPr lang="en-US" dirty="0"/>
              <a:t> se </a:t>
            </a:r>
            <a:r>
              <a:rPr lang="en-US" dirty="0" err="1"/>
              <a:t>projevují</a:t>
            </a:r>
            <a:r>
              <a:rPr lang="en-US" dirty="0"/>
              <a:t> </a:t>
            </a:r>
            <a:r>
              <a:rPr lang="en-US" dirty="0" err="1"/>
              <a:t>jako</a:t>
            </a:r>
            <a:r>
              <a:rPr lang="en-US" dirty="0"/>
              <a:t> </a:t>
            </a:r>
            <a:r>
              <a:rPr lang="en-US" dirty="0" err="1"/>
              <a:t>změny</a:t>
            </a:r>
            <a:r>
              <a:rPr lang="en-US" dirty="0"/>
              <a:t> </a:t>
            </a:r>
            <a:r>
              <a:rPr lang="en-US" dirty="0" err="1"/>
              <a:t>individuální</a:t>
            </a:r>
            <a:r>
              <a:rPr lang="en-US" dirty="0"/>
              <a:t> </a:t>
            </a:r>
            <a:r>
              <a:rPr lang="cs-CZ" dirty="0"/>
              <a:t>fitness</a:t>
            </a:r>
            <a:r>
              <a:rPr lang="en-US" dirty="0"/>
              <a:t>, </a:t>
            </a:r>
            <a:r>
              <a:rPr lang="en-US" dirty="0" err="1"/>
              <a:t>hustoty</a:t>
            </a:r>
            <a:r>
              <a:rPr lang="en-US" dirty="0"/>
              <a:t> </a:t>
            </a:r>
            <a:r>
              <a:rPr lang="cs-CZ" dirty="0"/>
              <a:t>populace</a:t>
            </a:r>
            <a:r>
              <a:rPr lang="en-US" dirty="0"/>
              <a:t>, </a:t>
            </a:r>
            <a:r>
              <a:rPr lang="en-US" dirty="0" err="1"/>
              <a:t>složení</a:t>
            </a:r>
            <a:r>
              <a:rPr lang="en-US" dirty="0"/>
              <a:t> </a:t>
            </a:r>
            <a:r>
              <a:rPr lang="cs-CZ" dirty="0"/>
              <a:t>společenstva</a:t>
            </a:r>
            <a:r>
              <a:rPr lang="en-US" dirty="0"/>
              <a:t> a </a:t>
            </a:r>
            <a:r>
              <a:rPr lang="en-US" dirty="0" err="1"/>
              <a:t>ekosystémových</a:t>
            </a:r>
            <a:r>
              <a:rPr lang="en-US" dirty="0"/>
              <a:t> </a:t>
            </a:r>
            <a:r>
              <a:rPr lang="en-US" dirty="0" err="1"/>
              <a:t>procesů</a:t>
            </a:r>
            <a:endParaRPr lang="cs-CZ" dirty="0"/>
          </a:p>
          <a:p>
            <a:r>
              <a:rPr lang="en-US" dirty="0"/>
              <a:t>Z </a:t>
            </a:r>
            <a:r>
              <a:rPr lang="en-US" dirty="0" err="1"/>
              <a:t>pohledu</a:t>
            </a:r>
            <a:r>
              <a:rPr lang="en-US" dirty="0"/>
              <a:t> </a:t>
            </a:r>
            <a:r>
              <a:rPr lang="en-US" dirty="0" err="1"/>
              <a:t>managementu</a:t>
            </a:r>
            <a:r>
              <a:rPr lang="en-US" dirty="0"/>
              <a:t> </a:t>
            </a:r>
            <a:r>
              <a:rPr lang="en-US" dirty="0" err="1"/>
              <a:t>bioindikátory</a:t>
            </a:r>
            <a:r>
              <a:rPr lang="en-US" dirty="0"/>
              <a:t> </a:t>
            </a:r>
            <a:r>
              <a:rPr lang="en-US" dirty="0" err="1"/>
              <a:t>informují</a:t>
            </a:r>
            <a:r>
              <a:rPr lang="en-US" dirty="0"/>
              <a:t> o </a:t>
            </a:r>
            <a:r>
              <a:rPr lang="en-US" dirty="0" err="1"/>
              <a:t>našich</a:t>
            </a:r>
            <a:r>
              <a:rPr lang="en-US" dirty="0"/>
              <a:t> </a:t>
            </a:r>
            <a:r>
              <a:rPr lang="cs-CZ" dirty="0"/>
              <a:t>aktivitách</a:t>
            </a:r>
            <a:r>
              <a:rPr lang="en-US" dirty="0"/>
              <a:t> </a:t>
            </a:r>
            <a:r>
              <a:rPr lang="en-US" dirty="0" err="1"/>
              <a:t>ohledně</a:t>
            </a:r>
            <a:r>
              <a:rPr lang="en-US" dirty="0"/>
              <a:t> </a:t>
            </a:r>
            <a:r>
              <a:rPr lang="en-US" dirty="0" err="1"/>
              <a:t>toho</a:t>
            </a:r>
            <a:r>
              <a:rPr lang="en-US" dirty="0"/>
              <a:t>, co je a co </a:t>
            </a:r>
            <a:r>
              <a:rPr lang="en-US" dirty="0" err="1"/>
              <a:t>není</a:t>
            </a:r>
            <a:r>
              <a:rPr lang="en-US" dirty="0"/>
              <a:t> </a:t>
            </a:r>
            <a:r>
              <a:rPr lang="en-US" dirty="0" err="1"/>
              <a:t>biologicky</a:t>
            </a:r>
            <a:r>
              <a:rPr lang="en-US" dirty="0"/>
              <a:t> </a:t>
            </a:r>
            <a:r>
              <a:rPr lang="en-US" dirty="0" err="1"/>
              <a:t>udržitelné</a:t>
            </a:r>
            <a:endParaRPr lang="en-US" dirty="0"/>
          </a:p>
        </p:txBody>
      </p:sp>
    </p:spTree>
    <p:extLst>
      <p:ext uri="{BB962C8B-B14F-4D97-AF65-F5344CB8AC3E}">
        <p14:creationId xmlns:p14="http://schemas.microsoft.com/office/powerpoint/2010/main" val="3478566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Řasy a sinice jako bioindikátory</a:t>
            </a:r>
            <a:endParaRPr lang="en-US" dirty="0"/>
          </a:p>
        </p:txBody>
      </p:sp>
      <p:sp>
        <p:nvSpPr>
          <p:cNvPr id="3" name="Zástupný symbol pro obsah 2"/>
          <p:cNvSpPr>
            <a:spLocks noGrp="1"/>
          </p:cNvSpPr>
          <p:nvPr>
            <p:ph sz="half" idx="1"/>
          </p:nvPr>
        </p:nvSpPr>
        <p:spPr>
          <a:xfrm>
            <a:off x="602225" y="1904283"/>
            <a:ext cx="9259529" cy="4351338"/>
          </a:xfrm>
        </p:spPr>
        <p:txBody>
          <a:bodyPr>
            <a:normAutofit/>
          </a:bodyPr>
          <a:lstStyle/>
          <a:p>
            <a:r>
              <a:rPr lang="cs-CZ" dirty="0"/>
              <a:t>Reagují velice rychle na změnu chemického složení vodního toku či nádrže</a:t>
            </a:r>
          </a:p>
          <a:p>
            <a:r>
              <a:rPr lang="cs-CZ" dirty="0"/>
              <a:t>Odrážejí míru eutrofizace (</a:t>
            </a:r>
            <a:r>
              <a:rPr lang="en-US" dirty="0" err="1"/>
              <a:t>proces</a:t>
            </a:r>
            <a:r>
              <a:rPr lang="en-US" dirty="0"/>
              <a:t> </a:t>
            </a:r>
            <a:r>
              <a:rPr lang="en-US" dirty="0" err="1"/>
              <a:t>obohacování</a:t>
            </a:r>
            <a:r>
              <a:rPr lang="en-US" dirty="0"/>
              <a:t> </a:t>
            </a:r>
            <a:r>
              <a:rPr lang="en-US" dirty="0" err="1"/>
              <a:t>vod</a:t>
            </a:r>
            <a:r>
              <a:rPr lang="en-US" dirty="0"/>
              <a:t> o </a:t>
            </a:r>
            <a:r>
              <a:rPr lang="en-US" dirty="0" err="1"/>
              <a:t>živiny</a:t>
            </a:r>
            <a:r>
              <a:rPr lang="en-US" dirty="0"/>
              <a:t>, </a:t>
            </a:r>
            <a:r>
              <a:rPr lang="en-US" dirty="0" err="1"/>
              <a:t>zejména</a:t>
            </a:r>
            <a:r>
              <a:rPr lang="en-US" dirty="0"/>
              <a:t> </a:t>
            </a:r>
            <a:r>
              <a:rPr lang="en-US" dirty="0" err="1"/>
              <a:t>dusík</a:t>
            </a:r>
            <a:r>
              <a:rPr lang="en-US" dirty="0"/>
              <a:t> a </a:t>
            </a:r>
            <a:r>
              <a:rPr lang="en-US" dirty="0" err="1"/>
              <a:t>fosfor</a:t>
            </a:r>
            <a:r>
              <a:rPr lang="cs-CZ" dirty="0"/>
              <a:t>)</a:t>
            </a:r>
            <a:r>
              <a:rPr lang="en-US" dirty="0"/>
              <a:t> →</a:t>
            </a:r>
            <a:r>
              <a:rPr lang="cs-CZ" dirty="0"/>
              <a:t> změny složení řasové flóry</a:t>
            </a:r>
          </a:p>
          <a:p>
            <a:r>
              <a:rPr lang="cs-CZ" dirty="0"/>
              <a:t>Eutrofizace: přirozená (</a:t>
            </a:r>
            <a:r>
              <a:rPr lang="en-US" dirty="0" err="1"/>
              <a:t>výplach</a:t>
            </a:r>
            <a:r>
              <a:rPr lang="en-US" dirty="0"/>
              <a:t> </a:t>
            </a:r>
            <a:r>
              <a:rPr lang="en-US" dirty="0" err="1"/>
              <a:t>živin</a:t>
            </a:r>
            <a:r>
              <a:rPr lang="en-US" dirty="0"/>
              <a:t> z </a:t>
            </a:r>
            <a:r>
              <a:rPr lang="en-US" dirty="0" err="1"/>
              <a:t>půdy</a:t>
            </a:r>
            <a:r>
              <a:rPr lang="en-US" dirty="0"/>
              <a:t> a </a:t>
            </a:r>
            <a:r>
              <a:rPr lang="en-US" dirty="0" err="1"/>
              <a:t>rozklad</a:t>
            </a:r>
            <a:r>
              <a:rPr lang="en-US" dirty="0"/>
              <a:t> </a:t>
            </a:r>
            <a:r>
              <a:rPr lang="en-US" dirty="0" err="1"/>
              <a:t>mrtvých</a:t>
            </a:r>
            <a:r>
              <a:rPr lang="en-US" dirty="0"/>
              <a:t> </a:t>
            </a:r>
            <a:r>
              <a:rPr lang="en-US" dirty="0" err="1"/>
              <a:t>organismů</a:t>
            </a:r>
            <a:r>
              <a:rPr lang="en-US" dirty="0"/>
              <a:t>) </a:t>
            </a:r>
            <a:r>
              <a:rPr lang="cs-CZ" i="1" dirty="0"/>
              <a:t>vs.</a:t>
            </a:r>
            <a:r>
              <a:rPr lang="en-US" dirty="0"/>
              <a:t> </a:t>
            </a:r>
            <a:r>
              <a:rPr lang="en-US" dirty="0" err="1"/>
              <a:t>nepřirozen</a:t>
            </a:r>
            <a:r>
              <a:rPr lang="cs-CZ" dirty="0"/>
              <a:t>á (antropogenní)</a:t>
            </a:r>
          </a:p>
        </p:txBody>
      </p:sp>
      <p:pic>
        <p:nvPicPr>
          <p:cNvPr id="10242" name="Picture 2" descr="OPŽP - Prioritní osa č. 1 – odstraňování příčin nadměrného zatížení povrchových vod živinami (eutrofizace vod) výzva 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6078" y="4429190"/>
            <a:ext cx="3020244" cy="201493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838197" y="4995634"/>
            <a:ext cx="3104536" cy="923330"/>
          </a:xfrm>
          <a:prstGeom prst="rect">
            <a:avLst/>
          </a:prstGeom>
          <a:noFill/>
        </p:spPr>
        <p:txBody>
          <a:bodyPr wrap="square" rtlCol="0">
            <a:spAutoFit/>
          </a:bodyPr>
          <a:lstStyle/>
          <a:p>
            <a:r>
              <a:rPr lang="cs-CZ" dirty="0"/>
              <a:t>Doména: </a:t>
            </a:r>
            <a:r>
              <a:rPr lang="cs-CZ" dirty="0" err="1"/>
              <a:t>Bacteria</a:t>
            </a:r>
            <a:r>
              <a:rPr lang="cs-CZ" dirty="0"/>
              <a:t> (bakterie)</a:t>
            </a:r>
          </a:p>
          <a:p>
            <a:r>
              <a:rPr lang="cs-CZ" dirty="0"/>
              <a:t>Kmen: </a:t>
            </a:r>
            <a:r>
              <a:rPr lang="cs-CZ" dirty="0" err="1"/>
              <a:t>Cyanobacteria</a:t>
            </a:r>
            <a:r>
              <a:rPr lang="cs-CZ" dirty="0"/>
              <a:t> (sinice)</a:t>
            </a:r>
          </a:p>
          <a:p>
            <a:r>
              <a:rPr lang="cs-CZ" dirty="0"/>
              <a:t>Třída: </a:t>
            </a:r>
            <a:r>
              <a:rPr lang="cs-CZ" dirty="0" err="1"/>
              <a:t>Cyanophycae</a:t>
            </a:r>
            <a:r>
              <a:rPr lang="cs-CZ" dirty="0"/>
              <a:t> (sinice)</a:t>
            </a:r>
            <a:endParaRPr lang="en-US" dirty="0"/>
          </a:p>
        </p:txBody>
      </p:sp>
      <p:sp>
        <p:nvSpPr>
          <p:cNvPr id="7" name="TextovéPole 6"/>
          <p:cNvSpPr txBox="1"/>
          <p:nvPr/>
        </p:nvSpPr>
        <p:spPr>
          <a:xfrm>
            <a:off x="3886020" y="4973823"/>
            <a:ext cx="3803343" cy="1200329"/>
          </a:xfrm>
          <a:prstGeom prst="rect">
            <a:avLst/>
          </a:prstGeom>
          <a:noFill/>
        </p:spPr>
        <p:txBody>
          <a:bodyPr wrap="square" rtlCol="0">
            <a:spAutoFit/>
          </a:bodyPr>
          <a:lstStyle/>
          <a:p>
            <a:r>
              <a:rPr lang="cs-CZ" dirty="0"/>
              <a:t>Řasy: seskupení nepříbuzných skupin organismů</a:t>
            </a:r>
          </a:p>
          <a:p>
            <a:r>
              <a:rPr lang="cs-CZ" dirty="0"/>
              <a:t>Autotrofní </a:t>
            </a:r>
            <a:r>
              <a:rPr lang="cs-CZ" dirty="0" err="1"/>
              <a:t>fotosyntetizující</a:t>
            </a:r>
            <a:r>
              <a:rPr lang="cs-CZ" dirty="0"/>
              <a:t> organismy vyjma vyšších rostlin</a:t>
            </a:r>
            <a:endParaRPr lang="en-US" dirty="0"/>
          </a:p>
        </p:txBody>
      </p:sp>
      <p:sp>
        <p:nvSpPr>
          <p:cNvPr id="6" name="TextovéPole 5"/>
          <p:cNvSpPr txBox="1"/>
          <p:nvPr/>
        </p:nvSpPr>
        <p:spPr>
          <a:xfrm>
            <a:off x="488796" y="4650658"/>
            <a:ext cx="2549371" cy="646331"/>
          </a:xfrm>
          <a:prstGeom prst="rect">
            <a:avLst/>
          </a:prstGeom>
          <a:noFill/>
        </p:spPr>
        <p:txBody>
          <a:bodyPr wrap="square" rtlCol="0">
            <a:spAutoFit/>
          </a:bodyPr>
          <a:lstStyle/>
          <a:p>
            <a:r>
              <a:rPr lang="cs-CZ" b="1" dirty="0"/>
              <a:t>Zařazení v systému: </a:t>
            </a:r>
          </a:p>
          <a:p>
            <a:endParaRPr lang="en-US" dirty="0"/>
          </a:p>
        </p:txBody>
      </p:sp>
    </p:spTree>
    <p:extLst>
      <p:ext uri="{BB962C8B-B14F-4D97-AF65-F5344CB8AC3E}">
        <p14:creationId xmlns:p14="http://schemas.microsoft.com/office/powerpoint/2010/main" val="506662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naba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25" y="1550272"/>
            <a:ext cx="5536582" cy="4152437"/>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1"/>
          <p:cNvSpPr>
            <a:spLocks noGrp="1"/>
          </p:cNvSpPr>
          <p:nvPr>
            <p:ph type="title"/>
          </p:nvPr>
        </p:nvSpPr>
        <p:spPr>
          <a:xfrm>
            <a:off x="672279" y="81372"/>
            <a:ext cx="10515600" cy="1325563"/>
          </a:xfrm>
        </p:spPr>
        <p:txBody>
          <a:bodyPr/>
          <a:lstStyle/>
          <a:p>
            <a:r>
              <a:rPr lang="cs-CZ" dirty="0"/>
              <a:t>Řasy a sinice jako bioindikátory</a:t>
            </a:r>
            <a:endParaRPr lang="en-US" dirty="0"/>
          </a:p>
        </p:txBody>
      </p:sp>
      <p:sp>
        <p:nvSpPr>
          <p:cNvPr id="5" name="TextovéPole 4"/>
          <p:cNvSpPr txBox="1"/>
          <p:nvPr/>
        </p:nvSpPr>
        <p:spPr>
          <a:xfrm>
            <a:off x="1139621" y="5893817"/>
            <a:ext cx="4179631" cy="646331"/>
          </a:xfrm>
          <a:prstGeom prst="rect">
            <a:avLst/>
          </a:prstGeom>
          <a:noFill/>
        </p:spPr>
        <p:txBody>
          <a:bodyPr wrap="square" rtlCol="0">
            <a:spAutoFit/>
          </a:bodyPr>
          <a:lstStyle/>
          <a:p>
            <a:r>
              <a:rPr lang="cs-CZ" i="1" dirty="0" err="1"/>
              <a:t>Anabena</a:t>
            </a:r>
            <a:r>
              <a:rPr lang="cs-CZ" i="1" dirty="0"/>
              <a:t> </a:t>
            </a:r>
            <a:r>
              <a:rPr lang="cs-CZ" i="1" dirty="0" err="1"/>
              <a:t>flos-aquae</a:t>
            </a:r>
            <a:r>
              <a:rPr lang="cs-CZ" i="1" dirty="0"/>
              <a:t> – </a:t>
            </a:r>
            <a:r>
              <a:rPr lang="cs-CZ" dirty="0"/>
              <a:t>vodní květ, znečištění</a:t>
            </a:r>
            <a:endParaRPr lang="en-US" dirty="0"/>
          </a:p>
        </p:txBody>
      </p:sp>
      <p:pic>
        <p:nvPicPr>
          <p:cNvPr id="5126" name="Picture 6" descr="https://ccala.butbn.cas.cz/sites/default/files/styles/ccala_big/public/ccala_collection/13236/135291934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079" y="1550271"/>
            <a:ext cx="6069818" cy="41524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7159704" y="5893818"/>
            <a:ext cx="4422696" cy="923330"/>
          </a:xfrm>
          <a:prstGeom prst="rect">
            <a:avLst/>
          </a:prstGeom>
          <a:noFill/>
        </p:spPr>
        <p:txBody>
          <a:bodyPr wrap="square" rtlCol="0">
            <a:spAutoFit/>
          </a:bodyPr>
          <a:lstStyle/>
          <a:p>
            <a:r>
              <a:rPr lang="cs-CZ" i="1" dirty="0" err="1"/>
              <a:t>Aphanizomenon</a:t>
            </a:r>
            <a:r>
              <a:rPr lang="cs-CZ" i="1" dirty="0"/>
              <a:t> </a:t>
            </a:r>
            <a:r>
              <a:rPr lang="cs-CZ" i="1" dirty="0" err="1"/>
              <a:t>flos-aquae</a:t>
            </a:r>
            <a:r>
              <a:rPr lang="cs-CZ" i="1" dirty="0"/>
              <a:t> – </a:t>
            </a:r>
            <a:r>
              <a:rPr lang="cs-CZ" dirty="0"/>
              <a:t>vodní květ, znečištění</a:t>
            </a:r>
            <a:endParaRPr lang="en-US" dirty="0"/>
          </a:p>
          <a:p>
            <a:endParaRPr lang="en-US" i="1" dirty="0"/>
          </a:p>
        </p:txBody>
      </p:sp>
    </p:spTree>
    <p:extLst>
      <p:ext uri="{BB962C8B-B14F-4D97-AF65-F5344CB8AC3E}">
        <p14:creationId xmlns:p14="http://schemas.microsoft.com/office/powerpoint/2010/main" val="2971074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Obrázek 1">
            <a:extLst>
              <a:ext uri="{FF2B5EF4-FFF2-40B4-BE49-F238E27FC236}">
                <a16:creationId xmlns:a16="http://schemas.microsoft.com/office/drawing/2014/main" id="{5491183B-F05A-4F64-B048-BCF0737A38A0}"/>
              </a:ext>
            </a:extLst>
          </p:cNvPr>
          <p:cNvPicPr>
            <a:picLocks noChangeAspect="1"/>
          </p:cNvPicPr>
          <p:nvPr/>
        </p:nvPicPr>
        <p:blipFill>
          <a:blip r:embed="rId3">
            <a:extLst>
              <a:ext uri="{28A0092B-C50C-407E-A947-70E740481C1C}">
                <a14:useLocalDpi xmlns:a14="http://schemas.microsoft.com/office/drawing/2010/main" val="0"/>
              </a:ext>
            </a:extLst>
          </a:blip>
          <a:srcRect l="12250" t="8537"/>
          <a:stretch>
            <a:fillRect/>
          </a:stretch>
        </p:blipFill>
        <p:spPr bwMode="auto">
          <a:xfrm>
            <a:off x="5624513" y="100013"/>
            <a:ext cx="4610100"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Obrázek 2">
            <a:extLst>
              <a:ext uri="{FF2B5EF4-FFF2-40B4-BE49-F238E27FC236}">
                <a16:creationId xmlns:a16="http://schemas.microsoft.com/office/drawing/2014/main" id="{F25B494D-7A7C-464D-A469-EA0B2A83EFBD}"/>
              </a:ext>
            </a:extLst>
          </p:cNvPr>
          <p:cNvPicPr>
            <a:picLocks noChangeAspect="1"/>
          </p:cNvPicPr>
          <p:nvPr/>
        </p:nvPicPr>
        <p:blipFill>
          <a:blip r:embed="rId4" cstate="print">
            <a:extLst>
              <a:ext uri="{28A0092B-C50C-407E-A947-70E740481C1C}">
                <a14:useLocalDpi xmlns:a14="http://schemas.microsoft.com/office/drawing/2010/main" val="0"/>
              </a:ext>
            </a:extLst>
          </a:blip>
          <a:srcRect l="18912" r="16792"/>
          <a:stretch>
            <a:fillRect/>
          </a:stretch>
        </p:blipFill>
        <p:spPr bwMode="auto">
          <a:xfrm>
            <a:off x="1774826" y="100014"/>
            <a:ext cx="3313113"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Obrázek 3">
            <a:extLst>
              <a:ext uri="{FF2B5EF4-FFF2-40B4-BE49-F238E27FC236}">
                <a16:creationId xmlns:a16="http://schemas.microsoft.com/office/drawing/2014/main" id="{DE48562B-D83D-41E1-A76A-349B561624F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8925" y="3429001"/>
            <a:ext cx="4910138"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3" name="Obdélník 5">
            <a:extLst>
              <a:ext uri="{FF2B5EF4-FFF2-40B4-BE49-F238E27FC236}">
                <a16:creationId xmlns:a16="http://schemas.microsoft.com/office/drawing/2014/main" id="{739FB8B6-C50A-475A-9485-A8CB21A609BE}"/>
              </a:ext>
            </a:extLst>
          </p:cNvPr>
          <p:cNvSpPr>
            <a:spLocks noChangeArrowheads="1"/>
          </p:cNvSpPr>
          <p:nvPr/>
        </p:nvSpPr>
        <p:spPr bwMode="auto">
          <a:xfrm>
            <a:off x="1897064" y="60326"/>
            <a:ext cx="3190875"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FFFF00"/>
                </a:solidFill>
                <a:latin typeface="Comic Sans MS" panose="030F0702030302020204" pitchFamily="66" charset="0"/>
              </a:defRPr>
            </a:lvl1pPr>
            <a:lvl2pPr marL="742950" indent="-285750">
              <a:defRPr sz="2400">
                <a:solidFill>
                  <a:srgbClr val="FFFF00"/>
                </a:solidFill>
                <a:latin typeface="Comic Sans MS" panose="030F0702030302020204" pitchFamily="66" charset="0"/>
              </a:defRPr>
            </a:lvl2pPr>
            <a:lvl3pPr marL="1143000" indent="-228600">
              <a:defRPr sz="2400">
                <a:solidFill>
                  <a:srgbClr val="FFFF00"/>
                </a:solidFill>
                <a:latin typeface="Comic Sans MS" panose="030F0702030302020204" pitchFamily="66" charset="0"/>
              </a:defRPr>
            </a:lvl3pPr>
            <a:lvl4pPr marL="1600200" indent="-228600">
              <a:defRPr sz="2400">
                <a:solidFill>
                  <a:srgbClr val="FFFF00"/>
                </a:solidFill>
                <a:latin typeface="Comic Sans MS" panose="030F0702030302020204" pitchFamily="66" charset="0"/>
              </a:defRPr>
            </a:lvl4pPr>
            <a:lvl5pPr marL="2057400" indent="-228600">
              <a:defRPr sz="2400">
                <a:solidFill>
                  <a:srgbClr val="FFFF00"/>
                </a:solidFill>
                <a:latin typeface="Comic Sans MS" panose="030F0702030302020204" pitchFamily="66" charset="0"/>
              </a:defRPr>
            </a:lvl5pPr>
            <a:lvl6pPr marL="2514600" indent="-228600" eaLnBrk="0" fontAlgn="base" hangingPunct="0">
              <a:spcBef>
                <a:spcPct val="0"/>
              </a:spcBef>
              <a:spcAft>
                <a:spcPct val="0"/>
              </a:spcAft>
              <a:defRPr sz="2400">
                <a:solidFill>
                  <a:srgbClr val="FFFF00"/>
                </a:solidFill>
                <a:latin typeface="Comic Sans MS" panose="030F0702030302020204" pitchFamily="66" charset="0"/>
              </a:defRPr>
            </a:lvl6pPr>
            <a:lvl7pPr marL="2971800" indent="-228600" eaLnBrk="0" fontAlgn="base" hangingPunct="0">
              <a:spcBef>
                <a:spcPct val="0"/>
              </a:spcBef>
              <a:spcAft>
                <a:spcPct val="0"/>
              </a:spcAft>
              <a:defRPr sz="2400">
                <a:solidFill>
                  <a:srgbClr val="FFFF00"/>
                </a:solidFill>
                <a:latin typeface="Comic Sans MS" panose="030F0702030302020204" pitchFamily="66" charset="0"/>
              </a:defRPr>
            </a:lvl7pPr>
            <a:lvl8pPr marL="3429000" indent="-228600" eaLnBrk="0" fontAlgn="base" hangingPunct="0">
              <a:spcBef>
                <a:spcPct val="0"/>
              </a:spcBef>
              <a:spcAft>
                <a:spcPct val="0"/>
              </a:spcAft>
              <a:defRPr sz="2400">
                <a:solidFill>
                  <a:srgbClr val="FFFF00"/>
                </a:solidFill>
                <a:latin typeface="Comic Sans MS" panose="030F0702030302020204" pitchFamily="66" charset="0"/>
              </a:defRPr>
            </a:lvl8pPr>
            <a:lvl9pPr marL="3886200" indent="-228600" eaLnBrk="0" fontAlgn="base" hangingPunct="0">
              <a:spcBef>
                <a:spcPct val="0"/>
              </a:spcBef>
              <a:spcAft>
                <a:spcPct val="0"/>
              </a:spcAft>
              <a:defRPr sz="2400">
                <a:solidFill>
                  <a:srgbClr val="FFFF00"/>
                </a:solidFill>
                <a:latin typeface="Comic Sans MS" panose="030F0702030302020204" pitchFamily="66" charset="0"/>
              </a:defRPr>
            </a:lvl9pPr>
          </a:lstStyle>
          <a:p>
            <a:pPr eaLnBrk="1" hangingPunct="1"/>
            <a:endParaRPr lang="cs-CZ" altLang="cs-CZ" sz="1800">
              <a:solidFill>
                <a:schemeClr val="tx1"/>
              </a:solidFill>
              <a:latin typeface="Tahoma" panose="020B0604030504040204" pitchFamily="34" charset="0"/>
            </a:endParaRPr>
          </a:p>
          <a:p>
            <a:pPr eaLnBrk="1" hangingPunct="1"/>
            <a:r>
              <a:rPr lang="cs-CZ" altLang="cs-CZ" sz="1800" i="1">
                <a:solidFill>
                  <a:schemeClr val="tx1"/>
                </a:solidFill>
                <a:latin typeface="Tahoma" panose="020B0604030504040204" pitchFamily="34" charset="0"/>
              </a:rPr>
              <a:t>Aphanizomenon flos-aquae</a:t>
            </a:r>
            <a:r>
              <a:rPr lang="cs-CZ" altLang="cs-CZ" sz="1800">
                <a:solidFill>
                  <a:schemeClr val="tx1"/>
                </a:solidFill>
                <a:latin typeface="Tahoma" panose="020B0604030504040204" pitchFamily="34" charset="0"/>
              </a:rPr>
              <a:t> </a:t>
            </a:r>
          </a:p>
          <a:p>
            <a:pPr eaLnBrk="1" hangingPunct="1"/>
            <a:endParaRPr lang="cs-CZ" altLang="cs-CZ" sz="1800">
              <a:solidFill>
                <a:schemeClr val="bg1"/>
              </a:solidFill>
              <a:latin typeface="Tahoma" panose="020B0604030504040204" pitchFamily="34" charset="0"/>
            </a:endParaRPr>
          </a:p>
          <a:p>
            <a:pPr eaLnBrk="1" hangingPunct="1"/>
            <a:endParaRPr lang="cs-CZ" altLang="cs-CZ" sz="1800">
              <a:solidFill>
                <a:schemeClr val="bg1"/>
              </a:solidFill>
              <a:latin typeface="Tahoma" panose="020B0604030504040204" pitchFamily="34" charset="0"/>
            </a:endParaRPr>
          </a:p>
          <a:p>
            <a:pPr eaLnBrk="1" hangingPunct="1"/>
            <a:endParaRPr lang="cs-CZ" altLang="cs-CZ" sz="1800">
              <a:solidFill>
                <a:schemeClr val="bg1"/>
              </a:solidFill>
              <a:latin typeface="Tahoma" panose="020B0604030504040204" pitchFamily="34" charset="0"/>
            </a:endParaRPr>
          </a:p>
          <a:p>
            <a:pPr eaLnBrk="1" hangingPunct="1"/>
            <a:endParaRPr lang="cs-CZ" altLang="cs-CZ" sz="1800">
              <a:solidFill>
                <a:schemeClr val="bg1"/>
              </a:solidFill>
              <a:latin typeface="Tahoma" panose="020B0604030504040204" pitchFamily="34" charset="0"/>
            </a:endParaRPr>
          </a:p>
          <a:p>
            <a:pPr eaLnBrk="1" hangingPunct="1"/>
            <a:endParaRPr lang="cs-CZ" altLang="cs-CZ" sz="1800">
              <a:solidFill>
                <a:schemeClr val="bg1"/>
              </a:solidFill>
              <a:latin typeface="Tahoma" panose="020B0604030504040204" pitchFamily="34" charset="0"/>
            </a:endParaRPr>
          </a:p>
          <a:p>
            <a:pPr eaLnBrk="1" hangingPunct="1"/>
            <a:endParaRPr lang="cs-CZ" altLang="cs-CZ" sz="1800">
              <a:solidFill>
                <a:schemeClr val="bg1"/>
              </a:solidFill>
              <a:latin typeface="Tahoma" panose="020B0604030504040204" pitchFamily="34" charset="0"/>
            </a:endParaRPr>
          </a:p>
          <a:p>
            <a:pPr eaLnBrk="1" hangingPunct="1"/>
            <a:endParaRPr lang="cs-CZ" altLang="cs-CZ" sz="1800">
              <a:solidFill>
                <a:schemeClr val="bg1"/>
              </a:solidFill>
              <a:latin typeface="Tahoma" panose="020B0604030504040204" pitchFamily="34" charset="0"/>
            </a:endParaRPr>
          </a:p>
          <a:p>
            <a:pPr eaLnBrk="1" hangingPunct="1"/>
            <a:endParaRPr lang="cs-CZ" altLang="cs-CZ" sz="1800">
              <a:solidFill>
                <a:schemeClr val="bg1"/>
              </a:solidFill>
              <a:latin typeface="Tahoma" panose="020B0604030504040204" pitchFamily="34" charset="0"/>
            </a:endParaRPr>
          </a:p>
          <a:p>
            <a:pPr eaLnBrk="1" hangingPunct="1"/>
            <a:r>
              <a:rPr lang="cs-CZ" altLang="cs-CZ" sz="1400">
                <a:solidFill>
                  <a:schemeClr val="tx1"/>
                </a:solidFill>
                <a:latin typeface="Tahoma" panose="020B0604030504040204" pitchFamily="34" charset="0"/>
              </a:rPr>
              <a:t>kolonie podobné kouskům trávy nebo </a:t>
            </a:r>
          </a:p>
          <a:p>
            <a:pPr eaLnBrk="1" hangingPunct="1"/>
            <a:r>
              <a:rPr lang="cs-CZ" altLang="cs-CZ" sz="1400">
                <a:solidFill>
                  <a:schemeClr val="tx1"/>
                </a:solidFill>
                <a:latin typeface="Tahoma" panose="020B0604030504040204" pitchFamily="34" charset="0"/>
              </a:rPr>
              <a:t>modřínovému jehličí</a:t>
            </a:r>
            <a:endParaRPr lang="cs-CZ" altLang="cs-CZ" sz="1400">
              <a:solidFill>
                <a:schemeClr val="tx1"/>
              </a:solidFill>
            </a:endParaRPr>
          </a:p>
        </p:txBody>
      </p:sp>
      <p:pic>
        <p:nvPicPr>
          <p:cNvPr id="196614" name="Obrázek 4">
            <a:extLst>
              <a:ext uri="{FF2B5EF4-FFF2-40B4-BE49-F238E27FC236}">
                <a16:creationId xmlns:a16="http://schemas.microsoft.com/office/drawing/2014/main" id="{07F1B556-7411-4FBC-914A-2A6AC2F8C5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801" y="3425825"/>
            <a:ext cx="376872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a:spLocks noGrp="1"/>
          </p:cNvSpPr>
          <p:nvPr>
            <p:ph type="title"/>
          </p:nvPr>
        </p:nvSpPr>
        <p:spPr>
          <a:xfrm>
            <a:off x="672279" y="81372"/>
            <a:ext cx="10515600" cy="1325563"/>
          </a:xfrm>
        </p:spPr>
        <p:txBody>
          <a:bodyPr/>
          <a:lstStyle/>
          <a:p>
            <a:r>
              <a:rPr lang="cs-CZ" dirty="0"/>
              <a:t>Řasy a sinice jako bioindikátory</a:t>
            </a:r>
            <a:endParaRPr lang="en-US" dirty="0"/>
          </a:p>
        </p:txBody>
      </p:sp>
      <p:sp>
        <p:nvSpPr>
          <p:cNvPr id="10" name="TextovéPole 9"/>
          <p:cNvSpPr txBox="1"/>
          <p:nvPr/>
        </p:nvSpPr>
        <p:spPr>
          <a:xfrm>
            <a:off x="7883012" y="4660491"/>
            <a:ext cx="3040627" cy="923330"/>
          </a:xfrm>
          <a:prstGeom prst="rect">
            <a:avLst/>
          </a:prstGeom>
          <a:noFill/>
        </p:spPr>
        <p:txBody>
          <a:bodyPr wrap="square" rtlCol="0">
            <a:spAutoFit/>
          </a:bodyPr>
          <a:lstStyle/>
          <a:p>
            <a:r>
              <a:rPr lang="cs-CZ" i="1" dirty="0" err="1"/>
              <a:t>Microcystis</a:t>
            </a:r>
            <a:r>
              <a:rPr lang="cs-CZ" i="1" dirty="0"/>
              <a:t> </a:t>
            </a:r>
            <a:r>
              <a:rPr lang="cs-CZ" i="1" dirty="0" err="1"/>
              <a:t>aerguinosa</a:t>
            </a:r>
            <a:r>
              <a:rPr lang="cs-CZ" i="1" dirty="0"/>
              <a:t> – </a:t>
            </a:r>
            <a:r>
              <a:rPr lang="cs-CZ" dirty="0"/>
              <a:t>vodní květ, znečištění</a:t>
            </a:r>
            <a:endParaRPr lang="en-US" dirty="0"/>
          </a:p>
          <a:p>
            <a:endParaRPr lang="en-US" i="1" dirty="0"/>
          </a:p>
        </p:txBody>
      </p:sp>
      <p:pic>
        <p:nvPicPr>
          <p:cNvPr id="7" name="Picture 8" descr="https://alchetron.com/cdn/microcystis-aeruginosa-3ed5bd09-7d0a-4942-a5fb-949114288c5-resize-75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694" y="1591601"/>
            <a:ext cx="6405781" cy="506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232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Obrázek 12">
            <a:extLst>
              <a:ext uri="{FF2B5EF4-FFF2-40B4-BE49-F238E27FC236}">
                <a16:creationId xmlns:a16="http://schemas.microsoft.com/office/drawing/2014/main" id="{90A310E6-C5D9-4190-95A4-F5929D42E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54102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9" name="Obrázek 16">
            <a:extLst>
              <a:ext uri="{FF2B5EF4-FFF2-40B4-BE49-F238E27FC236}">
                <a16:creationId xmlns:a16="http://schemas.microsoft.com/office/drawing/2014/main" id="{52B2D7FA-4EDF-4658-921C-85C419A34B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0450" y="3990976"/>
            <a:ext cx="452755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0" name="Obrázek 18">
            <a:extLst>
              <a:ext uri="{FF2B5EF4-FFF2-40B4-BE49-F238E27FC236}">
                <a16:creationId xmlns:a16="http://schemas.microsoft.com/office/drawing/2014/main" id="{6E3B9CB3-CDCA-4091-BE21-D8AB408C2A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
            <a:ext cx="3767138"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1" name="Obrázek 26">
            <a:extLst>
              <a:ext uri="{FF2B5EF4-FFF2-40B4-BE49-F238E27FC236}">
                <a16:creationId xmlns:a16="http://schemas.microsoft.com/office/drawing/2014/main" id="{15DC6FE6-ED86-458D-994A-7CB9DD5EA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633913"/>
            <a:ext cx="4762500"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je bioindikátor?</a:t>
            </a:r>
            <a:endParaRPr lang="en-US" dirty="0"/>
          </a:p>
        </p:txBody>
      </p:sp>
      <p:sp>
        <p:nvSpPr>
          <p:cNvPr id="3" name="Zástupný symbol pro obsah 2"/>
          <p:cNvSpPr>
            <a:spLocks noGrp="1"/>
          </p:cNvSpPr>
          <p:nvPr>
            <p:ph idx="1"/>
          </p:nvPr>
        </p:nvSpPr>
        <p:spPr>
          <a:xfrm>
            <a:off x="838200" y="1501775"/>
            <a:ext cx="10515600" cy="4953866"/>
          </a:xfrm>
        </p:spPr>
        <p:txBody>
          <a:bodyPr>
            <a:normAutofit lnSpcReduction="10000"/>
          </a:bodyPr>
          <a:lstStyle/>
          <a:p>
            <a:r>
              <a:rPr lang="cs-CZ" dirty="0"/>
              <a:t>Bioindikátory zahrnují </a:t>
            </a:r>
            <a:r>
              <a:rPr lang="cs-CZ" b="1" u="sng" dirty="0"/>
              <a:t>ekologické procesy, druhy nebo společenstva</a:t>
            </a:r>
            <a:r>
              <a:rPr lang="cs-CZ" dirty="0"/>
              <a:t>; slouží k posouzení stavu kvality životního prostředí a/nebo jeho změn v průběhu času</a:t>
            </a:r>
          </a:p>
          <a:p>
            <a:r>
              <a:rPr lang="cs-CZ" dirty="0"/>
              <a:t>Živý organismus (či společenstvo organismů), </a:t>
            </a:r>
            <a:r>
              <a:rPr lang="en-US" dirty="0"/>
              <a:t>z </a:t>
            </a:r>
            <a:r>
              <a:rPr lang="en-US" dirty="0" err="1"/>
              <a:t>jejich</a:t>
            </a:r>
            <a:r>
              <a:rPr lang="cs-CZ" dirty="0"/>
              <a:t>ž</a:t>
            </a:r>
            <a:r>
              <a:rPr lang="en-US" dirty="0"/>
              <a:t> </a:t>
            </a:r>
            <a:r>
              <a:rPr lang="en-US" b="1" u="sng" dirty="0" err="1"/>
              <a:t>přítomnosti</a:t>
            </a:r>
            <a:r>
              <a:rPr lang="en-US" b="1" u="sng" dirty="0"/>
              <a:t>, </a:t>
            </a:r>
            <a:r>
              <a:rPr lang="en-US" b="1" u="sng" dirty="0" err="1"/>
              <a:t>kondice</a:t>
            </a:r>
            <a:r>
              <a:rPr lang="en-US" b="1" u="sng" dirty="0"/>
              <a:t> </a:t>
            </a:r>
            <a:r>
              <a:rPr lang="en-US" b="1" u="sng" dirty="0" err="1"/>
              <a:t>či</a:t>
            </a:r>
            <a:r>
              <a:rPr lang="en-US" b="1" u="sng" dirty="0"/>
              <a:t> </a:t>
            </a:r>
            <a:r>
              <a:rPr lang="en-US" b="1" u="sng" dirty="0" err="1"/>
              <a:t>chování</a:t>
            </a:r>
            <a:r>
              <a:rPr lang="en-US" dirty="0"/>
              <a:t> je </a:t>
            </a:r>
            <a:r>
              <a:rPr lang="en-US" dirty="0" err="1"/>
              <a:t>mo</a:t>
            </a:r>
            <a:r>
              <a:rPr lang="cs-CZ" dirty="0"/>
              <a:t>ž</a:t>
            </a:r>
            <a:r>
              <a:rPr lang="en-US" dirty="0"/>
              <a:t>no </a:t>
            </a:r>
            <a:r>
              <a:rPr lang="en-US" dirty="0" err="1"/>
              <a:t>usuzovat</a:t>
            </a:r>
            <a:r>
              <a:rPr lang="en-US" dirty="0"/>
              <a:t> </a:t>
            </a:r>
            <a:r>
              <a:rPr lang="en-US" dirty="0" err="1"/>
              <a:t>na</a:t>
            </a:r>
            <a:r>
              <a:rPr lang="en-US" dirty="0"/>
              <a:t> </a:t>
            </a:r>
            <a:r>
              <a:rPr lang="en-US" dirty="0" err="1"/>
              <a:t>přítomnost</a:t>
            </a:r>
            <a:r>
              <a:rPr lang="en-US" dirty="0"/>
              <a:t> </a:t>
            </a:r>
            <a:r>
              <a:rPr lang="en-US" dirty="0" err="1"/>
              <a:t>určitého</a:t>
            </a:r>
            <a:r>
              <a:rPr lang="en-US" dirty="0"/>
              <a:t> </a:t>
            </a:r>
            <a:r>
              <a:rPr lang="en-US" dirty="0" err="1"/>
              <a:t>faktoru</a:t>
            </a:r>
            <a:r>
              <a:rPr lang="en-US" dirty="0"/>
              <a:t> </a:t>
            </a:r>
            <a:r>
              <a:rPr lang="en-US" dirty="0" err="1"/>
              <a:t>prostředí</a:t>
            </a:r>
            <a:r>
              <a:rPr lang="en-US" dirty="0"/>
              <a:t> </a:t>
            </a:r>
            <a:r>
              <a:rPr lang="en-US" dirty="0" err="1"/>
              <a:t>i</a:t>
            </a:r>
            <a:r>
              <a:rPr lang="en-US" dirty="0"/>
              <a:t> </a:t>
            </a:r>
            <a:r>
              <a:rPr lang="en-US" dirty="0" err="1"/>
              <a:t>na</a:t>
            </a:r>
            <a:r>
              <a:rPr lang="en-US" dirty="0"/>
              <a:t> </a:t>
            </a:r>
            <a:r>
              <a:rPr lang="en-US" dirty="0" err="1"/>
              <a:t>stav</a:t>
            </a:r>
            <a:r>
              <a:rPr lang="en-US" dirty="0"/>
              <a:t> a </a:t>
            </a:r>
            <a:r>
              <a:rPr lang="en-US" dirty="0" err="1"/>
              <a:t>změnu</a:t>
            </a:r>
            <a:r>
              <a:rPr lang="en-US" dirty="0"/>
              <a:t> </a:t>
            </a:r>
            <a:r>
              <a:rPr lang="en-US" dirty="0" err="1"/>
              <a:t>prostředí</a:t>
            </a:r>
            <a:endParaRPr lang="cs-CZ" dirty="0"/>
          </a:p>
          <a:p>
            <a:r>
              <a:rPr lang="cs-CZ" dirty="0"/>
              <a:t>Typy bioindikátorů:</a:t>
            </a:r>
          </a:p>
          <a:p>
            <a:pPr lvl="1"/>
            <a:r>
              <a:rPr lang="cs-CZ" b="1" dirty="0"/>
              <a:t>Sentinely </a:t>
            </a:r>
            <a:r>
              <a:rPr lang="cs-CZ" dirty="0"/>
              <a:t>(hlídky) – citlivé organismy zaváděné do prostředí úmyslně, aby indikovaly jeho okamžité změny</a:t>
            </a:r>
          </a:p>
          <a:p>
            <a:pPr lvl="1"/>
            <a:r>
              <a:rPr lang="cs-CZ" b="1" dirty="0"/>
              <a:t>Detektory </a:t>
            </a:r>
            <a:r>
              <a:rPr lang="cs-CZ" dirty="0"/>
              <a:t>– organismy vyskytující se přirozeně a reagují na změnu prostředí</a:t>
            </a:r>
          </a:p>
          <a:p>
            <a:pPr lvl="1"/>
            <a:r>
              <a:rPr lang="cs-CZ" b="1" dirty="0"/>
              <a:t>Exploatátory</a:t>
            </a:r>
            <a:r>
              <a:rPr lang="cs-CZ" dirty="0"/>
              <a:t> (vykořisťovatelé) – organismy, jejichž přítomnost indikuje narušení a znečištění prostředí</a:t>
            </a:r>
          </a:p>
          <a:p>
            <a:pPr lvl="1"/>
            <a:r>
              <a:rPr lang="cs-CZ" b="1" dirty="0"/>
              <a:t>Akumulátory</a:t>
            </a:r>
            <a:r>
              <a:rPr lang="cs-CZ" dirty="0"/>
              <a:t> – organismy, které přijímají a hromadí škodlivé látky z prostředí</a:t>
            </a:r>
            <a:endParaRPr lang="en-US" dirty="0"/>
          </a:p>
        </p:txBody>
      </p:sp>
      <mc:AlternateContent xmlns:mc="http://schemas.openxmlformats.org/markup-compatibility/2006" xmlns:pslz="http://schemas.microsoft.com/office/powerpoint/2016/slidezoom">
        <mc:Choice Requires="pslz">
          <p:graphicFrame>
            <p:nvGraphicFramePr>
              <p:cNvPr id="5" name="Náhled snímku 4">
                <a:extLst>
                  <a:ext uri="{FF2B5EF4-FFF2-40B4-BE49-F238E27FC236}">
                    <a16:creationId xmlns:a16="http://schemas.microsoft.com/office/drawing/2014/main" id="{FD81ED23-5857-6E39-FADC-2F63DF3B8BB7}"/>
                  </a:ext>
                </a:extLst>
              </p:cNvPr>
              <p:cNvGraphicFramePr>
                <a:graphicFrameLocks noChangeAspect="1"/>
              </p:cNvGraphicFramePr>
              <p:nvPr>
                <p:extLst>
                  <p:ext uri="{D42A27DB-BD31-4B8C-83A1-F6EECF244321}">
                    <p14:modId xmlns:p14="http://schemas.microsoft.com/office/powerpoint/2010/main" val="3541543192"/>
                  </p:ext>
                </p:extLst>
              </p:nvPr>
            </p:nvGraphicFramePr>
            <p:xfrm>
              <a:off x="-2368293" y="3400132"/>
              <a:ext cx="3048000" cy="1714500"/>
            </p:xfrm>
            <a:graphic>
              <a:graphicData uri="http://schemas.microsoft.com/office/powerpoint/2016/slidezoom">
                <pslz:sldZm>
                  <pslz:sldZmObj sldId="257" cId="2707766532">
                    <pslz:zmPr id="{0B64D44F-1C47-40FC-99C6-7D38EEDC90EC}"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Náhled snímku 4">
                <a:extLst>
                  <a:ext uri="{FF2B5EF4-FFF2-40B4-BE49-F238E27FC236}">
                    <a16:creationId xmlns:a16="http://schemas.microsoft.com/office/drawing/2014/main" id="{FD81ED23-5857-6E39-FADC-2F63DF3B8BB7}"/>
                  </a:ext>
                </a:extLst>
              </p:cNvPr>
              <p:cNvPicPr>
                <a:picLocks noGrp="1" noRot="1" noChangeAspect="1" noMove="1" noResize="1" noEditPoints="1" noAdjustHandles="1" noChangeArrowheads="1" noChangeShapeType="1"/>
              </p:cNvPicPr>
              <p:nvPr/>
            </p:nvPicPr>
            <p:blipFill>
              <a:blip r:embed="rId4"/>
              <a:stretch>
                <a:fillRect/>
              </a:stretch>
            </p:blipFill>
            <p:spPr>
              <a:xfrm>
                <a:off x="-2368293" y="340013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70776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 Box 8">
            <a:extLst>
              <a:ext uri="{FF2B5EF4-FFF2-40B4-BE49-F238E27FC236}">
                <a16:creationId xmlns:a16="http://schemas.microsoft.com/office/drawing/2014/main" id="{FBE6FA7C-66C7-4424-9DAB-7A29B78A4597}"/>
              </a:ext>
            </a:extLst>
          </p:cNvPr>
          <p:cNvSpPr txBox="1">
            <a:spLocks noChangeArrowheads="1"/>
          </p:cNvSpPr>
          <p:nvPr/>
        </p:nvSpPr>
        <p:spPr bwMode="auto">
          <a:xfrm>
            <a:off x="2816225" y="5949950"/>
            <a:ext cx="4076700" cy="584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Arial" panose="020B0604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Arial" panose="020B0604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Arial" panose="020B0604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Arial" panose="020B0604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9pPr>
          </a:lstStyle>
          <a:p>
            <a:pPr eaLnBrk="1" hangingPunct="1">
              <a:spcBef>
                <a:spcPct val="0"/>
              </a:spcBef>
              <a:spcAft>
                <a:spcPct val="0"/>
              </a:spcAft>
              <a:buClrTx/>
              <a:buSzTx/>
              <a:buFontTx/>
              <a:buNone/>
            </a:pPr>
            <a:r>
              <a:rPr lang="cs-CZ" altLang="cs-CZ" sz="1600">
                <a:solidFill>
                  <a:schemeClr val="tx1"/>
                </a:solidFill>
              </a:rPr>
              <a:t>Homogenní zákal v celém objemu</a:t>
            </a:r>
          </a:p>
          <a:p>
            <a:pPr eaLnBrk="1" hangingPunct="1">
              <a:spcBef>
                <a:spcPct val="0"/>
              </a:spcBef>
              <a:spcAft>
                <a:spcPct val="0"/>
              </a:spcAft>
              <a:buClrTx/>
              <a:buSzTx/>
              <a:buFontTx/>
              <a:buNone/>
            </a:pPr>
            <a:r>
              <a:rPr lang="cs-CZ" altLang="cs-CZ" sz="1600">
                <a:solidFill>
                  <a:schemeClr val="tx1"/>
                </a:solidFill>
              </a:rPr>
              <a:t>drobné řasy (Chlorophyceae)</a:t>
            </a:r>
          </a:p>
        </p:txBody>
      </p:sp>
      <p:pic>
        <p:nvPicPr>
          <p:cNvPr id="202755" name="Obrázek 1">
            <a:extLst>
              <a:ext uri="{FF2B5EF4-FFF2-40B4-BE49-F238E27FC236}">
                <a16:creationId xmlns:a16="http://schemas.microsoft.com/office/drawing/2014/main" id="{FAAF43E8-4DA3-496E-9305-13E694E0B8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5138" y="4327526"/>
            <a:ext cx="3852862"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Obrázek 4">
            <a:extLst>
              <a:ext uri="{FF2B5EF4-FFF2-40B4-BE49-F238E27FC236}">
                <a16:creationId xmlns:a16="http://schemas.microsoft.com/office/drawing/2014/main" id="{317D6D81-A286-4255-A9C2-B1F9E3E3E0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514" y="2879725"/>
            <a:ext cx="25098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7" name="Obrázek 8">
            <a:extLst>
              <a:ext uri="{FF2B5EF4-FFF2-40B4-BE49-F238E27FC236}">
                <a16:creationId xmlns:a16="http://schemas.microsoft.com/office/drawing/2014/main" id="{CABE9B5C-4973-405D-9ABF-CD8DC3A53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0675" y="1"/>
            <a:ext cx="407035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nasprtej.cz/sites/default/files/user_files/user46/Lisenjniky/stavb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646" y="308639"/>
            <a:ext cx="4419600" cy="237172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dirty="0"/>
              <a:t>Lišejníky jako bioindikátory</a:t>
            </a:r>
            <a:endParaRPr lang="en-US" dirty="0"/>
          </a:p>
        </p:txBody>
      </p:sp>
      <p:sp>
        <p:nvSpPr>
          <p:cNvPr id="3" name="Zástupný symbol pro obsah 2"/>
          <p:cNvSpPr>
            <a:spLocks noGrp="1"/>
          </p:cNvSpPr>
          <p:nvPr>
            <p:ph sz="half" idx="1"/>
          </p:nvPr>
        </p:nvSpPr>
        <p:spPr>
          <a:xfrm>
            <a:off x="838200" y="1494502"/>
            <a:ext cx="7204587" cy="5270091"/>
          </a:xfrm>
        </p:spPr>
        <p:txBody>
          <a:bodyPr>
            <a:normAutofit fontScale="77500" lnSpcReduction="20000"/>
          </a:bodyPr>
          <a:lstStyle/>
          <a:p>
            <a:r>
              <a:rPr lang="cs-CZ" dirty="0"/>
              <a:t>Podvojný organismus (</a:t>
            </a:r>
            <a:r>
              <a:rPr lang="cs-CZ" dirty="0" err="1"/>
              <a:t>mykobiont</a:t>
            </a:r>
            <a:r>
              <a:rPr lang="cs-CZ" dirty="0"/>
              <a:t> – houba, </a:t>
            </a:r>
            <a:r>
              <a:rPr lang="cs-CZ" dirty="0" err="1"/>
              <a:t>fotobiont</a:t>
            </a:r>
            <a:r>
              <a:rPr lang="cs-CZ" dirty="0"/>
              <a:t> – řasa či sinice), ne mutualismus v klasickém smyslu – specifický </a:t>
            </a:r>
            <a:r>
              <a:rPr lang="cs-CZ" dirty="0" err="1"/>
              <a:t>lichenismus</a:t>
            </a:r>
            <a:endParaRPr lang="cs-CZ" dirty="0"/>
          </a:p>
          <a:p>
            <a:r>
              <a:rPr lang="cs-CZ" dirty="0"/>
              <a:t>Obě složky v ideální rovnováze </a:t>
            </a:r>
            <a:r>
              <a:rPr lang="en-US" dirty="0"/>
              <a:t>→</a:t>
            </a:r>
            <a:r>
              <a:rPr lang="cs-CZ" dirty="0"/>
              <a:t> i malá změna může vést k úhynu</a:t>
            </a:r>
            <a:endParaRPr lang="en-US" dirty="0"/>
          </a:p>
          <a:p>
            <a:r>
              <a:rPr lang="cs-CZ" b="1" dirty="0"/>
              <a:t>Odolné vůči klimatickým extrémům </a:t>
            </a:r>
            <a:r>
              <a:rPr lang="cs-CZ" dirty="0"/>
              <a:t>(sucho, nadmořská výška, vysoký obsah dusíku, …) </a:t>
            </a:r>
          </a:p>
          <a:p>
            <a:r>
              <a:rPr lang="cs-CZ" dirty="0"/>
              <a:t>Většina lišejníků </a:t>
            </a:r>
            <a:r>
              <a:rPr lang="cs-CZ" b="1" dirty="0"/>
              <a:t>vysoce citlivá ke znečištění ŽP </a:t>
            </a:r>
            <a:r>
              <a:rPr lang="cs-CZ" dirty="0"/>
              <a:t>(kyselé deště, nadměrná depozice prachu, polutanty)</a:t>
            </a:r>
          </a:p>
          <a:p>
            <a:r>
              <a:rPr lang="cs-CZ" b="1" dirty="0"/>
              <a:t>Stélka nemá kutikulu  </a:t>
            </a:r>
            <a:r>
              <a:rPr lang="en-US" dirty="0"/>
              <a:t>→</a:t>
            </a:r>
            <a:r>
              <a:rPr lang="cs-CZ" dirty="0"/>
              <a:t> snadné pronikání látek z ŽP (neregulovaný příjem vody povrchem – není půdní filtrace)</a:t>
            </a:r>
          </a:p>
          <a:p>
            <a:r>
              <a:rPr lang="cs-CZ" b="1" dirty="0"/>
              <a:t>Pomalý, ale nepřetržitý růst </a:t>
            </a:r>
            <a:r>
              <a:rPr lang="cs-CZ" dirty="0"/>
              <a:t>– nepřetržitý monitoring</a:t>
            </a:r>
          </a:p>
          <a:p>
            <a:r>
              <a:rPr lang="cs-CZ" b="1" dirty="0"/>
              <a:t>Dlouhověkost</a:t>
            </a:r>
            <a:r>
              <a:rPr lang="cs-CZ" dirty="0"/>
              <a:t> – desítky až stovky let  </a:t>
            </a:r>
            <a:r>
              <a:rPr lang="en-US" dirty="0"/>
              <a:t>→</a:t>
            </a:r>
            <a:r>
              <a:rPr lang="cs-CZ" dirty="0"/>
              <a:t> dlouhodobá akumulace škodlivin</a:t>
            </a:r>
          </a:p>
          <a:p>
            <a:r>
              <a:rPr lang="cs-CZ" b="1" dirty="0"/>
              <a:t>Levný </a:t>
            </a:r>
            <a:r>
              <a:rPr lang="cs-CZ" b="1" dirty="0" err="1"/>
              <a:t>sampling</a:t>
            </a:r>
            <a:r>
              <a:rPr lang="cs-CZ" b="1" dirty="0"/>
              <a:t> </a:t>
            </a:r>
            <a:r>
              <a:rPr lang="cs-CZ" dirty="0"/>
              <a:t>– stačí zkušený lichenolog monitorující společenstvo lišejníků</a:t>
            </a:r>
            <a:endParaRPr lang="en-US" dirty="0"/>
          </a:p>
        </p:txBody>
      </p:sp>
      <p:pic>
        <p:nvPicPr>
          <p:cNvPr id="1026" name="Picture 2" descr="lisejnik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9719" y="2976890"/>
            <a:ext cx="2361454" cy="314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094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Lišejníky jako bioindikátory</a:t>
            </a:r>
            <a:endParaRPr lang="en-US" dirty="0"/>
          </a:p>
        </p:txBody>
      </p:sp>
      <p:sp>
        <p:nvSpPr>
          <p:cNvPr id="3" name="Zástupný symbol pro obsah 2"/>
          <p:cNvSpPr>
            <a:spLocks noGrp="1"/>
          </p:cNvSpPr>
          <p:nvPr>
            <p:ph sz="half" idx="1"/>
          </p:nvPr>
        </p:nvSpPr>
        <p:spPr>
          <a:xfrm>
            <a:off x="513735" y="1432335"/>
            <a:ext cx="10515600" cy="1881136"/>
          </a:xfrm>
        </p:spPr>
        <p:txBody>
          <a:bodyPr/>
          <a:lstStyle/>
          <a:p>
            <a:r>
              <a:rPr lang="cs-CZ" b="1" dirty="0"/>
              <a:t>Zařazení v systému: </a:t>
            </a:r>
          </a:p>
          <a:p>
            <a:pPr marL="0" indent="0">
              <a:buNone/>
            </a:pPr>
            <a:r>
              <a:rPr lang="cs-CZ" dirty="0"/>
              <a:t>	</a:t>
            </a:r>
            <a:r>
              <a:rPr lang="cs-CZ" sz="2000" dirty="0"/>
              <a:t>Říše: </a:t>
            </a:r>
            <a:r>
              <a:rPr lang="cs-CZ" sz="2000" dirty="0" err="1"/>
              <a:t>Fungi</a:t>
            </a:r>
            <a:r>
              <a:rPr lang="cs-CZ" sz="2000" dirty="0"/>
              <a:t> (</a:t>
            </a:r>
            <a:r>
              <a:rPr lang="cs-CZ" sz="2000" dirty="0" err="1"/>
              <a:t>lichenizované</a:t>
            </a:r>
            <a:r>
              <a:rPr lang="cs-CZ" sz="2000" dirty="0"/>
              <a:t> houby)</a:t>
            </a:r>
          </a:p>
          <a:p>
            <a:pPr marL="0" indent="0">
              <a:buNone/>
            </a:pPr>
            <a:r>
              <a:rPr lang="cs-CZ" sz="2000" dirty="0"/>
              <a:t>	Podříše: </a:t>
            </a:r>
            <a:r>
              <a:rPr lang="cs-CZ" sz="2000" dirty="0" err="1"/>
              <a:t>Dikarya</a:t>
            </a:r>
            <a:r>
              <a:rPr lang="cs-CZ" sz="2000" dirty="0"/>
              <a:t> (</a:t>
            </a:r>
            <a:r>
              <a:rPr lang="en-US" sz="2000" dirty="0" err="1"/>
              <a:t>jakožto</a:t>
            </a:r>
            <a:r>
              <a:rPr lang="en-US" sz="2000" dirty="0"/>
              <a:t> </a:t>
            </a:r>
            <a:r>
              <a:rPr lang="en-US" sz="2000" dirty="0" err="1"/>
              <a:t>lišejníky</a:t>
            </a:r>
            <a:r>
              <a:rPr lang="en-US" sz="2000" dirty="0"/>
              <a:t> </a:t>
            </a:r>
            <a:r>
              <a:rPr lang="en-US" sz="2000" dirty="0" err="1"/>
              <a:t>netvoří</a:t>
            </a:r>
            <a:r>
              <a:rPr lang="en-US" sz="2000" dirty="0"/>
              <a:t> </a:t>
            </a:r>
            <a:r>
              <a:rPr lang="en-US" sz="2000" dirty="0" err="1"/>
              <a:t>společně</a:t>
            </a:r>
            <a:r>
              <a:rPr lang="en-US" sz="2000" dirty="0"/>
              <a:t> </a:t>
            </a:r>
            <a:r>
              <a:rPr lang="en-US" sz="2000" dirty="0" err="1"/>
              <a:t>žádnou</a:t>
            </a:r>
            <a:r>
              <a:rPr lang="en-US" sz="2000" dirty="0"/>
              <a:t> </a:t>
            </a:r>
            <a:r>
              <a:rPr lang="en-US" sz="2000" dirty="0" err="1"/>
              <a:t>přirozenou</a:t>
            </a:r>
            <a:r>
              <a:rPr lang="en-US" sz="2000" dirty="0"/>
              <a:t> </a:t>
            </a:r>
            <a:r>
              <a:rPr lang="en-US" sz="2000" dirty="0" err="1"/>
              <a:t>skupinu</a:t>
            </a:r>
            <a:r>
              <a:rPr lang="cs-CZ" sz="2000" dirty="0"/>
              <a:t>)</a:t>
            </a:r>
          </a:p>
          <a:p>
            <a:pPr marL="0" indent="0">
              <a:buNone/>
            </a:pPr>
            <a:r>
              <a:rPr lang="cs-CZ" sz="2000" dirty="0"/>
              <a:t>	Oddělení: </a:t>
            </a:r>
            <a:r>
              <a:rPr lang="cs-CZ" sz="2000" dirty="0" err="1"/>
              <a:t>Ascomycota</a:t>
            </a:r>
            <a:r>
              <a:rPr lang="cs-CZ" sz="2000" dirty="0"/>
              <a:t> (vřeckovýtrusé, 98 %), příp. </a:t>
            </a:r>
            <a:r>
              <a:rPr lang="cs-CZ" sz="2000" dirty="0" err="1"/>
              <a:t>Basidiomycota</a:t>
            </a:r>
            <a:r>
              <a:rPr lang="cs-CZ" sz="2000" dirty="0"/>
              <a:t> (stopkovýtrusé) </a:t>
            </a:r>
            <a:endParaRPr lang="en-US" sz="2000" dirty="0"/>
          </a:p>
        </p:txBody>
      </p:sp>
      <p:sp>
        <p:nvSpPr>
          <p:cNvPr id="5" name="Zástupný symbol pro obsah 2"/>
          <p:cNvSpPr>
            <a:spLocks noGrp="1"/>
          </p:cNvSpPr>
          <p:nvPr>
            <p:ph sz="half" idx="1"/>
          </p:nvPr>
        </p:nvSpPr>
        <p:spPr>
          <a:xfrm>
            <a:off x="395748" y="3313471"/>
            <a:ext cx="11196484" cy="3417887"/>
          </a:xfrm>
        </p:spPr>
        <p:txBody>
          <a:bodyPr>
            <a:normAutofit lnSpcReduction="10000"/>
          </a:bodyPr>
          <a:lstStyle/>
          <a:p>
            <a:r>
              <a:rPr lang="cs-CZ" b="1" dirty="0"/>
              <a:t>Lišejníky a toxiny:</a:t>
            </a:r>
          </a:p>
          <a:p>
            <a:pPr lvl="1"/>
            <a:r>
              <a:rPr lang="cs-CZ" dirty="0"/>
              <a:t>Vysoce citlivé k SO</a:t>
            </a:r>
            <a:r>
              <a:rPr lang="cs-CZ" baseline="-25000" dirty="0"/>
              <a:t>2 </a:t>
            </a:r>
            <a:r>
              <a:rPr lang="cs-CZ" dirty="0"/>
              <a:t>– již malé koncentrace způsobují změny chloroplastů a trvalou plazmolýzu buněk</a:t>
            </a:r>
          </a:p>
          <a:p>
            <a:pPr lvl="2"/>
            <a:r>
              <a:rPr lang="cs-CZ" dirty="0"/>
              <a:t>Destrukce chlorofylu v řase – porušení symbiózy (cukry z fotosyntézy jsou pro houbového partnera nenahraditelné)</a:t>
            </a:r>
          </a:p>
          <a:p>
            <a:pPr lvl="2"/>
            <a:r>
              <a:rPr lang="cs-CZ" dirty="0"/>
              <a:t>Tolerance vůči SO</a:t>
            </a:r>
            <a:r>
              <a:rPr lang="cs-CZ" baseline="-25000" dirty="0"/>
              <a:t>2 </a:t>
            </a:r>
            <a:r>
              <a:rPr lang="cs-CZ" dirty="0"/>
              <a:t>se liší – např. </a:t>
            </a:r>
            <a:r>
              <a:rPr lang="en-US" dirty="0" err="1"/>
              <a:t>důlkat</a:t>
            </a:r>
            <a:r>
              <a:rPr lang="cs-CZ" dirty="0" err="1"/>
              <a:t>ec</a:t>
            </a:r>
            <a:r>
              <a:rPr lang="en-US" dirty="0"/>
              <a:t> </a:t>
            </a:r>
            <a:r>
              <a:rPr lang="en-US" dirty="0" err="1"/>
              <a:t>plicní</a:t>
            </a:r>
            <a:r>
              <a:rPr lang="cs-CZ" dirty="0"/>
              <a:t> (</a:t>
            </a:r>
            <a:r>
              <a:rPr lang="en-US" i="1" dirty="0" err="1"/>
              <a:t>Lobaria</a:t>
            </a:r>
            <a:r>
              <a:rPr lang="en-US" i="1" dirty="0"/>
              <a:t> </a:t>
            </a:r>
            <a:r>
              <a:rPr lang="en-US" i="1" dirty="0" err="1"/>
              <a:t>pulmonaria</a:t>
            </a:r>
            <a:r>
              <a:rPr lang="cs-CZ" dirty="0"/>
              <a:t>) hyne již při malých koncentracích</a:t>
            </a:r>
          </a:p>
          <a:p>
            <a:pPr lvl="1"/>
            <a:r>
              <a:rPr lang="cs-CZ" dirty="0"/>
              <a:t>Citlivé vůči expozici fluoru (úhyn – lišejníkové pouště, deformace stélky)</a:t>
            </a:r>
          </a:p>
          <a:p>
            <a:pPr lvl="1"/>
            <a:r>
              <a:rPr lang="cs-CZ" dirty="0"/>
              <a:t>Citlivé k expozici ozonu</a:t>
            </a:r>
          </a:p>
          <a:p>
            <a:pPr lvl="1"/>
            <a:r>
              <a:rPr lang="cs-CZ" dirty="0"/>
              <a:t>Citlivé k obsahu kovů v půdě	</a:t>
            </a:r>
            <a:endParaRPr lang="en-US" sz="2000" dirty="0"/>
          </a:p>
        </p:txBody>
      </p:sp>
      <p:pic>
        <p:nvPicPr>
          <p:cNvPr id="2050" name="Picture 2" descr="Lobaria pulmonaria - důlkatec plicn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4489" y="196202"/>
            <a:ext cx="2467178" cy="185038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0065774" y="2057732"/>
            <a:ext cx="2576051" cy="369332"/>
          </a:xfrm>
          <a:prstGeom prst="rect">
            <a:avLst/>
          </a:prstGeom>
          <a:noFill/>
        </p:spPr>
        <p:txBody>
          <a:bodyPr wrap="square" rtlCol="0">
            <a:spAutoFit/>
          </a:bodyPr>
          <a:lstStyle/>
          <a:p>
            <a:r>
              <a:rPr lang="cs-CZ" i="1" dirty="0" err="1"/>
              <a:t>Lobaria</a:t>
            </a:r>
            <a:r>
              <a:rPr lang="cs-CZ" i="1" dirty="0"/>
              <a:t> </a:t>
            </a:r>
            <a:r>
              <a:rPr lang="cs-CZ" i="1" dirty="0" err="1"/>
              <a:t>pulmonaria</a:t>
            </a:r>
            <a:endParaRPr lang="en-US" i="1" dirty="0"/>
          </a:p>
        </p:txBody>
      </p:sp>
      <p:sp>
        <p:nvSpPr>
          <p:cNvPr id="4" name="TextovéPole 3">
            <a:extLst>
              <a:ext uri="{FF2B5EF4-FFF2-40B4-BE49-F238E27FC236}">
                <a16:creationId xmlns:a16="http://schemas.microsoft.com/office/drawing/2014/main" id="{AA254E9F-D393-4914-8600-5B25D11E8272}"/>
              </a:ext>
            </a:extLst>
          </p:cNvPr>
          <p:cNvSpPr txBox="1"/>
          <p:nvPr/>
        </p:nvSpPr>
        <p:spPr>
          <a:xfrm>
            <a:off x="6923261" y="1533897"/>
            <a:ext cx="3274470" cy="369332"/>
          </a:xfrm>
          <a:prstGeom prst="rect">
            <a:avLst/>
          </a:prstGeom>
          <a:noFill/>
        </p:spPr>
        <p:txBody>
          <a:bodyPr wrap="square" rtlCol="0">
            <a:spAutoFit/>
          </a:bodyPr>
          <a:lstStyle/>
          <a:p>
            <a:r>
              <a:rPr lang="cs-CZ" dirty="0" err="1"/>
              <a:t>Why</a:t>
            </a:r>
            <a:r>
              <a:rPr lang="cs-CZ" dirty="0"/>
              <a:t> </a:t>
            </a:r>
            <a:r>
              <a:rPr lang="cs-CZ" dirty="0" err="1"/>
              <a:t>is</a:t>
            </a:r>
            <a:r>
              <a:rPr lang="cs-CZ" dirty="0"/>
              <a:t> </a:t>
            </a:r>
            <a:r>
              <a:rPr lang="cs-CZ" dirty="0" err="1"/>
              <a:t>lichen</a:t>
            </a:r>
            <a:r>
              <a:rPr lang="cs-CZ" dirty="0"/>
              <a:t> </a:t>
            </a:r>
            <a:r>
              <a:rPr lang="cs-CZ" dirty="0" err="1"/>
              <a:t>important</a:t>
            </a:r>
            <a:r>
              <a:rPr lang="cs-CZ" dirty="0"/>
              <a:t>?</a:t>
            </a:r>
            <a:endParaRPr lang="en-US" dirty="0"/>
          </a:p>
        </p:txBody>
      </p:sp>
      <p:pic>
        <p:nvPicPr>
          <p:cNvPr id="8" name="Obrázek 7">
            <a:extLst>
              <a:ext uri="{FF2B5EF4-FFF2-40B4-BE49-F238E27FC236}">
                <a16:creationId xmlns:a16="http://schemas.microsoft.com/office/drawing/2014/main" id="{01A5B985-85B7-4190-BEB2-8DCCC84D9903}"/>
              </a:ext>
            </a:extLst>
          </p:cNvPr>
          <p:cNvPicPr>
            <a:picLocks noChangeAspect="1"/>
          </p:cNvPicPr>
          <p:nvPr/>
        </p:nvPicPr>
        <p:blipFill>
          <a:blip r:embed="rId4"/>
          <a:stretch>
            <a:fillRect/>
          </a:stretch>
        </p:blipFill>
        <p:spPr>
          <a:xfrm>
            <a:off x="6173183" y="1302181"/>
            <a:ext cx="750078" cy="832764"/>
          </a:xfrm>
          <a:prstGeom prst="rect">
            <a:avLst/>
          </a:prstGeom>
        </p:spPr>
      </p:pic>
    </p:spTree>
    <p:extLst>
      <p:ext uri="{BB962C8B-B14F-4D97-AF65-F5344CB8AC3E}">
        <p14:creationId xmlns:p14="http://schemas.microsoft.com/office/powerpoint/2010/main" val="790510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759542" y="1521977"/>
            <a:ext cx="5181600" cy="4958633"/>
          </a:xfrm>
        </p:spPr>
        <p:txBody>
          <a:bodyPr>
            <a:normAutofit fontScale="92500" lnSpcReduction="10000"/>
          </a:bodyPr>
          <a:lstStyle/>
          <a:p>
            <a:r>
              <a:rPr lang="cs-CZ" dirty="0"/>
              <a:t>Nejčastěji využívány epifytické druhy (standardizace substrátu – eliminace vnějších vlivů)</a:t>
            </a:r>
          </a:p>
          <a:p>
            <a:r>
              <a:rPr lang="cs-CZ" dirty="0"/>
              <a:t>Standardizovaná metoda využití lišejníků jako bioindikátorů (1970, širší spektrum lišejníků)</a:t>
            </a:r>
          </a:p>
          <a:p>
            <a:r>
              <a:rPr lang="cs-CZ" dirty="0"/>
              <a:t>Kvantitativní (měření lišejníkové vegetace, modelování) vs. kvalitativní (druhové zastoupení, stav) metody</a:t>
            </a:r>
          </a:p>
          <a:p>
            <a:r>
              <a:rPr lang="cs-CZ" dirty="0"/>
              <a:t>Indexy hodnotící celé společenstvo (IAP (Index </a:t>
            </a:r>
            <a:r>
              <a:rPr lang="cs-CZ" dirty="0" err="1"/>
              <a:t>of</a:t>
            </a:r>
            <a:r>
              <a:rPr lang="cs-CZ" dirty="0"/>
              <a:t> </a:t>
            </a:r>
            <a:r>
              <a:rPr lang="cs-CZ" dirty="0" err="1"/>
              <a:t>Atmospheric</a:t>
            </a:r>
            <a:r>
              <a:rPr lang="cs-CZ" dirty="0"/>
              <a:t> </a:t>
            </a:r>
            <a:r>
              <a:rPr lang="cs-CZ" dirty="0" err="1"/>
              <a:t>Purity</a:t>
            </a:r>
            <a:r>
              <a:rPr lang="cs-CZ" dirty="0"/>
              <a:t>), LDV (</a:t>
            </a:r>
            <a:r>
              <a:rPr lang="cs-CZ" dirty="0" err="1"/>
              <a:t>Lichen</a:t>
            </a:r>
            <a:r>
              <a:rPr lang="cs-CZ" dirty="0"/>
              <a:t> Diversity </a:t>
            </a:r>
            <a:r>
              <a:rPr lang="cs-CZ" dirty="0" err="1"/>
              <a:t>Value</a:t>
            </a:r>
            <a:r>
              <a:rPr lang="cs-CZ" dirty="0"/>
              <a:t>))</a:t>
            </a:r>
            <a:endParaRPr lang="en-US" dirty="0"/>
          </a:p>
        </p:txBody>
      </p:sp>
      <p:sp>
        <p:nvSpPr>
          <p:cNvPr id="4" name="Zástupný symbol pro obsah 3"/>
          <p:cNvSpPr>
            <a:spLocks noGrp="1"/>
          </p:cNvSpPr>
          <p:nvPr>
            <p:ph sz="half" idx="2"/>
          </p:nvPr>
        </p:nvSpPr>
        <p:spPr>
          <a:xfrm>
            <a:off x="5820697" y="1521977"/>
            <a:ext cx="6164826" cy="4351338"/>
          </a:xfrm>
        </p:spPr>
        <p:txBody>
          <a:bodyPr>
            <a:normAutofit fontScale="92500" lnSpcReduction="10000"/>
          </a:bodyPr>
          <a:lstStyle/>
          <a:p>
            <a:r>
              <a:rPr lang="cs-CZ" dirty="0"/>
              <a:t>Zkoumání </a:t>
            </a:r>
            <a:r>
              <a:rPr lang="cs-CZ" i="1" dirty="0"/>
              <a:t>in </a:t>
            </a:r>
            <a:r>
              <a:rPr lang="cs-CZ" i="1" dirty="0" err="1"/>
              <a:t>situ</a:t>
            </a:r>
            <a:r>
              <a:rPr lang="cs-CZ" dirty="0"/>
              <a:t> vs. metoda transplantace (přenesení na zájmové území a sledování přežívání)</a:t>
            </a:r>
          </a:p>
          <a:p>
            <a:r>
              <a:rPr lang="cs-CZ" dirty="0"/>
              <a:t>Sledování fyziologického stavu lišejníků (</a:t>
            </a:r>
            <a:r>
              <a:rPr lang="en-US" dirty="0" err="1"/>
              <a:t>intenzity</a:t>
            </a:r>
            <a:r>
              <a:rPr lang="en-US" dirty="0"/>
              <a:t> </a:t>
            </a:r>
            <a:r>
              <a:rPr lang="en-US" dirty="0" err="1"/>
              <a:t>fotosyntézy</a:t>
            </a:r>
            <a:r>
              <a:rPr lang="en-US" dirty="0"/>
              <a:t>, </a:t>
            </a:r>
            <a:r>
              <a:rPr lang="en-US" dirty="0" err="1"/>
              <a:t>dýchání</a:t>
            </a:r>
            <a:r>
              <a:rPr lang="en-US" dirty="0"/>
              <a:t> </a:t>
            </a:r>
            <a:r>
              <a:rPr lang="en-US" dirty="0" err="1"/>
              <a:t>nebo</a:t>
            </a:r>
            <a:r>
              <a:rPr lang="en-US" dirty="0"/>
              <a:t> </a:t>
            </a:r>
            <a:r>
              <a:rPr lang="en-US" dirty="0" err="1"/>
              <a:t>čisté</a:t>
            </a:r>
            <a:r>
              <a:rPr lang="en-US" dirty="0"/>
              <a:t> </a:t>
            </a:r>
            <a:r>
              <a:rPr lang="en-US" dirty="0" err="1"/>
              <a:t>produkce</a:t>
            </a:r>
            <a:r>
              <a:rPr lang="en-US" dirty="0"/>
              <a:t>, </a:t>
            </a:r>
            <a:r>
              <a:rPr lang="en-US" dirty="0" err="1"/>
              <a:t>stanovení</a:t>
            </a:r>
            <a:r>
              <a:rPr lang="en-US" dirty="0"/>
              <a:t> </a:t>
            </a:r>
            <a:r>
              <a:rPr lang="en-US" dirty="0" err="1"/>
              <a:t>obsahu</a:t>
            </a:r>
            <a:r>
              <a:rPr lang="en-US" dirty="0"/>
              <a:t> </a:t>
            </a:r>
            <a:r>
              <a:rPr lang="en-US" dirty="0" err="1"/>
              <a:t>chlorofylu</a:t>
            </a:r>
            <a:r>
              <a:rPr lang="en-US" dirty="0"/>
              <a:t>, pH a </a:t>
            </a:r>
            <a:r>
              <a:rPr lang="en-US" dirty="0" err="1"/>
              <a:t>vodivosti</a:t>
            </a:r>
            <a:r>
              <a:rPr lang="en-US" dirty="0"/>
              <a:t> </a:t>
            </a:r>
            <a:r>
              <a:rPr lang="en-US" dirty="0" err="1"/>
              <a:t>vodního</a:t>
            </a:r>
            <a:r>
              <a:rPr lang="en-US" dirty="0"/>
              <a:t> </a:t>
            </a:r>
            <a:r>
              <a:rPr lang="en-US" dirty="0" err="1"/>
              <a:t>výluhu</a:t>
            </a:r>
            <a:r>
              <a:rPr lang="en-US" dirty="0"/>
              <a:t> </a:t>
            </a:r>
            <a:r>
              <a:rPr lang="en-US" dirty="0" err="1"/>
              <a:t>lišejníkové</a:t>
            </a:r>
            <a:r>
              <a:rPr lang="en-US" dirty="0"/>
              <a:t> </a:t>
            </a:r>
            <a:r>
              <a:rPr lang="en-US" dirty="0" err="1"/>
              <a:t>stélky</a:t>
            </a:r>
            <a:r>
              <a:rPr lang="cs-CZ" dirty="0"/>
              <a:t>)</a:t>
            </a:r>
          </a:p>
          <a:p>
            <a:r>
              <a:rPr lang="cs-CZ" dirty="0"/>
              <a:t>Morfologicko-anatomické metody (f</a:t>
            </a:r>
            <a:r>
              <a:rPr lang="en-US" dirty="0" err="1"/>
              <a:t>otograficky</a:t>
            </a:r>
            <a:r>
              <a:rPr lang="en-US" dirty="0"/>
              <a:t> </a:t>
            </a:r>
            <a:r>
              <a:rPr lang="en-US" dirty="0" err="1"/>
              <a:t>viditelné</a:t>
            </a:r>
            <a:r>
              <a:rPr lang="en-US" dirty="0"/>
              <a:t> </a:t>
            </a:r>
            <a:r>
              <a:rPr lang="en-US" dirty="0" err="1"/>
              <a:t>změny</a:t>
            </a:r>
            <a:r>
              <a:rPr lang="en-US" dirty="0"/>
              <a:t> </a:t>
            </a:r>
            <a:r>
              <a:rPr lang="en-US" dirty="0" err="1"/>
              <a:t>odumírajících</a:t>
            </a:r>
            <a:r>
              <a:rPr lang="en-US" dirty="0"/>
              <a:t> </a:t>
            </a:r>
            <a:r>
              <a:rPr lang="en-US" dirty="0" err="1"/>
              <a:t>stélek</a:t>
            </a:r>
            <a:r>
              <a:rPr lang="cs-CZ" dirty="0"/>
              <a:t>)</a:t>
            </a:r>
            <a:endParaRPr lang="en-US" dirty="0"/>
          </a:p>
        </p:txBody>
      </p:sp>
      <p:sp>
        <p:nvSpPr>
          <p:cNvPr id="5" name="Nadpis 1"/>
          <p:cNvSpPr>
            <a:spLocks noGrp="1"/>
          </p:cNvSpPr>
          <p:nvPr>
            <p:ph type="title"/>
          </p:nvPr>
        </p:nvSpPr>
        <p:spPr/>
        <p:txBody>
          <a:bodyPr/>
          <a:lstStyle/>
          <a:p>
            <a:r>
              <a:rPr lang="cs-CZ" dirty="0"/>
              <a:t>Lišejníky jako bioindikátory</a:t>
            </a:r>
            <a:endParaRPr lang="en-US" dirty="0"/>
          </a:p>
        </p:txBody>
      </p:sp>
    </p:spTree>
    <p:extLst>
      <p:ext uri="{BB962C8B-B14F-4D97-AF65-F5344CB8AC3E}">
        <p14:creationId xmlns:p14="http://schemas.microsoft.com/office/powerpoint/2010/main" val="28106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838200" y="1687513"/>
            <a:ext cx="5181600" cy="750427"/>
          </a:xfrm>
        </p:spPr>
        <p:txBody>
          <a:bodyPr>
            <a:normAutofit fontScale="85000" lnSpcReduction="20000"/>
          </a:bodyPr>
          <a:lstStyle/>
          <a:p>
            <a:r>
              <a:rPr lang="cs-CZ" i="1" dirty="0" err="1"/>
              <a:t>Buellia</a:t>
            </a:r>
            <a:r>
              <a:rPr lang="cs-CZ" i="1" dirty="0"/>
              <a:t> </a:t>
            </a:r>
            <a:r>
              <a:rPr lang="cs-CZ" i="1" dirty="0" err="1"/>
              <a:t>punctata</a:t>
            </a:r>
            <a:r>
              <a:rPr lang="cs-CZ" i="1" dirty="0"/>
              <a:t> </a:t>
            </a:r>
            <a:r>
              <a:rPr lang="cs-CZ" dirty="0"/>
              <a:t>(</a:t>
            </a:r>
            <a:r>
              <a:rPr lang="cs-CZ" dirty="0" err="1"/>
              <a:t>buelie</a:t>
            </a:r>
            <a:r>
              <a:rPr lang="cs-CZ" dirty="0"/>
              <a:t> tečkovaná)</a:t>
            </a:r>
          </a:p>
          <a:p>
            <a:r>
              <a:rPr lang="cs-CZ" dirty="0"/>
              <a:t>Tolerantní druh</a:t>
            </a:r>
            <a:endParaRPr lang="en-US" dirty="0"/>
          </a:p>
        </p:txBody>
      </p:sp>
      <p:sp>
        <p:nvSpPr>
          <p:cNvPr id="4" name="Zástupný symbol pro obsah 3"/>
          <p:cNvSpPr>
            <a:spLocks noGrp="1"/>
          </p:cNvSpPr>
          <p:nvPr>
            <p:ph sz="half" idx="2"/>
          </p:nvPr>
        </p:nvSpPr>
        <p:spPr>
          <a:xfrm>
            <a:off x="6096000" y="1687513"/>
            <a:ext cx="5636342" cy="750427"/>
          </a:xfrm>
        </p:spPr>
        <p:txBody>
          <a:bodyPr>
            <a:normAutofit fontScale="85000" lnSpcReduction="20000"/>
          </a:bodyPr>
          <a:lstStyle/>
          <a:p>
            <a:r>
              <a:rPr lang="cs-CZ" i="1" dirty="0" err="1"/>
              <a:t>Parmelia</a:t>
            </a:r>
            <a:r>
              <a:rPr lang="cs-CZ" i="1" dirty="0"/>
              <a:t> </a:t>
            </a:r>
            <a:r>
              <a:rPr lang="cs-CZ" i="1" dirty="0" err="1"/>
              <a:t>sulcata</a:t>
            </a:r>
            <a:r>
              <a:rPr lang="cs-CZ" i="1" dirty="0"/>
              <a:t> </a:t>
            </a:r>
            <a:r>
              <a:rPr lang="cs-CZ" dirty="0"/>
              <a:t>(terčovka brázditá)</a:t>
            </a:r>
          </a:p>
          <a:p>
            <a:r>
              <a:rPr lang="cs-CZ" dirty="0"/>
              <a:t>Málo citlivá</a:t>
            </a:r>
            <a:endParaRPr lang="en-US" dirty="0"/>
          </a:p>
        </p:txBody>
      </p:sp>
      <p:pic>
        <p:nvPicPr>
          <p:cNvPr id="3074" name="Picture 2" descr="Buellia chloroleuca 193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2517059"/>
            <a:ext cx="5100485" cy="3471222"/>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5031" y="2517059"/>
            <a:ext cx="5227253" cy="3471222"/>
          </a:xfrm>
          <a:prstGeom prst="rect">
            <a:avLst/>
          </a:prstGeom>
        </p:spPr>
      </p:pic>
      <p:sp>
        <p:nvSpPr>
          <p:cNvPr id="9" name="Nadpis 1"/>
          <p:cNvSpPr txBox="1">
            <a:spLocks/>
          </p:cNvSpPr>
          <p:nvPr/>
        </p:nvSpPr>
        <p:spPr>
          <a:xfrm>
            <a:off x="990600" y="2028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t>Lišejníky jako bioindikátory </a:t>
            </a:r>
            <a:br>
              <a:rPr lang="cs-CZ" dirty="0"/>
            </a:br>
            <a:r>
              <a:rPr lang="cs-CZ" sz="3200" dirty="0"/>
              <a:t>Tolerance ke znečištění SO</a:t>
            </a:r>
            <a:r>
              <a:rPr lang="cs-CZ" sz="3200" baseline="-25000" dirty="0"/>
              <a:t>2</a:t>
            </a:r>
            <a:endParaRPr lang="en-US" sz="3200" baseline="-25000" dirty="0"/>
          </a:p>
        </p:txBody>
      </p:sp>
    </p:spTree>
    <p:extLst>
      <p:ext uri="{BB962C8B-B14F-4D97-AF65-F5344CB8AC3E}">
        <p14:creationId xmlns:p14="http://schemas.microsoft.com/office/powerpoint/2010/main" val="3748424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838199" y="1825625"/>
            <a:ext cx="5444613" cy="4351338"/>
          </a:xfrm>
        </p:spPr>
        <p:txBody>
          <a:bodyPr/>
          <a:lstStyle/>
          <a:p>
            <a:r>
              <a:rPr lang="cs-CZ" altLang="cs-CZ" i="1" dirty="0" err="1"/>
              <a:t>Evernia</a:t>
            </a:r>
            <a:r>
              <a:rPr lang="cs-CZ" altLang="cs-CZ" i="1" dirty="0"/>
              <a:t> </a:t>
            </a:r>
            <a:r>
              <a:rPr lang="cs-CZ" altLang="cs-CZ" i="1" dirty="0" err="1"/>
              <a:t>prunastri</a:t>
            </a:r>
            <a:r>
              <a:rPr lang="cs-CZ" altLang="cs-CZ" i="1" dirty="0"/>
              <a:t> </a:t>
            </a:r>
            <a:r>
              <a:rPr lang="cs-CZ" altLang="cs-CZ" dirty="0"/>
              <a:t>(větvičník slívový)</a:t>
            </a:r>
          </a:p>
          <a:p>
            <a:r>
              <a:rPr lang="cs-CZ" dirty="0"/>
              <a:t>Středně citlivý</a:t>
            </a:r>
            <a:endParaRPr lang="en-US" dirty="0"/>
          </a:p>
        </p:txBody>
      </p:sp>
      <p:sp>
        <p:nvSpPr>
          <p:cNvPr id="4" name="Zástupný symbol pro obsah 3"/>
          <p:cNvSpPr>
            <a:spLocks noGrp="1"/>
          </p:cNvSpPr>
          <p:nvPr>
            <p:ph sz="half" idx="2"/>
          </p:nvPr>
        </p:nvSpPr>
        <p:spPr/>
        <p:txBody>
          <a:bodyPr/>
          <a:lstStyle/>
          <a:p>
            <a:r>
              <a:rPr lang="cs-CZ" altLang="cs-CZ" i="1" dirty="0" err="1"/>
              <a:t>Usnea</a:t>
            </a:r>
            <a:r>
              <a:rPr lang="cs-CZ" altLang="cs-CZ" i="1" dirty="0"/>
              <a:t> </a:t>
            </a:r>
            <a:r>
              <a:rPr lang="cs-CZ" altLang="cs-CZ" i="1" dirty="0" err="1"/>
              <a:t>filipendula</a:t>
            </a:r>
            <a:r>
              <a:rPr lang="cs-CZ" altLang="cs-CZ" i="1" dirty="0"/>
              <a:t> (provazovka obecná)</a:t>
            </a:r>
          </a:p>
          <a:p>
            <a:r>
              <a:rPr lang="cs-CZ" altLang="cs-CZ" dirty="0"/>
              <a:t>Velmi citlivý</a:t>
            </a:r>
          </a:p>
          <a:p>
            <a:endParaRPr lang="en-US" dirty="0"/>
          </a:p>
        </p:txBody>
      </p:sp>
      <p:sp>
        <p:nvSpPr>
          <p:cNvPr id="5" name="Nadpis 1"/>
          <p:cNvSpPr>
            <a:spLocks noGrp="1"/>
          </p:cNvSpPr>
          <p:nvPr>
            <p:ph type="title"/>
          </p:nvPr>
        </p:nvSpPr>
        <p:spPr/>
        <p:txBody>
          <a:bodyPr/>
          <a:lstStyle/>
          <a:p>
            <a:r>
              <a:rPr lang="cs-CZ" dirty="0"/>
              <a:t>Lišejníky jako bioindikátory </a:t>
            </a:r>
            <a:br>
              <a:rPr lang="cs-CZ" dirty="0"/>
            </a:br>
            <a:r>
              <a:rPr lang="cs-CZ" sz="3200" dirty="0"/>
              <a:t>Tolerance ke znečištění SO</a:t>
            </a:r>
            <a:r>
              <a:rPr lang="cs-CZ" sz="3200" baseline="-25000" dirty="0"/>
              <a:t>2</a:t>
            </a:r>
            <a:endParaRPr lang="en-US" sz="3200" baseline="-25000" dirty="0"/>
          </a:p>
        </p:txBody>
      </p:sp>
      <p:pic>
        <p:nvPicPr>
          <p:cNvPr id="4098" name="Picture 2" descr="alternativní popis obrázku chyb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9692" y="3180421"/>
            <a:ext cx="3291099" cy="3426857"/>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3197788"/>
            <a:ext cx="4554794" cy="3416619"/>
          </a:xfrm>
          <a:prstGeom prst="rect">
            <a:avLst/>
          </a:prstGeom>
        </p:spPr>
      </p:pic>
    </p:spTree>
    <p:extLst>
      <p:ext uri="{BB962C8B-B14F-4D97-AF65-F5344CB8AC3E}">
        <p14:creationId xmlns:p14="http://schemas.microsoft.com/office/powerpoint/2010/main" val="2214029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9039" y="110139"/>
            <a:ext cx="10515600" cy="1325563"/>
          </a:xfrm>
        </p:spPr>
        <p:txBody>
          <a:bodyPr/>
          <a:lstStyle/>
          <a:p>
            <a:r>
              <a:rPr lang="cs-CZ" dirty="0"/>
              <a:t>Mechorosty jako bioindikátory</a:t>
            </a:r>
            <a:endParaRPr lang="en-US" dirty="0"/>
          </a:p>
        </p:txBody>
      </p:sp>
      <p:sp>
        <p:nvSpPr>
          <p:cNvPr id="3" name="Zástupný symbol pro obsah 2"/>
          <p:cNvSpPr>
            <a:spLocks noGrp="1"/>
          </p:cNvSpPr>
          <p:nvPr>
            <p:ph sz="half" idx="1"/>
          </p:nvPr>
        </p:nvSpPr>
        <p:spPr>
          <a:xfrm>
            <a:off x="570989" y="1303209"/>
            <a:ext cx="8954729" cy="5376504"/>
          </a:xfrm>
        </p:spPr>
        <p:txBody>
          <a:bodyPr>
            <a:normAutofit fontScale="92500" lnSpcReduction="10000"/>
          </a:bodyPr>
          <a:lstStyle/>
          <a:p>
            <a:r>
              <a:rPr lang="cs-CZ" dirty="0"/>
              <a:t>Mechorosty nemají kořeny </a:t>
            </a:r>
            <a:r>
              <a:rPr lang="en-US" dirty="0"/>
              <a:t>→</a:t>
            </a:r>
            <a:r>
              <a:rPr lang="cs-CZ" dirty="0"/>
              <a:t> není filtrace půdou </a:t>
            </a:r>
            <a:r>
              <a:rPr lang="en-US" dirty="0"/>
              <a:t>→ </a:t>
            </a:r>
            <a:r>
              <a:rPr lang="cs-CZ" dirty="0"/>
              <a:t>korelace obsahu látek v atmosféře a v pletivech</a:t>
            </a:r>
          </a:p>
          <a:p>
            <a:r>
              <a:rPr lang="cs-CZ" altLang="cs-CZ" dirty="0"/>
              <a:t>Při známé účinnosti mechu přijímat prvky z atmosférické depozice lze na základě obsahu prvku v mechu a znalosti ročního přírůstku biomasy odhadnout i absolutní hodnoty průměrného spadu prvků</a:t>
            </a:r>
          </a:p>
          <a:p>
            <a:r>
              <a:rPr lang="cs-CZ" altLang="cs-CZ" dirty="0"/>
              <a:t>živé části mechu jsou max. tříleté </a:t>
            </a:r>
            <a:r>
              <a:rPr lang="en-US" dirty="0"/>
              <a:t>→</a:t>
            </a:r>
            <a:r>
              <a:rPr lang="cs-CZ" altLang="cs-CZ" dirty="0"/>
              <a:t> analýza příslušných koncových segmentů lodyžek </a:t>
            </a:r>
            <a:r>
              <a:rPr lang="en-US" dirty="0"/>
              <a:t>→ </a:t>
            </a:r>
            <a:r>
              <a:rPr lang="cs-CZ" altLang="cs-CZ" dirty="0"/>
              <a:t>průměrné jedno, dvou nebo tříleté úrovně spadu prvků v místě růstu</a:t>
            </a:r>
          </a:p>
          <a:p>
            <a:r>
              <a:rPr lang="cs-CZ" altLang="cs-CZ" b="1" dirty="0"/>
              <a:t>Celoevropský biomonitoring </a:t>
            </a:r>
            <a:r>
              <a:rPr lang="cs-CZ" altLang="cs-CZ" dirty="0"/>
              <a:t>(např. UN/ECE ICP-</a:t>
            </a:r>
            <a:r>
              <a:rPr lang="cs-CZ" altLang="cs-CZ" dirty="0" err="1"/>
              <a:t>Vegetation</a:t>
            </a:r>
            <a:r>
              <a:rPr lang="cs-CZ" altLang="cs-CZ" dirty="0"/>
              <a:t>). Od 1990/1991 v pětiletých cyklech v ČR biomonitoring aktuální úrovně atmosférické depozice prvků </a:t>
            </a:r>
            <a:r>
              <a:rPr lang="en-US" dirty="0"/>
              <a:t>→</a:t>
            </a:r>
            <a:r>
              <a:rPr lang="cs-CZ" altLang="cs-CZ" dirty="0"/>
              <a:t> obsah prvku v mechu násobený příslušným koeficientem </a:t>
            </a:r>
            <a:r>
              <a:rPr lang="en-US" dirty="0"/>
              <a:t>→</a:t>
            </a:r>
            <a:r>
              <a:rPr lang="cs-CZ" altLang="cs-CZ" dirty="0"/>
              <a:t> odhad průměrné roční depozice daného prvku v místě růstu analyzovaného mechu</a:t>
            </a:r>
            <a:endParaRPr lang="en-US" dirty="0"/>
          </a:p>
        </p:txBody>
      </p:sp>
      <p:pic>
        <p:nvPicPr>
          <p:cNvPr id="1026" name="Picture 2" descr="alternativní popis obrázku chyb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718" y="182332"/>
            <a:ext cx="2569496" cy="19271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7/74/Plon%C3%ADk_zten%C4%8Den%C3%BD%2C_stavba_mechu%2C_Polytrichum_formosum_cs.svg/800px-Plon%C3%ADk_zten%C4%8Den%C3%BD%2C_stavba_mechu%2C_Polytrichum_formosum_cs.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4094" y="2614152"/>
            <a:ext cx="2431120" cy="3825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326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Mechorosty jako bioindikátory</a:t>
            </a:r>
            <a:endParaRPr lang="en-US" dirty="0"/>
          </a:p>
        </p:txBody>
      </p:sp>
      <p:pic>
        <p:nvPicPr>
          <p:cNvPr id="1028" name="Picture 4" descr="Relationship of elemental concentration within moss tissue (inset is &lt;i&gt;Hylocomium splendens&lt;/i&gt;) to distance from the road in Alaska, 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55" y="1666930"/>
            <a:ext cx="7118554" cy="519107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8069826" y="5024284"/>
            <a:ext cx="3283974" cy="923330"/>
          </a:xfrm>
          <a:prstGeom prst="rect">
            <a:avLst/>
          </a:prstGeom>
          <a:noFill/>
        </p:spPr>
        <p:txBody>
          <a:bodyPr wrap="square" rtlCol="0">
            <a:spAutoFit/>
          </a:bodyPr>
          <a:lstStyle/>
          <a:p>
            <a:r>
              <a:rPr lang="cs-CZ" dirty="0"/>
              <a:t>Vztah mezi koncentrací kovů v pletivech mechů a vzdáleností od hlavní silnice (Aljaška, USA)</a:t>
            </a:r>
            <a:endParaRPr lang="en-US" dirty="0"/>
          </a:p>
        </p:txBody>
      </p:sp>
    </p:spTree>
    <p:extLst>
      <p:ext uri="{BB962C8B-B14F-4D97-AF65-F5344CB8AC3E}">
        <p14:creationId xmlns:p14="http://schemas.microsoft.com/office/powerpoint/2010/main" val="2370656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75099" y="1314347"/>
            <a:ext cx="7878966" cy="3827924"/>
          </a:xfrm>
        </p:spPr>
        <p:txBody>
          <a:bodyPr/>
          <a:lstStyle/>
          <a:p>
            <a:r>
              <a:rPr lang="cs-CZ" dirty="0"/>
              <a:t>Kromě kovů citlivé vůči oxidům síry, dusíku a </a:t>
            </a:r>
            <a:r>
              <a:rPr lang="cs-CZ" dirty="0" err="1"/>
              <a:t>halogenovodíkům</a:t>
            </a:r>
            <a:r>
              <a:rPr lang="cs-CZ" dirty="0"/>
              <a:t> (látky znečišťující ovzduší)</a:t>
            </a:r>
          </a:p>
          <a:p>
            <a:r>
              <a:rPr lang="cs-CZ" dirty="0"/>
              <a:t>Nejcitlivější k tomuto typu znečištění jsou epifyty – játrovky čeledi </a:t>
            </a:r>
            <a:r>
              <a:rPr lang="cs-CZ" dirty="0" err="1"/>
              <a:t>rožeňkovitých</a:t>
            </a:r>
            <a:r>
              <a:rPr lang="cs-CZ" dirty="0"/>
              <a:t> (</a:t>
            </a:r>
            <a:r>
              <a:rPr lang="en-US" dirty="0" err="1"/>
              <a:t>Lejeuneaceae</a:t>
            </a:r>
            <a:r>
              <a:rPr lang="en-US" dirty="0"/>
              <a:t>) </a:t>
            </a:r>
            <a:r>
              <a:rPr lang="cs-CZ" dirty="0"/>
              <a:t>a </a:t>
            </a:r>
            <a:r>
              <a:rPr lang="cs-CZ" dirty="0" err="1"/>
              <a:t>kovancovitých</a:t>
            </a:r>
            <a:r>
              <a:rPr lang="cs-CZ" dirty="0"/>
              <a:t> </a:t>
            </a:r>
            <a:r>
              <a:rPr lang="en-US" dirty="0"/>
              <a:t>(</a:t>
            </a:r>
            <a:r>
              <a:rPr lang="en-US" dirty="0" err="1"/>
              <a:t>Frullaniaceae</a:t>
            </a:r>
            <a:r>
              <a:rPr lang="cs-CZ" dirty="0"/>
              <a:t>) a mechy z čeledi </a:t>
            </a:r>
            <a:r>
              <a:rPr lang="cs-CZ" dirty="0" err="1"/>
              <a:t>šurpkovitých</a:t>
            </a:r>
            <a:r>
              <a:rPr lang="cs-CZ" dirty="0"/>
              <a:t> (</a:t>
            </a:r>
            <a:r>
              <a:rPr lang="en-US" dirty="0" err="1"/>
              <a:t>Orthotrichaceae</a:t>
            </a:r>
            <a:r>
              <a:rPr lang="cs-CZ" dirty="0"/>
              <a:t>)</a:t>
            </a:r>
          </a:p>
          <a:p>
            <a:r>
              <a:rPr lang="cs-CZ" dirty="0"/>
              <a:t>2. pol. 20. st. drastický ústup epifytických druhů, zejm. S a Z pohraničí; posledních 10–20 let postupný návrat</a:t>
            </a:r>
            <a:endParaRPr lang="en-US" dirty="0"/>
          </a:p>
        </p:txBody>
      </p:sp>
      <p:sp>
        <p:nvSpPr>
          <p:cNvPr id="4" name="Nadpis 1"/>
          <p:cNvSpPr>
            <a:spLocks noGrp="1"/>
          </p:cNvSpPr>
          <p:nvPr>
            <p:ph type="title"/>
          </p:nvPr>
        </p:nvSpPr>
        <p:spPr>
          <a:xfrm>
            <a:off x="789039" y="110139"/>
            <a:ext cx="10515600" cy="1325563"/>
          </a:xfrm>
        </p:spPr>
        <p:txBody>
          <a:bodyPr/>
          <a:lstStyle/>
          <a:p>
            <a:r>
              <a:rPr lang="cs-CZ" dirty="0"/>
              <a:t>Mechorosty jako bioindikátory</a:t>
            </a:r>
            <a:endParaRPr lang="en-US" dirty="0"/>
          </a:p>
        </p:txBody>
      </p:sp>
      <p:pic>
        <p:nvPicPr>
          <p:cNvPr id="2050" name="Picture 2" descr="https://cisfbr.org.uk/images/Orthotrichum_pulchellum_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5930" y="122811"/>
            <a:ext cx="2465228" cy="1849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9486388" y="1972459"/>
            <a:ext cx="2280155" cy="523220"/>
          </a:xfrm>
          <a:prstGeom prst="rect">
            <a:avLst/>
          </a:prstGeom>
          <a:noFill/>
        </p:spPr>
        <p:txBody>
          <a:bodyPr wrap="square" rtlCol="0">
            <a:spAutoFit/>
          </a:bodyPr>
          <a:lstStyle/>
          <a:p>
            <a:r>
              <a:rPr lang="cs-CZ" sz="1400" i="1" dirty="0" err="1"/>
              <a:t>Orthotrichum</a:t>
            </a:r>
            <a:r>
              <a:rPr lang="cs-CZ" sz="1400" i="1" dirty="0"/>
              <a:t> </a:t>
            </a:r>
            <a:r>
              <a:rPr lang="cs-CZ" sz="1400" i="1" dirty="0" err="1"/>
              <a:t>patens</a:t>
            </a:r>
            <a:r>
              <a:rPr lang="cs-CZ" sz="1400" dirty="0"/>
              <a:t> (</a:t>
            </a:r>
            <a:r>
              <a:rPr lang="cs-CZ" sz="1400" dirty="0" err="1"/>
              <a:t>šurpek</a:t>
            </a:r>
            <a:r>
              <a:rPr lang="cs-CZ" sz="1400" dirty="0"/>
              <a:t> otevřený)</a:t>
            </a:r>
            <a:endParaRPr lang="en-US" sz="1400" dirty="0"/>
          </a:p>
        </p:txBody>
      </p:sp>
      <p:pic>
        <p:nvPicPr>
          <p:cNvPr id="2056" name="Picture 8" descr="Lejeuneaceae Lejeuneaceae leafy liverwort This is possibly Lejeunea f Flick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3711" y="2495680"/>
            <a:ext cx="2311590" cy="15348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9490842" y="4030575"/>
            <a:ext cx="2858010" cy="307777"/>
          </a:xfrm>
          <a:prstGeom prst="rect">
            <a:avLst/>
          </a:prstGeom>
          <a:noFill/>
        </p:spPr>
        <p:txBody>
          <a:bodyPr wrap="square" rtlCol="0">
            <a:spAutoFit/>
          </a:bodyPr>
          <a:lstStyle/>
          <a:p>
            <a:r>
              <a:rPr lang="cs-CZ" sz="1400" dirty="0"/>
              <a:t>Játrovka z čeledi </a:t>
            </a:r>
            <a:r>
              <a:rPr lang="cs-CZ" sz="1400" dirty="0" err="1"/>
              <a:t>rožeňkovitých</a:t>
            </a:r>
            <a:endParaRPr lang="en-US" sz="1400" dirty="0"/>
          </a:p>
        </p:txBody>
      </p:sp>
      <p:pic>
        <p:nvPicPr>
          <p:cNvPr id="2058" name="Picture 10" descr="https://upload.wikimedia.org/wikipedia/commons/thumb/9/94/Frullania_dilatata_140108a.jpg/1024px-Frullania_dilatata_140108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8745" y="4438768"/>
            <a:ext cx="2091810" cy="19957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p:cNvSpPr txBox="1"/>
          <p:nvPr/>
        </p:nvSpPr>
        <p:spPr>
          <a:xfrm>
            <a:off x="9485930" y="6434567"/>
            <a:ext cx="2858010" cy="307777"/>
          </a:xfrm>
          <a:prstGeom prst="rect">
            <a:avLst/>
          </a:prstGeom>
          <a:noFill/>
        </p:spPr>
        <p:txBody>
          <a:bodyPr wrap="square" rtlCol="0">
            <a:spAutoFit/>
          </a:bodyPr>
          <a:lstStyle/>
          <a:p>
            <a:r>
              <a:rPr lang="cs-CZ" sz="1400" dirty="0"/>
              <a:t>Játrovka z čeledi </a:t>
            </a:r>
            <a:r>
              <a:rPr lang="cs-CZ" sz="1400" dirty="0" err="1"/>
              <a:t>kovancovitých</a:t>
            </a:r>
            <a:endParaRPr lang="en-US" sz="1400" dirty="0"/>
          </a:p>
        </p:txBody>
      </p:sp>
      <p:sp>
        <p:nvSpPr>
          <p:cNvPr id="6" name="TextovéPole 5"/>
          <p:cNvSpPr txBox="1"/>
          <p:nvPr/>
        </p:nvSpPr>
        <p:spPr>
          <a:xfrm>
            <a:off x="789039" y="5142271"/>
            <a:ext cx="7470058" cy="1384995"/>
          </a:xfrm>
          <a:prstGeom prst="rect">
            <a:avLst/>
          </a:prstGeom>
          <a:noFill/>
        </p:spPr>
        <p:txBody>
          <a:bodyPr wrap="square" rtlCol="0">
            <a:spAutoFit/>
          </a:bodyPr>
          <a:lstStyle/>
          <a:p>
            <a:r>
              <a:rPr lang="cs-CZ" sz="2400" b="1" dirty="0"/>
              <a:t>Zařazení do systému:</a:t>
            </a:r>
          </a:p>
          <a:p>
            <a:r>
              <a:rPr lang="cs-CZ" sz="2000" dirty="0"/>
              <a:t>Říše: </a:t>
            </a:r>
            <a:r>
              <a:rPr lang="cs-CZ" sz="2000" dirty="0" err="1"/>
              <a:t>Plantae</a:t>
            </a:r>
            <a:endParaRPr lang="cs-CZ" sz="2000" dirty="0"/>
          </a:p>
          <a:p>
            <a:r>
              <a:rPr lang="cs-CZ" sz="2000" dirty="0" err="1"/>
              <a:t>Nadoddělení</a:t>
            </a:r>
            <a:r>
              <a:rPr lang="cs-CZ" sz="2000" dirty="0"/>
              <a:t>: </a:t>
            </a:r>
            <a:r>
              <a:rPr lang="cs-CZ" sz="2000" dirty="0" err="1"/>
              <a:t>Bryophyta</a:t>
            </a:r>
            <a:r>
              <a:rPr lang="cs-CZ" sz="2000" dirty="0"/>
              <a:t> </a:t>
            </a:r>
            <a:r>
              <a:rPr lang="cs-CZ" sz="2000" i="1" dirty="0" err="1"/>
              <a:t>sensu</a:t>
            </a:r>
            <a:r>
              <a:rPr lang="cs-CZ" sz="2000" i="1" dirty="0"/>
              <a:t> lato</a:t>
            </a:r>
          </a:p>
          <a:p>
            <a:r>
              <a:rPr lang="cs-CZ" sz="2000" dirty="0"/>
              <a:t>Oddělení: </a:t>
            </a:r>
            <a:r>
              <a:rPr lang="cs-CZ" sz="2000" dirty="0" err="1"/>
              <a:t>Marchantiophyta</a:t>
            </a:r>
            <a:r>
              <a:rPr lang="cs-CZ" sz="2000" dirty="0"/>
              <a:t> (játrovky)</a:t>
            </a:r>
          </a:p>
        </p:txBody>
      </p:sp>
      <p:sp>
        <p:nvSpPr>
          <p:cNvPr id="7" name="TextovéPole 6"/>
          <p:cNvSpPr txBox="1"/>
          <p:nvPr/>
        </p:nvSpPr>
        <p:spPr>
          <a:xfrm>
            <a:off x="5435039" y="5528659"/>
            <a:ext cx="4050891" cy="1323439"/>
          </a:xfrm>
          <a:prstGeom prst="rect">
            <a:avLst/>
          </a:prstGeom>
          <a:noFill/>
        </p:spPr>
        <p:txBody>
          <a:bodyPr wrap="square" rtlCol="0">
            <a:spAutoFit/>
          </a:bodyPr>
          <a:lstStyle/>
          <a:p>
            <a:r>
              <a:rPr lang="cs-CZ" sz="2000" dirty="0"/>
              <a:t>Říše: </a:t>
            </a:r>
            <a:r>
              <a:rPr lang="cs-CZ" sz="2000" dirty="0" err="1"/>
              <a:t>Plantae</a:t>
            </a:r>
            <a:endParaRPr lang="cs-CZ" sz="2000" dirty="0"/>
          </a:p>
          <a:p>
            <a:r>
              <a:rPr lang="cs-CZ" sz="2000" dirty="0" err="1"/>
              <a:t>Nadoddělení</a:t>
            </a:r>
            <a:r>
              <a:rPr lang="cs-CZ" sz="2000" dirty="0"/>
              <a:t>: </a:t>
            </a:r>
            <a:r>
              <a:rPr lang="cs-CZ" sz="2000" dirty="0" err="1"/>
              <a:t>Bryophyta</a:t>
            </a:r>
            <a:r>
              <a:rPr lang="cs-CZ" sz="2000" dirty="0"/>
              <a:t> </a:t>
            </a:r>
            <a:r>
              <a:rPr lang="cs-CZ" sz="2000" i="1" dirty="0" err="1"/>
              <a:t>sensu</a:t>
            </a:r>
            <a:r>
              <a:rPr lang="cs-CZ" sz="2000" i="1" dirty="0"/>
              <a:t> lato</a:t>
            </a:r>
          </a:p>
          <a:p>
            <a:r>
              <a:rPr lang="cs-CZ" sz="2000" dirty="0"/>
              <a:t>Oddělení: </a:t>
            </a:r>
            <a:r>
              <a:rPr lang="cs-CZ" sz="2000" dirty="0" err="1"/>
              <a:t>Bryophyta</a:t>
            </a:r>
            <a:r>
              <a:rPr lang="cs-CZ" sz="2000" dirty="0"/>
              <a:t> (mechy)</a:t>
            </a:r>
          </a:p>
          <a:p>
            <a:endParaRPr lang="en-US" sz="2000" dirty="0"/>
          </a:p>
        </p:txBody>
      </p:sp>
    </p:spTree>
    <p:extLst>
      <p:ext uri="{BB962C8B-B14F-4D97-AF65-F5344CB8AC3E}">
        <p14:creationId xmlns:p14="http://schemas.microsoft.com/office/powerpoint/2010/main" val="1780659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9A1298-4157-449D-967F-3A15148169C6}"/>
              </a:ext>
            </a:extLst>
          </p:cNvPr>
          <p:cNvSpPr>
            <a:spLocks noGrp="1"/>
          </p:cNvSpPr>
          <p:nvPr>
            <p:ph type="title"/>
          </p:nvPr>
        </p:nvSpPr>
        <p:spPr/>
        <p:txBody>
          <a:bodyPr/>
          <a:lstStyle/>
          <a:p>
            <a:endParaRPr lang="en-US"/>
          </a:p>
        </p:txBody>
      </p:sp>
      <p:sp>
        <p:nvSpPr>
          <p:cNvPr id="3" name="Zástupný obsah 2">
            <a:extLst>
              <a:ext uri="{FF2B5EF4-FFF2-40B4-BE49-F238E27FC236}">
                <a16:creationId xmlns:a16="http://schemas.microsoft.com/office/drawing/2014/main" id="{449A842B-089A-432F-BBD9-8BD294FA56C4}"/>
              </a:ext>
            </a:extLst>
          </p:cNvPr>
          <p:cNvSpPr>
            <a:spLocks noGrp="1"/>
          </p:cNvSpPr>
          <p:nvPr>
            <p:ph idx="1"/>
          </p:nvPr>
        </p:nvSpPr>
        <p:spPr/>
        <p:txBody>
          <a:bodyPr/>
          <a:lstStyle/>
          <a:p>
            <a:endParaRPr lang="en-US"/>
          </a:p>
        </p:txBody>
      </p:sp>
      <p:pic>
        <p:nvPicPr>
          <p:cNvPr id="5" name="Obrázek 4">
            <a:extLst>
              <a:ext uri="{FF2B5EF4-FFF2-40B4-BE49-F238E27FC236}">
                <a16:creationId xmlns:a16="http://schemas.microsoft.com/office/drawing/2014/main" id="{BFC7DAE4-3BEA-4438-A3B8-E6C601075DF9}"/>
              </a:ext>
            </a:extLst>
          </p:cNvPr>
          <p:cNvPicPr>
            <a:picLocks noChangeAspect="1"/>
          </p:cNvPicPr>
          <p:nvPr/>
        </p:nvPicPr>
        <p:blipFill>
          <a:blip r:embed="rId2"/>
          <a:stretch>
            <a:fillRect/>
          </a:stretch>
        </p:blipFill>
        <p:spPr>
          <a:xfrm>
            <a:off x="220980" y="0"/>
            <a:ext cx="11750040" cy="6858000"/>
          </a:xfrm>
          <a:prstGeom prst="rect">
            <a:avLst/>
          </a:prstGeom>
        </p:spPr>
      </p:pic>
    </p:spTree>
    <p:extLst>
      <p:ext uri="{BB962C8B-B14F-4D97-AF65-F5344CB8AC3E}">
        <p14:creationId xmlns:p14="http://schemas.microsoft.com/office/powerpoint/2010/main" val="4273367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může být vhodným bioindikátorem?</a:t>
            </a:r>
            <a:endParaRPr lang="en-US" dirty="0"/>
          </a:p>
        </p:txBody>
      </p:sp>
      <p:sp>
        <p:nvSpPr>
          <p:cNvPr id="3" name="Zástupný symbol pro obsah 2"/>
          <p:cNvSpPr>
            <a:spLocks noGrp="1"/>
          </p:cNvSpPr>
          <p:nvPr>
            <p:ph idx="1"/>
          </p:nvPr>
        </p:nvSpPr>
        <p:spPr>
          <a:xfrm>
            <a:off x="838201" y="1435099"/>
            <a:ext cx="7511184" cy="5422901"/>
          </a:xfrm>
        </p:spPr>
        <p:txBody>
          <a:bodyPr>
            <a:normAutofit lnSpcReduction="10000"/>
          </a:bodyPr>
          <a:lstStyle/>
          <a:p>
            <a:r>
              <a:rPr lang="cs-CZ" dirty="0"/>
              <a:t>Biotické a abiotické podmínky prostředí se liší, stejně tak se liší druhy v toleranci ke změnám (vybočení z optima)</a:t>
            </a:r>
          </a:p>
          <a:p>
            <a:r>
              <a:rPr lang="cs-CZ" dirty="0"/>
              <a:t>Nejlepšími bioindikátory jsou </a:t>
            </a:r>
            <a:r>
              <a:rPr lang="cs-CZ" b="1" dirty="0"/>
              <a:t>organismy (druhy)</a:t>
            </a:r>
            <a:r>
              <a:rPr lang="cs-CZ" dirty="0"/>
              <a:t> se střední mírou tolerance ke změnám prostředí (citlivost vůči změnám </a:t>
            </a:r>
            <a:r>
              <a:rPr lang="cs-CZ" i="1" dirty="0"/>
              <a:t>x</a:t>
            </a:r>
            <a:r>
              <a:rPr lang="cs-CZ" dirty="0"/>
              <a:t> odolnost vůči výkyvům a obecným biotickým změnám)</a:t>
            </a:r>
          </a:p>
          <a:p>
            <a:r>
              <a:rPr lang="cs-CZ" dirty="0"/>
              <a:t>Bioindikátorem může ale být i </a:t>
            </a:r>
            <a:r>
              <a:rPr lang="cs-CZ" b="1" u="sng" dirty="0"/>
              <a:t>celé společenstvo</a:t>
            </a:r>
            <a:r>
              <a:rPr lang="cs-CZ" dirty="0"/>
              <a:t>, které zahrnuje celou škálu typů environmentální tolerance </a:t>
            </a:r>
            <a:r>
              <a:rPr lang="en-US" dirty="0"/>
              <a:t>→</a:t>
            </a:r>
            <a:r>
              <a:rPr lang="cs-CZ" dirty="0"/>
              <a:t> více zdrojů dat pro posouzení stavu prostředí</a:t>
            </a:r>
          </a:p>
          <a:p>
            <a:pPr lvl="1"/>
            <a:r>
              <a:rPr lang="cs-CZ" dirty="0"/>
              <a:t>Biotické indexy</a:t>
            </a:r>
          </a:p>
          <a:p>
            <a:pPr lvl="1"/>
            <a:r>
              <a:rPr lang="cs-CZ" dirty="0"/>
              <a:t>„</a:t>
            </a:r>
            <a:r>
              <a:rPr lang="cs-CZ" dirty="0" err="1"/>
              <a:t>Multimetrický</a:t>
            </a:r>
            <a:r>
              <a:rPr lang="cs-CZ" dirty="0"/>
              <a:t>“ přístup (abundance, diverzita, míra tolerance, …)</a:t>
            </a:r>
            <a:endParaRPr lang="en-US" dirty="0"/>
          </a:p>
        </p:txBody>
      </p:sp>
      <p:pic>
        <p:nvPicPr>
          <p:cNvPr id="1026" name="Picture 2" descr="Comparison of environmental tolerances of (a) bioindicators, (b) rare species, and (c) ubiquitous spec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9384" y="3105150"/>
            <a:ext cx="3761973" cy="2829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264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7929" y="-43657"/>
            <a:ext cx="10515600" cy="1325563"/>
          </a:xfrm>
        </p:spPr>
        <p:txBody>
          <a:bodyPr/>
          <a:lstStyle/>
          <a:p>
            <a:r>
              <a:rPr lang="cs-CZ" dirty="0"/>
              <a:t>Houby jako bioindikátory</a:t>
            </a:r>
            <a:endParaRPr lang="en-US" dirty="0"/>
          </a:p>
        </p:txBody>
      </p:sp>
      <p:sp>
        <p:nvSpPr>
          <p:cNvPr id="3" name="Zástupný symbol pro obsah 2"/>
          <p:cNvSpPr>
            <a:spLocks noGrp="1"/>
          </p:cNvSpPr>
          <p:nvPr>
            <p:ph idx="1"/>
          </p:nvPr>
        </p:nvSpPr>
        <p:spPr>
          <a:xfrm>
            <a:off x="700549" y="1579818"/>
            <a:ext cx="11043572" cy="4771820"/>
          </a:xfrm>
        </p:spPr>
        <p:txBody>
          <a:bodyPr>
            <a:normAutofit fontScale="92500" lnSpcReduction="10000"/>
          </a:bodyPr>
          <a:lstStyle/>
          <a:p>
            <a:pPr marL="0" indent="0">
              <a:buNone/>
            </a:pPr>
            <a:r>
              <a:rPr lang="cs-CZ" dirty="0"/>
              <a:t>A) Saprofytické houby</a:t>
            </a:r>
          </a:p>
          <a:p>
            <a:pPr lvl="1"/>
            <a:r>
              <a:rPr lang="cs-CZ" dirty="0"/>
              <a:t>Živí se látkami z odumřelých těl rostlin a živočichů</a:t>
            </a:r>
          </a:p>
          <a:p>
            <a:pPr lvl="1"/>
            <a:r>
              <a:rPr lang="cs-CZ" dirty="0"/>
              <a:t>Velmi citlivé na přítomnost těžkých kovů (</a:t>
            </a:r>
            <a:r>
              <a:rPr lang="cs-CZ" dirty="0" err="1"/>
              <a:t>Cu</a:t>
            </a:r>
            <a:r>
              <a:rPr lang="cs-CZ" dirty="0"/>
              <a:t>, </a:t>
            </a:r>
            <a:r>
              <a:rPr lang="cs-CZ" dirty="0" err="1"/>
              <a:t>Pb</a:t>
            </a:r>
            <a:r>
              <a:rPr lang="cs-CZ" dirty="0"/>
              <a:t>, </a:t>
            </a:r>
            <a:r>
              <a:rPr lang="cs-CZ" dirty="0" err="1"/>
              <a:t>Hg</a:t>
            </a:r>
            <a:r>
              <a:rPr lang="cs-CZ" dirty="0"/>
              <a:t>, Cd, …)</a:t>
            </a:r>
          </a:p>
          <a:p>
            <a:pPr lvl="1"/>
            <a:r>
              <a:rPr lang="cs-CZ" dirty="0"/>
              <a:t>Těžké kovy se vážou na povrch houbových vláken, ale i v buňkách</a:t>
            </a:r>
          </a:p>
          <a:p>
            <a:pPr lvl="1"/>
            <a:r>
              <a:rPr lang="cs-CZ" dirty="0"/>
              <a:t>Význam má pH prostředí, vlhkost a geologický podklad</a:t>
            </a:r>
          </a:p>
          <a:p>
            <a:pPr lvl="1"/>
            <a:r>
              <a:rPr lang="cs-CZ" dirty="0"/>
              <a:t>Obsah těžkých kovů vyšší v klobouku než ve třeni</a:t>
            </a:r>
          </a:p>
          <a:p>
            <a:pPr marL="0" indent="0">
              <a:buNone/>
            </a:pPr>
            <a:r>
              <a:rPr lang="cs-CZ" dirty="0"/>
              <a:t>B) „Kloboukaté“ houby</a:t>
            </a:r>
          </a:p>
          <a:p>
            <a:pPr>
              <a:lnSpc>
                <a:spcPct val="80000"/>
              </a:lnSpc>
            </a:pPr>
            <a:r>
              <a:rPr lang="cs-CZ" altLang="cs-CZ" sz="2400" dirty="0"/>
              <a:t>nejbohatším zdrojem As, </a:t>
            </a:r>
            <a:r>
              <a:rPr lang="cs-CZ" altLang="cs-CZ" sz="2400" dirty="0" err="1"/>
              <a:t>Cu</a:t>
            </a:r>
            <a:r>
              <a:rPr lang="cs-CZ" altLang="cs-CZ" sz="2400" dirty="0"/>
              <a:t> – bedla vysoká (</a:t>
            </a:r>
            <a:r>
              <a:rPr lang="cs-CZ" altLang="cs-CZ" sz="2400" i="1" dirty="0" err="1"/>
              <a:t>Macrolepia</a:t>
            </a:r>
            <a:r>
              <a:rPr lang="cs-CZ" altLang="cs-CZ" sz="2400" i="1" dirty="0"/>
              <a:t> </a:t>
            </a:r>
            <a:r>
              <a:rPr lang="cs-CZ" altLang="cs-CZ" sz="2400" i="1" dirty="0" err="1"/>
              <a:t>procera</a:t>
            </a:r>
            <a:r>
              <a:rPr lang="cs-CZ" altLang="cs-CZ" sz="2400" i="1" dirty="0"/>
              <a:t>)</a:t>
            </a:r>
            <a:r>
              <a:rPr lang="cs-CZ" altLang="cs-CZ" sz="2400" dirty="0"/>
              <a:t> , a holubinky (</a:t>
            </a:r>
            <a:r>
              <a:rPr lang="cs-CZ" altLang="cs-CZ" sz="2400" i="1" dirty="0" err="1"/>
              <a:t>Russula</a:t>
            </a:r>
            <a:r>
              <a:rPr lang="cs-CZ" altLang="cs-CZ" sz="2400" i="1" dirty="0"/>
              <a:t> </a:t>
            </a:r>
            <a:r>
              <a:rPr lang="cs-CZ" altLang="cs-CZ" sz="2400" dirty="0" err="1"/>
              <a:t>spp</a:t>
            </a:r>
            <a:r>
              <a:rPr lang="cs-CZ" altLang="cs-CZ" sz="2400" dirty="0"/>
              <a:t>.</a:t>
            </a:r>
            <a:r>
              <a:rPr lang="cs-CZ" altLang="cs-CZ" sz="2400" i="1" dirty="0"/>
              <a:t>)</a:t>
            </a:r>
            <a:r>
              <a:rPr lang="cs-CZ" altLang="cs-CZ" sz="2400" dirty="0"/>
              <a:t> </a:t>
            </a:r>
          </a:p>
          <a:p>
            <a:pPr>
              <a:lnSpc>
                <a:spcPct val="80000"/>
              </a:lnSpc>
            </a:pPr>
            <a:r>
              <a:rPr lang="cs-CZ" altLang="cs-CZ" sz="2400" dirty="0"/>
              <a:t>Cd – muchomůrka růžovka (</a:t>
            </a:r>
            <a:r>
              <a:rPr lang="cs-CZ" altLang="cs-CZ" sz="2400" i="1" dirty="0" err="1"/>
              <a:t>Amanita</a:t>
            </a:r>
            <a:r>
              <a:rPr lang="cs-CZ" altLang="cs-CZ" sz="2400" i="1" dirty="0"/>
              <a:t> </a:t>
            </a:r>
            <a:r>
              <a:rPr lang="cs-CZ" altLang="cs-CZ" sz="2400" i="1" dirty="0" err="1"/>
              <a:t>rubescens</a:t>
            </a:r>
            <a:r>
              <a:rPr lang="cs-CZ" altLang="cs-CZ" sz="2400" i="1" dirty="0"/>
              <a:t>)</a:t>
            </a:r>
            <a:r>
              <a:rPr lang="cs-CZ" altLang="cs-CZ" sz="2400" dirty="0"/>
              <a:t> </a:t>
            </a:r>
          </a:p>
          <a:p>
            <a:pPr>
              <a:lnSpc>
                <a:spcPct val="80000"/>
              </a:lnSpc>
            </a:pPr>
            <a:r>
              <a:rPr lang="cs-CZ" altLang="cs-CZ" sz="2400" dirty="0" err="1"/>
              <a:t>Cr</a:t>
            </a:r>
            <a:r>
              <a:rPr lang="cs-CZ" altLang="cs-CZ" sz="2400" dirty="0"/>
              <a:t> – hřib smrkový (</a:t>
            </a:r>
            <a:r>
              <a:rPr lang="cs-CZ" altLang="cs-CZ" sz="2400" i="1" dirty="0" err="1"/>
              <a:t>Boletus</a:t>
            </a:r>
            <a:r>
              <a:rPr lang="cs-CZ" altLang="cs-CZ" sz="2400" i="1" dirty="0"/>
              <a:t> </a:t>
            </a:r>
            <a:r>
              <a:rPr lang="cs-CZ" altLang="cs-CZ" sz="2400" i="1" dirty="0" err="1"/>
              <a:t>edulis</a:t>
            </a:r>
            <a:r>
              <a:rPr lang="cs-CZ" altLang="cs-CZ" sz="2400" i="1" dirty="0"/>
              <a:t>)</a:t>
            </a:r>
            <a:r>
              <a:rPr lang="cs-CZ" altLang="cs-CZ" sz="2400" dirty="0"/>
              <a:t>, suchohřib hnědý (</a:t>
            </a:r>
            <a:r>
              <a:rPr lang="cs-CZ" altLang="cs-CZ" sz="2400" i="1" dirty="0" err="1"/>
              <a:t>Xerocormus</a:t>
            </a:r>
            <a:r>
              <a:rPr lang="cs-CZ" altLang="cs-CZ" sz="2400" i="1" dirty="0"/>
              <a:t> </a:t>
            </a:r>
            <a:r>
              <a:rPr lang="cs-CZ" altLang="cs-CZ" sz="2400" i="1" dirty="0" err="1"/>
              <a:t>badius</a:t>
            </a:r>
            <a:r>
              <a:rPr lang="cs-CZ" altLang="cs-CZ" sz="2400" i="1" dirty="0"/>
              <a:t>)</a:t>
            </a:r>
            <a:r>
              <a:rPr lang="cs-CZ" altLang="cs-CZ" sz="2400" dirty="0"/>
              <a:t> </a:t>
            </a:r>
          </a:p>
          <a:p>
            <a:pPr>
              <a:lnSpc>
                <a:spcPct val="80000"/>
              </a:lnSpc>
            </a:pPr>
            <a:r>
              <a:rPr lang="cs-CZ" altLang="cs-CZ" sz="2400" dirty="0" err="1"/>
              <a:t>Hg</a:t>
            </a:r>
            <a:r>
              <a:rPr lang="cs-CZ" altLang="cs-CZ" sz="2400" dirty="0"/>
              <a:t> - hřib smrkový (</a:t>
            </a:r>
            <a:r>
              <a:rPr lang="cs-CZ" altLang="cs-CZ" sz="2400" i="1" dirty="0" err="1"/>
              <a:t>Boletus</a:t>
            </a:r>
            <a:r>
              <a:rPr lang="cs-CZ" altLang="cs-CZ" sz="2400" i="1" dirty="0"/>
              <a:t> </a:t>
            </a:r>
            <a:r>
              <a:rPr lang="cs-CZ" altLang="cs-CZ" sz="2400" i="1" dirty="0" err="1"/>
              <a:t>edulis</a:t>
            </a:r>
            <a:r>
              <a:rPr lang="cs-CZ" altLang="cs-CZ" sz="2400" i="1" dirty="0"/>
              <a:t>),</a:t>
            </a:r>
            <a:r>
              <a:rPr lang="cs-CZ" altLang="cs-CZ" sz="2400" dirty="0"/>
              <a:t> muchomůrka růžovka (</a:t>
            </a:r>
            <a:r>
              <a:rPr lang="cs-CZ" altLang="cs-CZ" sz="2400" i="1" dirty="0" err="1"/>
              <a:t>Amanita</a:t>
            </a:r>
            <a:r>
              <a:rPr lang="cs-CZ" altLang="cs-CZ" sz="2400" i="1" dirty="0"/>
              <a:t> </a:t>
            </a:r>
            <a:r>
              <a:rPr lang="cs-CZ" altLang="cs-CZ" sz="2400" i="1" dirty="0" err="1"/>
              <a:t>rubescens</a:t>
            </a:r>
            <a:r>
              <a:rPr lang="cs-CZ" altLang="cs-CZ" sz="2400" i="1" dirty="0"/>
              <a:t>)</a:t>
            </a:r>
            <a:r>
              <a:rPr lang="cs-CZ" altLang="cs-CZ" sz="2400" dirty="0"/>
              <a:t> </a:t>
            </a:r>
          </a:p>
          <a:p>
            <a:pPr>
              <a:lnSpc>
                <a:spcPct val="80000"/>
              </a:lnSpc>
            </a:pPr>
            <a:r>
              <a:rPr lang="cs-CZ" altLang="cs-CZ" sz="2400" dirty="0" err="1"/>
              <a:t>Zn</a:t>
            </a:r>
            <a:r>
              <a:rPr lang="cs-CZ" altLang="cs-CZ" sz="2400" dirty="0"/>
              <a:t> -  holubinky (</a:t>
            </a:r>
            <a:r>
              <a:rPr lang="cs-CZ" altLang="cs-CZ" sz="2400" i="1" dirty="0" err="1"/>
              <a:t>Russula</a:t>
            </a:r>
            <a:r>
              <a:rPr lang="cs-CZ" altLang="cs-CZ" sz="2400" dirty="0"/>
              <a:t> </a:t>
            </a:r>
            <a:r>
              <a:rPr lang="cs-CZ" altLang="cs-CZ" sz="2400" dirty="0" err="1"/>
              <a:t>spp</a:t>
            </a:r>
            <a:r>
              <a:rPr lang="cs-CZ" altLang="cs-CZ" sz="2400" dirty="0"/>
              <a:t>.</a:t>
            </a:r>
            <a:r>
              <a:rPr lang="cs-CZ" altLang="cs-CZ" sz="2400" i="1" dirty="0"/>
              <a:t>)</a:t>
            </a:r>
            <a:r>
              <a:rPr lang="cs-CZ" altLang="cs-CZ" sz="2400" dirty="0"/>
              <a:t> </a:t>
            </a:r>
          </a:p>
          <a:p>
            <a:pPr>
              <a:lnSpc>
                <a:spcPct val="80000"/>
              </a:lnSpc>
            </a:pPr>
            <a:r>
              <a:rPr lang="cs-CZ" altLang="cs-CZ" sz="2400" dirty="0"/>
              <a:t>Ni, </a:t>
            </a:r>
            <a:r>
              <a:rPr lang="cs-CZ" altLang="cs-CZ" sz="2400" dirty="0" err="1"/>
              <a:t>Pb</a:t>
            </a:r>
            <a:r>
              <a:rPr lang="cs-CZ" altLang="cs-CZ" sz="2400" dirty="0"/>
              <a:t>, </a:t>
            </a:r>
            <a:r>
              <a:rPr lang="cs-CZ" altLang="cs-CZ" sz="2400" dirty="0" err="1"/>
              <a:t>Mn</a:t>
            </a:r>
            <a:r>
              <a:rPr lang="cs-CZ" altLang="cs-CZ" sz="2400" dirty="0"/>
              <a:t> – lištička pomerančová (</a:t>
            </a:r>
            <a:r>
              <a:rPr lang="cs-CZ" altLang="cs-CZ" sz="2400" i="1" dirty="0" err="1"/>
              <a:t>Hygrophoropsis</a:t>
            </a:r>
            <a:r>
              <a:rPr lang="cs-CZ" altLang="cs-CZ" sz="2400" i="1" dirty="0"/>
              <a:t> </a:t>
            </a:r>
            <a:r>
              <a:rPr lang="cs-CZ" altLang="cs-CZ" sz="2400" i="1" dirty="0" err="1"/>
              <a:t>aurantiaca</a:t>
            </a:r>
            <a:r>
              <a:rPr lang="cs-CZ" altLang="cs-CZ" sz="2400" i="1" dirty="0"/>
              <a:t>)</a:t>
            </a:r>
            <a:r>
              <a:rPr lang="cs-CZ" altLang="cs-CZ" sz="2400" dirty="0"/>
              <a:t> </a:t>
            </a:r>
          </a:p>
          <a:p>
            <a:pPr lvl="1"/>
            <a:endParaRPr lang="en-US" dirty="0"/>
          </a:p>
        </p:txBody>
      </p:sp>
      <p:pic>
        <p:nvPicPr>
          <p:cNvPr id="1026" name="Picture 2" descr="Obra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4272" y="619125"/>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7929" y="999975"/>
            <a:ext cx="6231194" cy="430887"/>
          </a:xfrm>
          <a:prstGeom prst="rect">
            <a:avLst/>
          </a:prstGeom>
          <a:noFill/>
        </p:spPr>
        <p:txBody>
          <a:bodyPr wrap="square" rtlCol="0">
            <a:spAutoFit/>
          </a:bodyPr>
          <a:lstStyle/>
          <a:p>
            <a:pPr marL="342900" indent="-342900">
              <a:buFont typeface="Arial" panose="020B0604020202020204" pitchFamily="34" charset="0"/>
              <a:buChar char="•"/>
            </a:pPr>
            <a:r>
              <a:rPr lang="cs-CZ" sz="2200" dirty="0"/>
              <a:t>Těžké kovy a radioaktivní látky</a:t>
            </a:r>
            <a:endParaRPr lang="en-US" sz="2200" dirty="0"/>
          </a:p>
        </p:txBody>
      </p:sp>
    </p:spTree>
    <p:extLst>
      <p:ext uri="{BB962C8B-B14F-4D97-AF65-F5344CB8AC3E}">
        <p14:creationId xmlns:p14="http://schemas.microsoft.com/office/powerpoint/2010/main" val="244458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crolepiota proc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602" y="137653"/>
            <a:ext cx="4093571" cy="28808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goat.cz/Houby/Skupiny/Holubinky/HolubinkaNamodrala/_BigSize/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5162" y="137653"/>
            <a:ext cx="3837859" cy="2880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goat.cz/Houby/Skupiny/Muchomurky/MuchomurkaRuzovka/_BigSize/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5162" y="3507905"/>
            <a:ext cx="3646018" cy="273684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gastronomiavasca.net/uploads/image/file/6298/w700_Boletus_eduli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3603" y="3507905"/>
            <a:ext cx="4093570" cy="273684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436316" y="3018503"/>
            <a:ext cx="4404851" cy="369332"/>
          </a:xfrm>
          <a:prstGeom prst="rect">
            <a:avLst/>
          </a:prstGeom>
          <a:noFill/>
        </p:spPr>
        <p:txBody>
          <a:bodyPr wrap="square" rtlCol="0">
            <a:spAutoFit/>
          </a:bodyPr>
          <a:lstStyle/>
          <a:p>
            <a:r>
              <a:rPr lang="cs-CZ" dirty="0"/>
              <a:t>Bedla vysoká – As, </a:t>
            </a:r>
            <a:r>
              <a:rPr lang="cs-CZ" dirty="0" err="1"/>
              <a:t>Cu</a:t>
            </a:r>
            <a:r>
              <a:rPr lang="cs-CZ" dirty="0"/>
              <a:t> </a:t>
            </a:r>
            <a:endParaRPr lang="en-US" dirty="0"/>
          </a:p>
        </p:txBody>
      </p:sp>
      <p:sp>
        <p:nvSpPr>
          <p:cNvPr id="4" name="TextovéPole 3"/>
          <p:cNvSpPr txBox="1"/>
          <p:nvPr/>
        </p:nvSpPr>
        <p:spPr>
          <a:xfrm>
            <a:off x="6233652" y="3087329"/>
            <a:ext cx="3293806" cy="369332"/>
          </a:xfrm>
          <a:prstGeom prst="rect">
            <a:avLst/>
          </a:prstGeom>
          <a:noFill/>
        </p:spPr>
        <p:txBody>
          <a:bodyPr wrap="square" rtlCol="0">
            <a:spAutoFit/>
          </a:bodyPr>
          <a:lstStyle/>
          <a:p>
            <a:r>
              <a:rPr lang="cs-CZ" dirty="0"/>
              <a:t>Holubinky – As, </a:t>
            </a:r>
            <a:r>
              <a:rPr lang="cs-CZ" dirty="0" err="1"/>
              <a:t>Cu</a:t>
            </a:r>
            <a:r>
              <a:rPr lang="cs-CZ" dirty="0"/>
              <a:t>, </a:t>
            </a:r>
            <a:r>
              <a:rPr lang="cs-CZ" dirty="0" err="1"/>
              <a:t>Zn</a:t>
            </a:r>
            <a:r>
              <a:rPr lang="cs-CZ" dirty="0"/>
              <a:t> </a:t>
            </a:r>
            <a:endParaRPr lang="en-US" dirty="0"/>
          </a:p>
        </p:txBody>
      </p:sp>
      <p:sp>
        <p:nvSpPr>
          <p:cNvPr id="11" name="TextovéPole 10"/>
          <p:cNvSpPr txBox="1"/>
          <p:nvPr/>
        </p:nvSpPr>
        <p:spPr>
          <a:xfrm>
            <a:off x="1352739" y="6258239"/>
            <a:ext cx="4404851" cy="369332"/>
          </a:xfrm>
          <a:prstGeom prst="rect">
            <a:avLst/>
          </a:prstGeom>
          <a:noFill/>
        </p:spPr>
        <p:txBody>
          <a:bodyPr wrap="square" rtlCol="0">
            <a:spAutoFit/>
          </a:bodyPr>
          <a:lstStyle/>
          <a:p>
            <a:r>
              <a:rPr lang="cs-CZ" dirty="0"/>
              <a:t>Hřib smrkový – </a:t>
            </a:r>
            <a:r>
              <a:rPr lang="cs-CZ" dirty="0" err="1"/>
              <a:t>Cr</a:t>
            </a:r>
            <a:r>
              <a:rPr lang="cs-CZ" dirty="0"/>
              <a:t>, </a:t>
            </a:r>
            <a:r>
              <a:rPr lang="cs-CZ" dirty="0" err="1"/>
              <a:t>Hg</a:t>
            </a:r>
            <a:endParaRPr lang="en-US" dirty="0"/>
          </a:p>
        </p:txBody>
      </p:sp>
      <p:sp>
        <p:nvSpPr>
          <p:cNvPr id="12" name="TextovéPole 11"/>
          <p:cNvSpPr txBox="1"/>
          <p:nvPr/>
        </p:nvSpPr>
        <p:spPr>
          <a:xfrm>
            <a:off x="6273796" y="6243494"/>
            <a:ext cx="4404851" cy="369332"/>
          </a:xfrm>
          <a:prstGeom prst="rect">
            <a:avLst/>
          </a:prstGeom>
          <a:noFill/>
        </p:spPr>
        <p:txBody>
          <a:bodyPr wrap="square" rtlCol="0">
            <a:spAutoFit/>
          </a:bodyPr>
          <a:lstStyle/>
          <a:p>
            <a:r>
              <a:rPr lang="cs-CZ" dirty="0"/>
              <a:t>Muchomůrka růžovka – Cd, </a:t>
            </a:r>
            <a:r>
              <a:rPr lang="cs-CZ" dirty="0" err="1"/>
              <a:t>Hg</a:t>
            </a:r>
            <a:endParaRPr lang="en-US" dirty="0"/>
          </a:p>
        </p:txBody>
      </p:sp>
    </p:spTree>
    <p:extLst>
      <p:ext uri="{BB962C8B-B14F-4D97-AF65-F5344CB8AC3E}">
        <p14:creationId xmlns:p14="http://schemas.microsoft.com/office/powerpoint/2010/main" val="1513689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e50bb45-509d7658-d55e-5764385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16" y="287181"/>
            <a:ext cx="5959008" cy="39708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Boletus badi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899" y="287181"/>
            <a:ext cx="5294490" cy="39708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63793" y="4493342"/>
            <a:ext cx="4925961" cy="369332"/>
          </a:xfrm>
          <a:prstGeom prst="rect">
            <a:avLst/>
          </a:prstGeom>
          <a:noFill/>
        </p:spPr>
        <p:txBody>
          <a:bodyPr wrap="square" rtlCol="0">
            <a:spAutoFit/>
          </a:bodyPr>
          <a:lstStyle/>
          <a:p>
            <a:r>
              <a:rPr lang="cs-CZ" altLang="cs-CZ" dirty="0"/>
              <a:t>lištička pomerančová – Ni, </a:t>
            </a:r>
            <a:r>
              <a:rPr lang="cs-CZ" altLang="cs-CZ" dirty="0" err="1"/>
              <a:t>Pb</a:t>
            </a:r>
            <a:r>
              <a:rPr lang="cs-CZ" altLang="cs-CZ" dirty="0"/>
              <a:t>, </a:t>
            </a:r>
            <a:r>
              <a:rPr lang="cs-CZ" altLang="cs-CZ" dirty="0" err="1"/>
              <a:t>Mn</a:t>
            </a:r>
            <a:endParaRPr lang="en-US" dirty="0"/>
          </a:p>
        </p:txBody>
      </p:sp>
      <p:sp>
        <p:nvSpPr>
          <p:cNvPr id="8" name="TextovéPole 7"/>
          <p:cNvSpPr txBox="1"/>
          <p:nvPr/>
        </p:nvSpPr>
        <p:spPr>
          <a:xfrm>
            <a:off x="6280925" y="4493342"/>
            <a:ext cx="4925961" cy="369332"/>
          </a:xfrm>
          <a:prstGeom prst="rect">
            <a:avLst/>
          </a:prstGeom>
          <a:noFill/>
        </p:spPr>
        <p:txBody>
          <a:bodyPr wrap="square" rtlCol="0">
            <a:spAutoFit/>
          </a:bodyPr>
          <a:lstStyle/>
          <a:p>
            <a:r>
              <a:rPr lang="cs-CZ" altLang="cs-CZ" dirty="0"/>
              <a:t>Suchohřib hnědý – </a:t>
            </a:r>
            <a:r>
              <a:rPr lang="cs-CZ" altLang="cs-CZ" dirty="0" err="1"/>
              <a:t>Cr</a:t>
            </a:r>
            <a:endParaRPr lang="en-US" dirty="0"/>
          </a:p>
        </p:txBody>
      </p:sp>
      <p:sp>
        <p:nvSpPr>
          <p:cNvPr id="7" name="TextovéPole 6"/>
          <p:cNvSpPr txBox="1"/>
          <p:nvPr/>
        </p:nvSpPr>
        <p:spPr>
          <a:xfrm>
            <a:off x="462116" y="5014452"/>
            <a:ext cx="6361471" cy="1077218"/>
          </a:xfrm>
          <a:prstGeom prst="rect">
            <a:avLst/>
          </a:prstGeom>
          <a:noFill/>
        </p:spPr>
        <p:txBody>
          <a:bodyPr wrap="square" rtlCol="0">
            <a:spAutoFit/>
          </a:bodyPr>
          <a:lstStyle/>
          <a:p>
            <a:r>
              <a:rPr lang="cs-CZ" sz="2400" b="1" dirty="0"/>
              <a:t>Zařazení do systému:</a:t>
            </a:r>
          </a:p>
          <a:p>
            <a:r>
              <a:rPr lang="cs-CZ" sz="2000" dirty="0"/>
              <a:t>Říše: </a:t>
            </a:r>
            <a:r>
              <a:rPr lang="cs-CZ" sz="2000" dirty="0" err="1"/>
              <a:t>Fungi</a:t>
            </a:r>
            <a:endParaRPr lang="cs-CZ" sz="2000" dirty="0"/>
          </a:p>
          <a:p>
            <a:r>
              <a:rPr lang="cs-CZ" sz="2000" dirty="0"/>
              <a:t>Oddělení: </a:t>
            </a:r>
            <a:r>
              <a:rPr lang="cs-CZ" sz="2000" dirty="0" err="1"/>
              <a:t>Basidiomycota</a:t>
            </a:r>
            <a:r>
              <a:rPr lang="cs-CZ" sz="2000" dirty="0"/>
              <a:t> (stopkovýtrusné houby)</a:t>
            </a:r>
            <a:endParaRPr lang="en-US" sz="2000" dirty="0"/>
          </a:p>
        </p:txBody>
      </p:sp>
    </p:spTree>
    <p:extLst>
      <p:ext uri="{BB962C8B-B14F-4D97-AF65-F5344CB8AC3E}">
        <p14:creationId xmlns:p14="http://schemas.microsoft.com/office/powerpoint/2010/main" val="3587657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nahoubach.cz/upload/img/extra/mushrooms/gallery/detail/201308/16-75-13759578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8" y="315503"/>
            <a:ext cx="7209161" cy="540687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737600" y="5771996"/>
            <a:ext cx="5600156" cy="369332"/>
          </a:xfrm>
          <a:prstGeom prst="rect">
            <a:avLst/>
          </a:prstGeom>
          <a:noFill/>
        </p:spPr>
        <p:txBody>
          <a:bodyPr wrap="square" rtlCol="0">
            <a:spAutoFit/>
          </a:bodyPr>
          <a:lstStyle/>
          <a:p>
            <a:r>
              <a:rPr lang="cs-CZ" dirty="0"/>
              <a:t>Klouzek kravský (velmi citlivý ke znečištění ovzduší)</a:t>
            </a:r>
            <a:endParaRPr lang="en-US" dirty="0"/>
          </a:p>
        </p:txBody>
      </p:sp>
    </p:spTree>
    <p:extLst>
      <p:ext uri="{BB962C8B-B14F-4D97-AF65-F5344CB8AC3E}">
        <p14:creationId xmlns:p14="http://schemas.microsoft.com/office/powerpoint/2010/main" val="2204706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81781" y="1050800"/>
            <a:ext cx="10515600" cy="5064865"/>
          </a:xfrm>
        </p:spPr>
        <p:txBody>
          <a:bodyPr>
            <a:normAutofit fontScale="92500" lnSpcReduction="10000"/>
          </a:bodyPr>
          <a:lstStyle/>
          <a:p>
            <a:pPr marL="0" indent="0">
              <a:lnSpc>
                <a:spcPct val="80000"/>
              </a:lnSpc>
              <a:buNone/>
            </a:pPr>
            <a:r>
              <a:rPr lang="cs-CZ" altLang="cs-CZ" b="1" dirty="0"/>
              <a:t>C) Dřevokazné houby</a:t>
            </a:r>
          </a:p>
          <a:p>
            <a:pPr>
              <a:lnSpc>
                <a:spcPct val="80000"/>
              </a:lnSpc>
            </a:pPr>
            <a:r>
              <a:rPr lang="cs-CZ" altLang="cs-CZ" dirty="0"/>
              <a:t>mají obsah těžkých kovů je v plodnicích nižší a homogennější (existence přirozených bariér – půda--kořeny, dřevo--mycelium) </a:t>
            </a:r>
          </a:p>
          <a:p>
            <a:pPr>
              <a:lnSpc>
                <a:spcPct val="80000"/>
              </a:lnSpc>
            </a:pPr>
            <a:r>
              <a:rPr lang="cs-CZ" altLang="cs-CZ" dirty="0"/>
              <a:t>Indikátory přirozenosti lesa</a:t>
            </a:r>
          </a:p>
          <a:p>
            <a:pPr>
              <a:lnSpc>
                <a:spcPct val="80000"/>
              </a:lnSpc>
            </a:pPr>
            <a:r>
              <a:rPr lang="cs-CZ" altLang="cs-CZ" dirty="0"/>
              <a:t>Lze použít jako bioindikátory i ve velmi znečištěných oblastech (tolerují </a:t>
            </a:r>
            <a:r>
              <a:rPr lang="cs-CZ" altLang="cs-CZ" dirty="0" err="1"/>
              <a:t>SO</a:t>
            </a:r>
            <a:r>
              <a:rPr lang="cs-CZ" altLang="cs-CZ" baseline="-25000" dirty="0" err="1"/>
              <a:t>x</a:t>
            </a:r>
            <a:r>
              <a:rPr lang="cs-CZ" altLang="cs-CZ" dirty="0"/>
              <a:t> a </a:t>
            </a:r>
            <a:r>
              <a:rPr lang="cs-CZ" altLang="cs-CZ" dirty="0" err="1"/>
              <a:t>NO</a:t>
            </a:r>
            <a:r>
              <a:rPr lang="cs-CZ" altLang="cs-CZ" baseline="-25000" dirty="0" err="1"/>
              <a:t>x</a:t>
            </a:r>
            <a:r>
              <a:rPr lang="cs-CZ" altLang="cs-CZ" dirty="0"/>
              <a:t>)</a:t>
            </a:r>
          </a:p>
          <a:p>
            <a:pPr>
              <a:lnSpc>
                <a:spcPct val="80000"/>
              </a:lnSpc>
            </a:pPr>
            <a:r>
              <a:rPr lang="cs-CZ" altLang="cs-CZ" dirty="0"/>
              <a:t>Laboratoř biochemie dřevokazných hub (Mikrobiologický ústav AVČR): dlouhodobé sledování Šumava a Praha (obsah kovů v plodnicích dřevokazných hub):</a:t>
            </a:r>
          </a:p>
          <a:p>
            <a:pPr lvl="1">
              <a:lnSpc>
                <a:spcPct val="80000"/>
              </a:lnSpc>
            </a:pPr>
            <a:r>
              <a:rPr lang="cs-CZ" altLang="cs-CZ" dirty="0"/>
              <a:t>troudnatec pásovaný (</a:t>
            </a:r>
            <a:r>
              <a:rPr lang="cs-CZ" altLang="cs-CZ" i="1" dirty="0" err="1"/>
              <a:t>Fomitopsis</a:t>
            </a:r>
            <a:r>
              <a:rPr lang="cs-CZ" altLang="cs-CZ" i="1" dirty="0"/>
              <a:t> </a:t>
            </a:r>
            <a:r>
              <a:rPr lang="cs-CZ" altLang="cs-CZ" i="1" dirty="0" err="1"/>
              <a:t>pinicola</a:t>
            </a:r>
            <a:r>
              <a:rPr lang="cs-CZ" altLang="cs-CZ" i="1" dirty="0"/>
              <a:t>)</a:t>
            </a:r>
          </a:p>
          <a:p>
            <a:pPr lvl="1">
              <a:lnSpc>
                <a:spcPct val="80000"/>
              </a:lnSpc>
            </a:pPr>
            <a:r>
              <a:rPr lang="cs-CZ" altLang="cs-CZ" dirty="0" err="1"/>
              <a:t>síťkovec</a:t>
            </a:r>
            <a:r>
              <a:rPr lang="cs-CZ" altLang="cs-CZ" dirty="0"/>
              <a:t> dubový (</a:t>
            </a:r>
            <a:r>
              <a:rPr lang="cs-CZ" altLang="cs-CZ" i="1" dirty="0" err="1"/>
              <a:t>Dadalea</a:t>
            </a:r>
            <a:r>
              <a:rPr lang="cs-CZ" altLang="cs-CZ" i="1" dirty="0"/>
              <a:t> </a:t>
            </a:r>
            <a:r>
              <a:rPr lang="cs-CZ" altLang="cs-CZ" i="1" dirty="0" err="1"/>
              <a:t>quercina</a:t>
            </a:r>
            <a:r>
              <a:rPr lang="cs-CZ" altLang="cs-CZ" i="1" dirty="0"/>
              <a:t>)</a:t>
            </a:r>
          </a:p>
          <a:p>
            <a:pPr lvl="1">
              <a:lnSpc>
                <a:spcPct val="80000"/>
              </a:lnSpc>
            </a:pPr>
            <a:r>
              <a:rPr lang="cs-CZ" altLang="cs-CZ" dirty="0" err="1"/>
              <a:t>pevník</a:t>
            </a:r>
            <a:r>
              <a:rPr lang="cs-CZ" altLang="cs-CZ" dirty="0"/>
              <a:t> chlupatý (</a:t>
            </a:r>
            <a:r>
              <a:rPr lang="cs-CZ" altLang="cs-CZ" i="1" dirty="0" err="1"/>
              <a:t>Stereum</a:t>
            </a:r>
            <a:r>
              <a:rPr lang="cs-CZ" altLang="cs-CZ" i="1" dirty="0"/>
              <a:t> </a:t>
            </a:r>
            <a:r>
              <a:rPr lang="cs-CZ" altLang="cs-CZ" i="1" dirty="0" err="1"/>
              <a:t>hirsutum</a:t>
            </a:r>
            <a:r>
              <a:rPr lang="cs-CZ" altLang="cs-CZ" i="1" dirty="0"/>
              <a:t>)</a:t>
            </a:r>
          </a:p>
          <a:p>
            <a:pPr lvl="1">
              <a:lnSpc>
                <a:spcPct val="80000"/>
              </a:lnSpc>
            </a:pPr>
            <a:r>
              <a:rPr lang="cs-CZ" altLang="cs-CZ" dirty="0"/>
              <a:t>ucho </a:t>
            </a:r>
            <a:r>
              <a:rPr lang="cs-CZ" altLang="cs-CZ" dirty="0" err="1"/>
              <a:t>jidášovo</a:t>
            </a:r>
            <a:r>
              <a:rPr lang="cs-CZ" altLang="cs-CZ" dirty="0"/>
              <a:t> (</a:t>
            </a:r>
            <a:r>
              <a:rPr lang="cs-CZ" altLang="cs-CZ" i="1" dirty="0" err="1"/>
              <a:t>Hirneola</a:t>
            </a:r>
            <a:r>
              <a:rPr lang="cs-CZ" altLang="cs-CZ" i="1" dirty="0"/>
              <a:t> </a:t>
            </a:r>
            <a:r>
              <a:rPr lang="cs-CZ" altLang="cs-CZ" i="1" dirty="0" err="1"/>
              <a:t>auricula</a:t>
            </a:r>
            <a:r>
              <a:rPr lang="cs-CZ" altLang="cs-CZ" i="1" dirty="0"/>
              <a:t> – </a:t>
            </a:r>
            <a:r>
              <a:rPr lang="cs-CZ" altLang="cs-CZ" i="1" dirty="0" err="1"/>
              <a:t>judae</a:t>
            </a:r>
            <a:r>
              <a:rPr lang="cs-CZ" altLang="cs-CZ" i="1" dirty="0"/>
              <a:t>)</a:t>
            </a:r>
          </a:p>
          <a:p>
            <a:pPr lvl="1">
              <a:lnSpc>
                <a:spcPct val="80000"/>
              </a:lnSpc>
            </a:pPr>
            <a:r>
              <a:rPr lang="cs-CZ" altLang="cs-CZ" dirty="0" err="1"/>
              <a:t>klanolístka</a:t>
            </a:r>
            <a:r>
              <a:rPr lang="cs-CZ" altLang="cs-CZ" dirty="0"/>
              <a:t> obecná (</a:t>
            </a:r>
            <a:r>
              <a:rPr lang="cs-CZ" altLang="cs-CZ" i="1" dirty="0" err="1"/>
              <a:t>Schizophyllum</a:t>
            </a:r>
            <a:r>
              <a:rPr lang="cs-CZ" altLang="cs-CZ" i="1" dirty="0"/>
              <a:t> </a:t>
            </a:r>
            <a:r>
              <a:rPr lang="cs-CZ" altLang="cs-CZ" i="1" dirty="0" err="1"/>
              <a:t>commune</a:t>
            </a:r>
            <a:r>
              <a:rPr lang="cs-CZ" altLang="cs-CZ" i="1" dirty="0"/>
              <a:t>)</a:t>
            </a:r>
            <a:endParaRPr lang="cs-CZ" altLang="cs-CZ" dirty="0"/>
          </a:p>
        </p:txBody>
      </p:sp>
      <p:sp>
        <p:nvSpPr>
          <p:cNvPr id="4" name="Nadpis 1"/>
          <p:cNvSpPr txBox="1">
            <a:spLocks/>
          </p:cNvSpPr>
          <p:nvPr/>
        </p:nvSpPr>
        <p:spPr>
          <a:xfrm>
            <a:off x="82591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t>Houby jako bioindikátory</a:t>
            </a:r>
            <a:endParaRPr lang="en-US" dirty="0"/>
          </a:p>
        </p:txBody>
      </p:sp>
      <p:sp>
        <p:nvSpPr>
          <p:cNvPr id="5" name="TextovéPole 4"/>
          <p:cNvSpPr txBox="1"/>
          <p:nvPr/>
        </p:nvSpPr>
        <p:spPr>
          <a:xfrm>
            <a:off x="911942" y="5576815"/>
            <a:ext cx="10429568" cy="707886"/>
          </a:xfrm>
          <a:prstGeom prst="rect">
            <a:avLst/>
          </a:prstGeom>
          <a:noFill/>
        </p:spPr>
        <p:txBody>
          <a:bodyPr wrap="square" rtlCol="0">
            <a:spAutoFit/>
          </a:bodyPr>
          <a:lstStyle/>
          <a:p>
            <a:pPr marL="285750" indent="-285750">
              <a:buFont typeface="Arial" panose="020B0604020202020204" pitchFamily="34" charset="0"/>
              <a:buChar char="•"/>
            </a:pPr>
            <a:r>
              <a:rPr lang="cs-CZ" altLang="cs-CZ" sz="2000" dirty="0"/>
              <a:t>v 80. letech v těchto druzích objeveno velké množství radionuklidů (</a:t>
            </a:r>
            <a:r>
              <a:rPr lang="cs-CZ" altLang="cs-CZ" sz="2000" dirty="0" err="1"/>
              <a:t>Cs</a:t>
            </a:r>
            <a:r>
              <a:rPr lang="cs-CZ" altLang="cs-CZ" sz="2000" dirty="0"/>
              <a:t>, </a:t>
            </a:r>
            <a:r>
              <a:rPr lang="cs-CZ" altLang="cs-CZ" sz="2000" dirty="0" err="1"/>
              <a:t>Pb</a:t>
            </a:r>
            <a:r>
              <a:rPr lang="cs-CZ" altLang="cs-CZ" sz="2000" dirty="0"/>
              <a:t>) z místní automobilové dopravy, a Cd, Al, </a:t>
            </a:r>
            <a:r>
              <a:rPr lang="cs-CZ" altLang="cs-CZ" sz="2000" dirty="0" err="1"/>
              <a:t>Cu</a:t>
            </a:r>
            <a:r>
              <a:rPr lang="cs-CZ" altLang="cs-CZ" sz="2000" dirty="0"/>
              <a:t>, </a:t>
            </a:r>
            <a:r>
              <a:rPr lang="cs-CZ" altLang="cs-CZ" sz="2000" dirty="0" err="1"/>
              <a:t>Be</a:t>
            </a:r>
            <a:r>
              <a:rPr lang="cs-CZ" altLang="cs-CZ" sz="2000" dirty="0"/>
              <a:t> (spalování minerálních olejů, odpadů a nekvalitního uhlí)</a:t>
            </a:r>
            <a:endParaRPr lang="en-US" sz="2000" dirty="0"/>
          </a:p>
        </p:txBody>
      </p:sp>
    </p:spTree>
    <p:extLst>
      <p:ext uri="{BB962C8B-B14F-4D97-AF65-F5344CB8AC3E}">
        <p14:creationId xmlns:p14="http://schemas.microsoft.com/office/powerpoint/2010/main" val="1140773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lternativní popis obrázku chyb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638" y="126852"/>
            <a:ext cx="4773560" cy="35801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5/5a/Daedalea_querc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652" y="126852"/>
            <a:ext cx="5634366" cy="358017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ereum hirsut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8879" y="4291056"/>
            <a:ext cx="3549545" cy="232051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54638" y="3814373"/>
            <a:ext cx="3718335" cy="369332"/>
          </a:xfrm>
          <a:prstGeom prst="rect">
            <a:avLst/>
          </a:prstGeom>
          <a:noFill/>
        </p:spPr>
        <p:txBody>
          <a:bodyPr wrap="square" rtlCol="0">
            <a:spAutoFit/>
          </a:bodyPr>
          <a:lstStyle/>
          <a:p>
            <a:r>
              <a:rPr lang="cs-CZ" dirty="0"/>
              <a:t>Troudnatec pásovaný</a:t>
            </a:r>
            <a:endParaRPr lang="en-US" dirty="0"/>
          </a:p>
        </p:txBody>
      </p:sp>
      <p:sp>
        <p:nvSpPr>
          <p:cNvPr id="9" name="TextovéPole 8"/>
          <p:cNvSpPr txBox="1"/>
          <p:nvPr/>
        </p:nvSpPr>
        <p:spPr>
          <a:xfrm>
            <a:off x="9658451" y="3814373"/>
            <a:ext cx="3718335" cy="369332"/>
          </a:xfrm>
          <a:prstGeom prst="rect">
            <a:avLst/>
          </a:prstGeom>
          <a:noFill/>
        </p:spPr>
        <p:txBody>
          <a:bodyPr wrap="square" rtlCol="0">
            <a:spAutoFit/>
          </a:bodyPr>
          <a:lstStyle/>
          <a:p>
            <a:r>
              <a:rPr lang="cs-CZ" dirty="0" err="1"/>
              <a:t>Síťkovec</a:t>
            </a:r>
            <a:r>
              <a:rPr lang="cs-CZ" dirty="0"/>
              <a:t> dubový</a:t>
            </a:r>
            <a:endParaRPr lang="en-US" dirty="0"/>
          </a:p>
        </p:txBody>
      </p:sp>
      <p:sp>
        <p:nvSpPr>
          <p:cNvPr id="10" name="TextovéPole 9"/>
          <p:cNvSpPr txBox="1"/>
          <p:nvPr/>
        </p:nvSpPr>
        <p:spPr>
          <a:xfrm>
            <a:off x="7459683" y="6242239"/>
            <a:ext cx="3718335" cy="369332"/>
          </a:xfrm>
          <a:prstGeom prst="rect">
            <a:avLst/>
          </a:prstGeom>
          <a:noFill/>
        </p:spPr>
        <p:txBody>
          <a:bodyPr wrap="square" rtlCol="0">
            <a:spAutoFit/>
          </a:bodyPr>
          <a:lstStyle/>
          <a:p>
            <a:r>
              <a:rPr lang="cs-CZ" dirty="0" err="1"/>
              <a:t>Pevník</a:t>
            </a:r>
            <a:r>
              <a:rPr lang="cs-CZ" dirty="0"/>
              <a:t> chlupatý</a:t>
            </a:r>
            <a:endParaRPr lang="en-US" dirty="0"/>
          </a:p>
        </p:txBody>
      </p:sp>
    </p:spTree>
    <p:extLst>
      <p:ext uri="{BB962C8B-B14F-4D97-AF65-F5344CB8AC3E}">
        <p14:creationId xmlns:p14="http://schemas.microsoft.com/office/powerpoint/2010/main" val="485839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ohoubach.cz/obrazky/galerie/05/6045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530815"/>
            <a:ext cx="5203006" cy="390225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025729" y="4547057"/>
            <a:ext cx="3718335" cy="369332"/>
          </a:xfrm>
          <a:prstGeom prst="rect">
            <a:avLst/>
          </a:prstGeom>
          <a:noFill/>
        </p:spPr>
        <p:txBody>
          <a:bodyPr wrap="square" rtlCol="0">
            <a:spAutoFit/>
          </a:bodyPr>
          <a:lstStyle/>
          <a:p>
            <a:r>
              <a:rPr lang="cs-CZ" dirty="0" err="1"/>
              <a:t>Klanolístka</a:t>
            </a:r>
            <a:r>
              <a:rPr lang="cs-CZ" dirty="0"/>
              <a:t> obecná</a:t>
            </a:r>
            <a:endParaRPr lang="en-US" dirty="0"/>
          </a:p>
        </p:txBody>
      </p:sp>
      <p:pic>
        <p:nvPicPr>
          <p:cNvPr id="8" name="Picture 8" descr="https://www.vmd-drogerie.cz/publicdoc/unnamed-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30814"/>
            <a:ext cx="5136131" cy="390225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6213758" y="4547057"/>
            <a:ext cx="3718335" cy="369332"/>
          </a:xfrm>
          <a:prstGeom prst="rect">
            <a:avLst/>
          </a:prstGeom>
          <a:noFill/>
        </p:spPr>
        <p:txBody>
          <a:bodyPr wrap="square" rtlCol="0">
            <a:spAutoFit/>
          </a:bodyPr>
          <a:lstStyle/>
          <a:p>
            <a:r>
              <a:rPr lang="cs-CZ" dirty="0"/>
              <a:t>Ucho </a:t>
            </a:r>
            <a:r>
              <a:rPr lang="cs-CZ" dirty="0" err="1"/>
              <a:t>jidášovo</a:t>
            </a:r>
            <a:endParaRPr lang="en-US" dirty="0"/>
          </a:p>
        </p:txBody>
      </p:sp>
      <p:sp>
        <p:nvSpPr>
          <p:cNvPr id="4" name="TextovéPole 3"/>
          <p:cNvSpPr txBox="1"/>
          <p:nvPr/>
        </p:nvSpPr>
        <p:spPr>
          <a:xfrm>
            <a:off x="578362" y="5122606"/>
            <a:ext cx="5576631" cy="1015663"/>
          </a:xfrm>
          <a:prstGeom prst="rect">
            <a:avLst/>
          </a:prstGeom>
          <a:noFill/>
        </p:spPr>
        <p:txBody>
          <a:bodyPr wrap="square" rtlCol="0">
            <a:spAutoFit/>
          </a:bodyPr>
          <a:lstStyle/>
          <a:p>
            <a:r>
              <a:rPr lang="cs-CZ" sz="2400" b="1" dirty="0"/>
              <a:t>Zařazení do systému:</a:t>
            </a:r>
          </a:p>
          <a:p>
            <a:r>
              <a:rPr lang="cs-CZ" dirty="0"/>
              <a:t>Říše: </a:t>
            </a:r>
            <a:r>
              <a:rPr lang="cs-CZ" dirty="0" err="1"/>
              <a:t>Fungi</a:t>
            </a:r>
            <a:r>
              <a:rPr lang="cs-CZ" dirty="0"/>
              <a:t> (houby)</a:t>
            </a:r>
          </a:p>
          <a:p>
            <a:r>
              <a:rPr lang="cs-CZ" dirty="0"/>
              <a:t>Oddělení: </a:t>
            </a:r>
            <a:r>
              <a:rPr lang="cs-CZ" dirty="0" err="1"/>
              <a:t>Basidiomycota</a:t>
            </a:r>
            <a:r>
              <a:rPr lang="cs-CZ" dirty="0"/>
              <a:t> (stopkovýtrusné)</a:t>
            </a:r>
            <a:endParaRPr lang="en-US" dirty="0"/>
          </a:p>
        </p:txBody>
      </p:sp>
    </p:spTree>
    <p:extLst>
      <p:ext uri="{BB962C8B-B14F-4D97-AF65-F5344CB8AC3E}">
        <p14:creationId xmlns:p14="http://schemas.microsoft.com/office/powerpoint/2010/main" val="1928553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4906" y="-69889"/>
            <a:ext cx="10515600" cy="1325563"/>
          </a:xfrm>
        </p:spPr>
        <p:txBody>
          <a:bodyPr/>
          <a:lstStyle/>
          <a:p>
            <a:r>
              <a:rPr lang="cs-CZ" dirty="0"/>
              <a:t>Cévnaté rostliny jako bioindikátory</a:t>
            </a:r>
            <a:endParaRPr lang="en-US" dirty="0"/>
          </a:p>
        </p:txBody>
      </p:sp>
      <p:sp>
        <p:nvSpPr>
          <p:cNvPr id="8" name="TextovéPole 7"/>
          <p:cNvSpPr txBox="1"/>
          <p:nvPr/>
        </p:nvSpPr>
        <p:spPr>
          <a:xfrm>
            <a:off x="324460" y="879521"/>
            <a:ext cx="10756493"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t>Jsou</a:t>
            </a:r>
            <a:r>
              <a:rPr lang="en-US" sz="2400" dirty="0"/>
              <a:t> </a:t>
            </a:r>
            <a:r>
              <a:rPr lang="en-US" sz="2400" dirty="0" err="1"/>
              <a:t>snadno</a:t>
            </a:r>
            <a:r>
              <a:rPr lang="en-US" sz="2400" dirty="0"/>
              <a:t> </a:t>
            </a:r>
            <a:r>
              <a:rPr lang="en-US" sz="2400" dirty="0" err="1"/>
              <a:t>určitelné</a:t>
            </a:r>
            <a:r>
              <a:rPr lang="en-US" sz="2400" dirty="0"/>
              <a:t>, </a:t>
            </a:r>
            <a:r>
              <a:rPr lang="en-US" sz="2400" dirty="0" err="1"/>
              <a:t>viditelné</a:t>
            </a:r>
            <a:r>
              <a:rPr lang="en-US" sz="2400" dirty="0"/>
              <a:t> a </a:t>
            </a:r>
            <a:r>
              <a:rPr lang="en-US" sz="2400" dirty="0" err="1"/>
              <a:t>díky</a:t>
            </a:r>
            <a:r>
              <a:rPr lang="en-US" sz="2400" dirty="0"/>
              <a:t> </a:t>
            </a:r>
            <a:r>
              <a:rPr lang="en-US" sz="2400" dirty="0" err="1"/>
              <a:t>své</a:t>
            </a:r>
            <a:r>
              <a:rPr lang="en-US" sz="2400" dirty="0"/>
              <a:t> </a:t>
            </a:r>
            <a:r>
              <a:rPr lang="en-US" sz="2400" dirty="0" err="1"/>
              <a:t>nepohyblivosti</a:t>
            </a:r>
            <a:r>
              <a:rPr lang="en-US" sz="2400" dirty="0"/>
              <a:t> </a:t>
            </a:r>
            <a:r>
              <a:rPr lang="en-US" sz="2400" dirty="0" err="1"/>
              <a:t>mají</a:t>
            </a:r>
            <a:r>
              <a:rPr lang="en-US" sz="2400" dirty="0"/>
              <a:t> </a:t>
            </a:r>
            <a:r>
              <a:rPr lang="en-US" sz="2400" dirty="0" err="1"/>
              <a:t>stálé</a:t>
            </a:r>
            <a:r>
              <a:rPr lang="en-US" sz="2400" dirty="0"/>
              <a:t> </a:t>
            </a:r>
            <a:r>
              <a:rPr lang="en-US" sz="2400" dirty="0" err="1"/>
              <a:t>stanoviště</a:t>
            </a:r>
            <a:endParaRPr lang="cs-CZ" sz="2400" dirty="0"/>
          </a:p>
          <a:p>
            <a:pPr marL="342900" indent="-342900">
              <a:buFont typeface="Arial" panose="020B0604020202020204" pitchFamily="34" charset="0"/>
              <a:buChar char="•"/>
            </a:pPr>
            <a:r>
              <a:rPr lang="en-US" sz="2400" dirty="0" err="1"/>
              <a:t>Podle</a:t>
            </a:r>
            <a:r>
              <a:rPr lang="en-US" sz="2400" dirty="0"/>
              <a:t> </a:t>
            </a:r>
            <a:r>
              <a:rPr lang="en-US" sz="2400" dirty="0" err="1"/>
              <a:t>místa</a:t>
            </a:r>
            <a:r>
              <a:rPr lang="en-US" sz="2400" dirty="0"/>
              <a:t> </a:t>
            </a:r>
            <a:r>
              <a:rPr lang="en-US" sz="2400" dirty="0" err="1"/>
              <a:t>výskytu</a:t>
            </a:r>
            <a:r>
              <a:rPr lang="en-US" sz="2400" dirty="0"/>
              <a:t> a </a:t>
            </a:r>
            <a:r>
              <a:rPr lang="en-US" sz="2400" dirty="0" err="1"/>
              <a:t>celkového</a:t>
            </a:r>
            <a:r>
              <a:rPr lang="en-US" sz="2400" dirty="0"/>
              <a:t> </a:t>
            </a:r>
            <a:r>
              <a:rPr lang="en-US" sz="2400" dirty="0" err="1"/>
              <a:t>stavu</a:t>
            </a:r>
            <a:r>
              <a:rPr lang="en-US" sz="2400" dirty="0"/>
              <a:t> </a:t>
            </a:r>
            <a:r>
              <a:rPr lang="en-US" sz="2400" dirty="0" err="1"/>
              <a:t>rostliny</a:t>
            </a:r>
            <a:r>
              <a:rPr lang="en-US" sz="2400" dirty="0"/>
              <a:t> </a:t>
            </a:r>
            <a:r>
              <a:rPr lang="en-US" sz="2400" dirty="0" err="1"/>
              <a:t>lze</a:t>
            </a:r>
            <a:r>
              <a:rPr lang="en-US" sz="2400" dirty="0"/>
              <a:t> </a:t>
            </a:r>
            <a:r>
              <a:rPr lang="en-US" sz="2400" dirty="0" err="1"/>
              <a:t>určit</a:t>
            </a:r>
            <a:r>
              <a:rPr lang="en-US" sz="2400" dirty="0"/>
              <a:t> </a:t>
            </a:r>
            <a:r>
              <a:rPr lang="en-US" sz="2400" dirty="0" err="1"/>
              <a:t>např</a:t>
            </a:r>
            <a:r>
              <a:rPr lang="en-US" sz="2400" dirty="0"/>
              <a:t>. </a:t>
            </a:r>
            <a:r>
              <a:rPr lang="en-US" sz="2400" dirty="0" err="1"/>
              <a:t>složení</a:t>
            </a:r>
            <a:r>
              <a:rPr lang="en-US" sz="2400" dirty="0"/>
              <a:t> </a:t>
            </a:r>
            <a:r>
              <a:rPr lang="en-US" sz="2400" dirty="0" err="1"/>
              <a:t>půdy</a:t>
            </a:r>
            <a:r>
              <a:rPr lang="en-US" sz="2400" dirty="0"/>
              <a:t> a </a:t>
            </a:r>
            <a:r>
              <a:rPr lang="en-US" sz="2400" dirty="0" err="1"/>
              <a:t>přibližný</a:t>
            </a:r>
            <a:r>
              <a:rPr lang="en-US" sz="2400" dirty="0"/>
              <a:t> </a:t>
            </a:r>
            <a:r>
              <a:rPr lang="en-US" sz="2400" dirty="0" err="1"/>
              <a:t>obsah</a:t>
            </a:r>
            <a:r>
              <a:rPr lang="en-US" sz="2400" dirty="0"/>
              <a:t> </a:t>
            </a:r>
            <a:r>
              <a:rPr lang="en-US" sz="2400" dirty="0" err="1"/>
              <a:t>látek</a:t>
            </a:r>
            <a:r>
              <a:rPr lang="en-US" sz="2400" dirty="0"/>
              <a:t> v </a:t>
            </a:r>
            <a:r>
              <a:rPr lang="en-US" sz="2400" dirty="0" err="1"/>
              <a:t>ní</a:t>
            </a:r>
            <a:r>
              <a:rPr lang="en-US" sz="2400" dirty="0"/>
              <a:t> </a:t>
            </a:r>
            <a:r>
              <a:rPr lang="en-US" sz="2400" dirty="0" err="1"/>
              <a:t>obsažený</a:t>
            </a:r>
            <a:r>
              <a:rPr lang="en-US" sz="2400" dirty="0"/>
              <a:t>, </a:t>
            </a:r>
            <a:r>
              <a:rPr lang="en-US" sz="2400" dirty="0" err="1"/>
              <a:t>znečištění</a:t>
            </a:r>
            <a:r>
              <a:rPr lang="en-US" sz="2400" dirty="0"/>
              <a:t> </a:t>
            </a:r>
            <a:r>
              <a:rPr lang="en-US" sz="2400" dirty="0" err="1"/>
              <a:t>ovzduší</a:t>
            </a:r>
            <a:r>
              <a:rPr lang="en-US" sz="2400" dirty="0"/>
              <a:t> </a:t>
            </a:r>
            <a:r>
              <a:rPr lang="en-US" sz="2400" dirty="0" err="1"/>
              <a:t>či</a:t>
            </a:r>
            <a:r>
              <a:rPr lang="en-US" sz="2400" dirty="0"/>
              <a:t> </a:t>
            </a:r>
            <a:r>
              <a:rPr lang="en-US" sz="2400" dirty="0" err="1"/>
              <a:t>vývoj</a:t>
            </a:r>
            <a:r>
              <a:rPr lang="en-US" sz="2400" dirty="0"/>
              <a:t> </a:t>
            </a:r>
            <a:r>
              <a:rPr lang="en-US" sz="2400" dirty="0" err="1"/>
              <a:t>osídlení</a:t>
            </a:r>
            <a:endParaRPr lang="cs-CZ" sz="2400" dirty="0"/>
          </a:p>
          <a:p>
            <a:pPr marL="342900" indent="-342900">
              <a:buFont typeface="Arial" panose="020B0604020202020204" pitchFamily="34" charset="0"/>
              <a:buChar char="•"/>
            </a:pPr>
            <a:r>
              <a:rPr lang="cs-CZ" sz="2400" dirty="0"/>
              <a:t>R</a:t>
            </a:r>
            <a:r>
              <a:rPr lang="en-US" sz="2400" dirty="0" err="1"/>
              <a:t>ostlinné</a:t>
            </a:r>
            <a:r>
              <a:rPr lang="en-US" sz="2400" dirty="0"/>
              <a:t> </a:t>
            </a:r>
            <a:r>
              <a:rPr lang="en-US" sz="2400" dirty="0" err="1"/>
              <a:t>biologické</a:t>
            </a:r>
            <a:r>
              <a:rPr lang="en-US" sz="2400" dirty="0"/>
              <a:t> testy </a:t>
            </a:r>
            <a:r>
              <a:rPr lang="cs-CZ" sz="2400" dirty="0"/>
              <a:t>často </a:t>
            </a:r>
            <a:r>
              <a:rPr lang="en-US" sz="2400" dirty="0" err="1"/>
              <a:t>citlivější</a:t>
            </a:r>
            <a:r>
              <a:rPr lang="en-US" sz="2400" dirty="0"/>
              <a:t> </a:t>
            </a:r>
            <a:r>
              <a:rPr lang="en-US" sz="2400" dirty="0" err="1"/>
              <a:t>než</a:t>
            </a:r>
            <a:r>
              <a:rPr lang="en-US" sz="2400" dirty="0"/>
              <a:t> </a:t>
            </a:r>
            <a:r>
              <a:rPr lang="en-US" sz="2400" dirty="0" err="1"/>
              <a:t>jiné</a:t>
            </a:r>
            <a:r>
              <a:rPr lang="en-US" sz="2400" dirty="0"/>
              <a:t> </a:t>
            </a:r>
            <a:r>
              <a:rPr lang="en-US" sz="2400" dirty="0" err="1"/>
              <a:t>dostupné</a:t>
            </a:r>
            <a:r>
              <a:rPr lang="en-US" sz="2400" dirty="0"/>
              <a:t> </a:t>
            </a:r>
            <a:r>
              <a:rPr lang="en-US" sz="2400" dirty="0" err="1"/>
              <a:t>systémy</a:t>
            </a:r>
            <a:r>
              <a:rPr lang="en-US" sz="2400" dirty="0"/>
              <a:t> </a:t>
            </a:r>
            <a:endParaRPr lang="cs-CZ" sz="2400" dirty="0"/>
          </a:p>
          <a:p>
            <a:pPr marL="342900" indent="-342900">
              <a:buFont typeface="Arial" panose="020B0604020202020204" pitchFamily="34" charset="0"/>
              <a:buChar char="•"/>
            </a:pPr>
            <a:r>
              <a:rPr lang="cs-CZ" altLang="cs-CZ" sz="2400" dirty="0"/>
              <a:t>druhy mimořádně odolné fungují jako akumulátory (tj. rostliny, které hromadí velké množství škodlivin, aniž by byly poškozovány)</a:t>
            </a:r>
          </a:p>
          <a:p>
            <a:pPr marL="342900" indent="-342900">
              <a:buFont typeface="Arial" panose="020B0604020202020204" pitchFamily="34" charset="0"/>
              <a:buChar char="•"/>
            </a:pPr>
            <a:r>
              <a:rPr lang="cs-CZ" sz="2400" dirty="0"/>
              <a:t>Sledují se koncentrace</a:t>
            </a:r>
            <a:r>
              <a:rPr lang="en-US" sz="2400" dirty="0"/>
              <a:t> PCB</a:t>
            </a:r>
            <a:r>
              <a:rPr lang="cs-CZ" sz="2400" dirty="0"/>
              <a:t> (polychlorované bifenyly)</a:t>
            </a:r>
            <a:r>
              <a:rPr lang="en-US" sz="2400" dirty="0"/>
              <a:t>, PAH</a:t>
            </a:r>
            <a:r>
              <a:rPr lang="cs-CZ" sz="2400" dirty="0"/>
              <a:t> (polycyklické aromatické uhlovodíky)</a:t>
            </a:r>
            <a:r>
              <a:rPr lang="en-US" sz="2400" dirty="0"/>
              <a:t>, </a:t>
            </a:r>
            <a:r>
              <a:rPr lang="en-US" sz="2400" dirty="0" err="1"/>
              <a:t>rizikové</a:t>
            </a:r>
            <a:r>
              <a:rPr lang="en-US" sz="2400" dirty="0"/>
              <a:t> </a:t>
            </a:r>
            <a:r>
              <a:rPr lang="en-US" sz="2400" dirty="0" err="1"/>
              <a:t>prvky</a:t>
            </a:r>
            <a:r>
              <a:rPr lang="en-US" sz="2400" dirty="0"/>
              <a:t>, </a:t>
            </a:r>
            <a:r>
              <a:rPr lang="en-US" sz="2400" dirty="0" err="1"/>
              <a:t>chloridy</a:t>
            </a:r>
            <a:r>
              <a:rPr lang="en-US" sz="2400" dirty="0"/>
              <a:t>, </a:t>
            </a:r>
            <a:r>
              <a:rPr lang="en-US" sz="2400" dirty="0" err="1"/>
              <a:t>dusičnany</a:t>
            </a:r>
            <a:r>
              <a:rPr lang="en-US" sz="2400" dirty="0"/>
              <a:t>, </a:t>
            </a:r>
            <a:r>
              <a:rPr lang="en-US" sz="2400" dirty="0" err="1"/>
              <a:t>dusitany</a:t>
            </a:r>
            <a:r>
              <a:rPr lang="en-US" sz="2400" dirty="0"/>
              <a:t> a </a:t>
            </a:r>
            <a:r>
              <a:rPr lang="en-US" sz="2400" dirty="0" err="1"/>
              <a:t>močovina</a:t>
            </a:r>
            <a:endParaRPr lang="cs-CZ" sz="2400" dirty="0"/>
          </a:p>
          <a:p>
            <a:pPr marL="342900" indent="-342900">
              <a:buFont typeface="Arial" panose="020B0604020202020204" pitchFamily="34" charset="0"/>
              <a:buChar char="•"/>
            </a:pPr>
            <a:r>
              <a:rPr lang="en-US" sz="2400" dirty="0" err="1"/>
              <a:t>vyhodnocovány</a:t>
            </a:r>
            <a:r>
              <a:rPr lang="en-US" sz="2400" dirty="0"/>
              <a:t> </a:t>
            </a:r>
            <a:r>
              <a:rPr lang="en-US" sz="2400" dirty="0" err="1"/>
              <a:t>transfery</a:t>
            </a:r>
            <a:r>
              <a:rPr lang="en-US" sz="2400" dirty="0"/>
              <a:t> </a:t>
            </a:r>
            <a:r>
              <a:rPr lang="en-US" sz="2400" dirty="0" err="1"/>
              <a:t>mezi</a:t>
            </a:r>
            <a:r>
              <a:rPr lang="en-US" sz="2400" dirty="0"/>
              <a:t> </a:t>
            </a:r>
            <a:r>
              <a:rPr lang="en-US" sz="2400" dirty="0" err="1"/>
              <a:t>jednotlivými</a:t>
            </a:r>
            <a:r>
              <a:rPr lang="en-US" sz="2400" dirty="0"/>
              <a:t> </a:t>
            </a:r>
            <a:r>
              <a:rPr lang="en-US" sz="2400" dirty="0" err="1"/>
              <a:t>složkami</a:t>
            </a:r>
            <a:r>
              <a:rPr lang="en-US" sz="2400" dirty="0"/>
              <a:t> </a:t>
            </a:r>
            <a:r>
              <a:rPr lang="en-US" sz="2400" dirty="0" err="1"/>
              <a:t>životního</a:t>
            </a:r>
            <a:r>
              <a:rPr lang="en-US" sz="2400" dirty="0"/>
              <a:t> </a:t>
            </a:r>
            <a:r>
              <a:rPr lang="en-US" sz="2400" dirty="0" err="1"/>
              <a:t>prostředí</a:t>
            </a:r>
            <a:r>
              <a:rPr lang="en-US" sz="2400" dirty="0"/>
              <a:t> </a:t>
            </a:r>
            <a:r>
              <a:rPr lang="cs-CZ" sz="2400" dirty="0"/>
              <a:t>a</a:t>
            </a:r>
            <a:r>
              <a:rPr lang="en-US" sz="2400" dirty="0"/>
              <a:t> </a:t>
            </a:r>
            <a:r>
              <a:rPr lang="en-US" sz="2400" dirty="0" err="1"/>
              <a:t>mezi</a:t>
            </a:r>
            <a:r>
              <a:rPr lang="en-US" sz="2400" dirty="0"/>
              <a:t> </a:t>
            </a:r>
            <a:r>
              <a:rPr lang="en-US" sz="2400" dirty="0" err="1"/>
              <a:t>jednotlivými</a:t>
            </a:r>
            <a:r>
              <a:rPr lang="en-US" sz="2400" dirty="0"/>
              <a:t> </a:t>
            </a:r>
            <a:r>
              <a:rPr lang="en-US" sz="2400" dirty="0" err="1"/>
              <a:t>články</a:t>
            </a:r>
            <a:r>
              <a:rPr lang="en-US" sz="2400" dirty="0"/>
              <a:t> </a:t>
            </a:r>
            <a:r>
              <a:rPr lang="en-US" sz="2400" dirty="0" err="1"/>
              <a:t>potravních</a:t>
            </a:r>
            <a:r>
              <a:rPr lang="en-US" sz="2400" dirty="0"/>
              <a:t> </a:t>
            </a:r>
            <a:r>
              <a:rPr lang="en-US" sz="2400" dirty="0" err="1"/>
              <a:t>řetězců</a:t>
            </a:r>
            <a:r>
              <a:rPr lang="en-US" sz="2400" dirty="0"/>
              <a:t> </a:t>
            </a:r>
            <a:r>
              <a:rPr lang="en-US" sz="2400" dirty="0" err="1"/>
              <a:t>biotických</a:t>
            </a:r>
            <a:r>
              <a:rPr lang="en-US" sz="2400" dirty="0"/>
              <a:t> </a:t>
            </a:r>
            <a:r>
              <a:rPr lang="en-US" sz="2400" dirty="0" err="1"/>
              <a:t>indikačních</a:t>
            </a:r>
            <a:r>
              <a:rPr lang="en-US" sz="2400" dirty="0"/>
              <a:t> </a:t>
            </a:r>
            <a:r>
              <a:rPr lang="en-US" sz="2400" dirty="0" err="1"/>
              <a:t>systémů</a:t>
            </a:r>
            <a:endParaRPr lang="en-US" sz="2400" dirty="0"/>
          </a:p>
        </p:txBody>
      </p:sp>
      <p:sp>
        <p:nvSpPr>
          <p:cNvPr id="9" name="TextovéPole 8"/>
          <p:cNvSpPr txBox="1"/>
          <p:nvPr/>
        </p:nvSpPr>
        <p:spPr>
          <a:xfrm>
            <a:off x="902110" y="5034050"/>
            <a:ext cx="8448368" cy="1384995"/>
          </a:xfrm>
          <a:prstGeom prst="rect">
            <a:avLst/>
          </a:prstGeom>
          <a:noFill/>
        </p:spPr>
        <p:txBody>
          <a:bodyPr wrap="square" rtlCol="0">
            <a:spAutoFit/>
          </a:bodyPr>
          <a:lstStyle/>
          <a:p>
            <a:r>
              <a:rPr lang="cs-CZ" sz="2400" b="1" dirty="0"/>
              <a:t>Zařazení do systému:</a:t>
            </a:r>
          </a:p>
          <a:p>
            <a:r>
              <a:rPr lang="cs-CZ" sz="2000" dirty="0"/>
              <a:t>Říše: </a:t>
            </a:r>
            <a:r>
              <a:rPr lang="cs-CZ" sz="2000" dirty="0" err="1"/>
              <a:t>Plantae</a:t>
            </a:r>
            <a:r>
              <a:rPr lang="cs-CZ" sz="2000" dirty="0"/>
              <a:t> (rostliny)</a:t>
            </a:r>
          </a:p>
          <a:p>
            <a:r>
              <a:rPr lang="cs-CZ" sz="2000" dirty="0"/>
              <a:t>Podříše: </a:t>
            </a:r>
            <a:r>
              <a:rPr lang="cs-CZ" sz="2000" dirty="0" err="1"/>
              <a:t>Tracheophyta</a:t>
            </a:r>
            <a:r>
              <a:rPr lang="cs-CZ" sz="2000" dirty="0"/>
              <a:t> (cévnaté rostliny)</a:t>
            </a:r>
          </a:p>
          <a:p>
            <a:r>
              <a:rPr lang="cs-CZ" sz="2000" dirty="0"/>
              <a:t>(Oddělení: </a:t>
            </a:r>
            <a:r>
              <a:rPr lang="cs-CZ" sz="2000" dirty="0" err="1"/>
              <a:t>Magnoliophyta</a:t>
            </a:r>
            <a:r>
              <a:rPr lang="cs-CZ" sz="2000" dirty="0"/>
              <a:t> (krytosemenné rostliny))</a:t>
            </a:r>
            <a:endParaRPr lang="en-US" sz="2000" dirty="0"/>
          </a:p>
        </p:txBody>
      </p:sp>
      <p:pic>
        <p:nvPicPr>
          <p:cNvPr id="5124" name="Picture 4" descr="Pěstování petúnií: Jak se o ně starat, abyste na ně byla pyšná"/>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4748" y="4602795"/>
            <a:ext cx="3145805" cy="14781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6558116" y="6080945"/>
            <a:ext cx="5584723" cy="923330"/>
          </a:xfrm>
          <a:prstGeom prst="rect">
            <a:avLst/>
          </a:prstGeom>
          <a:noFill/>
        </p:spPr>
        <p:txBody>
          <a:bodyPr wrap="square" rtlCol="0">
            <a:spAutoFit/>
          </a:bodyPr>
          <a:lstStyle/>
          <a:p>
            <a:r>
              <a:rPr lang="cs-CZ" i="1" dirty="0" err="1"/>
              <a:t>Petunie</a:t>
            </a:r>
            <a:r>
              <a:rPr lang="cs-CZ" i="1" dirty="0"/>
              <a:t>, indikátor znečištění </a:t>
            </a:r>
            <a:r>
              <a:rPr lang="cs-CZ" altLang="cs-CZ" i="1" dirty="0"/>
              <a:t>oxidy dusíku a fytogenním smogem (</a:t>
            </a:r>
            <a:r>
              <a:rPr lang="cs-CZ" altLang="cs-CZ" i="1" dirty="0" err="1"/>
              <a:t>peroxiacetylnitrát</a:t>
            </a:r>
            <a:r>
              <a:rPr lang="cs-CZ" altLang="cs-CZ" i="1" dirty="0"/>
              <a:t>, ozón) </a:t>
            </a:r>
            <a:endParaRPr lang="cs-CZ" altLang="cs-CZ" b="1" i="1" dirty="0"/>
          </a:p>
          <a:p>
            <a:endParaRPr lang="en-US" dirty="0"/>
          </a:p>
        </p:txBody>
      </p:sp>
    </p:spTree>
    <p:extLst>
      <p:ext uri="{BB962C8B-B14F-4D97-AF65-F5344CB8AC3E}">
        <p14:creationId xmlns:p14="http://schemas.microsoft.com/office/powerpoint/2010/main" val="3681908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www.semena.cz/5291-superlarge_default/slunecnice-king-kong-helianthus-annuus-semena-slunecnice-6-k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2247" y="3292578"/>
            <a:ext cx="3118445" cy="356542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685800" y="28434"/>
            <a:ext cx="10515600" cy="1325563"/>
          </a:xfrm>
        </p:spPr>
        <p:txBody>
          <a:bodyPr/>
          <a:lstStyle/>
          <a:p>
            <a:r>
              <a:rPr lang="cs-CZ" dirty="0"/>
              <a:t>Cévnaté rostliny jako bioindikátory</a:t>
            </a:r>
            <a:endParaRPr lang="en-US" dirty="0"/>
          </a:p>
        </p:txBody>
      </p:sp>
      <p:sp>
        <p:nvSpPr>
          <p:cNvPr id="4" name="Zástupný symbol pro obsah 3"/>
          <p:cNvSpPr>
            <a:spLocks noGrp="1"/>
          </p:cNvSpPr>
          <p:nvPr>
            <p:ph sz="half" idx="1"/>
          </p:nvPr>
        </p:nvSpPr>
        <p:spPr>
          <a:xfrm>
            <a:off x="550606" y="1294684"/>
            <a:ext cx="5181600" cy="4351338"/>
          </a:xfrm>
        </p:spPr>
        <p:txBody>
          <a:bodyPr/>
          <a:lstStyle/>
          <a:p>
            <a:pPr marL="0" indent="0">
              <a:buNone/>
            </a:pPr>
            <a:r>
              <a:rPr lang="cs-CZ" b="1" dirty="0"/>
              <a:t>A) Rostliny kulturní</a:t>
            </a:r>
          </a:p>
          <a:p>
            <a:r>
              <a:rPr lang="cs-CZ" sz="2400" dirty="0"/>
              <a:t>Mají vztah k příslušným lokalitám – hodnocení úrovně znečištění běžných ekosystémů</a:t>
            </a:r>
          </a:p>
          <a:p>
            <a:r>
              <a:rPr lang="cs-CZ" sz="2400" dirty="0"/>
              <a:t>Pšenice, olejniny (řepka, slunečnice, hořčice), vojtěška</a:t>
            </a:r>
            <a:endParaRPr lang="en-US" sz="2400" dirty="0"/>
          </a:p>
        </p:txBody>
      </p:sp>
      <p:sp>
        <p:nvSpPr>
          <p:cNvPr id="6" name="TextovéPole 5"/>
          <p:cNvSpPr txBox="1"/>
          <p:nvPr/>
        </p:nvSpPr>
        <p:spPr>
          <a:xfrm>
            <a:off x="550606" y="5199746"/>
            <a:ext cx="5279923" cy="892552"/>
          </a:xfrm>
          <a:prstGeom prst="rect">
            <a:avLst/>
          </a:prstGeom>
          <a:noFill/>
        </p:spPr>
        <p:txBody>
          <a:bodyPr wrap="square" rtlCol="0">
            <a:spAutoFit/>
          </a:bodyPr>
          <a:lstStyle/>
          <a:p>
            <a:r>
              <a:rPr lang="cs-CZ" sz="2800" b="1" dirty="0"/>
              <a:t>B) Travní porosty</a:t>
            </a:r>
          </a:p>
          <a:p>
            <a:pPr marL="457200" indent="-457200">
              <a:buFont typeface="Arial" panose="020B0604020202020204" pitchFamily="34" charset="0"/>
              <a:buChar char="•"/>
            </a:pPr>
            <a:r>
              <a:rPr lang="cs-CZ" sz="2400" dirty="0"/>
              <a:t>jako součást potravního řetězce</a:t>
            </a:r>
            <a:endParaRPr lang="en-US" sz="2400" dirty="0"/>
          </a:p>
        </p:txBody>
      </p:sp>
      <p:pic>
        <p:nvPicPr>
          <p:cNvPr id="7170" name="Picture 2" descr="https://www.irozhlas.cz/sites/default/files/styles/zpravy_fotogalerie_medium/public/uploader/psenice_180820-115616_haf.jpg?itok=Pl4mgTI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2247" y="980792"/>
            <a:ext cx="3740868" cy="264479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ojtěška neboli Alfalfa: elixír život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8882834" y="3535660"/>
            <a:ext cx="4281124" cy="214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265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52531"/>
            <a:ext cx="10515600" cy="834410"/>
          </a:xfrm>
        </p:spPr>
        <p:txBody>
          <a:bodyPr/>
          <a:lstStyle/>
          <a:p>
            <a:r>
              <a:rPr lang="cs-CZ" dirty="0"/>
              <a:t>Cévnaté rostliny jako bioindikátory</a:t>
            </a:r>
            <a:endParaRPr lang="en-US" dirty="0"/>
          </a:p>
        </p:txBody>
      </p:sp>
      <p:sp>
        <p:nvSpPr>
          <p:cNvPr id="4" name="Zástupný symbol pro obsah 3"/>
          <p:cNvSpPr>
            <a:spLocks noGrp="1"/>
          </p:cNvSpPr>
          <p:nvPr>
            <p:ph sz="half" idx="2"/>
          </p:nvPr>
        </p:nvSpPr>
        <p:spPr>
          <a:xfrm>
            <a:off x="6459793" y="1668744"/>
            <a:ext cx="5181600" cy="4351338"/>
          </a:xfrm>
        </p:spPr>
        <p:txBody>
          <a:bodyPr>
            <a:normAutofit lnSpcReduction="10000"/>
          </a:bodyPr>
          <a:lstStyle/>
          <a:p>
            <a:pPr marL="0" indent="0">
              <a:buNone/>
            </a:pPr>
            <a:r>
              <a:rPr lang="cs-CZ" b="1" dirty="0"/>
              <a:t>C) Rostliny rumištní</a:t>
            </a:r>
          </a:p>
          <a:p>
            <a:r>
              <a:rPr lang="cs-CZ" sz="2400" dirty="0"/>
              <a:t>Hodnocení starých zátěží</a:t>
            </a:r>
          </a:p>
          <a:p>
            <a:r>
              <a:rPr lang="cs-CZ" sz="2400" dirty="0"/>
              <a:t>Stanoviště ovlivněná lidskou činností (</a:t>
            </a:r>
            <a:r>
              <a:rPr lang="en-US" sz="2400" dirty="0" err="1"/>
              <a:t>znečištění</a:t>
            </a:r>
            <a:r>
              <a:rPr lang="en-US" sz="2400" dirty="0"/>
              <a:t>, </a:t>
            </a:r>
            <a:r>
              <a:rPr lang="en-US" sz="2400" dirty="0" err="1"/>
              <a:t>extrémní</a:t>
            </a:r>
            <a:r>
              <a:rPr lang="en-US" sz="2400" dirty="0"/>
              <a:t> </a:t>
            </a:r>
            <a:r>
              <a:rPr lang="en-US" sz="2400" dirty="0" err="1"/>
              <a:t>teploty</a:t>
            </a:r>
            <a:r>
              <a:rPr lang="en-US" sz="2400" dirty="0"/>
              <a:t>, </a:t>
            </a:r>
            <a:r>
              <a:rPr lang="en-US" sz="2400" dirty="0" err="1"/>
              <a:t>sešlapávání</a:t>
            </a:r>
            <a:r>
              <a:rPr lang="en-US" sz="2400" dirty="0"/>
              <a:t>, </a:t>
            </a:r>
            <a:r>
              <a:rPr lang="en-US" sz="2400" dirty="0" err="1"/>
              <a:t>nedostatek</a:t>
            </a:r>
            <a:r>
              <a:rPr lang="en-US" sz="2400" dirty="0"/>
              <a:t> </a:t>
            </a:r>
            <a:r>
              <a:rPr lang="en-US" sz="2400" dirty="0" err="1"/>
              <a:t>vody</a:t>
            </a:r>
            <a:r>
              <a:rPr lang="en-US" sz="2400" dirty="0"/>
              <a:t>, </a:t>
            </a:r>
            <a:r>
              <a:rPr lang="en-US" sz="2400" dirty="0" err="1"/>
              <a:t>zvýšený</a:t>
            </a:r>
            <a:r>
              <a:rPr lang="en-US" sz="2400" dirty="0"/>
              <a:t> </a:t>
            </a:r>
            <a:r>
              <a:rPr lang="en-US" sz="2400" dirty="0" err="1"/>
              <a:t>obsah</a:t>
            </a:r>
            <a:r>
              <a:rPr lang="en-US" sz="2400" dirty="0"/>
              <a:t> </a:t>
            </a:r>
            <a:r>
              <a:rPr lang="en-US" sz="2400" dirty="0" err="1"/>
              <a:t>chemických</a:t>
            </a:r>
            <a:r>
              <a:rPr lang="en-US" sz="2400" dirty="0"/>
              <a:t> </a:t>
            </a:r>
            <a:r>
              <a:rPr lang="en-US" sz="2400" dirty="0" err="1"/>
              <a:t>látek</a:t>
            </a:r>
            <a:r>
              <a:rPr lang="cs-CZ" sz="2400" dirty="0"/>
              <a:t>, zejm. N)</a:t>
            </a:r>
          </a:p>
          <a:p>
            <a:r>
              <a:rPr lang="cs-CZ" sz="2400" dirty="0"/>
              <a:t>Kopřiva dvoudomá (</a:t>
            </a:r>
            <a:r>
              <a:rPr lang="cs-CZ" sz="2400" i="1" dirty="0" err="1"/>
              <a:t>Urtica</a:t>
            </a:r>
            <a:r>
              <a:rPr lang="cs-CZ" sz="2400" i="1" dirty="0"/>
              <a:t> </a:t>
            </a:r>
            <a:r>
              <a:rPr lang="cs-CZ" sz="2400" i="1" dirty="0" err="1"/>
              <a:t>dioica</a:t>
            </a:r>
            <a:r>
              <a:rPr lang="cs-CZ" sz="2400" dirty="0"/>
              <a:t>)</a:t>
            </a:r>
          </a:p>
          <a:p>
            <a:r>
              <a:rPr lang="cs-CZ" sz="2400" dirty="0"/>
              <a:t>rmen rolní (</a:t>
            </a:r>
            <a:r>
              <a:rPr lang="cs-CZ" sz="2400" i="1" dirty="0" err="1"/>
              <a:t>Anthemis</a:t>
            </a:r>
            <a:r>
              <a:rPr lang="cs-CZ" sz="2400" i="1" dirty="0"/>
              <a:t> </a:t>
            </a:r>
            <a:r>
              <a:rPr lang="cs-CZ" sz="2400" i="1" dirty="0" err="1"/>
              <a:t>arvensis</a:t>
            </a:r>
            <a:r>
              <a:rPr lang="cs-CZ" sz="2400" dirty="0"/>
              <a:t>)</a:t>
            </a:r>
          </a:p>
          <a:p>
            <a:r>
              <a:rPr lang="cs-CZ" sz="2400" dirty="0"/>
              <a:t>svlačec rolní (</a:t>
            </a:r>
            <a:r>
              <a:rPr lang="cs-CZ" sz="2400" i="1" dirty="0" err="1"/>
              <a:t>Convolvulus</a:t>
            </a:r>
            <a:r>
              <a:rPr lang="cs-CZ" sz="2400" i="1" dirty="0"/>
              <a:t> </a:t>
            </a:r>
            <a:r>
              <a:rPr lang="cs-CZ" sz="2400" i="1" dirty="0" err="1"/>
              <a:t>arvensis</a:t>
            </a:r>
            <a:r>
              <a:rPr lang="cs-CZ" sz="2400" dirty="0"/>
              <a:t>)</a:t>
            </a:r>
          </a:p>
          <a:p>
            <a:r>
              <a:rPr lang="cs-CZ" sz="2400" dirty="0"/>
              <a:t>lebeda rozkladitá (</a:t>
            </a:r>
            <a:r>
              <a:rPr lang="cs-CZ" sz="2400" i="1" dirty="0" err="1"/>
              <a:t>Atriplex</a:t>
            </a:r>
            <a:r>
              <a:rPr lang="cs-CZ" sz="2400" i="1" dirty="0"/>
              <a:t> </a:t>
            </a:r>
            <a:r>
              <a:rPr lang="cs-CZ" sz="2400" i="1" dirty="0" err="1"/>
              <a:t>patula</a:t>
            </a:r>
            <a:r>
              <a:rPr lang="cs-CZ" sz="2400" dirty="0"/>
              <a:t>) (skládky)</a:t>
            </a:r>
            <a:endParaRPr lang="en-US" sz="2400" dirty="0"/>
          </a:p>
        </p:txBody>
      </p:sp>
      <p:pic>
        <p:nvPicPr>
          <p:cNvPr id="6146" name="Picture 2" descr="Kopřiva dvoudom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87" y="986941"/>
            <a:ext cx="3575732" cy="238552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lternativní popis obrázku chyb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879" y="3652554"/>
            <a:ext cx="3546341" cy="265975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lternativní popis obrázku chyb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0345" y="986941"/>
            <a:ext cx="2142434" cy="285747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Atriplex patula – lebeda rozkladitá; Brno-Černovice (okr. Brno-město): rostliny na levém břehu Svitavy, u mostu na ulici Kaštanová. (25.9.2007)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4440" y="3863182"/>
            <a:ext cx="1788269" cy="295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556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etonlandtrust.org/wp-content/uploads/2020/06/Cutthroat-Trout-sca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1657" y="4593380"/>
            <a:ext cx="4821104" cy="2169497"/>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838200" y="1825625"/>
            <a:ext cx="7981950" cy="4351338"/>
          </a:xfrm>
        </p:spPr>
        <p:txBody>
          <a:bodyPr/>
          <a:lstStyle/>
          <a:p>
            <a:r>
              <a:rPr lang="cs-CZ" b="1" u="sng" dirty="0"/>
              <a:t>Biologické procesy</a:t>
            </a:r>
            <a:r>
              <a:rPr lang="cs-CZ" b="1" dirty="0"/>
              <a:t> </a:t>
            </a:r>
            <a:r>
              <a:rPr lang="cs-CZ" dirty="0"/>
              <a:t>– např. termální tolerance pstruha žlutohrdlého (</a:t>
            </a:r>
            <a:r>
              <a:rPr lang="en-US" i="1" dirty="0" err="1"/>
              <a:t>Oncorhynchus</a:t>
            </a:r>
            <a:r>
              <a:rPr lang="en-US" i="1" dirty="0"/>
              <a:t> </a:t>
            </a:r>
            <a:r>
              <a:rPr lang="en-US" i="1" dirty="0" err="1"/>
              <a:t>clarkii</a:t>
            </a:r>
            <a:r>
              <a:rPr lang="cs-CZ" dirty="0"/>
              <a:t>) využívána jako indikátor teploty vody, resp. k hodnocení míry antropogenních disturbancí v daném ekosystému – měření </a:t>
            </a:r>
            <a:r>
              <a:rPr lang="cs-CZ" dirty="0" err="1"/>
              <a:t>hsp</a:t>
            </a:r>
            <a:r>
              <a:rPr lang="cs-CZ" dirty="0"/>
              <a:t> (</a:t>
            </a:r>
            <a:r>
              <a:rPr lang="cs-CZ" dirty="0" err="1"/>
              <a:t>heat</a:t>
            </a:r>
            <a:r>
              <a:rPr lang="cs-CZ" dirty="0"/>
              <a:t> </a:t>
            </a:r>
            <a:r>
              <a:rPr lang="cs-CZ" dirty="0" err="1"/>
              <a:t>shock</a:t>
            </a:r>
            <a:r>
              <a:rPr lang="cs-CZ" dirty="0"/>
              <a:t> </a:t>
            </a:r>
            <a:r>
              <a:rPr lang="cs-CZ" dirty="0" err="1"/>
              <a:t>proteins</a:t>
            </a:r>
            <a:r>
              <a:rPr lang="cs-CZ" dirty="0"/>
              <a:t>) v tělech jednotlivců </a:t>
            </a:r>
          </a:p>
          <a:p>
            <a:pPr lvl="1"/>
            <a:r>
              <a:rPr lang="cs-CZ" dirty="0"/>
              <a:t>krátkodobá expozice; </a:t>
            </a:r>
          </a:p>
          <a:p>
            <a:pPr lvl="1"/>
            <a:r>
              <a:rPr lang="cs-CZ" dirty="0"/>
              <a:t>behaviorální a fyziologické změny – změna růstu a vývoje</a:t>
            </a:r>
          </a:p>
          <a:p>
            <a:pPr lvl="1"/>
            <a:r>
              <a:rPr lang="cs-CZ" dirty="0"/>
              <a:t>lokální extinkce – dlouhodobá expozice</a:t>
            </a:r>
            <a:endParaRPr lang="en-US" dirty="0"/>
          </a:p>
        </p:txBody>
      </p:sp>
      <p:sp>
        <p:nvSpPr>
          <p:cNvPr id="4" name="Nadpis 1"/>
          <p:cNvSpPr>
            <a:spLocks noGrp="1"/>
          </p:cNvSpPr>
          <p:nvPr>
            <p:ph type="title"/>
          </p:nvPr>
        </p:nvSpPr>
        <p:spPr>
          <a:xfrm>
            <a:off x="838200" y="365125"/>
            <a:ext cx="10515600" cy="1325563"/>
          </a:xfrm>
        </p:spPr>
        <p:txBody>
          <a:bodyPr/>
          <a:lstStyle/>
          <a:p>
            <a:r>
              <a:rPr lang="cs-CZ" dirty="0"/>
              <a:t>Co může být vhodným bioindikátorem?</a:t>
            </a:r>
            <a:endParaRPr lang="en-US" dirty="0"/>
          </a:p>
        </p:txBody>
      </p:sp>
    </p:spTree>
    <p:extLst>
      <p:ext uri="{BB962C8B-B14F-4D97-AF65-F5344CB8AC3E}">
        <p14:creationId xmlns:p14="http://schemas.microsoft.com/office/powerpoint/2010/main" val="3766358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0"/>
            <a:ext cx="10515600" cy="1325563"/>
          </a:xfrm>
        </p:spPr>
        <p:txBody>
          <a:bodyPr/>
          <a:lstStyle/>
          <a:p>
            <a:r>
              <a:rPr lang="cs-CZ" dirty="0"/>
              <a:t>Cévnaté rostliny jako bioindikátory</a:t>
            </a:r>
            <a:endParaRPr lang="en-US" dirty="0"/>
          </a:p>
        </p:txBody>
      </p:sp>
      <p:sp>
        <p:nvSpPr>
          <p:cNvPr id="5" name="Zástupný symbol pro obsah 4"/>
          <p:cNvSpPr txBox="1">
            <a:spLocks noGrp="1"/>
          </p:cNvSpPr>
          <p:nvPr>
            <p:ph sz="half" idx="1"/>
          </p:nvPr>
        </p:nvSpPr>
        <p:spPr>
          <a:xfrm>
            <a:off x="838200" y="1238971"/>
            <a:ext cx="5181600" cy="6013954"/>
          </a:xfrm>
          <a:prstGeom prst="rect">
            <a:avLst/>
          </a:prstGeom>
          <a:noFill/>
        </p:spPr>
        <p:txBody>
          <a:bodyPr wrap="square" rtlCol="0">
            <a:spAutoFit/>
          </a:bodyPr>
          <a:lstStyle/>
          <a:p>
            <a:pPr marL="0" indent="0">
              <a:buNone/>
            </a:pPr>
            <a:r>
              <a:rPr lang="cs-CZ" sz="2800" b="1" dirty="0"/>
              <a:t>D) Pyl</a:t>
            </a:r>
          </a:p>
          <a:p>
            <a:pPr marL="342900" indent="-342900">
              <a:buFont typeface="Arial" panose="020B0604020202020204" pitchFamily="34" charset="0"/>
              <a:buChar char="•"/>
            </a:pPr>
            <a:r>
              <a:rPr lang="cs-CZ" sz="2400" dirty="0"/>
              <a:t>Odolnost a variabilita – indikátor změn prostředí na dlouhodobé bázi (palynologie)</a:t>
            </a:r>
          </a:p>
          <a:p>
            <a:pPr marL="342900" indent="-342900"/>
            <a:r>
              <a:rPr lang="en-US" sz="2400" dirty="0"/>
              <a:t>K </a:t>
            </a:r>
            <a:r>
              <a:rPr lang="en-US" sz="2400" dirty="0" err="1"/>
              <a:t>základním</a:t>
            </a:r>
            <a:r>
              <a:rPr lang="en-US" sz="2400" dirty="0"/>
              <a:t> </a:t>
            </a:r>
            <a:r>
              <a:rPr lang="en-US" sz="2400" dirty="0" err="1"/>
              <a:t>složkám</a:t>
            </a:r>
            <a:r>
              <a:rPr lang="en-US" sz="2400" dirty="0"/>
              <a:t> </a:t>
            </a:r>
            <a:r>
              <a:rPr lang="en-US" sz="2400" dirty="0" err="1"/>
              <a:t>plástového</a:t>
            </a:r>
            <a:r>
              <a:rPr lang="en-US" sz="2400" dirty="0"/>
              <a:t> </a:t>
            </a:r>
            <a:r>
              <a:rPr lang="en-US" sz="2400" dirty="0" err="1"/>
              <a:t>pylu</a:t>
            </a:r>
            <a:r>
              <a:rPr lang="en-US" sz="2400" dirty="0"/>
              <a:t> </a:t>
            </a:r>
            <a:r>
              <a:rPr lang="en-US" sz="2400" dirty="0" err="1"/>
              <a:t>patří</a:t>
            </a:r>
            <a:r>
              <a:rPr lang="en-US" sz="2400" dirty="0"/>
              <a:t> </a:t>
            </a:r>
            <a:r>
              <a:rPr lang="en-US" sz="2400" dirty="0" err="1"/>
              <a:t>voda</a:t>
            </a:r>
            <a:r>
              <a:rPr lang="en-US" sz="2400" dirty="0"/>
              <a:t>, </a:t>
            </a:r>
            <a:r>
              <a:rPr lang="en-US" sz="2400" dirty="0" err="1"/>
              <a:t>celulóza</a:t>
            </a:r>
            <a:r>
              <a:rPr lang="en-US" sz="2400" dirty="0"/>
              <a:t>, </a:t>
            </a:r>
            <a:r>
              <a:rPr lang="en-US" sz="2400" dirty="0" err="1"/>
              <a:t>cukry</a:t>
            </a:r>
            <a:r>
              <a:rPr lang="en-US" sz="2400" dirty="0"/>
              <a:t>, </a:t>
            </a:r>
            <a:r>
              <a:rPr lang="en-US" sz="2400" dirty="0" err="1"/>
              <a:t>sporopolenin</a:t>
            </a:r>
            <a:r>
              <a:rPr lang="en-US" sz="2400" dirty="0"/>
              <a:t>, </a:t>
            </a:r>
            <a:r>
              <a:rPr lang="en-US" sz="2400" dirty="0" err="1"/>
              <a:t>bílkoviny</a:t>
            </a:r>
            <a:r>
              <a:rPr lang="en-US" sz="2400" dirty="0"/>
              <a:t> a </a:t>
            </a:r>
            <a:r>
              <a:rPr lang="en-US" sz="2400" dirty="0" err="1"/>
              <a:t>lipidy</a:t>
            </a:r>
            <a:r>
              <a:rPr lang="en-US" sz="2400" dirty="0"/>
              <a:t>.</a:t>
            </a:r>
            <a:endParaRPr lang="cs-CZ" sz="2400" dirty="0"/>
          </a:p>
          <a:p>
            <a:pPr marL="342900" indent="-342900"/>
            <a:r>
              <a:rPr lang="en-US" sz="2400" dirty="0"/>
              <a:t>S </a:t>
            </a:r>
            <a:r>
              <a:rPr lang="en-US" sz="2400" dirty="0" err="1"/>
              <a:t>jejich</a:t>
            </a:r>
            <a:r>
              <a:rPr lang="en-US" sz="2400" dirty="0"/>
              <a:t> </a:t>
            </a:r>
            <a:r>
              <a:rPr lang="en-US" sz="2400" dirty="0" err="1"/>
              <a:t>obsahem</a:t>
            </a:r>
            <a:r>
              <a:rPr lang="en-US" sz="2400" dirty="0"/>
              <a:t> </a:t>
            </a:r>
            <a:r>
              <a:rPr lang="en-US" sz="2400" dirty="0" err="1"/>
              <a:t>souvisí</a:t>
            </a:r>
            <a:r>
              <a:rPr lang="en-US" sz="2400" dirty="0"/>
              <a:t> </a:t>
            </a:r>
            <a:r>
              <a:rPr lang="en-US" sz="2400" dirty="0" err="1"/>
              <a:t>akumulace</a:t>
            </a:r>
            <a:r>
              <a:rPr lang="en-US" sz="2400" dirty="0"/>
              <a:t> PCB</a:t>
            </a:r>
            <a:r>
              <a:rPr lang="cs-CZ" sz="2400" dirty="0"/>
              <a:t> (polychlorované bifenyly)</a:t>
            </a:r>
          </a:p>
          <a:p>
            <a:pPr marL="342900" indent="-342900"/>
            <a:r>
              <a:rPr lang="en-US" sz="2400" dirty="0" err="1"/>
              <a:t>vhodný</a:t>
            </a:r>
            <a:r>
              <a:rPr lang="en-US" sz="2400" dirty="0"/>
              <a:t> pro monitoring </a:t>
            </a:r>
            <a:r>
              <a:rPr lang="en-US" sz="2400" dirty="0" err="1"/>
              <a:t>kontaminace</a:t>
            </a:r>
            <a:r>
              <a:rPr lang="en-US" sz="2400" dirty="0"/>
              <a:t> </a:t>
            </a:r>
            <a:r>
              <a:rPr lang="en-US" sz="2400" dirty="0" err="1"/>
              <a:t>lokality</a:t>
            </a:r>
            <a:r>
              <a:rPr lang="en-US" sz="2400" dirty="0"/>
              <a:t> o </a:t>
            </a:r>
            <a:r>
              <a:rPr lang="en-US" sz="2400" dirty="0" err="1"/>
              <a:t>ploše</a:t>
            </a:r>
            <a:r>
              <a:rPr lang="en-US" sz="2400" dirty="0"/>
              <a:t> </a:t>
            </a:r>
            <a:r>
              <a:rPr lang="en-US" sz="2400" dirty="0" err="1"/>
              <a:t>asi</a:t>
            </a:r>
            <a:r>
              <a:rPr lang="en-US" sz="2400" dirty="0"/>
              <a:t> 70 km</a:t>
            </a:r>
            <a:r>
              <a:rPr lang="en-US" sz="2400" baseline="30000" dirty="0"/>
              <a:t>2</a:t>
            </a:r>
            <a:endParaRPr lang="cs-CZ" sz="2400" baseline="30000" dirty="0"/>
          </a:p>
          <a:p>
            <a:pPr marL="342900" indent="-342900"/>
            <a:r>
              <a:rPr lang="en-US" sz="2400" dirty="0" err="1"/>
              <a:t>Díky</a:t>
            </a:r>
            <a:r>
              <a:rPr lang="en-US" sz="2400" dirty="0"/>
              <a:t> </a:t>
            </a:r>
            <a:r>
              <a:rPr lang="en-US" sz="2400" dirty="0" err="1"/>
              <a:t>neustál</a:t>
            </a:r>
            <a:r>
              <a:rPr lang="cs-CZ" sz="2400" dirty="0"/>
              <a:t>é</a:t>
            </a:r>
            <a:r>
              <a:rPr lang="en-US" sz="2400" dirty="0"/>
              <a:t> </a:t>
            </a:r>
            <a:r>
              <a:rPr lang="en-US" sz="2400" dirty="0" err="1"/>
              <a:t>tvorbě</a:t>
            </a:r>
            <a:r>
              <a:rPr lang="en-US" sz="2400" dirty="0"/>
              <a:t> </a:t>
            </a:r>
            <a:r>
              <a:rPr lang="en-US" sz="2400" dirty="0" err="1"/>
              <a:t>nového</a:t>
            </a:r>
            <a:r>
              <a:rPr lang="en-US" sz="2400" dirty="0"/>
              <a:t> </a:t>
            </a:r>
            <a:r>
              <a:rPr lang="en-US" sz="2400" dirty="0" err="1"/>
              <a:t>pylu</a:t>
            </a:r>
            <a:r>
              <a:rPr lang="en-US" sz="2400" dirty="0"/>
              <a:t> je </a:t>
            </a:r>
            <a:r>
              <a:rPr lang="en-US" sz="2400" dirty="0" err="1"/>
              <a:t>tato</a:t>
            </a:r>
            <a:r>
              <a:rPr lang="en-US" sz="2400" dirty="0"/>
              <a:t> </a:t>
            </a:r>
            <a:r>
              <a:rPr lang="en-US" sz="2400" dirty="0" err="1"/>
              <a:t>matrice</a:t>
            </a:r>
            <a:r>
              <a:rPr lang="en-US" sz="2400" dirty="0"/>
              <a:t> </a:t>
            </a:r>
            <a:r>
              <a:rPr lang="en-US" sz="2400" dirty="0" err="1"/>
              <a:t>schopna</a:t>
            </a:r>
            <a:r>
              <a:rPr lang="en-US" sz="2400" dirty="0"/>
              <a:t> </a:t>
            </a:r>
            <a:r>
              <a:rPr lang="en-US" sz="2400" dirty="0" err="1"/>
              <a:t>zachytit</a:t>
            </a:r>
            <a:r>
              <a:rPr lang="en-US" sz="2400" dirty="0"/>
              <a:t> </a:t>
            </a:r>
            <a:r>
              <a:rPr lang="en-US" sz="2400" dirty="0" err="1"/>
              <a:t>akutní</a:t>
            </a:r>
            <a:r>
              <a:rPr lang="en-US" sz="2400" dirty="0"/>
              <a:t> </a:t>
            </a:r>
            <a:r>
              <a:rPr lang="en-US" sz="2400" dirty="0" err="1"/>
              <a:t>kontaminaci</a:t>
            </a:r>
            <a:r>
              <a:rPr lang="en-US" sz="2400" dirty="0"/>
              <a:t> </a:t>
            </a:r>
            <a:r>
              <a:rPr lang="en-US" sz="2400" dirty="0" err="1"/>
              <a:t>dané</a:t>
            </a:r>
            <a:r>
              <a:rPr lang="en-US" sz="2400" dirty="0"/>
              <a:t> </a:t>
            </a:r>
            <a:r>
              <a:rPr lang="en-US" sz="2400" dirty="0" err="1"/>
              <a:t>lokality</a:t>
            </a:r>
            <a:r>
              <a:rPr lang="en-US" sz="2400" dirty="0"/>
              <a:t> PCB</a:t>
            </a:r>
            <a:endParaRPr lang="cs-CZ" sz="2400" dirty="0"/>
          </a:p>
          <a:p>
            <a:pPr marL="342900" indent="-342900">
              <a:buFont typeface="Arial" panose="020B0604020202020204" pitchFamily="34" charset="0"/>
              <a:buChar char="•"/>
            </a:pPr>
            <a:endParaRPr lang="cs-CZ" sz="3200" dirty="0"/>
          </a:p>
        </p:txBody>
      </p:sp>
      <p:pic>
        <p:nvPicPr>
          <p:cNvPr id="6" name="Picture 2" descr="https://upload.wikimedia.org/wikipedia/commons/a/a4/Misc_pollen.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238580"/>
            <a:ext cx="5283028" cy="401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177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Cévnaté rostliny jako bioindikátory</a:t>
            </a:r>
            <a:endParaRPr lang="en-US" dirty="0"/>
          </a:p>
        </p:txBody>
      </p:sp>
      <p:sp>
        <p:nvSpPr>
          <p:cNvPr id="3" name="Zástupný symbol pro obsah 2"/>
          <p:cNvSpPr>
            <a:spLocks noGrp="1"/>
          </p:cNvSpPr>
          <p:nvPr>
            <p:ph sz="half" idx="1"/>
          </p:nvPr>
        </p:nvSpPr>
        <p:spPr>
          <a:xfrm>
            <a:off x="718628" y="1690688"/>
            <a:ext cx="6676104" cy="4351338"/>
          </a:xfrm>
        </p:spPr>
        <p:txBody>
          <a:bodyPr>
            <a:normAutofit/>
          </a:bodyPr>
          <a:lstStyle/>
          <a:p>
            <a:pPr marL="0" indent="0">
              <a:buNone/>
            </a:pPr>
            <a:r>
              <a:rPr lang="cs-CZ" b="1" dirty="0"/>
              <a:t>E) Jehličí</a:t>
            </a:r>
          </a:p>
          <a:p>
            <a:r>
              <a:rPr lang="en-US" dirty="0" err="1"/>
              <a:t>obsahuje</a:t>
            </a:r>
            <a:r>
              <a:rPr lang="en-US" dirty="0"/>
              <a:t> </a:t>
            </a:r>
            <a:r>
              <a:rPr lang="en-US" dirty="0" err="1"/>
              <a:t>poměrně</a:t>
            </a:r>
            <a:r>
              <a:rPr lang="en-US" dirty="0"/>
              <a:t> </a:t>
            </a:r>
            <a:r>
              <a:rPr lang="en-US" dirty="0" err="1"/>
              <a:t>silnou</a:t>
            </a:r>
            <a:r>
              <a:rPr lang="en-US" dirty="0"/>
              <a:t> </a:t>
            </a:r>
            <a:r>
              <a:rPr lang="en-US" dirty="0" err="1"/>
              <a:t>vrstvu</a:t>
            </a:r>
            <a:r>
              <a:rPr lang="en-US" dirty="0"/>
              <a:t> </a:t>
            </a:r>
            <a:r>
              <a:rPr lang="en-US" dirty="0" err="1"/>
              <a:t>epikutikulárního</a:t>
            </a:r>
            <a:r>
              <a:rPr lang="en-US" dirty="0"/>
              <a:t> </a:t>
            </a:r>
            <a:r>
              <a:rPr lang="en-US" dirty="0" err="1"/>
              <a:t>vosku</a:t>
            </a:r>
            <a:r>
              <a:rPr lang="cs-CZ" dirty="0"/>
              <a:t> </a:t>
            </a:r>
            <a:r>
              <a:rPr lang="en-US" dirty="0"/>
              <a:t>→ </a:t>
            </a:r>
            <a:r>
              <a:rPr lang="en-US" dirty="0" err="1"/>
              <a:t>shromažď</a:t>
            </a:r>
            <a:r>
              <a:rPr lang="cs-CZ" dirty="0"/>
              <a:t>ování </a:t>
            </a:r>
            <a:r>
              <a:rPr lang="en-US" dirty="0" err="1"/>
              <a:t>stopov</a:t>
            </a:r>
            <a:r>
              <a:rPr lang="cs-CZ" dirty="0" err="1"/>
              <a:t>ých</a:t>
            </a:r>
            <a:r>
              <a:rPr lang="cs-CZ" dirty="0"/>
              <a:t> </a:t>
            </a:r>
            <a:r>
              <a:rPr lang="en-US" dirty="0" err="1"/>
              <a:t>množství</a:t>
            </a:r>
            <a:r>
              <a:rPr lang="en-US" dirty="0"/>
              <a:t> </a:t>
            </a:r>
            <a:r>
              <a:rPr lang="en-US" dirty="0" err="1"/>
              <a:t>organických</a:t>
            </a:r>
            <a:r>
              <a:rPr lang="en-US" dirty="0"/>
              <a:t> </a:t>
            </a:r>
            <a:r>
              <a:rPr lang="en-US" dirty="0" err="1"/>
              <a:t>polutantů</a:t>
            </a:r>
            <a:r>
              <a:rPr lang="en-US" dirty="0"/>
              <a:t> </a:t>
            </a:r>
            <a:endParaRPr lang="cs-CZ" dirty="0"/>
          </a:p>
          <a:p>
            <a:r>
              <a:rPr lang="en-US" dirty="0" err="1"/>
              <a:t>Indikace</a:t>
            </a:r>
            <a:r>
              <a:rPr lang="en-US" dirty="0"/>
              <a:t> </a:t>
            </a:r>
            <a:r>
              <a:rPr lang="en-US" dirty="0" err="1"/>
              <a:t>imisní</a:t>
            </a:r>
            <a:r>
              <a:rPr lang="en-US" dirty="0"/>
              <a:t> </a:t>
            </a:r>
            <a:r>
              <a:rPr lang="en-US" dirty="0" err="1"/>
              <a:t>zátěže</a:t>
            </a:r>
            <a:r>
              <a:rPr lang="en-US" dirty="0"/>
              <a:t> je </a:t>
            </a:r>
            <a:r>
              <a:rPr lang="en-US" dirty="0" err="1"/>
              <a:t>poměrně</a:t>
            </a:r>
            <a:r>
              <a:rPr lang="en-US" dirty="0"/>
              <a:t> r</a:t>
            </a:r>
            <a:r>
              <a:rPr lang="cs-CZ" dirty="0" err="1"/>
              <a:t>yc</a:t>
            </a:r>
            <a:r>
              <a:rPr lang="en-US" dirty="0" err="1"/>
              <a:t>hlá</a:t>
            </a:r>
            <a:r>
              <a:rPr lang="cs-CZ" dirty="0"/>
              <a:t>, </a:t>
            </a:r>
            <a:r>
              <a:rPr lang="en-US" dirty="0" err="1"/>
              <a:t>celoroční</a:t>
            </a:r>
            <a:r>
              <a:rPr lang="en-US" dirty="0"/>
              <a:t> </a:t>
            </a:r>
            <a:r>
              <a:rPr lang="en-US" dirty="0" err="1"/>
              <a:t>sledování</a:t>
            </a:r>
            <a:endParaRPr lang="en-US" dirty="0"/>
          </a:p>
        </p:txBody>
      </p:sp>
      <p:pic>
        <p:nvPicPr>
          <p:cNvPr id="11266" name="Picture 2" descr="https://www.bylinky.shop/media/images/product/%7B247F235E-1088-4406-887C-A17D818B6252%7D_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9838" y="4124017"/>
            <a:ext cx="3337234" cy="250292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svetkreativity.cz/wp-content/uploads/jehlici-borovice-e16043061207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732" y="1438941"/>
            <a:ext cx="3760114" cy="2503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379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00634"/>
            <a:ext cx="5110999" cy="3833249"/>
          </a:xfrm>
          <a:prstGeom prst="rect">
            <a:avLst/>
          </a:prstGeom>
        </p:spPr>
      </p:pic>
      <p:sp>
        <p:nvSpPr>
          <p:cNvPr id="9" name="Nadpis 1"/>
          <p:cNvSpPr txBox="1">
            <a:spLocks/>
          </p:cNvSpPr>
          <p:nvPr/>
        </p:nvSpPr>
        <p:spPr>
          <a:xfrm>
            <a:off x="838200" y="2654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t>Cévnaté rostliny jako bioindikátory</a:t>
            </a:r>
          </a:p>
          <a:p>
            <a:r>
              <a:rPr lang="cs-CZ" sz="2800" dirty="0"/>
              <a:t>Indikace zvýšeného obsahu dusíku v půdě</a:t>
            </a:r>
            <a:endParaRPr lang="en-US" dirty="0"/>
          </a:p>
        </p:txBody>
      </p:sp>
      <p:pic>
        <p:nvPicPr>
          <p:cNvPr id="11" name="Obráze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360" y="1800633"/>
            <a:ext cx="5110999" cy="3833249"/>
          </a:xfrm>
          <a:prstGeom prst="rect">
            <a:avLst/>
          </a:prstGeom>
        </p:spPr>
      </p:pic>
      <p:sp>
        <p:nvSpPr>
          <p:cNvPr id="12" name="TextovéPole 11"/>
          <p:cNvSpPr txBox="1"/>
          <p:nvPr/>
        </p:nvSpPr>
        <p:spPr>
          <a:xfrm>
            <a:off x="838200" y="5987845"/>
            <a:ext cx="2898058" cy="369332"/>
          </a:xfrm>
          <a:prstGeom prst="rect">
            <a:avLst/>
          </a:prstGeom>
          <a:noFill/>
        </p:spPr>
        <p:txBody>
          <a:bodyPr wrap="square" rtlCol="0">
            <a:spAutoFit/>
          </a:bodyPr>
          <a:lstStyle/>
          <a:p>
            <a:r>
              <a:rPr lang="cs-CZ" dirty="0"/>
              <a:t>Kopřiva dvoudomá</a:t>
            </a:r>
            <a:endParaRPr lang="en-US" dirty="0"/>
          </a:p>
        </p:txBody>
      </p:sp>
      <p:sp>
        <p:nvSpPr>
          <p:cNvPr id="13" name="TextovéPole 12"/>
          <p:cNvSpPr txBox="1"/>
          <p:nvPr/>
        </p:nvSpPr>
        <p:spPr>
          <a:xfrm>
            <a:off x="6348360" y="5987845"/>
            <a:ext cx="2898058" cy="369332"/>
          </a:xfrm>
          <a:prstGeom prst="rect">
            <a:avLst/>
          </a:prstGeom>
          <a:noFill/>
        </p:spPr>
        <p:txBody>
          <a:bodyPr wrap="square" rtlCol="0">
            <a:spAutoFit/>
          </a:bodyPr>
          <a:lstStyle/>
          <a:p>
            <a:r>
              <a:rPr lang="cs-CZ" dirty="0"/>
              <a:t>Bez černý</a:t>
            </a:r>
            <a:endParaRPr lang="en-US" dirty="0"/>
          </a:p>
        </p:txBody>
      </p:sp>
    </p:spTree>
    <p:extLst>
      <p:ext uri="{BB962C8B-B14F-4D97-AF65-F5344CB8AC3E}">
        <p14:creationId xmlns:p14="http://schemas.microsoft.com/office/powerpoint/2010/main" val="15705733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838200" y="2654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t>Cévnaté rostliny jako bioindikátory</a:t>
            </a:r>
          </a:p>
          <a:p>
            <a:r>
              <a:rPr lang="cs-CZ" sz="2800" dirty="0"/>
              <a:t>Indikace sešlapávaných půd</a:t>
            </a:r>
            <a:endParaRPr lang="en-US" dirty="0"/>
          </a:p>
        </p:txBody>
      </p:sp>
      <p:pic>
        <p:nvPicPr>
          <p:cNvPr id="2050" name="Picture 2" descr="https://temata.rozhlas.cz/sites/default/files/images/0090140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988" y="1415845"/>
            <a:ext cx="3049741" cy="4577472"/>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7663" y="1591034"/>
            <a:ext cx="3618118" cy="4168973"/>
          </a:xfrm>
          <a:prstGeom prst="rect">
            <a:avLst/>
          </a:prstGeom>
        </p:spPr>
      </p:pic>
      <p:sp>
        <p:nvSpPr>
          <p:cNvPr id="7" name="TextovéPole 6"/>
          <p:cNvSpPr txBox="1"/>
          <p:nvPr/>
        </p:nvSpPr>
        <p:spPr>
          <a:xfrm>
            <a:off x="838200" y="5899355"/>
            <a:ext cx="3163529" cy="369332"/>
          </a:xfrm>
          <a:prstGeom prst="rect">
            <a:avLst/>
          </a:prstGeom>
          <a:noFill/>
        </p:spPr>
        <p:txBody>
          <a:bodyPr wrap="square" rtlCol="0">
            <a:spAutoFit/>
          </a:bodyPr>
          <a:lstStyle/>
          <a:p>
            <a:r>
              <a:rPr lang="cs-CZ" dirty="0"/>
              <a:t>Jitrocel větší</a:t>
            </a:r>
            <a:endParaRPr lang="en-US" dirty="0"/>
          </a:p>
        </p:txBody>
      </p:sp>
      <p:sp>
        <p:nvSpPr>
          <p:cNvPr id="10" name="TextovéPole 9"/>
          <p:cNvSpPr txBox="1"/>
          <p:nvPr/>
        </p:nvSpPr>
        <p:spPr>
          <a:xfrm>
            <a:off x="5930157" y="5899355"/>
            <a:ext cx="3163529" cy="369332"/>
          </a:xfrm>
          <a:prstGeom prst="rect">
            <a:avLst/>
          </a:prstGeom>
          <a:noFill/>
        </p:spPr>
        <p:txBody>
          <a:bodyPr wrap="square" rtlCol="0">
            <a:spAutoFit/>
          </a:bodyPr>
          <a:lstStyle/>
          <a:p>
            <a:r>
              <a:rPr lang="cs-CZ" dirty="0"/>
              <a:t>Jílek vytrvalý</a:t>
            </a:r>
            <a:endParaRPr lang="en-US" dirty="0"/>
          </a:p>
        </p:txBody>
      </p:sp>
    </p:spTree>
    <p:extLst>
      <p:ext uri="{BB962C8B-B14F-4D97-AF65-F5344CB8AC3E}">
        <p14:creationId xmlns:p14="http://schemas.microsoft.com/office/powerpoint/2010/main" val="2584625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838200" y="2654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a:t>Cévnaté rostliny jako bioindikátory</a:t>
            </a:r>
          </a:p>
          <a:p>
            <a:r>
              <a:rPr lang="cs-CZ" sz="2800" dirty="0"/>
              <a:t>Indikace čistých podzemních a pramenitých vod</a:t>
            </a:r>
            <a:endParaRPr lang="en-US"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178" y="1532396"/>
            <a:ext cx="2943277" cy="4425952"/>
          </a:xfrm>
          <a:prstGeom prst="rect">
            <a:avLst/>
          </a:prstGeom>
        </p:spPr>
      </p:pic>
      <p:sp>
        <p:nvSpPr>
          <p:cNvPr id="7" name="TextovéPole 6"/>
          <p:cNvSpPr txBox="1"/>
          <p:nvPr/>
        </p:nvSpPr>
        <p:spPr>
          <a:xfrm>
            <a:off x="974178" y="6105832"/>
            <a:ext cx="2514600" cy="369332"/>
          </a:xfrm>
          <a:prstGeom prst="rect">
            <a:avLst/>
          </a:prstGeom>
          <a:noFill/>
        </p:spPr>
        <p:txBody>
          <a:bodyPr wrap="square" rtlCol="0">
            <a:spAutoFit/>
          </a:bodyPr>
          <a:lstStyle/>
          <a:p>
            <a:r>
              <a:rPr lang="cs-CZ" dirty="0"/>
              <a:t>Skřípina lesní</a:t>
            </a:r>
            <a:endParaRPr lang="en-US" dirty="0"/>
          </a:p>
        </p:txBody>
      </p:sp>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581" y="1532396"/>
            <a:ext cx="6605899" cy="4425952"/>
          </a:xfrm>
          <a:prstGeom prst="rect">
            <a:avLst/>
          </a:prstGeom>
        </p:spPr>
      </p:pic>
      <p:sp>
        <p:nvSpPr>
          <p:cNvPr id="9" name="TextovéPole 8"/>
          <p:cNvSpPr txBox="1"/>
          <p:nvPr/>
        </p:nvSpPr>
        <p:spPr>
          <a:xfrm>
            <a:off x="4596581" y="6111370"/>
            <a:ext cx="2514600" cy="369332"/>
          </a:xfrm>
          <a:prstGeom prst="rect">
            <a:avLst/>
          </a:prstGeom>
          <a:noFill/>
        </p:spPr>
        <p:txBody>
          <a:bodyPr wrap="square" rtlCol="0">
            <a:spAutoFit/>
          </a:bodyPr>
          <a:lstStyle/>
          <a:p>
            <a:r>
              <a:rPr lang="cs-CZ" dirty="0"/>
              <a:t>Řeřišnice hořká</a:t>
            </a:r>
            <a:endParaRPr lang="en-US" dirty="0"/>
          </a:p>
        </p:txBody>
      </p:sp>
    </p:spTree>
    <p:extLst>
      <p:ext uri="{BB962C8B-B14F-4D97-AF65-F5344CB8AC3E}">
        <p14:creationId xmlns:p14="http://schemas.microsoft.com/office/powerpoint/2010/main" val="391596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Bezobratlí jako bioindikátory</a:t>
            </a:r>
            <a:br>
              <a:rPr lang="cs-CZ" dirty="0"/>
            </a:br>
            <a:r>
              <a:rPr lang="cs-CZ" sz="3200" dirty="0"/>
              <a:t>Půda</a:t>
            </a:r>
            <a:endParaRPr lang="en-US" dirty="0"/>
          </a:p>
        </p:txBody>
      </p:sp>
      <p:sp>
        <p:nvSpPr>
          <p:cNvPr id="3" name="Zástupný symbol pro obsah 2"/>
          <p:cNvSpPr>
            <a:spLocks noGrp="1"/>
          </p:cNvSpPr>
          <p:nvPr>
            <p:ph sz="half" idx="1"/>
          </p:nvPr>
        </p:nvSpPr>
        <p:spPr>
          <a:xfrm>
            <a:off x="838200" y="1825624"/>
            <a:ext cx="7124187" cy="4565343"/>
          </a:xfrm>
        </p:spPr>
        <p:txBody>
          <a:bodyPr>
            <a:normAutofit/>
          </a:bodyPr>
          <a:lstStyle/>
          <a:p>
            <a:r>
              <a:rPr lang="cs-CZ" dirty="0"/>
              <a:t>Půdní bezobratlí – hojní, rychlé vzorkování, reagují na narušení půdy a struktury stanovišť</a:t>
            </a:r>
          </a:p>
          <a:p>
            <a:pPr lvl="1"/>
            <a:r>
              <a:rPr lang="cs-CZ" dirty="0"/>
              <a:t>Žížala obecná (</a:t>
            </a:r>
            <a:r>
              <a:rPr lang="cs-CZ" i="1" dirty="0" err="1"/>
              <a:t>Lumbricus</a:t>
            </a:r>
            <a:r>
              <a:rPr lang="cs-CZ" i="1" dirty="0"/>
              <a:t> </a:t>
            </a:r>
            <a:r>
              <a:rPr lang="cs-CZ" i="1" dirty="0" err="1"/>
              <a:t>terrestris</a:t>
            </a:r>
            <a:r>
              <a:rPr lang="cs-CZ" dirty="0"/>
              <a:t>)</a:t>
            </a:r>
          </a:p>
          <a:p>
            <a:pPr lvl="2"/>
            <a:r>
              <a:rPr lang="cs-CZ" dirty="0" err="1"/>
              <a:t>Bioakumulace</a:t>
            </a:r>
            <a:r>
              <a:rPr lang="cs-CZ" dirty="0"/>
              <a:t> těžkých kovů (Cd, </a:t>
            </a:r>
            <a:r>
              <a:rPr lang="cs-CZ" dirty="0" err="1"/>
              <a:t>Pb</a:t>
            </a:r>
            <a:r>
              <a:rPr lang="cs-CZ" dirty="0"/>
              <a:t>)</a:t>
            </a:r>
          </a:p>
          <a:p>
            <a:pPr lvl="2"/>
            <a:r>
              <a:rPr lang="cs-CZ" dirty="0"/>
              <a:t>Průchod půdy trávicím traktem, pokožka v neustálém kontaktu s půdou</a:t>
            </a:r>
          </a:p>
          <a:p>
            <a:pPr lvl="2"/>
            <a:r>
              <a:rPr lang="cs-CZ" dirty="0"/>
              <a:t>Tvoří 60 – 80 % celkové půdní biomasy</a:t>
            </a:r>
          </a:p>
          <a:p>
            <a:pPr lvl="2"/>
            <a:r>
              <a:rPr lang="cs-CZ" dirty="0"/>
              <a:t>Důležitá součást potravního řetězce (ptáci, savci)</a:t>
            </a:r>
          </a:p>
        </p:txBody>
      </p:sp>
      <p:pic>
        <p:nvPicPr>
          <p:cNvPr id="1026" name="Picture 2" descr="https://g.denik.cz/122/f4/zizala-obecna-422815606_irecept-fu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2387" y="2292945"/>
            <a:ext cx="2882593" cy="162001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687459" y="4913639"/>
            <a:ext cx="5965723" cy="1477328"/>
          </a:xfrm>
          <a:prstGeom prst="rect">
            <a:avLst/>
          </a:prstGeom>
          <a:noFill/>
        </p:spPr>
        <p:txBody>
          <a:bodyPr wrap="square" rtlCol="0">
            <a:spAutoFit/>
          </a:bodyPr>
          <a:lstStyle/>
          <a:p>
            <a:r>
              <a:rPr lang="cs-CZ" b="1" dirty="0"/>
              <a:t>Zařazení do systému:</a:t>
            </a:r>
          </a:p>
          <a:p>
            <a:r>
              <a:rPr lang="cs-CZ" dirty="0"/>
              <a:t>Říše: </a:t>
            </a:r>
            <a:r>
              <a:rPr lang="cs-CZ" dirty="0" err="1"/>
              <a:t>Animalia</a:t>
            </a:r>
            <a:r>
              <a:rPr lang="cs-CZ" dirty="0"/>
              <a:t> (živočichové)</a:t>
            </a:r>
          </a:p>
          <a:p>
            <a:r>
              <a:rPr lang="cs-CZ" dirty="0"/>
              <a:t>Kmen: </a:t>
            </a:r>
            <a:r>
              <a:rPr lang="cs-CZ" dirty="0" err="1"/>
              <a:t>Annelida</a:t>
            </a:r>
            <a:r>
              <a:rPr lang="cs-CZ" dirty="0"/>
              <a:t> (kroužkovci)</a:t>
            </a:r>
          </a:p>
          <a:p>
            <a:r>
              <a:rPr lang="cs-CZ" dirty="0"/>
              <a:t>Podkmen: </a:t>
            </a:r>
            <a:r>
              <a:rPr lang="cs-CZ" dirty="0" err="1"/>
              <a:t>Clitellata</a:t>
            </a:r>
            <a:r>
              <a:rPr lang="cs-CZ" dirty="0"/>
              <a:t> (</a:t>
            </a:r>
            <a:r>
              <a:rPr lang="cs-CZ" dirty="0" err="1"/>
              <a:t>opaskovci</a:t>
            </a:r>
            <a:r>
              <a:rPr lang="cs-CZ" dirty="0"/>
              <a:t>)</a:t>
            </a:r>
          </a:p>
          <a:p>
            <a:r>
              <a:rPr lang="cs-CZ" dirty="0"/>
              <a:t>Třída: </a:t>
            </a:r>
            <a:r>
              <a:rPr lang="cs-CZ" dirty="0" err="1"/>
              <a:t>Oligochaeta</a:t>
            </a:r>
            <a:r>
              <a:rPr lang="cs-CZ" dirty="0"/>
              <a:t> (</a:t>
            </a:r>
            <a:r>
              <a:rPr lang="cs-CZ" dirty="0" err="1"/>
              <a:t>máloštětinatci</a:t>
            </a:r>
            <a:r>
              <a:rPr lang="cs-CZ" dirty="0"/>
              <a:t>)</a:t>
            </a:r>
            <a:endParaRPr lang="en-US" dirty="0"/>
          </a:p>
        </p:txBody>
      </p:sp>
    </p:spTree>
    <p:extLst>
      <p:ext uri="{BB962C8B-B14F-4D97-AF65-F5344CB8AC3E}">
        <p14:creationId xmlns:p14="http://schemas.microsoft.com/office/powerpoint/2010/main" val="114382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838200" y="1825625"/>
            <a:ext cx="10586884" cy="2176104"/>
          </a:xfrm>
        </p:spPr>
        <p:txBody>
          <a:bodyPr/>
          <a:lstStyle/>
          <a:p>
            <a:pPr marL="0" indent="0">
              <a:buNone/>
            </a:pPr>
            <a:r>
              <a:rPr lang="cs-CZ" dirty="0"/>
              <a:t>A) Ploštěnci</a:t>
            </a:r>
          </a:p>
          <a:p>
            <a:pPr lvl="1"/>
            <a:r>
              <a:rPr lang="cs-CZ" dirty="0"/>
              <a:t>Indikátory čistých tekoucích vod, pod kameny</a:t>
            </a:r>
          </a:p>
        </p:txBody>
      </p:sp>
      <p:sp>
        <p:nvSpPr>
          <p:cNvPr id="5" name="Nadpis 1"/>
          <p:cNvSpPr>
            <a:spLocks noGrp="1"/>
          </p:cNvSpPr>
          <p:nvPr>
            <p:ph type="title"/>
          </p:nvPr>
        </p:nvSpPr>
        <p:spPr>
          <a:xfrm>
            <a:off x="838200" y="365125"/>
            <a:ext cx="10515600" cy="1325563"/>
          </a:xfrm>
        </p:spPr>
        <p:txBody>
          <a:bodyPr/>
          <a:lstStyle/>
          <a:p>
            <a:r>
              <a:rPr lang="cs-CZ" dirty="0"/>
              <a:t>Bezobratlí jako bioindikátory</a:t>
            </a:r>
            <a:br>
              <a:rPr lang="cs-CZ" dirty="0"/>
            </a:br>
            <a:r>
              <a:rPr lang="cs-CZ" sz="3200" dirty="0"/>
              <a:t>Voda</a:t>
            </a:r>
            <a:endParaRPr lang="en-US" sz="3200" dirty="0"/>
          </a:p>
        </p:txBody>
      </p:sp>
      <p:sp>
        <p:nvSpPr>
          <p:cNvPr id="7" name="TextovéPole 6"/>
          <p:cNvSpPr txBox="1"/>
          <p:nvPr/>
        </p:nvSpPr>
        <p:spPr>
          <a:xfrm>
            <a:off x="4450618" y="3672479"/>
            <a:ext cx="3390608" cy="646331"/>
          </a:xfrm>
          <a:prstGeom prst="rect">
            <a:avLst/>
          </a:prstGeom>
          <a:noFill/>
        </p:spPr>
        <p:txBody>
          <a:bodyPr wrap="none" rtlCol="0">
            <a:spAutoFit/>
          </a:bodyPr>
          <a:lstStyle/>
          <a:p>
            <a:r>
              <a:rPr lang="cs-CZ" dirty="0"/>
              <a:t>Říše: </a:t>
            </a:r>
            <a:r>
              <a:rPr lang="cs-CZ" dirty="0" err="1"/>
              <a:t>Animalia</a:t>
            </a:r>
            <a:r>
              <a:rPr lang="cs-CZ" dirty="0"/>
              <a:t> (živočichové)</a:t>
            </a:r>
          </a:p>
          <a:p>
            <a:r>
              <a:rPr lang="cs-CZ" dirty="0"/>
              <a:t>Kmen: </a:t>
            </a:r>
            <a:r>
              <a:rPr lang="cs-CZ" dirty="0" err="1"/>
              <a:t>Platyhelminthes</a:t>
            </a:r>
            <a:r>
              <a:rPr lang="cs-CZ" dirty="0"/>
              <a:t> (ploštěnci)</a:t>
            </a:r>
            <a:endParaRPr lang="en-US" dirty="0"/>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580" y="3159759"/>
            <a:ext cx="3374260" cy="2694038"/>
          </a:xfrm>
          <a:prstGeom prst="rect">
            <a:avLst/>
          </a:prstGeom>
        </p:spPr>
      </p:pic>
      <p:sp>
        <p:nvSpPr>
          <p:cNvPr id="10" name="TextovéPole 9"/>
          <p:cNvSpPr txBox="1"/>
          <p:nvPr/>
        </p:nvSpPr>
        <p:spPr>
          <a:xfrm>
            <a:off x="589935" y="5934670"/>
            <a:ext cx="4630994" cy="923330"/>
          </a:xfrm>
          <a:prstGeom prst="rect">
            <a:avLst/>
          </a:prstGeom>
          <a:noFill/>
        </p:spPr>
        <p:txBody>
          <a:bodyPr wrap="square" rtlCol="0">
            <a:spAutoFit/>
          </a:bodyPr>
          <a:lstStyle/>
          <a:p>
            <a:pPr marL="0" lvl="1"/>
            <a:r>
              <a:rPr lang="cs-CZ" dirty="0"/>
              <a:t>Ploštěnka potoční (</a:t>
            </a:r>
            <a:r>
              <a:rPr lang="cs-CZ" i="1" dirty="0" err="1"/>
              <a:t>Dugesia</a:t>
            </a:r>
            <a:r>
              <a:rPr lang="cs-CZ" i="1" dirty="0"/>
              <a:t> </a:t>
            </a:r>
            <a:r>
              <a:rPr lang="cs-CZ" i="1" dirty="0" err="1"/>
              <a:t>gonocephala</a:t>
            </a:r>
            <a:r>
              <a:rPr lang="cs-CZ" dirty="0"/>
              <a:t>)  potoky, řeky</a:t>
            </a:r>
          </a:p>
          <a:p>
            <a:endParaRPr lang="en-US" dirty="0"/>
          </a:p>
        </p:txBody>
      </p:sp>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1226" y="3073908"/>
            <a:ext cx="4090433" cy="2760224"/>
          </a:xfrm>
          <a:prstGeom prst="rect">
            <a:avLst/>
          </a:prstGeom>
        </p:spPr>
      </p:pic>
      <p:sp>
        <p:nvSpPr>
          <p:cNvPr id="12" name="TextovéPole 11"/>
          <p:cNvSpPr txBox="1"/>
          <p:nvPr/>
        </p:nvSpPr>
        <p:spPr>
          <a:xfrm>
            <a:off x="7747925" y="5853797"/>
            <a:ext cx="4277033" cy="923330"/>
          </a:xfrm>
          <a:prstGeom prst="rect">
            <a:avLst/>
          </a:prstGeom>
          <a:noFill/>
        </p:spPr>
        <p:txBody>
          <a:bodyPr wrap="square" rtlCol="0">
            <a:spAutoFit/>
          </a:bodyPr>
          <a:lstStyle/>
          <a:p>
            <a:pPr marL="0" lvl="1"/>
            <a:r>
              <a:rPr lang="cs-CZ" dirty="0"/>
              <a:t>Ploštěnka horská (</a:t>
            </a:r>
            <a:r>
              <a:rPr lang="cs-CZ" i="1" dirty="0" err="1"/>
              <a:t>Crenobia</a:t>
            </a:r>
            <a:r>
              <a:rPr lang="cs-CZ" i="1" dirty="0"/>
              <a:t> alpina</a:t>
            </a:r>
            <a:r>
              <a:rPr lang="cs-CZ" dirty="0"/>
              <a:t>) prameniště</a:t>
            </a:r>
          </a:p>
          <a:p>
            <a:endParaRPr lang="en-US" dirty="0"/>
          </a:p>
        </p:txBody>
      </p:sp>
    </p:spTree>
    <p:extLst>
      <p:ext uri="{BB962C8B-B14F-4D97-AF65-F5344CB8AC3E}">
        <p14:creationId xmlns:p14="http://schemas.microsoft.com/office/powerpoint/2010/main" val="1438246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6">
            <a:extLst>
              <a:ext uri="{FF2B5EF4-FFF2-40B4-BE49-F238E27FC236}">
                <a16:creationId xmlns:a16="http://schemas.microsoft.com/office/drawing/2014/main" id="{E350DF58-8483-438C-8042-F9E800935428}"/>
              </a:ext>
            </a:extLst>
          </p:cNvPr>
          <p:cNvSpPr txBox="1">
            <a:spLocks noChangeArrowheads="1"/>
          </p:cNvSpPr>
          <p:nvPr/>
        </p:nvSpPr>
        <p:spPr bwMode="auto">
          <a:xfrm>
            <a:off x="1992313" y="333375"/>
            <a:ext cx="46990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Arial" panose="020B0604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Arial" panose="020B0604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Arial" panose="020B0604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Arial" panose="020B0604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9pPr>
          </a:lstStyle>
          <a:p>
            <a:pPr eaLnBrk="1" hangingPunct="1">
              <a:spcBef>
                <a:spcPct val="0"/>
              </a:spcBef>
              <a:spcAft>
                <a:spcPct val="0"/>
              </a:spcAft>
              <a:buClrTx/>
              <a:buSzTx/>
              <a:buFontTx/>
              <a:buNone/>
            </a:pPr>
            <a:r>
              <a:rPr lang="cs-CZ" altLang="cs-CZ" sz="2400" b="1">
                <a:solidFill>
                  <a:schemeClr val="tx1"/>
                </a:solidFill>
              </a:rPr>
              <a:t>Pít nebo nepít? </a:t>
            </a:r>
          </a:p>
        </p:txBody>
      </p:sp>
      <p:pic>
        <p:nvPicPr>
          <p:cNvPr id="89091" name="Picture 2" descr="http://www.nazeleno.cz/Files/FckGallery/Nov%C3%BD%20objekt%20-%20WinRAR%20ZIP%20archiv%20(2).zip/04voda.jpg">
            <a:extLst>
              <a:ext uri="{FF2B5EF4-FFF2-40B4-BE49-F238E27FC236}">
                <a16:creationId xmlns:a16="http://schemas.microsoft.com/office/drawing/2014/main" id="{5389E61F-ABD8-46A6-A26F-F828589F2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238" y="188913"/>
            <a:ext cx="4862512" cy="634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2" descr="Plotěnka horská">
            <a:extLst>
              <a:ext uri="{FF2B5EF4-FFF2-40B4-BE49-F238E27FC236}">
                <a16:creationId xmlns:a16="http://schemas.microsoft.com/office/drawing/2014/main" id="{CCF3F321-3728-4AFC-B3E8-D070F8112223}"/>
              </a:ext>
            </a:extLst>
          </p:cNvPr>
          <p:cNvPicPr>
            <a:picLocks noChangeAspect="1" noChangeArrowheads="1"/>
          </p:cNvPicPr>
          <p:nvPr/>
        </p:nvPicPr>
        <p:blipFill>
          <a:blip r:embed="rId4">
            <a:clrChange>
              <a:clrFrom>
                <a:srgbClr val="EEF2F3"/>
              </a:clrFrom>
              <a:clrTo>
                <a:srgbClr val="EEF2F3">
                  <a:alpha val="0"/>
                </a:srgbClr>
              </a:clrTo>
            </a:clrChange>
            <a:extLst>
              <a:ext uri="{28A0092B-C50C-407E-A947-70E740481C1C}">
                <a14:useLocalDpi xmlns:a14="http://schemas.microsoft.com/office/drawing/2010/main" val="0"/>
              </a:ext>
            </a:extLst>
          </a:blip>
          <a:srcRect/>
          <a:stretch>
            <a:fillRect/>
          </a:stretch>
        </p:blipFill>
        <p:spPr bwMode="auto">
          <a:xfrm>
            <a:off x="5375276" y="4437063"/>
            <a:ext cx="288131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ovéPole 4">
            <a:extLst>
              <a:ext uri="{FF2B5EF4-FFF2-40B4-BE49-F238E27FC236}">
                <a16:creationId xmlns:a16="http://schemas.microsoft.com/office/drawing/2014/main" id="{C79D2788-4D1B-4F53-9CBF-78ADADA7253B}"/>
              </a:ext>
            </a:extLst>
          </p:cNvPr>
          <p:cNvSpPr txBox="1">
            <a:spLocks noChangeArrowheads="1"/>
          </p:cNvSpPr>
          <p:nvPr/>
        </p:nvSpPr>
        <p:spPr bwMode="auto">
          <a:xfrm>
            <a:off x="1847850" y="6381750"/>
            <a:ext cx="3168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FFFF00"/>
                </a:solidFill>
                <a:latin typeface="Comic Sans MS" panose="030F0702030302020204" pitchFamily="66" charset="0"/>
              </a:defRPr>
            </a:lvl1pPr>
            <a:lvl2pPr marL="742950" indent="-285750">
              <a:defRPr sz="2400">
                <a:solidFill>
                  <a:srgbClr val="FFFF00"/>
                </a:solidFill>
                <a:latin typeface="Comic Sans MS" panose="030F0702030302020204" pitchFamily="66" charset="0"/>
              </a:defRPr>
            </a:lvl2pPr>
            <a:lvl3pPr marL="1143000" indent="-228600">
              <a:defRPr sz="2400">
                <a:solidFill>
                  <a:srgbClr val="FFFF00"/>
                </a:solidFill>
                <a:latin typeface="Comic Sans MS" panose="030F0702030302020204" pitchFamily="66" charset="0"/>
              </a:defRPr>
            </a:lvl3pPr>
            <a:lvl4pPr marL="1600200" indent="-228600">
              <a:defRPr sz="2400">
                <a:solidFill>
                  <a:srgbClr val="FFFF00"/>
                </a:solidFill>
                <a:latin typeface="Comic Sans MS" panose="030F0702030302020204" pitchFamily="66" charset="0"/>
              </a:defRPr>
            </a:lvl4pPr>
            <a:lvl5pPr marL="2057400" indent="-228600">
              <a:defRPr sz="2400">
                <a:solidFill>
                  <a:srgbClr val="FFFF00"/>
                </a:solidFill>
                <a:latin typeface="Comic Sans MS" panose="030F0702030302020204" pitchFamily="66" charset="0"/>
              </a:defRPr>
            </a:lvl5pPr>
            <a:lvl6pPr marL="2514600" indent="-228600" eaLnBrk="0" fontAlgn="base" hangingPunct="0">
              <a:spcBef>
                <a:spcPct val="0"/>
              </a:spcBef>
              <a:spcAft>
                <a:spcPct val="0"/>
              </a:spcAft>
              <a:defRPr sz="2400">
                <a:solidFill>
                  <a:srgbClr val="FFFF00"/>
                </a:solidFill>
                <a:latin typeface="Comic Sans MS" panose="030F0702030302020204" pitchFamily="66" charset="0"/>
              </a:defRPr>
            </a:lvl6pPr>
            <a:lvl7pPr marL="2971800" indent="-228600" eaLnBrk="0" fontAlgn="base" hangingPunct="0">
              <a:spcBef>
                <a:spcPct val="0"/>
              </a:spcBef>
              <a:spcAft>
                <a:spcPct val="0"/>
              </a:spcAft>
              <a:defRPr sz="2400">
                <a:solidFill>
                  <a:srgbClr val="FFFF00"/>
                </a:solidFill>
                <a:latin typeface="Comic Sans MS" panose="030F0702030302020204" pitchFamily="66" charset="0"/>
              </a:defRPr>
            </a:lvl7pPr>
            <a:lvl8pPr marL="3429000" indent="-228600" eaLnBrk="0" fontAlgn="base" hangingPunct="0">
              <a:spcBef>
                <a:spcPct val="0"/>
              </a:spcBef>
              <a:spcAft>
                <a:spcPct val="0"/>
              </a:spcAft>
              <a:defRPr sz="2400">
                <a:solidFill>
                  <a:srgbClr val="FFFF00"/>
                </a:solidFill>
                <a:latin typeface="Comic Sans MS" panose="030F0702030302020204" pitchFamily="66" charset="0"/>
              </a:defRPr>
            </a:lvl8pPr>
            <a:lvl9pPr marL="3886200" indent="-228600" eaLnBrk="0" fontAlgn="base" hangingPunct="0">
              <a:spcBef>
                <a:spcPct val="0"/>
              </a:spcBef>
              <a:spcAft>
                <a:spcPct val="0"/>
              </a:spcAft>
              <a:defRPr sz="2400">
                <a:solidFill>
                  <a:srgbClr val="FFFF00"/>
                </a:solidFill>
                <a:latin typeface="Comic Sans MS" panose="030F0702030302020204" pitchFamily="66" charset="0"/>
              </a:defRPr>
            </a:lvl9pPr>
          </a:lstStyle>
          <a:p>
            <a:r>
              <a:rPr lang="cs-CZ" altLang="cs-CZ" sz="1600">
                <a:solidFill>
                  <a:schemeClr val="tx1"/>
                </a:solidFill>
              </a:rPr>
              <a:t>Ploštěnka</a:t>
            </a:r>
            <a:r>
              <a:rPr lang="cs-CZ" altLang="cs-CZ" sz="1600" i="1">
                <a:solidFill>
                  <a:schemeClr val="tx1"/>
                </a:solidFill>
              </a:rPr>
              <a:t> Crenobia alpina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http://www.finest.cz/sites/default/files/obrazky-finest/piti-vody-mala.jpg">
            <a:extLst>
              <a:ext uri="{FF2B5EF4-FFF2-40B4-BE49-F238E27FC236}">
                <a16:creationId xmlns:a16="http://schemas.microsoft.com/office/drawing/2014/main" id="{40178F85-201D-417D-98C1-B89A2E818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6">
            <a:extLst>
              <a:ext uri="{FF2B5EF4-FFF2-40B4-BE49-F238E27FC236}">
                <a16:creationId xmlns:a16="http://schemas.microsoft.com/office/drawing/2014/main" id="{3B307914-6FE7-4055-8B14-C9177CF57E95}"/>
              </a:ext>
            </a:extLst>
          </p:cNvPr>
          <p:cNvSpPr txBox="1">
            <a:spLocks noChangeArrowheads="1"/>
          </p:cNvSpPr>
          <p:nvPr/>
        </p:nvSpPr>
        <p:spPr bwMode="auto">
          <a:xfrm>
            <a:off x="1992313" y="333375"/>
            <a:ext cx="46990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Arial" panose="020B0604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Arial" panose="020B0604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Arial" panose="020B0604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Arial" panose="020B0604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9pPr>
          </a:lstStyle>
          <a:p>
            <a:pPr eaLnBrk="1" hangingPunct="1">
              <a:spcBef>
                <a:spcPct val="0"/>
              </a:spcBef>
              <a:spcAft>
                <a:spcPct val="0"/>
              </a:spcAft>
              <a:buClrTx/>
              <a:buSzTx/>
              <a:buFontTx/>
              <a:buNone/>
            </a:pPr>
            <a:r>
              <a:rPr lang="cs-CZ" altLang="cs-CZ" sz="3200" b="1">
                <a:solidFill>
                  <a:schemeClr val="tx1"/>
                </a:solidFill>
              </a:rPr>
              <a:t>Pít!</a:t>
            </a:r>
          </a:p>
          <a:p>
            <a:pPr eaLnBrk="1" hangingPunct="1">
              <a:spcBef>
                <a:spcPct val="0"/>
              </a:spcBef>
              <a:spcAft>
                <a:spcPct val="0"/>
              </a:spcAft>
              <a:buClrTx/>
              <a:buSzTx/>
              <a:buFontTx/>
              <a:buNone/>
            </a:pPr>
            <a:r>
              <a:rPr lang="cs-CZ" altLang="cs-CZ" sz="3200" i="1">
                <a:solidFill>
                  <a:schemeClr val="tx1"/>
                </a:solidFill>
              </a:rPr>
              <a:t>delicious</a:t>
            </a:r>
          </a:p>
        </p:txBody>
      </p:sp>
      <p:pic>
        <p:nvPicPr>
          <p:cNvPr id="91140" name="Picture 2" descr="Plotěnka horská">
            <a:extLst>
              <a:ext uri="{FF2B5EF4-FFF2-40B4-BE49-F238E27FC236}">
                <a16:creationId xmlns:a16="http://schemas.microsoft.com/office/drawing/2014/main" id="{E688C51D-4DE4-4054-BCC8-885C6A151CBB}"/>
              </a:ext>
            </a:extLst>
          </p:cNvPr>
          <p:cNvPicPr>
            <a:picLocks noChangeAspect="1" noChangeArrowheads="1"/>
          </p:cNvPicPr>
          <p:nvPr/>
        </p:nvPicPr>
        <p:blipFill>
          <a:blip r:embed="rId4" cstate="print">
            <a:clrChange>
              <a:clrFrom>
                <a:srgbClr val="EEF2F3"/>
              </a:clrFrom>
              <a:clrTo>
                <a:srgbClr val="EEF2F3">
                  <a:alpha val="0"/>
                </a:srgbClr>
              </a:clrTo>
            </a:clrChange>
            <a:extLst>
              <a:ext uri="{28A0092B-C50C-407E-A947-70E740481C1C}">
                <a14:useLocalDpi xmlns:a14="http://schemas.microsoft.com/office/drawing/2010/main" val="0"/>
              </a:ext>
            </a:extLst>
          </a:blip>
          <a:srcRect/>
          <a:stretch>
            <a:fillRect/>
          </a:stretch>
        </p:blipFill>
        <p:spPr bwMode="auto">
          <a:xfrm rot="4525090">
            <a:off x="5397501" y="2366964"/>
            <a:ext cx="468313"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2" descr="Plotěnka horská">
            <a:extLst>
              <a:ext uri="{FF2B5EF4-FFF2-40B4-BE49-F238E27FC236}">
                <a16:creationId xmlns:a16="http://schemas.microsoft.com/office/drawing/2014/main" id="{B963F498-55EA-42D0-88B7-45E4998497BC}"/>
              </a:ext>
            </a:extLst>
          </p:cNvPr>
          <p:cNvPicPr>
            <a:picLocks noChangeAspect="1" noChangeArrowheads="1"/>
          </p:cNvPicPr>
          <p:nvPr/>
        </p:nvPicPr>
        <p:blipFill>
          <a:blip r:embed="rId4">
            <a:clrChange>
              <a:clrFrom>
                <a:srgbClr val="EEF2F3"/>
              </a:clrFrom>
              <a:clrTo>
                <a:srgbClr val="EEF2F3">
                  <a:alpha val="0"/>
                </a:srgbClr>
              </a:clrTo>
            </a:clrChange>
            <a:extLst>
              <a:ext uri="{28A0092B-C50C-407E-A947-70E740481C1C}">
                <a14:useLocalDpi xmlns:a14="http://schemas.microsoft.com/office/drawing/2010/main" val="0"/>
              </a:ext>
            </a:extLst>
          </a:blip>
          <a:srcRect/>
          <a:stretch>
            <a:fillRect/>
          </a:stretch>
        </p:blipFill>
        <p:spPr bwMode="auto">
          <a:xfrm rot="4525090">
            <a:off x="7516020" y="1537495"/>
            <a:ext cx="601663"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2" descr="Plotěnka horská">
            <a:extLst>
              <a:ext uri="{FF2B5EF4-FFF2-40B4-BE49-F238E27FC236}">
                <a16:creationId xmlns:a16="http://schemas.microsoft.com/office/drawing/2014/main" id="{A576826E-F3CA-4216-8762-335E12388BB9}"/>
              </a:ext>
            </a:extLst>
          </p:cNvPr>
          <p:cNvPicPr>
            <a:picLocks noChangeAspect="1" noChangeArrowheads="1"/>
          </p:cNvPicPr>
          <p:nvPr/>
        </p:nvPicPr>
        <p:blipFill>
          <a:blip r:embed="rId4">
            <a:clrChange>
              <a:clrFrom>
                <a:srgbClr val="EEF2F3"/>
              </a:clrFrom>
              <a:clrTo>
                <a:srgbClr val="EEF2F3">
                  <a:alpha val="0"/>
                </a:srgbClr>
              </a:clrTo>
            </a:clrChange>
            <a:extLst>
              <a:ext uri="{28A0092B-C50C-407E-A947-70E740481C1C}">
                <a14:useLocalDpi xmlns:a14="http://schemas.microsoft.com/office/drawing/2010/main" val="0"/>
              </a:ext>
            </a:extLst>
          </a:blip>
          <a:srcRect/>
          <a:stretch>
            <a:fillRect/>
          </a:stretch>
        </p:blipFill>
        <p:spPr bwMode="auto">
          <a:xfrm rot="4525090">
            <a:off x="7119144" y="1780382"/>
            <a:ext cx="601663"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a:spLocks noGrp="1"/>
          </p:cNvSpPr>
          <p:nvPr>
            <p:ph type="title"/>
          </p:nvPr>
        </p:nvSpPr>
        <p:spPr>
          <a:xfrm>
            <a:off x="838200" y="365125"/>
            <a:ext cx="10515600" cy="1325563"/>
          </a:xfrm>
        </p:spPr>
        <p:txBody>
          <a:bodyPr/>
          <a:lstStyle/>
          <a:p>
            <a:r>
              <a:rPr lang="cs-CZ" dirty="0"/>
              <a:t>Bezobratlí jako bioindikátory</a:t>
            </a:r>
            <a:br>
              <a:rPr lang="cs-CZ" dirty="0"/>
            </a:br>
            <a:r>
              <a:rPr lang="cs-CZ" sz="3200" dirty="0"/>
              <a:t>Voda</a:t>
            </a:r>
            <a:endParaRPr lang="en-US" sz="3200" dirty="0"/>
          </a:p>
        </p:txBody>
      </p:sp>
      <p:sp>
        <p:nvSpPr>
          <p:cNvPr id="7" name="Zástupný symbol pro obsah 2"/>
          <p:cNvSpPr>
            <a:spLocks noGrp="1"/>
          </p:cNvSpPr>
          <p:nvPr>
            <p:ph sz="half" idx="1"/>
          </p:nvPr>
        </p:nvSpPr>
        <p:spPr>
          <a:xfrm>
            <a:off x="838200" y="1825625"/>
            <a:ext cx="10586884" cy="2176104"/>
          </a:xfrm>
        </p:spPr>
        <p:txBody>
          <a:bodyPr/>
          <a:lstStyle/>
          <a:p>
            <a:pPr marL="0" indent="0">
              <a:buNone/>
            </a:pPr>
            <a:r>
              <a:rPr lang="cs-CZ" dirty="0"/>
              <a:t>B) Kroužkovci</a:t>
            </a:r>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298" y="2450728"/>
            <a:ext cx="5074728" cy="3371875"/>
          </a:xfrm>
          <a:prstGeom prst="rect">
            <a:avLst/>
          </a:prstGeom>
        </p:spPr>
      </p:pic>
      <p:sp>
        <p:nvSpPr>
          <p:cNvPr id="9" name="TextovéPole 8"/>
          <p:cNvSpPr txBox="1"/>
          <p:nvPr/>
        </p:nvSpPr>
        <p:spPr>
          <a:xfrm>
            <a:off x="1337187" y="5948516"/>
            <a:ext cx="4788310" cy="646331"/>
          </a:xfrm>
          <a:prstGeom prst="rect">
            <a:avLst/>
          </a:prstGeom>
          <a:noFill/>
        </p:spPr>
        <p:txBody>
          <a:bodyPr wrap="square" rtlCol="0">
            <a:spAutoFit/>
          </a:bodyPr>
          <a:lstStyle/>
          <a:p>
            <a:r>
              <a:rPr lang="cs-CZ" dirty="0"/>
              <a:t>Nitěnka obecná (</a:t>
            </a:r>
            <a:r>
              <a:rPr lang="cs-CZ" i="1" dirty="0" err="1"/>
              <a:t>Tubifex</a:t>
            </a:r>
            <a:r>
              <a:rPr lang="cs-CZ" i="1" dirty="0"/>
              <a:t> </a:t>
            </a:r>
            <a:r>
              <a:rPr lang="cs-CZ" i="1" dirty="0" err="1"/>
              <a:t>tubifex</a:t>
            </a:r>
            <a:r>
              <a:rPr lang="cs-CZ" dirty="0"/>
              <a:t>) – indikátor vod silně znečištěných organickými látkami</a:t>
            </a:r>
            <a:endParaRPr lang="en-US" dirty="0"/>
          </a:p>
        </p:txBody>
      </p:sp>
      <p:sp>
        <p:nvSpPr>
          <p:cNvPr id="10" name="Obdélník 9"/>
          <p:cNvSpPr/>
          <p:nvPr/>
        </p:nvSpPr>
        <p:spPr>
          <a:xfrm>
            <a:off x="7108723" y="3263065"/>
            <a:ext cx="6096000" cy="1477328"/>
          </a:xfrm>
          <a:prstGeom prst="rect">
            <a:avLst/>
          </a:prstGeom>
        </p:spPr>
        <p:txBody>
          <a:bodyPr>
            <a:spAutoFit/>
          </a:bodyPr>
          <a:lstStyle/>
          <a:p>
            <a:r>
              <a:rPr lang="cs-CZ" b="1" dirty="0"/>
              <a:t>Zařazení do systému:</a:t>
            </a:r>
          </a:p>
          <a:p>
            <a:r>
              <a:rPr lang="cs-CZ" dirty="0"/>
              <a:t>Říše: </a:t>
            </a:r>
            <a:r>
              <a:rPr lang="cs-CZ" dirty="0" err="1"/>
              <a:t>Animalia</a:t>
            </a:r>
            <a:r>
              <a:rPr lang="cs-CZ" dirty="0"/>
              <a:t> (živočichové)</a:t>
            </a:r>
          </a:p>
          <a:p>
            <a:r>
              <a:rPr lang="cs-CZ" dirty="0"/>
              <a:t>Kmen: </a:t>
            </a:r>
            <a:r>
              <a:rPr lang="cs-CZ" dirty="0" err="1"/>
              <a:t>Annelida</a:t>
            </a:r>
            <a:r>
              <a:rPr lang="cs-CZ" dirty="0"/>
              <a:t> (kroužkovci)</a:t>
            </a:r>
          </a:p>
          <a:p>
            <a:r>
              <a:rPr lang="cs-CZ" dirty="0"/>
              <a:t>Podkmen: </a:t>
            </a:r>
            <a:r>
              <a:rPr lang="cs-CZ" dirty="0" err="1"/>
              <a:t>Clitellata</a:t>
            </a:r>
            <a:r>
              <a:rPr lang="cs-CZ" dirty="0"/>
              <a:t> (</a:t>
            </a:r>
            <a:r>
              <a:rPr lang="cs-CZ" dirty="0" err="1"/>
              <a:t>opaskovci</a:t>
            </a:r>
            <a:r>
              <a:rPr lang="cs-CZ" dirty="0"/>
              <a:t>)</a:t>
            </a:r>
          </a:p>
          <a:p>
            <a:r>
              <a:rPr lang="cs-CZ" dirty="0"/>
              <a:t>Třída: </a:t>
            </a:r>
            <a:r>
              <a:rPr lang="cs-CZ" dirty="0" err="1"/>
              <a:t>Oligochaeta</a:t>
            </a:r>
            <a:r>
              <a:rPr lang="cs-CZ" dirty="0"/>
              <a:t> (</a:t>
            </a:r>
            <a:r>
              <a:rPr lang="cs-CZ" dirty="0" err="1"/>
              <a:t>máloštětinatci</a:t>
            </a:r>
            <a:r>
              <a:rPr lang="cs-CZ" dirty="0"/>
              <a:t>)</a:t>
            </a:r>
            <a:endParaRPr lang="en-US" dirty="0"/>
          </a:p>
        </p:txBody>
      </p:sp>
    </p:spTree>
    <p:extLst>
      <p:ext uri="{BB962C8B-B14F-4D97-AF65-F5344CB8AC3E}">
        <p14:creationId xmlns:p14="http://schemas.microsoft.com/office/powerpoint/2010/main" val="3593526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8703" y="0"/>
            <a:ext cx="10515600" cy="1325563"/>
          </a:xfrm>
        </p:spPr>
        <p:txBody>
          <a:bodyPr/>
          <a:lstStyle/>
          <a:p>
            <a:r>
              <a:rPr lang="cs-CZ" dirty="0"/>
              <a:t>Deštníkový druh (</a:t>
            </a:r>
            <a:r>
              <a:rPr lang="cs-CZ" i="1" dirty="0" err="1"/>
              <a:t>umbrella</a:t>
            </a:r>
            <a:r>
              <a:rPr lang="cs-CZ" i="1" dirty="0"/>
              <a:t> species</a:t>
            </a:r>
            <a:r>
              <a:rPr lang="cs-CZ" dirty="0"/>
              <a:t>)</a:t>
            </a:r>
            <a:endParaRPr lang="en-US" dirty="0"/>
          </a:p>
        </p:txBody>
      </p:sp>
      <p:sp>
        <p:nvSpPr>
          <p:cNvPr id="3" name="Zástupný symbol pro obsah 2"/>
          <p:cNvSpPr>
            <a:spLocks noGrp="1"/>
          </p:cNvSpPr>
          <p:nvPr>
            <p:ph idx="1"/>
          </p:nvPr>
        </p:nvSpPr>
        <p:spPr>
          <a:xfrm>
            <a:off x="511277" y="1113012"/>
            <a:ext cx="10515600" cy="4351338"/>
          </a:xfrm>
        </p:spPr>
        <p:txBody>
          <a:bodyPr/>
          <a:lstStyle/>
          <a:p>
            <a:r>
              <a:rPr lang="en-US" dirty="0" err="1"/>
              <a:t>živočišný</a:t>
            </a:r>
            <a:r>
              <a:rPr lang="en-US" dirty="0"/>
              <a:t> </a:t>
            </a:r>
            <a:r>
              <a:rPr lang="en-US" dirty="0" err="1"/>
              <a:t>či</a:t>
            </a:r>
            <a:r>
              <a:rPr lang="en-US" dirty="0"/>
              <a:t> </a:t>
            </a:r>
            <a:r>
              <a:rPr lang="en-US" dirty="0" err="1"/>
              <a:t>rostlinný</a:t>
            </a:r>
            <a:r>
              <a:rPr lang="en-US" dirty="0"/>
              <a:t> </a:t>
            </a:r>
            <a:r>
              <a:rPr lang="cs-CZ" dirty="0"/>
              <a:t>druh</a:t>
            </a:r>
            <a:r>
              <a:rPr lang="en-US" dirty="0"/>
              <a:t>, </a:t>
            </a:r>
            <a:r>
              <a:rPr lang="en-US" b="1" dirty="0" err="1"/>
              <a:t>jehož</a:t>
            </a:r>
            <a:r>
              <a:rPr lang="en-US" b="1" dirty="0"/>
              <a:t> </a:t>
            </a:r>
            <a:r>
              <a:rPr lang="en-US" b="1" dirty="0" err="1"/>
              <a:t>ochrana</a:t>
            </a:r>
            <a:r>
              <a:rPr lang="en-US" b="1" dirty="0"/>
              <a:t> </a:t>
            </a:r>
            <a:r>
              <a:rPr lang="en-US" b="1" dirty="0" err="1"/>
              <a:t>zastřešuje</a:t>
            </a:r>
            <a:r>
              <a:rPr lang="en-US" b="1" dirty="0"/>
              <a:t> </a:t>
            </a:r>
            <a:r>
              <a:rPr lang="en-US" b="1" dirty="0" err="1"/>
              <a:t>ochranu</a:t>
            </a:r>
            <a:r>
              <a:rPr lang="en-US" b="1" dirty="0"/>
              <a:t> </a:t>
            </a:r>
            <a:r>
              <a:rPr lang="en-US" b="1" dirty="0" err="1"/>
              <a:t>celého</a:t>
            </a:r>
            <a:r>
              <a:rPr lang="en-US" b="1" dirty="0"/>
              <a:t> </a:t>
            </a:r>
            <a:r>
              <a:rPr lang="en-US" b="1" dirty="0" err="1"/>
              <a:t>souboru</a:t>
            </a:r>
            <a:r>
              <a:rPr lang="en-US" b="1" dirty="0"/>
              <a:t> </a:t>
            </a:r>
            <a:r>
              <a:rPr lang="en-US" b="1" dirty="0" err="1"/>
              <a:t>dalších</a:t>
            </a:r>
            <a:r>
              <a:rPr lang="en-US" b="1" dirty="0"/>
              <a:t> </a:t>
            </a:r>
            <a:r>
              <a:rPr lang="en-US" b="1" dirty="0" err="1"/>
              <a:t>druhů</a:t>
            </a:r>
            <a:r>
              <a:rPr lang="en-US" b="1" dirty="0"/>
              <a:t> </a:t>
            </a:r>
            <a:r>
              <a:rPr lang="en-US" b="1" dirty="0" err="1"/>
              <a:t>či</a:t>
            </a:r>
            <a:r>
              <a:rPr lang="en-US" b="1" dirty="0"/>
              <a:t> </a:t>
            </a:r>
            <a:r>
              <a:rPr lang="cs-CZ" b="1" dirty="0"/>
              <a:t>společenstva</a:t>
            </a:r>
          </a:p>
          <a:p>
            <a:pPr lvl="1"/>
            <a:r>
              <a:rPr lang="en-US" dirty="0" err="1"/>
              <a:t>musí</a:t>
            </a:r>
            <a:r>
              <a:rPr lang="en-US" dirty="0"/>
              <a:t> </a:t>
            </a:r>
            <a:r>
              <a:rPr lang="en-US" dirty="0" err="1"/>
              <a:t>existovat</a:t>
            </a:r>
            <a:r>
              <a:rPr lang="en-US" dirty="0"/>
              <a:t> </a:t>
            </a:r>
            <a:r>
              <a:rPr lang="en-US" dirty="0" err="1"/>
              <a:t>statisticky</a:t>
            </a:r>
            <a:r>
              <a:rPr lang="en-US" dirty="0"/>
              <a:t> </a:t>
            </a:r>
            <a:r>
              <a:rPr lang="en-US" dirty="0" err="1"/>
              <a:t>významná</a:t>
            </a:r>
            <a:r>
              <a:rPr lang="en-US" dirty="0"/>
              <a:t> </a:t>
            </a:r>
            <a:r>
              <a:rPr lang="en-US" dirty="0" err="1"/>
              <a:t>pozitivní</a:t>
            </a:r>
            <a:r>
              <a:rPr lang="en-US" dirty="0"/>
              <a:t> </a:t>
            </a:r>
            <a:r>
              <a:rPr lang="en-US" dirty="0" err="1"/>
              <a:t>korelace</a:t>
            </a:r>
            <a:r>
              <a:rPr lang="en-US" dirty="0"/>
              <a:t> </a:t>
            </a:r>
            <a:r>
              <a:rPr lang="en-US" dirty="0" err="1"/>
              <a:t>mezi</a:t>
            </a:r>
            <a:r>
              <a:rPr lang="en-US" dirty="0"/>
              <a:t> </a:t>
            </a:r>
            <a:r>
              <a:rPr lang="en-US" dirty="0" err="1"/>
              <a:t>výskytem</a:t>
            </a:r>
            <a:r>
              <a:rPr lang="en-US" dirty="0"/>
              <a:t> </a:t>
            </a:r>
            <a:r>
              <a:rPr lang="en-US" dirty="0" err="1"/>
              <a:t>deštníkového</a:t>
            </a:r>
            <a:r>
              <a:rPr lang="en-US" dirty="0"/>
              <a:t> </a:t>
            </a:r>
            <a:r>
              <a:rPr lang="en-US" dirty="0" err="1"/>
              <a:t>druhu</a:t>
            </a:r>
            <a:r>
              <a:rPr lang="en-US" dirty="0"/>
              <a:t> a </a:t>
            </a:r>
            <a:r>
              <a:rPr lang="en-US" dirty="0" err="1"/>
              <a:t>výskytem</a:t>
            </a:r>
            <a:r>
              <a:rPr lang="en-US" dirty="0"/>
              <a:t> </a:t>
            </a:r>
            <a:r>
              <a:rPr lang="en-US" dirty="0" err="1"/>
              <a:t>druhů</a:t>
            </a:r>
            <a:r>
              <a:rPr lang="en-US" dirty="0"/>
              <a:t>, </a:t>
            </a:r>
            <a:r>
              <a:rPr lang="en-US" dirty="0" err="1"/>
              <a:t>které</a:t>
            </a:r>
            <a:r>
              <a:rPr lang="en-US" dirty="0"/>
              <a:t> se pod </a:t>
            </a:r>
            <a:r>
              <a:rPr lang="en-US" dirty="0" err="1"/>
              <a:t>jeho</a:t>
            </a:r>
            <a:r>
              <a:rPr lang="en-US" dirty="0"/>
              <a:t> </a:t>
            </a:r>
            <a:r>
              <a:rPr lang="en-US" dirty="0" err="1"/>
              <a:t>deštník</a:t>
            </a:r>
            <a:r>
              <a:rPr lang="en-US" dirty="0"/>
              <a:t> </a:t>
            </a:r>
            <a:r>
              <a:rPr lang="en-US" dirty="0" err="1"/>
              <a:t>mají</a:t>
            </a:r>
            <a:r>
              <a:rPr lang="en-US" dirty="0"/>
              <a:t> </a:t>
            </a:r>
            <a:r>
              <a:rPr lang="en-US" dirty="0" err="1"/>
              <a:t>skrýt</a:t>
            </a:r>
            <a:endParaRPr lang="cs-CZ" dirty="0"/>
          </a:p>
          <a:p>
            <a:pPr lvl="1"/>
            <a:r>
              <a:rPr lang="cs-CZ" dirty="0"/>
              <a:t>m</a:t>
            </a:r>
            <a:r>
              <a:rPr lang="en-US" dirty="0" err="1"/>
              <a:t>usejí</a:t>
            </a:r>
            <a:r>
              <a:rPr lang="en-US" dirty="0"/>
              <a:t> </a:t>
            </a:r>
            <a:r>
              <a:rPr lang="en-US" dirty="0" err="1"/>
              <a:t>být</a:t>
            </a:r>
            <a:r>
              <a:rPr lang="en-US" dirty="0"/>
              <a:t> </a:t>
            </a:r>
            <a:r>
              <a:rPr lang="en-US" dirty="0" err="1"/>
              <a:t>dobře</a:t>
            </a:r>
            <a:r>
              <a:rPr lang="en-US" dirty="0"/>
              <a:t> </a:t>
            </a:r>
            <a:r>
              <a:rPr lang="en-US" dirty="0" err="1"/>
              <a:t>známy</a:t>
            </a:r>
            <a:r>
              <a:rPr lang="cs-CZ" dirty="0"/>
              <a:t> biotopové</a:t>
            </a:r>
            <a:r>
              <a:rPr lang="en-US" dirty="0"/>
              <a:t> </a:t>
            </a:r>
            <a:r>
              <a:rPr lang="en-US" dirty="0" err="1"/>
              <a:t>nároky</a:t>
            </a:r>
            <a:r>
              <a:rPr lang="en-US" dirty="0"/>
              <a:t> </a:t>
            </a:r>
            <a:r>
              <a:rPr lang="en-US" dirty="0" err="1"/>
              <a:t>deštníkového</a:t>
            </a:r>
            <a:r>
              <a:rPr lang="en-US" dirty="0"/>
              <a:t> </a:t>
            </a:r>
            <a:r>
              <a:rPr lang="en-US" dirty="0" err="1"/>
              <a:t>druhu</a:t>
            </a:r>
            <a:r>
              <a:rPr lang="en-US" dirty="0"/>
              <a:t>, </a:t>
            </a:r>
            <a:r>
              <a:rPr lang="en-US" dirty="0" err="1"/>
              <a:t>protože</a:t>
            </a:r>
            <a:r>
              <a:rPr lang="en-US" dirty="0"/>
              <a:t> </a:t>
            </a:r>
            <a:r>
              <a:rPr lang="en-US" dirty="0" err="1"/>
              <a:t>na</a:t>
            </a:r>
            <a:r>
              <a:rPr lang="en-US" dirty="0"/>
              <a:t> </a:t>
            </a:r>
            <a:r>
              <a:rPr lang="en-US" dirty="0" err="1"/>
              <a:t>nich</a:t>
            </a:r>
            <a:r>
              <a:rPr lang="en-US" dirty="0"/>
              <a:t> je </a:t>
            </a:r>
            <a:r>
              <a:rPr lang="en-US" dirty="0" err="1"/>
              <a:t>postaven</a:t>
            </a:r>
            <a:r>
              <a:rPr lang="en-US" dirty="0"/>
              <a:t> </a:t>
            </a:r>
            <a:r>
              <a:rPr lang="cs-CZ" dirty="0"/>
              <a:t>management</a:t>
            </a:r>
            <a:r>
              <a:rPr lang="en-US" dirty="0"/>
              <a:t> </a:t>
            </a:r>
            <a:r>
              <a:rPr lang="en-US" dirty="0" err="1"/>
              <a:t>lokalit</a:t>
            </a:r>
            <a:r>
              <a:rPr lang="en-US" dirty="0"/>
              <a:t> s </a:t>
            </a:r>
            <a:r>
              <a:rPr lang="en-US" dirty="0" err="1"/>
              <a:t>jeho</a:t>
            </a:r>
            <a:r>
              <a:rPr lang="en-US" dirty="0"/>
              <a:t> </a:t>
            </a:r>
            <a:r>
              <a:rPr lang="en-US" dirty="0" err="1"/>
              <a:t>výskytem</a:t>
            </a:r>
            <a:endParaRPr lang="cs-CZ" dirty="0"/>
          </a:p>
          <a:p>
            <a:pPr lvl="1"/>
            <a:r>
              <a:rPr lang="en-US" dirty="0"/>
              <a:t> </a:t>
            </a:r>
            <a:r>
              <a:rPr lang="cs-CZ" dirty="0"/>
              <a:t>musí být </a:t>
            </a:r>
            <a:r>
              <a:rPr lang="en-US" dirty="0" err="1"/>
              <a:t>atraktivní</a:t>
            </a:r>
            <a:r>
              <a:rPr lang="en-US" dirty="0"/>
              <a:t> pro </a:t>
            </a:r>
            <a:r>
              <a:rPr lang="en-US" dirty="0" err="1"/>
              <a:t>veřejnost</a:t>
            </a:r>
            <a:endParaRPr lang="en-US" b="1" dirty="0"/>
          </a:p>
        </p:txBody>
      </p:sp>
      <p:pic>
        <p:nvPicPr>
          <p:cNvPr id="1026" name="Picture 2" descr="Modrásek černoskvrnn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703" y="3913085"/>
            <a:ext cx="21336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nědásek osikový"/>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277" y="3888618"/>
            <a:ext cx="2133600" cy="1600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89270" y="5646022"/>
            <a:ext cx="3822291" cy="1077218"/>
          </a:xfrm>
          <a:prstGeom prst="rect">
            <a:avLst/>
          </a:prstGeom>
          <a:noFill/>
        </p:spPr>
        <p:txBody>
          <a:bodyPr wrap="square" rtlCol="0">
            <a:spAutoFit/>
          </a:bodyPr>
          <a:lstStyle/>
          <a:p>
            <a:r>
              <a:rPr lang="cs-CZ" sz="1600" dirty="0"/>
              <a:t>Modrásek </a:t>
            </a:r>
            <a:r>
              <a:rPr lang="cs-CZ" sz="1600" dirty="0" err="1"/>
              <a:t>černoskvrnný</a:t>
            </a:r>
            <a:r>
              <a:rPr lang="cs-CZ" sz="1600" dirty="0"/>
              <a:t> (</a:t>
            </a:r>
            <a:r>
              <a:rPr lang="en-US" sz="1600" i="1" dirty="0" err="1"/>
              <a:t>Maculinea</a:t>
            </a:r>
            <a:r>
              <a:rPr lang="en-US" sz="1600" i="1" dirty="0"/>
              <a:t> </a:t>
            </a:r>
            <a:r>
              <a:rPr lang="en-US" sz="1600" i="1" dirty="0" err="1"/>
              <a:t>arion</a:t>
            </a:r>
            <a:r>
              <a:rPr lang="cs-CZ" sz="1600" dirty="0"/>
              <a:t>)</a:t>
            </a:r>
          </a:p>
          <a:p>
            <a:r>
              <a:rPr lang="en-US" sz="1600" dirty="0" err="1"/>
              <a:t>deštníkový</a:t>
            </a:r>
            <a:r>
              <a:rPr lang="en-US" sz="1600" dirty="0"/>
              <a:t> </a:t>
            </a:r>
            <a:r>
              <a:rPr lang="en-US" sz="1600" dirty="0" err="1"/>
              <a:t>druh</a:t>
            </a:r>
            <a:r>
              <a:rPr lang="en-US" sz="1600" dirty="0"/>
              <a:t> pro </a:t>
            </a:r>
            <a:r>
              <a:rPr lang="en-US" sz="1600" dirty="0" err="1"/>
              <a:t>valašské</a:t>
            </a:r>
            <a:r>
              <a:rPr lang="en-US" sz="1600" dirty="0"/>
              <a:t> </a:t>
            </a:r>
            <a:r>
              <a:rPr lang="en-US" sz="1600" dirty="0" err="1"/>
              <a:t>ovčí</a:t>
            </a:r>
            <a:r>
              <a:rPr lang="en-US" sz="1600" dirty="0"/>
              <a:t> </a:t>
            </a:r>
            <a:r>
              <a:rPr lang="en-US" sz="1600" dirty="0" err="1"/>
              <a:t>pasínky</a:t>
            </a:r>
            <a:endParaRPr lang="cs-CZ" sz="1600" dirty="0"/>
          </a:p>
          <a:p>
            <a:r>
              <a:rPr lang="cs-CZ" sz="1600" dirty="0"/>
              <a:t>(ochrana saranče vrzavé a desítek druhů denních motýlů)</a:t>
            </a:r>
            <a:endParaRPr lang="en-US" sz="1600" dirty="0"/>
          </a:p>
        </p:txBody>
      </p:sp>
      <p:sp>
        <p:nvSpPr>
          <p:cNvPr id="7" name="TextovéPole 6"/>
          <p:cNvSpPr txBox="1"/>
          <p:nvPr/>
        </p:nvSpPr>
        <p:spPr>
          <a:xfrm>
            <a:off x="4274574" y="5594249"/>
            <a:ext cx="4002089" cy="1077218"/>
          </a:xfrm>
          <a:prstGeom prst="rect">
            <a:avLst/>
          </a:prstGeom>
          <a:noFill/>
        </p:spPr>
        <p:txBody>
          <a:bodyPr wrap="square" rtlCol="0">
            <a:spAutoFit/>
          </a:bodyPr>
          <a:lstStyle/>
          <a:p>
            <a:r>
              <a:rPr lang="cs-CZ" sz="1600" dirty="0"/>
              <a:t>Hnědásek osikový (</a:t>
            </a:r>
            <a:r>
              <a:rPr lang="en-US" sz="1600" i="1" dirty="0" err="1"/>
              <a:t>Euphydryas</a:t>
            </a:r>
            <a:r>
              <a:rPr lang="en-US" sz="1600" i="1" dirty="0"/>
              <a:t> </a:t>
            </a:r>
            <a:r>
              <a:rPr lang="en-US" sz="1600" i="1" dirty="0" err="1"/>
              <a:t>maturna</a:t>
            </a:r>
            <a:r>
              <a:rPr lang="cs-CZ" sz="1600" i="1" dirty="0"/>
              <a:t>)</a:t>
            </a:r>
          </a:p>
          <a:p>
            <a:r>
              <a:rPr lang="en-US" sz="1600" dirty="0" err="1"/>
              <a:t>deštníkový</a:t>
            </a:r>
            <a:r>
              <a:rPr lang="en-US" sz="1600" dirty="0"/>
              <a:t> </a:t>
            </a:r>
            <a:r>
              <a:rPr lang="en-US" sz="1600" dirty="0" err="1"/>
              <a:t>druh</a:t>
            </a:r>
            <a:r>
              <a:rPr lang="en-US" sz="1600" dirty="0"/>
              <a:t> pro </a:t>
            </a:r>
            <a:r>
              <a:rPr lang="en-US" sz="1600" dirty="0" err="1"/>
              <a:t>světlé</a:t>
            </a:r>
            <a:r>
              <a:rPr lang="en-US" sz="1600" dirty="0"/>
              <a:t> </a:t>
            </a:r>
            <a:r>
              <a:rPr lang="en-US" sz="1600" dirty="0" err="1"/>
              <a:t>nížinné</a:t>
            </a:r>
            <a:r>
              <a:rPr lang="en-US" sz="1600" dirty="0"/>
              <a:t> </a:t>
            </a:r>
            <a:r>
              <a:rPr lang="en-US" sz="1600" dirty="0" err="1"/>
              <a:t>lesy</a:t>
            </a:r>
            <a:endParaRPr lang="cs-CZ" sz="1600" dirty="0"/>
          </a:p>
          <a:p>
            <a:r>
              <a:rPr lang="cs-CZ" sz="1600" dirty="0"/>
              <a:t>(důkaz šetrného lesního hospodaření)</a:t>
            </a:r>
            <a:endParaRPr lang="en-US" sz="1600" dirty="0"/>
          </a:p>
          <a:p>
            <a:endParaRPr lang="en-US" sz="1600" dirty="0"/>
          </a:p>
        </p:txBody>
      </p:sp>
      <p:sp>
        <p:nvSpPr>
          <p:cNvPr id="5" name="TextovéPole 4"/>
          <p:cNvSpPr txBox="1"/>
          <p:nvPr/>
        </p:nvSpPr>
        <p:spPr>
          <a:xfrm>
            <a:off x="8276663" y="5646022"/>
            <a:ext cx="4109885" cy="1323439"/>
          </a:xfrm>
          <a:prstGeom prst="rect">
            <a:avLst/>
          </a:prstGeom>
          <a:noFill/>
        </p:spPr>
        <p:txBody>
          <a:bodyPr wrap="square" rtlCol="0">
            <a:spAutoFit/>
          </a:bodyPr>
          <a:lstStyle/>
          <a:p>
            <a:r>
              <a:rPr lang="cs-CZ" sz="1600" dirty="0"/>
              <a:t>Sysel obecný (</a:t>
            </a:r>
            <a:r>
              <a:rPr lang="en-US" sz="1600" i="1" dirty="0" err="1"/>
              <a:t>Spermophilus</a:t>
            </a:r>
            <a:r>
              <a:rPr lang="en-US" sz="1600" i="1" dirty="0"/>
              <a:t> </a:t>
            </a:r>
            <a:r>
              <a:rPr lang="en-US" sz="1600" i="1" dirty="0" err="1"/>
              <a:t>citellus</a:t>
            </a:r>
            <a:r>
              <a:rPr lang="cs-CZ" sz="1600" i="1" dirty="0"/>
              <a:t>)</a:t>
            </a:r>
          </a:p>
          <a:p>
            <a:r>
              <a:rPr lang="en-US" sz="1600" dirty="0" err="1"/>
              <a:t>deštníkový</a:t>
            </a:r>
            <a:r>
              <a:rPr lang="en-US" sz="1600" dirty="0"/>
              <a:t> </a:t>
            </a:r>
            <a:r>
              <a:rPr lang="en-US" sz="1600" dirty="0" err="1"/>
              <a:t>druh</a:t>
            </a:r>
            <a:r>
              <a:rPr lang="en-US" sz="1600" dirty="0"/>
              <a:t> </a:t>
            </a:r>
            <a:r>
              <a:rPr lang="cs-CZ" sz="1600" dirty="0"/>
              <a:t>mozaikovité </a:t>
            </a:r>
            <a:r>
              <a:rPr lang="en-US" sz="1600" dirty="0" err="1"/>
              <a:t>zemědělské</a:t>
            </a:r>
            <a:r>
              <a:rPr lang="en-US" sz="1600" dirty="0"/>
              <a:t> </a:t>
            </a:r>
            <a:r>
              <a:rPr lang="en-US" sz="1600" dirty="0" err="1"/>
              <a:t>krajiny</a:t>
            </a:r>
            <a:endParaRPr lang="cs-CZ" sz="1600" dirty="0"/>
          </a:p>
          <a:p>
            <a:r>
              <a:rPr lang="cs-CZ" sz="1600" dirty="0"/>
              <a:t>(ochrana zlatohlávka skvostného, roháče obecného…)</a:t>
            </a:r>
            <a:endParaRPr lang="en-US" sz="1600" dirty="0"/>
          </a:p>
        </p:txBody>
      </p:sp>
    </p:spTree>
    <p:extLst>
      <p:ext uri="{BB962C8B-B14F-4D97-AF65-F5344CB8AC3E}">
        <p14:creationId xmlns:p14="http://schemas.microsoft.com/office/powerpoint/2010/main" val="41644357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7697" y="345461"/>
            <a:ext cx="10515600" cy="1325563"/>
          </a:xfrm>
        </p:spPr>
        <p:txBody>
          <a:bodyPr/>
          <a:lstStyle/>
          <a:p>
            <a:r>
              <a:rPr lang="cs-CZ" dirty="0"/>
              <a:t>Bezobratlí jako bioindikátory</a:t>
            </a:r>
            <a:br>
              <a:rPr lang="cs-CZ" dirty="0"/>
            </a:br>
            <a:r>
              <a:rPr lang="cs-CZ" sz="3200" dirty="0"/>
              <a:t>Voda</a:t>
            </a:r>
            <a:endParaRPr lang="en-US" dirty="0"/>
          </a:p>
        </p:txBody>
      </p:sp>
      <p:sp>
        <p:nvSpPr>
          <p:cNvPr id="5" name="Zástupný symbol pro obsah 2"/>
          <p:cNvSpPr txBox="1">
            <a:spLocks/>
          </p:cNvSpPr>
          <p:nvPr/>
        </p:nvSpPr>
        <p:spPr>
          <a:xfrm>
            <a:off x="943897" y="1923947"/>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dirty="0"/>
              <a:t>C) Korýši </a:t>
            </a:r>
            <a:r>
              <a:rPr lang="cs-CZ" sz="2400" dirty="0"/>
              <a:t>– indikátory čistých vod</a:t>
            </a:r>
            <a:endParaRPr lang="en-US" sz="2400" dirty="0"/>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9400" y="2491197"/>
            <a:ext cx="4314769" cy="3319053"/>
          </a:xfrm>
          <a:prstGeom prst="rect">
            <a:avLst/>
          </a:prstGeom>
        </p:spPr>
      </p:pic>
      <p:sp>
        <p:nvSpPr>
          <p:cNvPr id="8" name="TextovéPole 7"/>
          <p:cNvSpPr txBox="1"/>
          <p:nvPr/>
        </p:nvSpPr>
        <p:spPr>
          <a:xfrm>
            <a:off x="6666271" y="6066503"/>
            <a:ext cx="5053781" cy="646331"/>
          </a:xfrm>
          <a:prstGeom prst="rect">
            <a:avLst/>
          </a:prstGeom>
          <a:noFill/>
        </p:spPr>
        <p:txBody>
          <a:bodyPr wrap="square" rtlCol="0">
            <a:spAutoFit/>
          </a:bodyPr>
          <a:lstStyle/>
          <a:p>
            <a:r>
              <a:rPr lang="cs-CZ" dirty="0"/>
              <a:t>Blešivec studniční (</a:t>
            </a:r>
            <a:r>
              <a:rPr lang="cs-CZ" i="1" dirty="0" err="1"/>
              <a:t>Niphargus</a:t>
            </a:r>
            <a:r>
              <a:rPr lang="cs-CZ" i="1" dirty="0"/>
              <a:t> </a:t>
            </a:r>
            <a:r>
              <a:rPr lang="cs-CZ" i="1" dirty="0" err="1"/>
              <a:t>aquilex</a:t>
            </a:r>
            <a:r>
              <a:rPr lang="cs-CZ" dirty="0"/>
              <a:t>) – podzemní vody, studny</a:t>
            </a:r>
            <a:endParaRPr lang="en-US" dirty="0"/>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4452" y="2491196"/>
            <a:ext cx="5045858" cy="3319053"/>
          </a:xfrm>
          <a:prstGeom prst="rect">
            <a:avLst/>
          </a:prstGeom>
        </p:spPr>
      </p:pic>
      <p:sp>
        <p:nvSpPr>
          <p:cNvPr id="10" name="TextovéPole 9"/>
          <p:cNvSpPr txBox="1"/>
          <p:nvPr/>
        </p:nvSpPr>
        <p:spPr>
          <a:xfrm>
            <a:off x="1337187" y="5948516"/>
            <a:ext cx="4788310" cy="646331"/>
          </a:xfrm>
          <a:prstGeom prst="rect">
            <a:avLst/>
          </a:prstGeom>
          <a:noFill/>
        </p:spPr>
        <p:txBody>
          <a:bodyPr wrap="square" rtlCol="0">
            <a:spAutoFit/>
          </a:bodyPr>
          <a:lstStyle/>
          <a:p>
            <a:r>
              <a:rPr lang="cs-CZ" dirty="0"/>
              <a:t>Blešivec potoční (</a:t>
            </a:r>
            <a:r>
              <a:rPr lang="cs-CZ" i="1" dirty="0" err="1"/>
              <a:t>Gammarus</a:t>
            </a:r>
            <a:r>
              <a:rPr lang="cs-CZ" i="1" dirty="0"/>
              <a:t> </a:t>
            </a:r>
            <a:r>
              <a:rPr lang="cs-CZ" i="1" dirty="0" err="1"/>
              <a:t>fossarum</a:t>
            </a:r>
            <a:r>
              <a:rPr lang="cs-CZ" dirty="0"/>
              <a:t>) – povrchové tekoucí vody (potoky, prameniště)</a:t>
            </a:r>
            <a:endParaRPr lang="en-US" dirty="0"/>
          </a:p>
        </p:txBody>
      </p:sp>
      <p:sp>
        <p:nvSpPr>
          <p:cNvPr id="11" name="Obdélník 10"/>
          <p:cNvSpPr/>
          <p:nvPr/>
        </p:nvSpPr>
        <p:spPr>
          <a:xfrm>
            <a:off x="7551175" y="885743"/>
            <a:ext cx="6096000" cy="1477328"/>
          </a:xfrm>
          <a:prstGeom prst="rect">
            <a:avLst/>
          </a:prstGeom>
        </p:spPr>
        <p:txBody>
          <a:bodyPr>
            <a:spAutoFit/>
          </a:bodyPr>
          <a:lstStyle/>
          <a:p>
            <a:r>
              <a:rPr lang="cs-CZ" b="1" dirty="0"/>
              <a:t>Zařazení do systému:</a:t>
            </a:r>
          </a:p>
          <a:p>
            <a:r>
              <a:rPr lang="cs-CZ" dirty="0"/>
              <a:t>Říše: </a:t>
            </a:r>
            <a:r>
              <a:rPr lang="cs-CZ" dirty="0" err="1"/>
              <a:t>Animalia</a:t>
            </a:r>
            <a:r>
              <a:rPr lang="cs-CZ" dirty="0"/>
              <a:t> (živočichové)</a:t>
            </a:r>
          </a:p>
          <a:p>
            <a:r>
              <a:rPr lang="cs-CZ" dirty="0"/>
              <a:t>Kmen: </a:t>
            </a:r>
            <a:r>
              <a:rPr lang="cs-CZ" dirty="0" err="1"/>
              <a:t>Arthropoda</a:t>
            </a:r>
            <a:r>
              <a:rPr lang="cs-CZ" dirty="0"/>
              <a:t> (členovci)</a:t>
            </a:r>
          </a:p>
          <a:p>
            <a:r>
              <a:rPr lang="cs-CZ" dirty="0"/>
              <a:t>Podkmen: </a:t>
            </a:r>
            <a:r>
              <a:rPr lang="cs-CZ" dirty="0" err="1"/>
              <a:t>Branchiata</a:t>
            </a:r>
            <a:r>
              <a:rPr lang="cs-CZ" dirty="0"/>
              <a:t> (žabernatí)</a:t>
            </a:r>
          </a:p>
          <a:p>
            <a:r>
              <a:rPr lang="cs-CZ" dirty="0"/>
              <a:t>Třída: </a:t>
            </a:r>
            <a:r>
              <a:rPr lang="cs-CZ" dirty="0" err="1"/>
              <a:t>Crustacea</a:t>
            </a:r>
            <a:r>
              <a:rPr lang="cs-CZ" dirty="0"/>
              <a:t> (korýši)</a:t>
            </a:r>
            <a:endParaRPr lang="en-US" dirty="0"/>
          </a:p>
        </p:txBody>
      </p:sp>
    </p:spTree>
    <p:extLst>
      <p:ext uri="{BB962C8B-B14F-4D97-AF65-F5344CB8AC3E}">
        <p14:creationId xmlns:p14="http://schemas.microsoft.com/office/powerpoint/2010/main" val="614177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838200" y="1825625"/>
            <a:ext cx="10055942" cy="3945910"/>
          </a:xfrm>
        </p:spPr>
        <p:txBody>
          <a:bodyPr>
            <a:normAutofit/>
          </a:bodyPr>
          <a:lstStyle/>
          <a:p>
            <a:pPr marL="0" indent="0">
              <a:buNone/>
            </a:pPr>
            <a:r>
              <a:rPr lang="cs-CZ" dirty="0"/>
              <a:t>D) Hmyz</a:t>
            </a:r>
          </a:p>
          <a:p>
            <a:pPr lvl="1"/>
            <a:r>
              <a:rPr lang="cs-CZ" b="1" dirty="0"/>
              <a:t>Skupina EPT </a:t>
            </a:r>
            <a:r>
              <a:rPr lang="cs-CZ" dirty="0"/>
              <a:t>(</a:t>
            </a:r>
            <a:r>
              <a:rPr lang="cs-CZ" dirty="0" err="1"/>
              <a:t>Ephemeroptera</a:t>
            </a:r>
            <a:r>
              <a:rPr lang="cs-CZ" dirty="0"/>
              <a:t>, </a:t>
            </a:r>
            <a:r>
              <a:rPr lang="cs-CZ" dirty="0" err="1"/>
              <a:t>Plecoptera</a:t>
            </a:r>
            <a:r>
              <a:rPr lang="cs-CZ" dirty="0"/>
              <a:t>, </a:t>
            </a:r>
            <a:r>
              <a:rPr lang="cs-CZ" dirty="0" err="1"/>
              <a:t>Trichoptera</a:t>
            </a:r>
            <a:r>
              <a:rPr lang="cs-CZ" dirty="0"/>
              <a:t>) – </a:t>
            </a:r>
            <a:r>
              <a:rPr lang="cs-CZ" b="1" dirty="0"/>
              <a:t>jepice, pošvatky, chrostíci</a:t>
            </a:r>
          </a:p>
          <a:p>
            <a:pPr lvl="2"/>
            <a:r>
              <a:rPr lang="cs-CZ" dirty="0"/>
              <a:t>Indikátory čistých a dobře okysličených vod</a:t>
            </a:r>
          </a:p>
          <a:p>
            <a:pPr lvl="2"/>
            <a:r>
              <a:rPr lang="cs-CZ" dirty="0"/>
              <a:t>Jepičí pásma (druhy seřazeny podle tolerance k antropogenním disturbancím)</a:t>
            </a:r>
          </a:p>
          <a:p>
            <a:pPr lvl="2"/>
            <a:r>
              <a:rPr lang="cs-CZ" dirty="0"/>
              <a:t>Indexy založené na zastoupení druhů jednotlivých taxonů</a:t>
            </a:r>
          </a:p>
          <a:p>
            <a:pPr lvl="1"/>
            <a:r>
              <a:rPr lang="cs-CZ" b="1" dirty="0"/>
              <a:t>Vážky </a:t>
            </a:r>
          </a:p>
          <a:p>
            <a:pPr lvl="2"/>
            <a:r>
              <a:rPr lang="cs-CZ" dirty="0"/>
              <a:t>Druhy přirozených (zachovalých) stanovišť / druhy pozměněných, degradovaných stanovišť</a:t>
            </a:r>
          </a:p>
          <a:p>
            <a:pPr lvl="2"/>
            <a:r>
              <a:rPr lang="cs-CZ" dirty="0"/>
              <a:t>Indikují jak změny vodního, tak i terestrického prostředí</a:t>
            </a:r>
          </a:p>
          <a:p>
            <a:pPr lvl="2"/>
            <a:r>
              <a:rPr lang="cs-CZ" dirty="0"/>
              <a:t>Lze sbírat jako dospělce</a:t>
            </a:r>
            <a:endParaRPr lang="en-US" dirty="0"/>
          </a:p>
        </p:txBody>
      </p:sp>
      <p:sp>
        <p:nvSpPr>
          <p:cNvPr id="5" name="Nadpis 1"/>
          <p:cNvSpPr>
            <a:spLocks noGrp="1"/>
          </p:cNvSpPr>
          <p:nvPr>
            <p:ph type="title"/>
          </p:nvPr>
        </p:nvSpPr>
        <p:spPr/>
        <p:txBody>
          <a:bodyPr/>
          <a:lstStyle/>
          <a:p>
            <a:r>
              <a:rPr lang="cs-CZ" dirty="0"/>
              <a:t>Bezobratlí jako bioindikátory</a:t>
            </a:r>
            <a:br>
              <a:rPr lang="cs-CZ" dirty="0"/>
            </a:br>
            <a:r>
              <a:rPr lang="cs-CZ" sz="3200" dirty="0"/>
              <a:t>Voda</a:t>
            </a:r>
            <a:endParaRPr lang="en-US" sz="3200" dirty="0"/>
          </a:p>
        </p:txBody>
      </p:sp>
      <p:sp>
        <p:nvSpPr>
          <p:cNvPr id="6" name="Obdélník 5"/>
          <p:cNvSpPr/>
          <p:nvPr/>
        </p:nvSpPr>
        <p:spPr>
          <a:xfrm>
            <a:off x="8573729" y="5167808"/>
            <a:ext cx="3507658" cy="1477328"/>
          </a:xfrm>
          <a:prstGeom prst="rect">
            <a:avLst/>
          </a:prstGeom>
        </p:spPr>
        <p:txBody>
          <a:bodyPr wrap="square">
            <a:spAutoFit/>
          </a:bodyPr>
          <a:lstStyle/>
          <a:p>
            <a:r>
              <a:rPr lang="cs-CZ" b="1" dirty="0"/>
              <a:t>Zařazení do systému:</a:t>
            </a:r>
          </a:p>
          <a:p>
            <a:r>
              <a:rPr lang="cs-CZ" dirty="0"/>
              <a:t>Říše: </a:t>
            </a:r>
            <a:r>
              <a:rPr lang="cs-CZ" dirty="0" err="1"/>
              <a:t>Animalia</a:t>
            </a:r>
            <a:r>
              <a:rPr lang="cs-CZ" dirty="0"/>
              <a:t> (živočichové)</a:t>
            </a:r>
          </a:p>
          <a:p>
            <a:r>
              <a:rPr lang="cs-CZ" dirty="0"/>
              <a:t>Kmen: </a:t>
            </a:r>
            <a:r>
              <a:rPr lang="cs-CZ" dirty="0" err="1"/>
              <a:t>Arthropoda</a:t>
            </a:r>
            <a:r>
              <a:rPr lang="cs-CZ" dirty="0"/>
              <a:t> (členovci)</a:t>
            </a:r>
          </a:p>
          <a:p>
            <a:r>
              <a:rPr lang="cs-CZ" dirty="0"/>
              <a:t>Podkmen: </a:t>
            </a:r>
            <a:r>
              <a:rPr lang="cs-CZ" dirty="0" err="1"/>
              <a:t>Hexapoda</a:t>
            </a:r>
            <a:r>
              <a:rPr lang="cs-CZ" dirty="0"/>
              <a:t> (šestinozí)</a:t>
            </a:r>
          </a:p>
          <a:p>
            <a:r>
              <a:rPr lang="cs-CZ" dirty="0"/>
              <a:t>Třída: </a:t>
            </a:r>
            <a:r>
              <a:rPr lang="cs-CZ" dirty="0" err="1"/>
              <a:t>Insecta</a:t>
            </a:r>
            <a:r>
              <a:rPr lang="cs-CZ" dirty="0"/>
              <a:t> (hmyz)</a:t>
            </a:r>
            <a:endParaRPr lang="en-US" dirty="0"/>
          </a:p>
        </p:txBody>
      </p:sp>
    </p:spTree>
    <p:extLst>
      <p:ext uri="{BB962C8B-B14F-4D97-AF65-F5344CB8AC3E}">
        <p14:creationId xmlns:p14="http://schemas.microsoft.com/office/powerpoint/2010/main" val="1048344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440522" y="1425801"/>
            <a:ext cx="1098709" cy="2647123"/>
          </a:xfrm>
        </p:spPr>
      </p:pic>
      <p:pic>
        <p:nvPicPr>
          <p:cNvPr id="14340" name="Picture 4" descr="Není k dispozici žádný popis fot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6" y="1443096"/>
            <a:ext cx="3494498" cy="250259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alternativní popis obrázku chybí"/>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741442" y="3710354"/>
            <a:ext cx="2032498" cy="302712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s://leporelo.info/pics/pic/chrostic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2432" y="325901"/>
            <a:ext cx="3633360" cy="3842977"/>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p:cNvSpPr>
            <a:spLocks noGrp="1"/>
          </p:cNvSpPr>
          <p:nvPr>
            <p:ph type="title"/>
          </p:nvPr>
        </p:nvSpPr>
        <p:spPr>
          <a:xfrm>
            <a:off x="838200" y="227474"/>
            <a:ext cx="10515600" cy="1325563"/>
          </a:xfrm>
        </p:spPr>
        <p:txBody>
          <a:bodyPr/>
          <a:lstStyle/>
          <a:p>
            <a:r>
              <a:rPr lang="cs-CZ" dirty="0"/>
              <a:t>Bezobratlí jako bioindikátory</a:t>
            </a:r>
            <a:br>
              <a:rPr lang="cs-CZ" dirty="0"/>
            </a:br>
            <a:r>
              <a:rPr lang="cs-CZ" sz="3200" dirty="0"/>
              <a:t>Voda</a:t>
            </a:r>
            <a:endParaRPr lang="en-US" sz="3200" dirty="0"/>
          </a:p>
        </p:txBody>
      </p:sp>
      <p:pic>
        <p:nvPicPr>
          <p:cNvPr id="6" name="Obráze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0291" y="3710354"/>
            <a:ext cx="1742141" cy="3027125"/>
          </a:xfrm>
          <a:prstGeom prst="rect">
            <a:avLst/>
          </a:prstGeom>
        </p:spPr>
      </p:pic>
      <p:sp>
        <p:nvSpPr>
          <p:cNvPr id="7" name="TextovéPole 6"/>
          <p:cNvSpPr txBox="1"/>
          <p:nvPr/>
        </p:nvSpPr>
        <p:spPr>
          <a:xfrm>
            <a:off x="509252" y="4072924"/>
            <a:ext cx="2615381" cy="369332"/>
          </a:xfrm>
          <a:prstGeom prst="rect">
            <a:avLst/>
          </a:prstGeom>
          <a:noFill/>
        </p:spPr>
        <p:txBody>
          <a:bodyPr wrap="square" rtlCol="0">
            <a:spAutoFit/>
          </a:bodyPr>
          <a:lstStyle/>
          <a:p>
            <a:r>
              <a:rPr lang="cs-CZ" dirty="0"/>
              <a:t>Jepice (</a:t>
            </a:r>
            <a:r>
              <a:rPr lang="cs-CZ" dirty="0" err="1"/>
              <a:t>Ephemeroptera</a:t>
            </a:r>
            <a:r>
              <a:rPr lang="cs-CZ" dirty="0"/>
              <a:t>)</a:t>
            </a:r>
            <a:endParaRPr lang="en-US" dirty="0"/>
          </a:p>
        </p:txBody>
      </p:sp>
      <p:sp>
        <p:nvSpPr>
          <p:cNvPr id="13" name="TextovéPole 12"/>
          <p:cNvSpPr txBox="1"/>
          <p:nvPr/>
        </p:nvSpPr>
        <p:spPr>
          <a:xfrm>
            <a:off x="8693372" y="3984212"/>
            <a:ext cx="2615381" cy="369332"/>
          </a:xfrm>
          <a:prstGeom prst="rect">
            <a:avLst/>
          </a:prstGeom>
          <a:noFill/>
        </p:spPr>
        <p:txBody>
          <a:bodyPr wrap="square" rtlCol="0">
            <a:spAutoFit/>
          </a:bodyPr>
          <a:lstStyle/>
          <a:p>
            <a:r>
              <a:rPr lang="cs-CZ" dirty="0"/>
              <a:t>Chrostíci (</a:t>
            </a:r>
            <a:r>
              <a:rPr lang="cs-CZ" dirty="0" err="1"/>
              <a:t>Trichoptera</a:t>
            </a:r>
            <a:r>
              <a:rPr lang="cs-CZ" dirty="0"/>
              <a:t>)</a:t>
            </a:r>
            <a:endParaRPr lang="en-US" dirty="0"/>
          </a:p>
        </p:txBody>
      </p:sp>
      <p:sp>
        <p:nvSpPr>
          <p:cNvPr id="14" name="TextovéPole 13"/>
          <p:cNvSpPr txBox="1"/>
          <p:nvPr/>
        </p:nvSpPr>
        <p:spPr>
          <a:xfrm>
            <a:off x="7993590" y="6230721"/>
            <a:ext cx="2615381" cy="369332"/>
          </a:xfrm>
          <a:prstGeom prst="rect">
            <a:avLst/>
          </a:prstGeom>
          <a:noFill/>
        </p:spPr>
        <p:txBody>
          <a:bodyPr wrap="square" rtlCol="0">
            <a:spAutoFit/>
          </a:bodyPr>
          <a:lstStyle/>
          <a:p>
            <a:r>
              <a:rPr lang="cs-CZ" dirty="0"/>
              <a:t>Pošvatky (</a:t>
            </a:r>
            <a:r>
              <a:rPr lang="cs-CZ" dirty="0" err="1"/>
              <a:t>Plecoptera</a:t>
            </a:r>
            <a:r>
              <a:rPr lang="cs-CZ" dirty="0"/>
              <a:t>)</a:t>
            </a:r>
            <a:endParaRPr lang="en-US" dirty="0"/>
          </a:p>
        </p:txBody>
      </p:sp>
      <p:sp>
        <p:nvSpPr>
          <p:cNvPr id="2" name="TextovéPole 1"/>
          <p:cNvSpPr txBox="1"/>
          <p:nvPr/>
        </p:nvSpPr>
        <p:spPr>
          <a:xfrm>
            <a:off x="4938716" y="1662614"/>
            <a:ext cx="2389240" cy="584775"/>
          </a:xfrm>
          <a:prstGeom prst="rect">
            <a:avLst/>
          </a:prstGeom>
          <a:noFill/>
        </p:spPr>
        <p:txBody>
          <a:bodyPr wrap="square" rtlCol="0">
            <a:spAutoFit/>
          </a:bodyPr>
          <a:lstStyle/>
          <a:p>
            <a:r>
              <a:rPr lang="cs-CZ" sz="3200" dirty="0"/>
              <a:t>Skupina EPT</a:t>
            </a:r>
            <a:endParaRPr lang="en-US" sz="3200" dirty="0"/>
          </a:p>
        </p:txBody>
      </p:sp>
    </p:spTree>
    <p:extLst>
      <p:ext uri="{BB962C8B-B14F-4D97-AF65-F5344CB8AC3E}">
        <p14:creationId xmlns:p14="http://schemas.microsoft.com/office/powerpoint/2010/main" val="3221409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9039" y="158185"/>
            <a:ext cx="10515600" cy="1325563"/>
          </a:xfrm>
        </p:spPr>
        <p:txBody>
          <a:bodyPr/>
          <a:lstStyle/>
          <a:p>
            <a:r>
              <a:rPr lang="cs-CZ" dirty="0"/>
              <a:t>Bezobratlí jako bioindikátory</a:t>
            </a:r>
            <a:br>
              <a:rPr lang="cs-CZ" dirty="0"/>
            </a:br>
            <a:r>
              <a:rPr lang="cs-CZ" sz="3200" dirty="0"/>
              <a:t>Voda</a:t>
            </a:r>
            <a:endParaRPr lang="en-US" sz="3200" b="1" dirty="0"/>
          </a:p>
        </p:txBody>
      </p:sp>
      <p:pic>
        <p:nvPicPr>
          <p:cNvPr id="11266" name="Picture 2" descr="Aquatic macroinvertebrates document a shift in community composition related to human-induced water withdraw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039" y="1572238"/>
            <a:ext cx="5783107" cy="495567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7197213" y="3238916"/>
            <a:ext cx="4336025" cy="2185214"/>
          </a:xfrm>
          <a:prstGeom prst="rect">
            <a:avLst/>
          </a:prstGeom>
          <a:noFill/>
        </p:spPr>
        <p:txBody>
          <a:bodyPr wrap="square" rtlCol="0">
            <a:spAutoFit/>
          </a:bodyPr>
          <a:lstStyle/>
          <a:p>
            <a:r>
              <a:rPr lang="cs-CZ" dirty="0"/>
              <a:t>Posun ve složení společenstev bezobratlých v závislosti na antropogenním zatížení (snižování průtoku)</a:t>
            </a:r>
          </a:p>
          <a:p>
            <a:endParaRPr lang="cs-CZ" dirty="0"/>
          </a:p>
          <a:p>
            <a:r>
              <a:rPr lang="cs-CZ" sz="1600" dirty="0"/>
              <a:t>Zeleně – taxony citlivé k antropogenním disturbancím (EPT)</a:t>
            </a:r>
          </a:p>
          <a:p>
            <a:r>
              <a:rPr lang="cs-CZ" sz="1600" dirty="0"/>
              <a:t>Modře – taxony tolerující antropogenní disturbance (jiné než hmyz)</a:t>
            </a:r>
            <a:endParaRPr lang="en-US" sz="1600" dirty="0"/>
          </a:p>
        </p:txBody>
      </p:sp>
    </p:spTree>
    <p:extLst>
      <p:ext uri="{BB962C8B-B14F-4D97-AF65-F5344CB8AC3E}">
        <p14:creationId xmlns:p14="http://schemas.microsoft.com/office/powerpoint/2010/main" val="34929240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Bezobratlí jako bioindikátory</a:t>
            </a:r>
            <a:br>
              <a:rPr lang="cs-CZ" dirty="0"/>
            </a:br>
            <a:r>
              <a:rPr lang="cs-CZ" sz="3200" dirty="0"/>
              <a:t>Voda</a:t>
            </a:r>
            <a:endParaRPr lang="en-US" dirty="0"/>
          </a:p>
        </p:txBody>
      </p:sp>
      <p:pic>
        <p:nvPicPr>
          <p:cNvPr id="4098" name="Picture 2" descr="indicator spec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890" y="2877062"/>
            <a:ext cx="11217455" cy="261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060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Vážky jako bioindikátory</a:t>
            </a:r>
            <a:endParaRPr lang="en-US" dirty="0"/>
          </a:p>
        </p:txBody>
      </p:sp>
      <p:sp>
        <p:nvSpPr>
          <p:cNvPr id="6" name="Zástupný symbol pro obsah 5"/>
          <p:cNvSpPr>
            <a:spLocks noGrp="1"/>
          </p:cNvSpPr>
          <p:nvPr>
            <p:ph sz="half" idx="1"/>
          </p:nvPr>
        </p:nvSpPr>
        <p:spPr>
          <a:xfrm>
            <a:off x="838199" y="1825624"/>
            <a:ext cx="11225981" cy="4820981"/>
          </a:xfrm>
        </p:spPr>
        <p:txBody>
          <a:bodyPr>
            <a:normAutofit/>
          </a:bodyPr>
          <a:lstStyle/>
          <a:p>
            <a:pPr marL="0" indent="0">
              <a:buNone/>
            </a:pPr>
            <a:r>
              <a:rPr lang="cs-CZ" dirty="0"/>
              <a:t>Proč jsou vážky ideálními bioindikátory?</a:t>
            </a:r>
          </a:p>
          <a:p>
            <a:pPr lvl="1"/>
            <a:r>
              <a:rPr lang="cs-CZ" dirty="0"/>
              <a:t>Obojživelný způsob života (larvy vodní, dospělci terestričtí)</a:t>
            </a:r>
          </a:p>
          <a:p>
            <a:pPr lvl="1"/>
            <a:r>
              <a:rPr lang="cs-CZ" dirty="0"/>
              <a:t>Vysoce citlivé na změny vodního i terestrického prostředí – reagují změnami abundance a druhového složení</a:t>
            </a:r>
          </a:p>
          <a:p>
            <a:pPr lvl="1"/>
            <a:r>
              <a:rPr lang="cs-CZ" dirty="0"/>
              <a:t>Známá a vyřešená taxonomie</a:t>
            </a:r>
          </a:p>
          <a:p>
            <a:pPr lvl="1"/>
            <a:r>
              <a:rPr lang="cs-CZ" dirty="0"/>
              <a:t>Biotopy snadno lokalizovatelné</a:t>
            </a:r>
          </a:p>
          <a:p>
            <a:pPr lvl="1"/>
            <a:r>
              <a:rPr lang="cs-CZ" dirty="0"/>
              <a:t>Relativně dlouhověké</a:t>
            </a:r>
          </a:p>
          <a:p>
            <a:pPr lvl="1"/>
            <a:r>
              <a:rPr lang="cs-CZ" dirty="0"/>
              <a:t>Dospělci nápadní, denní aktivita</a:t>
            </a:r>
          </a:p>
          <a:p>
            <a:pPr lvl="1"/>
            <a:r>
              <a:rPr lang="cs-CZ" dirty="0"/>
              <a:t>Biotopové nároky dobře známé</a:t>
            </a:r>
          </a:p>
          <a:p>
            <a:pPr lvl="1"/>
            <a:r>
              <a:rPr lang="cs-CZ" dirty="0"/>
              <a:t>Neinvazivní metody sběru</a:t>
            </a:r>
          </a:p>
          <a:p>
            <a:pPr lvl="1"/>
            <a:endParaRPr lang="cs-CZ" dirty="0"/>
          </a:p>
          <a:p>
            <a:pPr marL="457200" lvl="1" indent="0">
              <a:buNone/>
            </a:pPr>
            <a:r>
              <a:rPr lang="en-US" dirty="0"/>
              <a:t>⇒</a:t>
            </a:r>
            <a:r>
              <a:rPr lang="cs-CZ" dirty="0"/>
              <a:t> </a:t>
            </a:r>
            <a:r>
              <a:rPr lang="cs-CZ" b="1" dirty="0"/>
              <a:t>Informace o kvalitě biotopu a o stavu hůře </a:t>
            </a:r>
            <a:r>
              <a:rPr lang="cs-CZ" b="1" dirty="0" err="1"/>
              <a:t>sbíratelných</a:t>
            </a:r>
            <a:r>
              <a:rPr lang="cs-CZ" b="1" dirty="0"/>
              <a:t> taxonů (např. vodních)</a:t>
            </a:r>
            <a:endParaRPr lang="en-US" b="1" dirty="0"/>
          </a:p>
        </p:txBody>
      </p:sp>
      <p:pic>
        <p:nvPicPr>
          <p:cNvPr id="1026" name="Picture 2" descr="alternativní popis obrázku chyb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4569" y="3036703"/>
            <a:ext cx="3964373" cy="2430243"/>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5235" y="4236114"/>
            <a:ext cx="1249334" cy="1819053"/>
          </a:xfrm>
          <a:prstGeom prst="rect">
            <a:avLst/>
          </a:prstGeom>
        </p:spPr>
      </p:pic>
    </p:spTree>
    <p:extLst>
      <p:ext uri="{BB962C8B-B14F-4D97-AF65-F5344CB8AC3E}">
        <p14:creationId xmlns:p14="http://schemas.microsoft.com/office/powerpoint/2010/main" val="26238508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Vážky jako bioindikátory</a:t>
            </a:r>
            <a:endParaRPr lang="en-US" dirty="0"/>
          </a:p>
        </p:txBody>
      </p:sp>
      <p:sp>
        <p:nvSpPr>
          <p:cNvPr id="3" name="Zástupný symbol pro obsah 2"/>
          <p:cNvSpPr>
            <a:spLocks noGrp="1"/>
          </p:cNvSpPr>
          <p:nvPr>
            <p:ph sz="half" idx="1"/>
          </p:nvPr>
        </p:nvSpPr>
        <p:spPr>
          <a:xfrm>
            <a:off x="838200" y="1825625"/>
            <a:ext cx="10341078" cy="4351338"/>
          </a:xfrm>
        </p:spPr>
        <p:txBody>
          <a:bodyPr/>
          <a:lstStyle/>
          <a:p>
            <a:r>
              <a:rPr lang="cs-CZ" b="1" dirty="0"/>
              <a:t>Biotický index (</a:t>
            </a:r>
            <a:r>
              <a:rPr lang="cs-CZ" b="1" dirty="0" err="1"/>
              <a:t>Dragonfly</a:t>
            </a:r>
            <a:r>
              <a:rPr lang="cs-CZ" b="1" dirty="0"/>
              <a:t> </a:t>
            </a:r>
            <a:r>
              <a:rPr lang="cs-CZ" b="1" dirty="0" err="1"/>
              <a:t>Biotic</a:t>
            </a:r>
            <a:r>
              <a:rPr lang="cs-CZ" b="1" dirty="0"/>
              <a:t> Index, DBI)</a:t>
            </a:r>
          </a:p>
          <a:p>
            <a:pPr lvl="1"/>
            <a:r>
              <a:rPr lang="cs-CZ" dirty="0"/>
              <a:t>spojuje</a:t>
            </a:r>
            <a:r>
              <a:rPr lang="cs-CZ" b="1" dirty="0"/>
              <a:t> </a:t>
            </a:r>
            <a:r>
              <a:rPr lang="cs-CZ" dirty="0"/>
              <a:t>3 </a:t>
            </a:r>
            <a:r>
              <a:rPr lang="cs-CZ" dirty="0" err="1"/>
              <a:t>subindexy</a:t>
            </a:r>
            <a:r>
              <a:rPr lang="cs-CZ" dirty="0"/>
              <a:t> – rozšíření, riziko vyhynutí, citlivost ke změnám prostředí, každý nabývá hodnoty 0–3</a:t>
            </a:r>
          </a:p>
          <a:p>
            <a:pPr lvl="1"/>
            <a:r>
              <a:rPr lang="cs-CZ" dirty="0"/>
              <a:t>Celkem tedy DBI daného druhu nabývá hodnot 0–9</a:t>
            </a:r>
          </a:p>
          <a:p>
            <a:pPr lvl="1"/>
            <a:r>
              <a:rPr lang="cs-CZ" b="1" dirty="0"/>
              <a:t>DBI = 0 </a:t>
            </a:r>
            <a:r>
              <a:rPr lang="cs-CZ" dirty="0"/>
              <a:t>mají druhy široce rozšířené, </a:t>
            </a:r>
            <a:r>
              <a:rPr lang="cs-CZ" b="1" dirty="0" err="1"/>
              <a:t>generalisté</a:t>
            </a:r>
            <a:r>
              <a:rPr lang="cs-CZ" dirty="0"/>
              <a:t>, tolerantní ke změnám prostředí (0 + 0 + 0)</a:t>
            </a:r>
          </a:p>
          <a:p>
            <a:pPr lvl="1"/>
            <a:r>
              <a:rPr lang="cs-CZ" b="1" dirty="0"/>
              <a:t>DBI = 9 </a:t>
            </a:r>
            <a:r>
              <a:rPr lang="cs-CZ" dirty="0"/>
              <a:t>mají vzácné druhy, citlivé ke změnám prostředí, </a:t>
            </a:r>
            <a:r>
              <a:rPr lang="cs-CZ" b="1" dirty="0"/>
              <a:t>specialisté</a:t>
            </a:r>
            <a:r>
              <a:rPr lang="cs-CZ" dirty="0"/>
              <a:t> (3 + 3 + 3)</a:t>
            </a:r>
          </a:p>
          <a:p>
            <a:pPr lvl="1"/>
            <a:r>
              <a:rPr lang="cs-CZ" dirty="0"/>
              <a:t>Pomocí indexu lze porovnat sladkovodní biotopy z hlediska zachovalosti nebo sledovat dlouhodobé změny (celkový součet DBI všech druhů na lokalitě vážený počtem druhů)</a:t>
            </a:r>
          </a:p>
          <a:p>
            <a:pPr lvl="1"/>
            <a:endParaRPr lang="en-US" dirty="0"/>
          </a:p>
        </p:txBody>
      </p:sp>
    </p:spTree>
    <p:extLst>
      <p:ext uri="{BB962C8B-B14F-4D97-AF65-F5344CB8AC3E}">
        <p14:creationId xmlns:p14="http://schemas.microsoft.com/office/powerpoint/2010/main" val="3426907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Vážky jako bioindikátory - DBI</a:t>
            </a:r>
            <a:endParaRPr lang="en-US" dirty="0"/>
          </a:p>
        </p:txBody>
      </p:sp>
      <p:sp>
        <p:nvSpPr>
          <p:cNvPr id="5" name="TextovéPole 4"/>
          <p:cNvSpPr txBox="1"/>
          <p:nvPr/>
        </p:nvSpPr>
        <p:spPr>
          <a:xfrm>
            <a:off x="838200" y="5309420"/>
            <a:ext cx="4844845" cy="1015663"/>
          </a:xfrm>
          <a:prstGeom prst="rect">
            <a:avLst/>
          </a:prstGeom>
          <a:noFill/>
        </p:spPr>
        <p:txBody>
          <a:bodyPr wrap="square" rtlCol="0">
            <a:spAutoFit/>
          </a:bodyPr>
          <a:lstStyle/>
          <a:p>
            <a:r>
              <a:rPr lang="cs-CZ" dirty="0"/>
              <a:t>Šídlo královské (</a:t>
            </a:r>
            <a:r>
              <a:rPr lang="cs-CZ" i="1" dirty="0" err="1"/>
              <a:t>Anax</a:t>
            </a:r>
            <a:r>
              <a:rPr lang="cs-CZ" i="1" dirty="0"/>
              <a:t> </a:t>
            </a:r>
            <a:r>
              <a:rPr lang="cs-CZ" i="1" dirty="0" err="1"/>
              <a:t>imperator</a:t>
            </a:r>
            <a:r>
              <a:rPr lang="cs-CZ" dirty="0"/>
              <a:t>)</a:t>
            </a:r>
          </a:p>
          <a:p>
            <a:r>
              <a:rPr lang="cs-CZ" sz="2400" b="1" dirty="0"/>
              <a:t>DBI = 0</a:t>
            </a:r>
            <a:r>
              <a:rPr lang="cs-CZ" dirty="0"/>
              <a:t>, široce rozšířený druh, všechny typy stojatých vod</a:t>
            </a:r>
            <a:endParaRPr lang="en-US" dirty="0"/>
          </a:p>
        </p:txBody>
      </p:sp>
      <p:pic>
        <p:nvPicPr>
          <p:cNvPr id="1028" name="Picture 4" descr="https://upload.wikimedia.org/wikipedia/commons/2/24/Lestes_sponsa_1%28loz%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2824" y="1475427"/>
            <a:ext cx="5281212" cy="351994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6312824" y="5309420"/>
            <a:ext cx="4844845" cy="1292662"/>
          </a:xfrm>
          <a:prstGeom prst="rect">
            <a:avLst/>
          </a:prstGeom>
          <a:noFill/>
        </p:spPr>
        <p:txBody>
          <a:bodyPr wrap="square" rtlCol="0">
            <a:spAutoFit/>
          </a:bodyPr>
          <a:lstStyle/>
          <a:p>
            <a:r>
              <a:rPr lang="cs-CZ" dirty="0"/>
              <a:t>Šídlatka páskovaná (</a:t>
            </a:r>
            <a:r>
              <a:rPr lang="cs-CZ" i="1" dirty="0" err="1"/>
              <a:t>Lestes</a:t>
            </a:r>
            <a:r>
              <a:rPr lang="cs-CZ" i="1" dirty="0"/>
              <a:t> </a:t>
            </a:r>
            <a:r>
              <a:rPr lang="cs-CZ" i="1" dirty="0" err="1"/>
              <a:t>sponsa</a:t>
            </a:r>
            <a:r>
              <a:rPr lang="cs-CZ" dirty="0"/>
              <a:t>)</a:t>
            </a:r>
          </a:p>
          <a:p>
            <a:r>
              <a:rPr lang="cs-CZ" sz="2400" b="1" dirty="0"/>
              <a:t>DBI = 0</a:t>
            </a:r>
            <a:r>
              <a:rPr lang="cs-CZ" dirty="0"/>
              <a:t>, široce rozšířený druh, všechny typy stojatých vod</a:t>
            </a:r>
            <a:endParaRPr lang="en-US" dirty="0"/>
          </a:p>
          <a:p>
            <a:endParaRPr lang="en-US" dirty="0"/>
          </a:p>
        </p:txBody>
      </p:sp>
      <p:pic>
        <p:nvPicPr>
          <p:cNvPr id="1030" name="Picture 6" descr="Šídlo královské (Anax imperator), PP Ptáčovské rybníky, Ptáčov, foto Václav Křiv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75427"/>
            <a:ext cx="4383446" cy="3506757"/>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446" y="3619357"/>
            <a:ext cx="2157809" cy="1362827"/>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9757" y="3619357"/>
            <a:ext cx="2592243" cy="1403141"/>
          </a:xfrm>
          <a:prstGeom prst="rect">
            <a:avLst/>
          </a:prstGeom>
        </p:spPr>
      </p:pic>
    </p:spTree>
    <p:extLst>
      <p:ext uri="{BB962C8B-B14F-4D97-AF65-F5344CB8AC3E}">
        <p14:creationId xmlns:p14="http://schemas.microsoft.com/office/powerpoint/2010/main" val="297709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Vážky jako bioindikátory</a:t>
            </a:r>
            <a:endParaRPr lang="en-US" dirty="0"/>
          </a:p>
        </p:txBody>
      </p:sp>
      <p:sp>
        <p:nvSpPr>
          <p:cNvPr id="5" name="TextovéPole 4"/>
          <p:cNvSpPr txBox="1"/>
          <p:nvPr/>
        </p:nvSpPr>
        <p:spPr>
          <a:xfrm>
            <a:off x="838201" y="5309420"/>
            <a:ext cx="4353232" cy="800219"/>
          </a:xfrm>
          <a:prstGeom prst="rect">
            <a:avLst/>
          </a:prstGeom>
          <a:noFill/>
        </p:spPr>
        <p:txBody>
          <a:bodyPr wrap="square" rtlCol="0">
            <a:spAutoFit/>
          </a:bodyPr>
          <a:lstStyle/>
          <a:p>
            <a:r>
              <a:rPr lang="cs-CZ" dirty="0"/>
              <a:t>Šídlatka </a:t>
            </a:r>
            <a:r>
              <a:rPr lang="cs-CZ" dirty="0" err="1"/>
              <a:t>velkoskvrnná</a:t>
            </a:r>
            <a:r>
              <a:rPr lang="cs-CZ" dirty="0"/>
              <a:t> (</a:t>
            </a:r>
            <a:r>
              <a:rPr lang="cs-CZ" i="1" dirty="0" err="1"/>
              <a:t>Lestes</a:t>
            </a:r>
            <a:r>
              <a:rPr lang="cs-CZ" i="1" dirty="0"/>
              <a:t> </a:t>
            </a:r>
            <a:r>
              <a:rPr lang="cs-CZ" i="1" dirty="0" err="1"/>
              <a:t>macrostigma</a:t>
            </a:r>
            <a:r>
              <a:rPr lang="cs-CZ" dirty="0"/>
              <a:t>)</a:t>
            </a:r>
          </a:p>
          <a:p>
            <a:r>
              <a:rPr lang="cs-CZ" sz="2800" b="1" dirty="0"/>
              <a:t>DBI = 8</a:t>
            </a:r>
            <a:r>
              <a:rPr lang="cs-CZ" dirty="0"/>
              <a:t>, indikátor zasolených stanovišť</a:t>
            </a:r>
            <a:endParaRPr lang="en-US" dirty="0"/>
          </a:p>
        </p:txBody>
      </p:sp>
      <p:pic>
        <p:nvPicPr>
          <p:cNvPr id="2050" name="Picture 2" descr="IMG_1273 Lestes macrostigma fem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964" y="1475427"/>
            <a:ext cx="5320993" cy="35473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dusekarpat.cz/foto/hlavni/cesko/novosedly-slanisko-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9194" y="1475427"/>
            <a:ext cx="5322324" cy="3547329"/>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9410" y="5022756"/>
            <a:ext cx="2705334" cy="1760373"/>
          </a:xfrm>
          <a:prstGeom prst="rect">
            <a:avLst/>
          </a:prstGeom>
        </p:spPr>
      </p:pic>
    </p:spTree>
    <p:extLst>
      <p:ext uri="{BB962C8B-B14F-4D97-AF65-F5344CB8AC3E}">
        <p14:creationId xmlns:p14="http://schemas.microsoft.com/office/powerpoint/2010/main" val="1467295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Vážky jako bioindikátory</a:t>
            </a:r>
            <a:endParaRPr lang="en-US" dirty="0"/>
          </a:p>
        </p:txBody>
      </p:sp>
      <p:sp>
        <p:nvSpPr>
          <p:cNvPr id="8" name="TextovéPole 7"/>
          <p:cNvSpPr txBox="1"/>
          <p:nvPr/>
        </p:nvSpPr>
        <p:spPr>
          <a:xfrm>
            <a:off x="6322657" y="5565059"/>
            <a:ext cx="4844845" cy="738664"/>
          </a:xfrm>
          <a:prstGeom prst="rect">
            <a:avLst/>
          </a:prstGeom>
          <a:noFill/>
        </p:spPr>
        <p:txBody>
          <a:bodyPr wrap="square" rtlCol="0">
            <a:spAutoFit/>
          </a:bodyPr>
          <a:lstStyle/>
          <a:p>
            <a:r>
              <a:rPr lang="cs-CZ" dirty="0"/>
              <a:t>Vážka </a:t>
            </a:r>
            <a:r>
              <a:rPr lang="cs-CZ" dirty="0" err="1"/>
              <a:t>temnoskvrnná</a:t>
            </a:r>
            <a:r>
              <a:rPr lang="cs-CZ" dirty="0"/>
              <a:t> (</a:t>
            </a:r>
            <a:r>
              <a:rPr lang="cs-CZ" i="1" dirty="0" err="1"/>
              <a:t>Leucorrhinia</a:t>
            </a:r>
            <a:r>
              <a:rPr lang="cs-CZ" i="1" dirty="0"/>
              <a:t> </a:t>
            </a:r>
            <a:r>
              <a:rPr lang="cs-CZ" i="1" dirty="0" err="1"/>
              <a:t>rubicunda</a:t>
            </a:r>
            <a:r>
              <a:rPr lang="cs-CZ" dirty="0"/>
              <a:t>)</a:t>
            </a:r>
          </a:p>
          <a:p>
            <a:r>
              <a:rPr lang="cs-CZ" sz="2400" b="1" dirty="0"/>
              <a:t>DBI = 8</a:t>
            </a:r>
            <a:r>
              <a:rPr lang="cs-CZ" dirty="0"/>
              <a:t>, rašelinné biotopy</a:t>
            </a:r>
            <a:endParaRPr lang="en-US" dirty="0"/>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0967" y="1503864"/>
            <a:ext cx="5708335" cy="3805556"/>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666" y="1503864"/>
            <a:ext cx="5932568" cy="3805556"/>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115" y="4476066"/>
            <a:ext cx="2258852" cy="1458325"/>
          </a:xfrm>
          <a:prstGeom prst="rect">
            <a:avLst/>
          </a:prstGeom>
        </p:spPr>
      </p:pic>
    </p:spTree>
    <p:extLst>
      <p:ext uri="{BB962C8B-B14F-4D97-AF65-F5344CB8AC3E}">
        <p14:creationId xmlns:p14="http://schemas.microsoft.com/office/powerpoint/2010/main" val="1781568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OP2_38">
            <a:extLst>
              <a:ext uri="{FF2B5EF4-FFF2-40B4-BE49-F238E27FC236}">
                <a16:creationId xmlns:a16="http://schemas.microsoft.com/office/drawing/2014/main" id="{F2E35A41-0757-4603-869B-A1E4ED5840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666" y="365125"/>
            <a:ext cx="4710181" cy="336071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70A26052-2EC9-44E8-8FEA-83110A6765C7}"/>
              </a:ext>
            </a:extLst>
          </p:cNvPr>
          <p:cNvSpPr txBox="1"/>
          <p:nvPr/>
        </p:nvSpPr>
        <p:spPr>
          <a:xfrm>
            <a:off x="5901951" y="404007"/>
            <a:ext cx="6831409" cy="1077218"/>
          </a:xfrm>
          <a:prstGeom prst="rect">
            <a:avLst/>
          </a:prstGeom>
          <a:noFill/>
        </p:spPr>
        <p:txBody>
          <a:bodyPr wrap="square" rtlCol="0">
            <a:spAutoFit/>
          </a:bodyPr>
          <a:lstStyle/>
          <a:p>
            <a:r>
              <a:rPr lang="cs-CZ" sz="2400" b="1" dirty="0"/>
              <a:t>Sysel obecný (</a:t>
            </a:r>
            <a:r>
              <a:rPr lang="en-US" sz="2400" b="1" i="1" dirty="0" err="1"/>
              <a:t>Spermophilus</a:t>
            </a:r>
            <a:r>
              <a:rPr lang="en-US" sz="2400" b="1" i="1" dirty="0"/>
              <a:t> </a:t>
            </a:r>
            <a:r>
              <a:rPr lang="en-US" sz="2400" b="1" i="1" dirty="0" err="1"/>
              <a:t>citellus</a:t>
            </a:r>
            <a:r>
              <a:rPr lang="cs-CZ" sz="2400" b="1" i="1" dirty="0"/>
              <a:t>)</a:t>
            </a:r>
          </a:p>
          <a:p>
            <a:r>
              <a:rPr lang="en-US" sz="2000" dirty="0" err="1"/>
              <a:t>deštníkový</a:t>
            </a:r>
            <a:r>
              <a:rPr lang="en-US" sz="2000" dirty="0"/>
              <a:t> </a:t>
            </a:r>
            <a:r>
              <a:rPr lang="en-US" sz="2000" dirty="0" err="1"/>
              <a:t>druh</a:t>
            </a:r>
            <a:r>
              <a:rPr lang="en-US" sz="2000" dirty="0"/>
              <a:t> </a:t>
            </a:r>
            <a:r>
              <a:rPr lang="cs-CZ" sz="2000" dirty="0"/>
              <a:t>mozaikovité </a:t>
            </a:r>
            <a:r>
              <a:rPr lang="en-US" sz="2000" dirty="0" err="1"/>
              <a:t>zemědělské</a:t>
            </a:r>
            <a:r>
              <a:rPr lang="en-US" sz="2000" dirty="0"/>
              <a:t> </a:t>
            </a:r>
            <a:r>
              <a:rPr lang="en-US" sz="2000" dirty="0" err="1"/>
              <a:t>krajiny</a:t>
            </a:r>
            <a:endParaRPr lang="cs-CZ" sz="2000" dirty="0"/>
          </a:p>
          <a:p>
            <a:r>
              <a:rPr lang="cs-CZ" sz="2000" dirty="0"/>
              <a:t>(ochrana zlatohlávka skvostného, roháče obecného…)</a:t>
            </a:r>
            <a:endParaRPr lang="en-US" sz="2000" dirty="0"/>
          </a:p>
        </p:txBody>
      </p:sp>
      <p:pic>
        <p:nvPicPr>
          <p:cNvPr id="7" name="Obrázek 6">
            <a:extLst>
              <a:ext uri="{FF2B5EF4-FFF2-40B4-BE49-F238E27FC236}">
                <a16:creationId xmlns:a16="http://schemas.microsoft.com/office/drawing/2014/main" id="{B5709BF5-8A9A-40CA-A503-24460EE0F0F2}"/>
              </a:ext>
            </a:extLst>
          </p:cNvPr>
          <p:cNvPicPr>
            <a:picLocks noChangeAspect="1"/>
          </p:cNvPicPr>
          <p:nvPr/>
        </p:nvPicPr>
        <p:blipFill>
          <a:blip r:embed="rId3"/>
          <a:stretch>
            <a:fillRect/>
          </a:stretch>
        </p:blipFill>
        <p:spPr>
          <a:xfrm>
            <a:off x="5765475" y="1823168"/>
            <a:ext cx="2471285" cy="1902671"/>
          </a:xfrm>
          <a:prstGeom prst="rect">
            <a:avLst/>
          </a:prstGeom>
        </p:spPr>
      </p:pic>
      <p:sp>
        <p:nvSpPr>
          <p:cNvPr id="8" name="TextovéPole 7">
            <a:extLst>
              <a:ext uri="{FF2B5EF4-FFF2-40B4-BE49-F238E27FC236}">
                <a16:creationId xmlns:a16="http://schemas.microsoft.com/office/drawing/2014/main" id="{33513B2A-BD57-44BD-A534-3679F2F78F71}"/>
              </a:ext>
            </a:extLst>
          </p:cNvPr>
          <p:cNvSpPr txBox="1"/>
          <p:nvPr/>
        </p:nvSpPr>
        <p:spPr>
          <a:xfrm>
            <a:off x="8584441" y="2045482"/>
            <a:ext cx="4148919" cy="646331"/>
          </a:xfrm>
          <a:prstGeom prst="rect">
            <a:avLst/>
          </a:prstGeom>
          <a:noFill/>
        </p:spPr>
        <p:txBody>
          <a:bodyPr wrap="square" rtlCol="0">
            <a:spAutoFit/>
          </a:bodyPr>
          <a:lstStyle/>
          <a:p>
            <a:r>
              <a:rPr lang="cs-CZ" dirty="0" err="1"/>
              <a:t>Rýhonosec</a:t>
            </a:r>
            <a:r>
              <a:rPr lang="cs-CZ" dirty="0"/>
              <a:t> </a:t>
            </a:r>
            <a:r>
              <a:rPr lang="cs-CZ" i="1" dirty="0" err="1"/>
              <a:t>Pseudocleonus</a:t>
            </a:r>
            <a:r>
              <a:rPr lang="cs-CZ" i="1" dirty="0"/>
              <a:t> </a:t>
            </a:r>
            <a:r>
              <a:rPr lang="cs-CZ" i="1" dirty="0" err="1"/>
              <a:t>cinereus</a:t>
            </a:r>
            <a:endParaRPr lang="cs-CZ" i="1" dirty="0"/>
          </a:p>
          <a:p>
            <a:r>
              <a:rPr lang="cs-CZ" i="1" dirty="0"/>
              <a:t>- Okraje vinohradů a polních cest</a:t>
            </a:r>
            <a:endParaRPr lang="en-US" i="1" dirty="0"/>
          </a:p>
        </p:txBody>
      </p:sp>
      <p:pic>
        <p:nvPicPr>
          <p:cNvPr id="10" name="Obrázek 9">
            <a:extLst>
              <a:ext uri="{FF2B5EF4-FFF2-40B4-BE49-F238E27FC236}">
                <a16:creationId xmlns:a16="http://schemas.microsoft.com/office/drawing/2014/main" id="{2F1BFAED-0796-40D6-8F6B-265ED7BED8C0}"/>
              </a:ext>
            </a:extLst>
          </p:cNvPr>
          <p:cNvPicPr>
            <a:picLocks noChangeAspect="1"/>
          </p:cNvPicPr>
          <p:nvPr/>
        </p:nvPicPr>
        <p:blipFill>
          <a:blip r:embed="rId4"/>
          <a:stretch>
            <a:fillRect/>
          </a:stretch>
        </p:blipFill>
        <p:spPr>
          <a:xfrm>
            <a:off x="639707" y="3830795"/>
            <a:ext cx="3522859" cy="2317363"/>
          </a:xfrm>
          <a:prstGeom prst="rect">
            <a:avLst/>
          </a:prstGeom>
        </p:spPr>
      </p:pic>
      <p:sp>
        <p:nvSpPr>
          <p:cNvPr id="11" name="TextovéPole 10">
            <a:extLst>
              <a:ext uri="{FF2B5EF4-FFF2-40B4-BE49-F238E27FC236}">
                <a16:creationId xmlns:a16="http://schemas.microsoft.com/office/drawing/2014/main" id="{7E80449D-FCE7-4308-9BF4-FAE42306FC49}"/>
              </a:ext>
            </a:extLst>
          </p:cNvPr>
          <p:cNvSpPr txBox="1"/>
          <p:nvPr/>
        </p:nvSpPr>
        <p:spPr>
          <a:xfrm>
            <a:off x="694666" y="6211669"/>
            <a:ext cx="4148919" cy="646331"/>
          </a:xfrm>
          <a:prstGeom prst="rect">
            <a:avLst/>
          </a:prstGeom>
          <a:noFill/>
        </p:spPr>
        <p:txBody>
          <a:bodyPr wrap="square" rtlCol="0">
            <a:spAutoFit/>
          </a:bodyPr>
          <a:lstStyle/>
          <a:p>
            <a:r>
              <a:rPr lang="cs-CZ" dirty="0"/>
              <a:t>Stepní vegetace s třešní křovitou, obklopena vinicemi </a:t>
            </a:r>
            <a:endParaRPr lang="en-US" i="1" dirty="0"/>
          </a:p>
        </p:txBody>
      </p:sp>
      <p:pic>
        <p:nvPicPr>
          <p:cNvPr id="13" name="Obrázek 12">
            <a:extLst>
              <a:ext uri="{FF2B5EF4-FFF2-40B4-BE49-F238E27FC236}">
                <a16:creationId xmlns:a16="http://schemas.microsoft.com/office/drawing/2014/main" id="{0A98B147-37B3-498E-A1C6-790A0F21AD6C}"/>
              </a:ext>
            </a:extLst>
          </p:cNvPr>
          <p:cNvPicPr>
            <a:picLocks noChangeAspect="1"/>
          </p:cNvPicPr>
          <p:nvPr/>
        </p:nvPicPr>
        <p:blipFill>
          <a:blip r:embed="rId5"/>
          <a:stretch>
            <a:fillRect/>
          </a:stretch>
        </p:blipFill>
        <p:spPr>
          <a:xfrm>
            <a:off x="4435522" y="3784295"/>
            <a:ext cx="2811628" cy="2150375"/>
          </a:xfrm>
          <a:prstGeom prst="rect">
            <a:avLst/>
          </a:prstGeom>
        </p:spPr>
      </p:pic>
      <p:sp>
        <p:nvSpPr>
          <p:cNvPr id="14" name="TextovéPole 13">
            <a:extLst>
              <a:ext uri="{FF2B5EF4-FFF2-40B4-BE49-F238E27FC236}">
                <a16:creationId xmlns:a16="http://schemas.microsoft.com/office/drawing/2014/main" id="{966FF68C-9E6C-404C-A09E-AD093032D127}"/>
              </a:ext>
            </a:extLst>
          </p:cNvPr>
          <p:cNvSpPr txBox="1"/>
          <p:nvPr/>
        </p:nvSpPr>
        <p:spPr>
          <a:xfrm>
            <a:off x="4435522" y="5993126"/>
            <a:ext cx="2912895" cy="923330"/>
          </a:xfrm>
          <a:prstGeom prst="rect">
            <a:avLst/>
          </a:prstGeom>
          <a:noFill/>
        </p:spPr>
        <p:txBody>
          <a:bodyPr wrap="square" rtlCol="0">
            <a:spAutoFit/>
          </a:bodyPr>
          <a:lstStyle/>
          <a:p>
            <a:r>
              <a:rPr lang="cs-CZ" dirty="0"/>
              <a:t>Soumračník slézový</a:t>
            </a:r>
            <a:endParaRPr lang="cs-CZ" i="1" dirty="0"/>
          </a:p>
          <a:p>
            <a:r>
              <a:rPr lang="cs-CZ" i="1" dirty="0"/>
              <a:t>- Pestrá stepní stanoviště, okraje polních cest</a:t>
            </a:r>
            <a:endParaRPr lang="en-US" i="1" dirty="0"/>
          </a:p>
        </p:txBody>
      </p:sp>
      <p:pic>
        <p:nvPicPr>
          <p:cNvPr id="16" name="Obrázek 15">
            <a:extLst>
              <a:ext uri="{FF2B5EF4-FFF2-40B4-BE49-F238E27FC236}">
                <a16:creationId xmlns:a16="http://schemas.microsoft.com/office/drawing/2014/main" id="{6F688350-1534-4500-98BE-47E03396F713}"/>
              </a:ext>
            </a:extLst>
          </p:cNvPr>
          <p:cNvPicPr>
            <a:picLocks noChangeAspect="1"/>
          </p:cNvPicPr>
          <p:nvPr/>
        </p:nvPicPr>
        <p:blipFill>
          <a:blip r:embed="rId6"/>
          <a:stretch>
            <a:fillRect/>
          </a:stretch>
        </p:blipFill>
        <p:spPr>
          <a:xfrm>
            <a:off x="7307331" y="3784295"/>
            <a:ext cx="2206539" cy="1902672"/>
          </a:xfrm>
          <a:prstGeom prst="rect">
            <a:avLst/>
          </a:prstGeom>
        </p:spPr>
      </p:pic>
      <p:sp>
        <p:nvSpPr>
          <p:cNvPr id="17" name="TextovéPole 16">
            <a:extLst>
              <a:ext uri="{FF2B5EF4-FFF2-40B4-BE49-F238E27FC236}">
                <a16:creationId xmlns:a16="http://schemas.microsoft.com/office/drawing/2014/main" id="{9233FC35-FEC9-4773-8176-3D25F880DF30}"/>
              </a:ext>
            </a:extLst>
          </p:cNvPr>
          <p:cNvSpPr txBox="1"/>
          <p:nvPr/>
        </p:nvSpPr>
        <p:spPr>
          <a:xfrm>
            <a:off x="7348417" y="5754921"/>
            <a:ext cx="2496172" cy="923330"/>
          </a:xfrm>
          <a:prstGeom prst="rect">
            <a:avLst/>
          </a:prstGeom>
          <a:noFill/>
        </p:spPr>
        <p:txBody>
          <a:bodyPr wrap="square" rtlCol="0">
            <a:spAutoFit/>
          </a:bodyPr>
          <a:lstStyle/>
          <a:p>
            <a:r>
              <a:rPr lang="cs-CZ" dirty="0"/>
              <a:t>Kriticky ohrožený </a:t>
            </a:r>
            <a:r>
              <a:rPr lang="cs-CZ" dirty="0" err="1"/>
              <a:t>listovník</a:t>
            </a:r>
            <a:r>
              <a:rPr lang="cs-CZ" dirty="0"/>
              <a:t> trávový (lesní trávníky a lesostepi)</a:t>
            </a:r>
            <a:endParaRPr lang="en-US" i="1" dirty="0"/>
          </a:p>
        </p:txBody>
      </p:sp>
      <p:pic>
        <p:nvPicPr>
          <p:cNvPr id="19" name="Obrázek 18">
            <a:extLst>
              <a:ext uri="{FF2B5EF4-FFF2-40B4-BE49-F238E27FC236}">
                <a16:creationId xmlns:a16="http://schemas.microsoft.com/office/drawing/2014/main" id="{A34EDFDF-A46A-4BF5-9687-E8B3DF6E4215}"/>
              </a:ext>
            </a:extLst>
          </p:cNvPr>
          <p:cNvPicPr>
            <a:picLocks noChangeAspect="1"/>
          </p:cNvPicPr>
          <p:nvPr/>
        </p:nvPicPr>
        <p:blipFill>
          <a:blip r:embed="rId7"/>
          <a:stretch>
            <a:fillRect/>
          </a:stretch>
        </p:blipFill>
        <p:spPr>
          <a:xfrm>
            <a:off x="9438873" y="2824552"/>
            <a:ext cx="2753127" cy="1802573"/>
          </a:xfrm>
          <a:prstGeom prst="rect">
            <a:avLst/>
          </a:prstGeom>
        </p:spPr>
      </p:pic>
      <p:sp>
        <p:nvSpPr>
          <p:cNvPr id="20" name="TextovéPole 19">
            <a:extLst>
              <a:ext uri="{FF2B5EF4-FFF2-40B4-BE49-F238E27FC236}">
                <a16:creationId xmlns:a16="http://schemas.microsoft.com/office/drawing/2014/main" id="{660CF3C8-DB49-4D2E-AB66-52BA0E0DFCE6}"/>
              </a:ext>
            </a:extLst>
          </p:cNvPr>
          <p:cNvSpPr txBox="1"/>
          <p:nvPr/>
        </p:nvSpPr>
        <p:spPr>
          <a:xfrm>
            <a:off x="9695828" y="4729358"/>
            <a:ext cx="2496172" cy="1200329"/>
          </a:xfrm>
          <a:prstGeom prst="rect">
            <a:avLst/>
          </a:prstGeom>
          <a:noFill/>
        </p:spPr>
        <p:txBody>
          <a:bodyPr wrap="square" rtlCol="0">
            <a:spAutoFit/>
          </a:bodyPr>
          <a:lstStyle/>
          <a:p>
            <a:r>
              <a:rPr lang="cs-CZ" dirty="0"/>
              <a:t>Silně ohrožený modřenec hroznatý (okopávané a naorávané vinice a sady)</a:t>
            </a:r>
            <a:endParaRPr lang="en-US" i="1" dirty="0"/>
          </a:p>
        </p:txBody>
      </p:sp>
    </p:spTree>
    <p:extLst>
      <p:ext uri="{BB962C8B-B14F-4D97-AF65-F5344CB8AC3E}">
        <p14:creationId xmlns:p14="http://schemas.microsoft.com/office/powerpoint/2010/main" val="3401384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Vážky jako bioindikátory</a:t>
            </a:r>
            <a:endParaRPr lang="en-US" dirty="0"/>
          </a:p>
        </p:txBody>
      </p:sp>
      <p:pic>
        <p:nvPicPr>
          <p:cNvPr id="3074" name="Picture 2" descr="Aeshna caerulea Azure hawker Pohjanukonkorento Aeschne azuré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59542" y="1471664"/>
            <a:ext cx="5181600" cy="389815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759542" y="5460697"/>
            <a:ext cx="4513006" cy="1015663"/>
          </a:xfrm>
          <a:prstGeom prst="rect">
            <a:avLst/>
          </a:prstGeom>
          <a:noFill/>
        </p:spPr>
        <p:txBody>
          <a:bodyPr wrap="square" rtlCol="0">
            <a:spAutoFit/>
          </a:bodyPr>
          <a:lstStyle/>
          <a:p>
            <a:r>
              <a:rPr lang="cs-CZ" dirty="0"/>
              <a:t>Šídlo horské (</a:t>
            </a:r>
            <a:r>
              <a:rPr lang="cs-CZ" i="1" dirty="0" err="1"/>
              <a:t>Aeshna</a:t>
            </a:r>
            <a:r>
              <a:rPr lang="cs-CZ" i="1" dirty="0"/>
              <a:t> </a:t>
            </a:r>
            <a:r>
              <a:rPr lang="cs-CZ" i="1" dirty="0" err="1"/>
              <a:t>caerulea</a:t>
            </a:r>
            <a:r>
              <a:rPr lang="cs-CZ" dirty="0"/>
              <a:t>)</a:t>
            </a:r>
          </a:p>
          <a:p>
            <a:r>
              <a:rPr lang="cs-CZ" sz="2400" b="1" dirty="0"/>
              <a:t>DBI = 9</a:t>
            </a:r>
            <a:r>
              <a:rPr lang="cs-CZ" dirty="0"/>
              <a:t>, horská vrchoviště Krkonoš, Šumavy, glaciální relikt</a:t>
            </a:r>
            <a:endParaRPr lang="en-US" dirty="0"/>
          </a:p>
        </p:txBody>
      </p:sp>
      <p:pic>
        <p:nvPicPr>
          <p:cNvPr id="3078" name="Picture 6" descr="https://hradec.rozhlas.cz/sites/default/files/images/03793303.jpe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056671" y="1471663"/>
            <a:ext cx="5825004" cy="3898157"/>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671" y="4920332"/>
            <a:ext cx="2882475" cy="1556026"/>
          </a:xfrm>
          <a:prstGeom prst="rect">
            <a:avLst/>
          </a:prstGeom>
        </p:spPr>
      </p:pic>
    </p:spTree>
    <p:extLst>
      <p:ext uri="{BB962C8B-B14F-4D97-AF65-F5344CB8AC3E}">
        <p14:creationId xmlns:p14="http://schemas.microsoft.com/office/powerpoint/2010/main" val="4972967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Vážky jako bioindikátory</a:t>
            </a:r>
            <a:endParaRPr lang="en-US" dirty="0"/>
          </a:p>
        </p:txBody>
      </p:sp>
      <p:sp>
        <p:nvSpPr>
          <p:cNvPr id="7" name="TextovéPole 6"/>
          <p:cNvSpPr txBox="1"/>
          <p:nvPr/>
        </p:nvSpPr>
        <p:spPr>
          <a:xfrm>
            <a:off x="6253316" y="5705622"/>
            <a:ext cx="4431890" cy="1015663"/>
          </a:xfrm>
          <a:prstGeom prst="rect">
            <a:avLst/>
          </a:prstGeom>
          <a:noFill/>
        </p:spPr>
        <p:txBody>
          <a:bodyPr wrap="square" rtlCol="0">
            <a:spAutoFit/>
          </a:bodyPr>
          <a:lstStyle/>
          <a:p>
            <a:r>
              <a:rPr lang="cs-CZ" dirty="0"/>
              <a:t>Šidélko lesklé (</a:t>
            </a:r>
            <a:r>
              <a:rPr lang="cs-CZ" i="1" dirty="0" err="1"/>
              <a:t>Nehalennia</a:t>
            </a:r>
            <a:r>
              <a:rPr lang="cs-CZ" i="1" dirty="0"/>
              <a:t> </a:t>
            </a:r>
            <a:r>
              <a:rPr lang="cs-CZ" i="1" dirty="0" err="1"/>
              <a:t>speciosa</a:t>
            </a:r>
            <a:r>
              <a:rPr lang="cs-CZ" dirty="0"/>
              <a:t>)</a:t>
            </a:r>
          </a:p>
          <a:p>
            <a:r>
              <a:rPr lang="cs-CZ" sz="2400" b="1" dirty="0"/>
              <a:t>DBI = 9</a:t>
            </a:r>
            <a:r>
              <a:rPr lang="cs-CZ" dirty="0"/>
              <a:t>, rašeliniště, slatiniště, jediná lokalita výskytu v ČR (slatiniště Kramářka)</a:t>
            </a:r>
            <a:endParaRPr lang="en-US" dirty="0"/>
          </a:p>
        </p:txBody>
      </p:sp>
      <p:pic>
        <p:nvPicPr>
          <p:cNvPr id="3076" name="Picture 4" descr="https://observation.org/media/photo/1357617.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6000" y="1471663"/>
            <a:ext cx="5861890" cy="3898157"/>
          </a:xfrm>
          <a:prstGeom prst="rect">
            <a:avLst/>
          </a:prstGeom>
          <a:noFill/>
          <a:extLst>
            <a:ext uri="{909E8E84-426E-40DD-AFC4-6F175D3DCCD1}">
              <a14:hiddenFill xmlns:a14="http://schemas.microsoft.com/office/drawing/2010/main">
                <a:solidFill>
                  <a:srgbClr val="FFFFFF"/>
                </a:solidFill>
              </a14:hiddenFill>
            </a:ext>
          </a:extLst>
        </p:spPr>
      </p:pic>
      <p:pic>
        <p:nvPicPr>
          <p:cNvPr id="4" name="Zástupný symbol pro obsah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98211" y="1434264"/>
            <a:ext cx="3404729" cy="5194688"/>
          </a:xfr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236" y="3921895"/>
            <a:ext cx="2370025" cy="1447925"/>
          </a:xfrm>
          <a:prstGeom prst="rect">
            <a:avLst/>
          </a:prstGeom>
        </p:spPr>
      </p:pic>
    </p:spTree>
    <p:extLst>
      <p:ext uri="{BB962C8B-B14F-4D97-AF65-F5344CB8AC3E}">
        <p14:creationId xmlns:p14="http://schemas.microsoft.com/office/powerpoint/2010/main" val="24988272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Vážky jako bioindikátory</a:t>
            </a:r>
            <a:endParaRPr lang="en-US" dirty="0"/>
          </a:p>
        </p:txBody>
      </p:sp>
      <p:pic>
        <p:nvPicPr>
          <p:cNvPr id="5"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41806" y="2278412"/>
            <a:ext cx="4789114" cy="3498135"/>
          </a:xfrm>
        </p:spPr>
      </p:pic>
      <p:pic>
        <p:nvPicPr>
          <p:cNvPr id="7170" name="Picture 2" descr="https://www.vazky.net/wp-content/uploads/sites/19/2021/03/Coenagrion-lunulatum-2009_-05_-12-15_-24_-00_-buschbach.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838200" y="2278412"/>
            <a:ext cx="5181600" cy="344576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769374" y="5899355"/>
            <a:ext cx="6447503" cy="738664"/>
          </a:xfrm>
          <a:prstGeom prst="rect">
            <a:avLst/>
          </a:prstGeom>
          <a:noFill/>
        </p:spPr>
        <p:txBody>
          <a:bodyPr wrap="square" rtlCol="0">
            <a:spAutoFit/>
          </a:bodyPr>
          <a:lstStyle/>
          <a:p>
            <a:r>
              <a:rPr lang="cs-CZ" dirty="0"/>
              <a:t>Šidélko jarní (</a:t>
            </a:r>
            <a:r>
              <a:rPr lang="cs-CZ" i="1" dirty="0" err="1"/>
              <a:t>Coenagrion</a:t>
            </a:r>
            <a:r>
              <a:rPr lang="cs-CZ" i="1" dirty="0"/>
              <a:t> </a:t>
            </a:r>
            <a:r>
              <a:rPr lang="cs-CZ" i="1" dirty="0" err="1"/>
              <a:t>lunulatum</a:t>
            </a:r>
            <a:r>
              <a:rPr lang="cs-CZ" dirty="0"/>
              <a:t>)</a:t>
            </a:r>
          </a:p>
          <a:p>
            <a:r>
              <a:rPr lang="cs-CZ" sz="2400" b="1" dirty="0"/>
              <a:t>DBI = 9</a:t>
            </a:r>
            <a:r>
              <a:rPr lang="cs-CZ" dirty="0"/>
              <a:t>, </a:t>
            </a:r>
            <a:r>
              <a:rPr lang="en-US" dirty="0" err="1"/>
              <a:t>menší</a:t>
            </a:r>
            <a:r>
              <a:rPr lang="en-US" dirty="0"/>
              <a:t>  </a:t>
            </a:r>
            <a:r>
              <a:rPr lang="en-US" dirty="0" err="1"/>
              <a:t>mezotrofní</a:t>
            </a:r>
            <a:r>
              <a:rPr lang="en-US" dirty="0"/>
              <a:t>  </a:t>
            </a:r>
            <a:r>
              <a:rPr lang="en-US" dirty="0" err="1"/>
              <a:t>extenzivně</a:t>
            </a:r>
            <a:r>
              <a:rPr lang="en-US" dirty="0"/>
              <a:t> </a:t>
            </a:r>
            <a:r>
              <a:rPr lang="en-US" dirty="0" err="1"/>
              <a:t>využívané</a:t>
            </a:r>
            <a:r>
              <a:rPr lang="en-US" dirty="0"/>
              <a:t> </a:t>
            </a:r>
            <a:r>
              <a:rPr lang="en-US" dirty="0" err="1"/>
              <a:t>rybníčky</a:t>
            </a:r>
            <a:endParaRPr lang="en-US" dirty="0"/>
          </a:p>
        </p:txBody>
      </p:sp>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1806" y="4650327"/>
            <a:ext cx="2039551" cy="1249028"/>
          </a:xfrm>
          <a:prstGeom prst="rect">
            <a:avLst/>
          </a:prstGeom>
        </p:spPr>
      </p:pic>
    </p:spTree>
    <p:extLst>
      <p:ext uri="{BB962C8B-B14F-4D97-AF65-F5344CB8AC3E}">
        <p14:creationId xmlns:p14="http://schemas.microsoft.com/office/powerpoint/2010/main" val="17050366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Vážky jako bioindikátory</a:t>
            </a:r>
            <a:endParaRPr lang="en-US" dirty="0"/>
          </a:p>
        </p:txBody>
      </p:sp>
      <p:sp>
        <p:nvSpPr>
          <p:cNvPr id="6" name="TextovéPole 5"/>
          <p:cNvSpPr txBox="1"/>
          <p:nvPr/>
        </p:nvSpPr>
        <p:spPr>
          <a:xfrm>
            <a:off x="422134" y="5743137"/>
            <a:ext cx="7135761" cy="738664"/>
          </a:xfrm>
          <a:prstGeom prst="rect">
            <a:avLst/>
          </a:prstGeom>
          <a:noFill/>
        </p:spPr>
        <p:txBody>
          <a:bodyPr wrap="square" rtlCol="0">
            <a:spAutoFit/>
          </a:bodyPr>
          <a:lstStyle/>
          <a:p>
            <a:r>
              <a:rPr lang="cs-CZ" dirty="0"/>
              <a:t>Vážka rumělková (</a:t>
            </a:r>
            <a:r>
              <a:rPr lang="cs-CZ" i="1" dirty="0" err="1"/>
              <a:t>Sympetrum</a:t>
            </a:r>
            <a:r>
              <a:rPr lang="cs-CZ" i="1" dirty="0"/>
              <a:t> </a:t>
            </a:r>
            <a:r>
              <a:rPr lang="cs-CZ" i="1" dirty="0" err="1"/>
              <a:t>depressiusculum</a:t>
            </a:r>
            <a:r>
              <a:rPr lang="cs-CZ" dirty="0"/>
              <a:t>)</a:t>
            </a:r>
          </a:p>
          <a:p>
            <a:r>
              <a:rPr lang="cs-CZ" sz="2400" b="1" dirty="0"/>
              <a:t>DBI = 8</a:t>
            </a:r>
            <a:r>
              <a:rPr lang="cs-CZ" dirty="0"/>
              <a:t>, podmáčené nivní louky, extenzivně využívané rybníky</a:t>
            </a:r>
            <a:endParaRPr lang="en-US" dirty="0"/>
          </a:p>
        </p:txBody>
      </p:sp>
      <p:pic>
        <p:nvPicPr>
          <p:cNvPr id="8196" name="Picture 4" descr="https://www.vazky.net/wp-content/uploads/sites/19/2021/03/Sympetrum-depressiusculum-2008_-08_-28-12_-32_-21_-hermanice_-frydlantu.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22134" y="1825625"/>
            <a:ext cx="5673866" cy="3782577"/>
          </a:xfrm>
          <a:prstGeom prst="rect">
            <a:avLst/>
          </a:prstGeom>
          <a:noFill/>
          <a:extLst>
            <a:ext uri="{909E8E84-426E-40DD-AFC4-6F175D3DCCD1}">
              <a14:hiddenFill xmlns:a14="http://schemas.microsoft.com/office/drawing/2010/main">
                <a:solidFill>
                  <a:srgbClr val="FFFFFF"/>
                </a:solidFill>
              </a14:hiddenFill>
            </a:ext>
          </a:extLst>
        </p:spPr>
      </p:pic>
      <p:pic>
        <p:nvPicPr>
          <p:cNvPr id="7" name="Zástupný symbol pro obsah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94613" y="1825624"/>
            <a:ext cx="5793675" cy="3782577"/>
          </a:xfrm>
        </p:spPr>
      </p:pic>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3466" y="4393604"/>
            <a:ext cx="2254822" cy="1214597"/>
          </a:xfrm>
          <a:prstGeom prst="rect">
            <a:avLst/>
          </a:prstGeom>
        </p:spPr>
      </p:pic>
    </p:spTree>
    <p:extLst>
      <p:ext uri="{BB962C8B-B14F-4D97-AF65-F5344CB8AC3E}">
        <p14:creationId xmlns:p14="http://schemas.microsoft.com/office/powerpoint/2010/main" val="4158370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DD60E1-6089-442F-9676-F38DE887CCB0}"/>
              </a:ext>
            </a:extLst>
          </p:cNvPr>
          <p:cNvSpPr>
            <a:spLocks noGrp="1"/>
          </p:cNvSpPr>
          <p:nvPr>
            <p:ph type="title"/>
          </p:nvPr>
        </p:nvSpPr>
        <p:spPr/>
        <p:txBody>
          <a:bodyPr/>
          <a:lstStyle/>
          <a:p>
            <a:endParaRPr lang="en-US"/>
          </a:p>
        </p:txBody>
      </p:sp>
      <p:pic>
        <p:nvPicPr>
          <p:cNvPr id="6" name="Obrázek 5">
            <a:extLst>
              <a:ext uri="{FF2B5EF4-FFF2-40B4-BE49-F238E27FC236}">
                <a16:creationId xmlns:a16="http://schemas.microsoft.com/office/drawing/2014/main" id="{AD38C54D-CC1E-4524-AE0C-2C6DF99FC181}"/>
              </a:ext>
            </a:extLst>
          </p:cNvPr>
          <p:cNvPicPr>
            <a:picLocks noChangeAspect="1"/>
          </p:cNvPicPr>
          <p:nvPr/>
        </p:nvPicPr>
        <p:blipFill>
          <a:blip r:embed="rId2"/>
          <a:stretch>
            <a:fillRect/>
          </a:stretch>
        </p:blipFill>
        <p:spPr>
          <a:xfrm>
            <a:off x="0" y="145269"/>
            <a:ext cx="6065060" cy="3648965"/>
          </a:xfrm>
          <a:prstGeom prst="rect">
            <a:avLst/>
          </a:prstGeom>
        </p:spPr>
      </p:pic>
      <p:pic>
        <p:nvPicPr>
          <p:cNvPr id="8" name="Obrázek 7">
            <a:extLst>
              <a:ext uri="{FF2B5EF4-FFF2-40B4-BE49-F238E27FC236}">
                <a16:creationId xmlns:a16="http://schemas.microsoft.com/office/drawing/2014/main" id="{043E65FB-FC92-44EC-A586-D0DE779C444D}"/>
              </a:ext>
            </a:extLst>
          </p:cNvPr>
          <p:cNvPicPr>
            <a:picLocks noChangeAspect="1"/>
          </p:cNvPicPr>
          <p:nvPr/>
        </p:nvPicPr>
        <p:blipFill>
          <a:blip r:embed="rId3"/>
          <a:stretch>
            <a:fillRect/>
          </a:stretch>
        </p:blipFill>
        <p:spPr>
          <a:xfrm>
            <a:off x="6172200" y="142429"/>
            <a:ext cx="5919953" cy="3651805"/>
          </a:xfrm>
          <a:prstGeom prst="rect">
            <a:avLst/>
          </a:prstGeom>
        </p:spPr>
      </p:pic>
      <p:pic>
        <p:nvPicPr>
          <p:cNvPr id="9" name="Picture 4" descr="https://upload.wikimedia.org/wikipedia/commons/2/24/Lestes_sponsa_1%28loz%29.jpg">
            <a:extLst>
              <a:ext uri="{FF2B5EF4-FFF2-40B4-BE49-F238E27FC236}">
                <a16:creationId xmlns:a16="http://schemas.microsoft.com/office/drawing/2014/main" id="{E0B3027B-6A7F-4809-92F3-0655D62AEF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6983" y="3794234"/>
            <a:ext cx="1845017" cy="1229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Šídlo královské (Anax imperator), PP Ptáčovské rybníky, Ptáčov, foto Václav Křivan">
            <a:extLst>
              <a:ext uri="{FF2B5EF4-FFF2-40B4-BE49-F238E27FC236}">
                <a16:creationId xmlns:a16="http://schemas.microsoft.com/office/drawing/2014/main" id="{0EB91F1F-705B-4C34-9CDE-50562A4338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9843" y="3794234"/>
            <a:ext cx="1537139" cy="1229711"/>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5E8674AB-39C2-4B41-B74D-82A193952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794234"/>
            <a:ext cx="2144111" cy="1429407"/>
          </a:xfrm>
          <a:prstGeom prst="rect">
            <a:avLst/>
          </a:prstGeom>
        </p:spPr>
      </p:pic>
      <p:pic>
        <p:nvPicPr>
          <p:cNvPr id="12" name="Picture 2" descr="Aeshna caerulea Azure hawker Pohjanukonkorento Aeschne azurée">
            <a:extLst>
              <a:ext uri="{FF2B5EF4-FFF2-40B4-BE49-F238E27FC236}">
                <a16:creationId xmlns:a16="http://schemas.microsoft.com/office/drawing/2014/main" id="{AC4F8846-8BC1-4A72-8298-BDDF31743D4C}"/>
              </a:ext>
            </a:extLst>
          </p:cNvPr>
          <p:cNvPicPr>
            <a:picLocks noGrp="1" noChangeAspect="1" noChangeArrowheads="1"/>
          </p:cNvPicPr>
          <p:nvPr>
            <p:ph sz="half" idx="1"/>
          </p:nvPr>
        </p:nvPicPr>
        <p:blipFill>
          <a:blip r:embed="rId7" cstate="print">
            <a:extLst>
              <a:ext uri="{28A0092B-C50C-407E-A947-70E740481C1C}">
                <a14:useLocalDpi xmlns:a14="http://schemas.microsoft.com/office/drawing/2010/main" val="0"/>
              </a:ext>
            </a:extLst>
          </a:blip>
          <a:srcRect/>
          <a:stretch>
            <a:fillRect/>
          </a:stretch>
        </p:blipFill>
        <p:spPr bwMode="auto">
          <a:xfrm>
            <a:off x="2144110" y="3794234"/>
            <a:ext cx="1900030" cy="1429407"/>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15">
            <a:extLst>
              <a:ext uri="{FF2B5EF4-FFF2-40B4-BE49-F238E27FC236}">
                <a16:creationId xmlns:a16="http://schemas.microsoft.com/office/drawing/2014/main" id="{07E74F6F-C8BE-4A81-BEF5-B7F55522B1F4}"/>
              </a:ext>
            </a:extLst>
          </p:cNvPr>
          <p:cNvPicPr>
            <a:picLocks noChangeAspect="1"/>
          </p:cNvPicPr>
          <p:nvPr/>
        </p:nvPicPr>
        <p:blipFill>
          <a:blip r:embed="rId8"/>
          <a:stretch>
            <a:fillRect/>
          </a:stretch>
        </p:blipFill>
        <p:spPr>
          <a:xfrm>
            <a:off x="7683061" y="3779951"/>
            <a:ext cx="1174507" cy="1378769"/>
          </a:xfrm>
          <a:prstGeom prst="rect">
            <a:avLst/>
          </a:prstGeom>
        </p:spPr>
      </p:pic>
      <p:pic>
        <p:nvPicPr>
          <p:cNvPr id="18" name="Obrázek 17">
            <a:extLst>
              <a:ext uri="{FF2B5EF4-FFF2-40B4-BE49-F238E27FC236}">
                <a16:creationId xmlns:a16="http://schemas.microsoft.com/office/drawing/2014/main" id="{9FC3807D-772E-4278-85F3-6B1CA50C9F27}"/>
              </a:ext>
            </a:extLst>
          </p:cNvPr>
          <p:cNvPicPr>
            <a:picLocks noChangeAspect="1"/>
          </p:cNvPicPr>
          <p:nvPr/>
        </p:nvPicPr>
        <p:blipFill>
          <a:blip r:embed="rId9"/>
          <a:stretch>
            <a:fillRect/>
          </a:stretch>
        </p:blipFill>
        <p:spPr>
          <a:xfrm>
            <a:off x="4044140" y="3778644"/>
            <a:ext cx="1618933" cy="1444998"/>
          </a:xfrm>
          <a:prstGeom prst="rect">
            <a:avLst/>
          </a:prstGeom>
        </p:spPr>
      </p:pic>
      <p:sp>
        <p:nvSpPr>
          <p:cNvPr id="19" name="TextovéPole 18">
            <a:extLst>
              <a:ext uri="{FF2B5EF4-FFF2-40B4-BE49-F238E27FC236}">
                <a16:creationId xmlns:a16="http://schemas.microsoft.com/office/drawing/2014/main" id="{090C7B9D-84DD-4E6E-BFFF-C2F0ACD04E0D}"/>
              </a:ext>
            </a:extLst>
          </p:cNvPr>
          <p:cNvSpPr txBox="1"/>
          <p:nvPr/>
        </p:nvSpPr>
        <p:spPr>
          <a:xfrm>
            <a:off x="178676" y="5370786"/>
            <a:ext cx="1965434" cy="369332"/>
          </a:xfrm>
          <a:prstGeom prst="rect">
            <a:avLst/>
          </a:prstGeom>
          <a:noFill/>
        </p:spPr>
        <p:txBody>
          <a:bodyPr wrap="square" rtlCol="0">
            <a:spAutoFit/>
          </a:bodyPr>
          <a:lstStyle/>
          <a:p>
            <a:r>
              <a:rPr lang="cs-CZ" dirty="0"/>
              <a:t>DBI = 8</a:t>
            </a:r>
            <a:endParaRPr lang="en-US" dirty="0"/>
          </a:p>
        </p:txBody>
      </p:sp>
      <p:sp>
        <p:nvSpPr>
          <p:cNvPr id="20" name="TextovéPole 19">
            <a:extLst>
              <a:ext uri="{FF2B5EF4-FFF2-40B4-BE49-F238E27FC236}">
                <a16:creationId xmlns:a16="http://schemas.microsoft.com/office/drawing/2014/main" id="{CF097F49-F620-49C3-835E-C8BDF0DF69D8}"/>
              </a:ext>
            </a:extLst>
          </p:cNvPr>
          <p:cNvSpPr txBox="1"/>
          <p:nvPr/>
        </p:nvSpPr>
        <p:spPr>
          <a:xfrm>
            <a:off x="4099626" y="5351242"/>
            <a:ext cx="1965434" cy="369332"/>
          </a:xfrm>
          <a:prstGeom prst="rect">
            <a:avLst/>
          </a:prstGeom>
          <a:noFill/>
        </p:spPr>
        <p:txBody>
          <a:bodyPr wrap="square" rtlCol="0">
            <a:spAutoFit/>
          </a:bodyPr>
          <a:lstStyle/>
          <a:p>
            <a:r>
              <a:rPr lang="cs-CZ" dirty="0"/>
              <a:t>DBI = 6</a:t>
            </a:r>
            <a:endParaRPr lang="en-US" dirty="0"/>
          </a:p>
        </p:txBody>
      </p:sp>
      <p:sp>
        <p:nvSpPr>
          <p:cNvPr id="21" name="TextovéPole 20">
            <a:extLst>
              <a:ext uri="{FF2B5EF4-FFF2-40B4-BE49-F238E27FC236}">
                <a16:creationId xmlns:a16="http://schemas.microsoft.com/office/drawing/2014/main" id="{DB9C7A10-9CD6-4E75-B4AB-CF37D91100CC}"/>
              </a:ext>
            </a:extLst>
          </p:cNvPr>
          <p:cNvSpPr txBox="1"/>
          <p:nvPr/>
        </p:nvSpPr>
        <p:spPr>
          <a:xfrm>
            <a:off x="2311401" y="5348197"/>
            <a:ext cx="1965434" cy="369332"/>
          </a:xfrm>
          <a:prstGeom prst="rect">
            <a:avLst/>
          </a:prstGeom>
          <a:noFill/>
        </p:spPr>
        <p:txBody>
          <a:bodyPr wrap="square" rtlCol="0">
            <a:spAutoFit/>
          </a:bodyPr>
          <a:lstStyle/>
          <a:p>
            <a:r>
              <a:rPr lang="cs-CZ" dirty="0"/>
              <a:t>DBI = 9</a:t>
            </a:r>
            <a:endParaRPr lang="en-US" dirty="0"/>
          </a:p>
        </p:txBody>
      </p:sp>
      <p:sp>
        <p:nvSpPr>
          <p:cNvPr id="22" name="TextovéPole 21">
            <a:extLst>
              <a:ext uri="{FF2B5EF4-FFF2-40B4-BE49-F238E27FC236}">
                <a16:creationId xmlns:a16="http://schemas.microsoft.com/office/drawing/2014/main" id="{69CC6968-C039-4847-AC92-1CD448BC29C8}"/>
              </a:ext>
            </a:extLst>
          </p:cNvPr>
          <p:cNvSpPr txBox="1"/>
          <p:nvPr/>
        </p:nvSpPr>
        <p:spPr>
          <a:xfrm>
            <a:off x="7698826" y="5256642"/>
            <a:ext cx="1965434" cy="369332"/>
          </a:xfrm>
          <a:prstGeom prst="rect">
            <a:avLst/>
          </a:prstGeom>
          <a:noFill/>
        </p:spPr>
        <p:txBody>
          <a:bodyPr wrap="square" rtlCol="0">
            <a:spAutoFit/>
          </a:bodyPr>
          <a:lstStyle/>
          <a:p>
            <a:r>
              <a:rPr lang="cs-CZ" dirty="0"/>
              <a:t>DBI = 3</a:t>
            </a:r>
            <a:endParaRPr lang="en-US" dirty="0"/>
          </a:p>
        </p:txBody>
      </p:sp>
      <p:sp>
        <p:nvSpPr>
          <p:cNvPr id="23" name="TextovéPole 22">
            <a:extLst>
              <a:ext uri="{FF2B5EF4-FFF2-40B4-BE49-F238E27FC236}">
                <a16:creationId xmlns:a16="http://schemas.microsoft.com/office/drawing/2014/main" id="{C9B53991-DF79-4865-B3EC-EE9E0B11E9C1}"/>
              </a:ext>
            </a:extLst>
          </p:cNvPr>
          <p:cNvSpPr txBox="1"/>
          <p:nvPr/>
        </p:nvSpPr>
        <p:spPr>
          <a:xfrm>
            <a:off x="9132176" y="5166576"/>
            <a:ext cx="1965434" cy="369332"/>
          </a:xfrm>
          <a:prstGeom prst="rect">
            <a:avLst/>
          </a:prstGeom>
          <a:noFill/>
        </p:spPr>
        <p:txBody>
          <a:bodyPr wrap="square" rtlCol="0">
            <a:spAutoFit/>
          </a:bodyPr>
          <a:lstStyle/>
          <a:p>
            <a:r>
              <a:rPr lang="cs-CZ" dirty="0"/>
              <a:t>DBI = 0</a:t>
            </a:r>
            <a:endParaRPr lang="en-US" dirty="0"/>
          </a:p>
        </p:txBody>
      </p:sp>
      <p:sp>
        <p:nvSpPr>
          <p:cNvPr id="24" name="TextovéPole 23">
            <a:extLst>
              <a:ext uri="{FF2B5EF4-FFF2-40B4-BE49-F238E27FC236}">
                <a16:creationId xmlns:a16="http://schemas.microsoft.com/office/drawing/2014/main" id="{AC89C6F4-905A-4820-B487-020DC44C79CE}"/>
              </a:ext>
            </a:extLst>
          </p:cNvPr>
          <p:cNvSpPr txBox="1"/>
          <p:nvPr/>
        </p:nvSpPr>
        <p:spPr>
          <a:xfrm>
            <a:off x="10696214" y="5157146"/>
            <a:ext cx="1965434" cy="369332"/>
          </a:xfrm>
          <a:prstGeom prst="rect">
            <a:avLst/>
          </a:prstGeom>
          <a:noFill/>
        </p:spPr>
        <p:txBody>
          <a:bodyPr wrap="square" rtlCol="0">
            <a:spAutoFit/>
          </a:bodyPr>
          <a:lstStyle/>
          <a:p>
            <a:r>
              <a:rPr lang="cs-CZ" dirty="0"/>
              <a:t>DBI = 0</a:t>
            </a:r>
            <a:endParaRPr lang="en-US" dirty="0"/>
          </a:p>
        </p:txBody>
      </p:sp>
      <p:pic>
        <p:nvPicPr>
          <p:cNvPr id="26" name="Obrázek 25">
            <a:extLst>
              <a:ext uri="{FF2B5EF4-FFF2-40B4-BE49-F238E27FC236}">
                <a16:creationId xmlns:a16="http://schemas.microsoft.com/office/drawing/2014/main" id="{DF447334-1F2D-4066-B05D-FB130FE0D2EC}"/>
              </a:ext>
            </a:extLst>
          </p:cNvPr>
          <p:cNvPicPr>
            <a:picLocks noChangeAspect="1"/>
          </p:cNvPicPr>
          <p:nvPr/>
        </p:nvPicPr>
        <p:blipFill>
          <a:blip r:embed="rId10"/>
          <a:stretch>
            <a:fillRect/>
          </a:stretch>
        </p:blipFill>
        <p:spPr>
          <a:xfrm>
            <a:off x="6064094" y="3778644"/>
            <a:ext cx="1794786" cy="848798"/>
          </a:xfrm>
          <a:prstGeom prst="rect">
            <a:avLst/>
          </a:prstGeom>
        </p:spPr>
      </p:pic>
      <p:sp>
        <p:nvSpPr>
          <p:cNvPr id="27" name="TextovéPole 26">
            <a:extLst>
              <a:ext uri="{FF2B5EF4-FFF2-40B4-BE49-F238E27FC236}">
                <a16:creationId xmlns:a16="http://schemas.microsoft.com/office/drawing/2014/main" id="{D938814A-AA57-4CA9-860C-C40C1451BCC1}"/>
              </a:ext>
            </a:extLst>
          </p:cNvPr>
          <p:cNvSpPr txBox="1"/>
          <p:nvPr/>
        </p:nvSpPr>
        <p:spPr>
          <a:xfrm>
            <a:off x="6528929" y="4620010"/>
            <a:ext cx="1965434" cy="369332"/>
          </a:xfrm>
          <a:prstGeom prst="rect">
            <a:avLst/>
          </a:prstGeom>
          <a:noFill/>
        </p:spPr>
        <p:txBody>
          <a:bodyPr wrap="square" rtlCol="0">
            <a:spAutoFit/>
          </a:bodyPr>
          <a:lstStyle/>
          <a:p>
            <a:r>
              <a:rPr lang="cs-CZ" dirty="0"/>
              <a:t>DBI = 0</a:t>
            </a:r>
            <a:endParaRPr lang="en-US" dirty="0"/>
          </a:p>
        </p:txBody>
      </p:sp>
      <p:sp>
        <p:nvSpPr>
          <p:cNvPr id="28" name="TextovéPole 27">
            <a:extLst>
              <a:ext uri="{FF2B5EF4-FFF2-40B4-BE49-F238E27FC236}">
                <a16:creationId xmlns:a16="http://schemas.microsoft.com/office/drawing/2014/main" id="{34990E93-DDC7-4899-B4B3-FB5257BFCA5A}"/>
              </a:ext>
            </a:extLst>
          </p:cNvPr>
          <p:cNvSpPr txBox="1"/>
          <p:nvPr/>
        </p:nvSpPr>
        <p:spPr>
          <a:xfrm>
            <a:off x="478221" y="6310825"/>
            <a:ext cx="1965434" cy="461665"/>
          </a:xfrm>
          <a:prstGeom prst="rect">
            <a:avLst/>
          </a:prstGeom>
          <a:noFill/>
        </p:spPr>
        <p:txBody>
          <a:bodyPr wrap="square" rtlCol="0">
            <a:spAutoFit/>
          </a:bodyPr>
          <a:lstStyle/>
          <a:p>
            <a:r>
              <a:rPr lang="cs-CZ" sz="2400" dirty="0" err="1"/>
              <a:t>DBI</a:t>
            </a:r>
            <a:r>
              <a:rPr lang="cs-CZ" sz="2400" baseline="-25000" dirty="0" err="1"/>
              <a:t>sum</a:t>
            </a:r>
            <a:r>
              <a:rPr lang="cs-CZ" sz="2400" dirty="0"/>
              <a:t> = 23</a:t>
            </a:r>
            <a:endParaRPr lang="en-US" sz="2400" dirty="0"/>
          </a:p>
        </p:txBody>
      </p:sp>
      <p:sp>
        <p:nvSpPr>
          <p:cNvPr id="29" name="TextovéPole 28">
            <a:extLst>
              <a:ext uri="{FF2B5EF4-FFF2-40B4-BE49-F238E27FC236}">
                <a16:creationId xmlns:a16="http://schemas.microsoft.com/office/drawing/2014/main" id="{C3EBE863-895F-44DD-A6DF-4D6FFEE0D356}"/>
              </a:ext>
            </a:extLst>
          </p:cNvPr>
          <p:cNvSpPr txBox="1"/>
          <p:nvPr/>
        </p:nvSpPr>
        <p:spPr>
          <a:xfrm>
            <a:off x="2622331" y="6285620"/>
            <a:ext cx="1965434" cy="461665"/>
          </a:xfrm>
          <a:prstGeom prst="rect">
            <a:avLst/>
          </a:prstGeom>
          <a:noFill/>
        </p:spPr>
        <p:txBody>
          <a:bodyPr wrap="square" rtlCol="0">
            <a:spAutoFit/>
          </a:bodyPr>
          <a:lstStyle/>
          <a:p>
            <a:r>
              <a:rPr lang="cs-CZ" sz="2400" dirty="0" err="1"/>
              <a:t>DBI</a:t>
            </a:r>
            <a:r>
              <a:rPr lang="cs-CZ" sz="2400" baseline="-25000" dirty="0" err="1"/>
              <a:t>mean</a:t>
            </a:r>
            <a:r>
              <a:rPr lang="cs-CZ" sz="2400" dirty="0"/>
              <a:t> = 7.6</a:t>
            </a:r>
            <a:endParaRPr lang="en-US" sz="2400" dirty="0"/>
          </a:p>
        </p:txBody>
      </p:sp>
      <p:sp>
        <p:nvSpPr>
          <p:cNvPr id="30" name="TextovéPole 29">
            <a:extLst>
              <a:ext uri="{FF2B5EF4-FFF2-40B4-BE49-F238E27FC236}">
                <a16:creationId xmlns:a16="http://schemas.microsoft.com/office/drawing/2014/main" id="{21C448D1-8264-4FA2-A93E-6D4F9AB4C532}"/>
              </a:ext>
            </a:extLst>
          </p:cNvPr>
          <p:cNvSpPr txBox="1"/>
          <p:nvPr/>
        </p:nvSpPr>
        <p:spPr>
          <a:xfrm>
            <a:off x="7166742" y="6100954"/>
            <a:ext cx="1965434" cy="461665"/>
          </a:xfrm>
          <a:prstGeom prst="rect">
            <a:avLst/>
          </a:prstGeom>
          <a:noFill/>
        </p:spPr>
        <p:txBody>
          <a:bodyPr wrap="square" rtlCol="0">
            <a:spAutoFit/>
          </a:bodyPr>
          <a:lstStyle/>
          <a:p>
            <a:r>
              <a:rPr lang="cs-CZ" sz="2400" dirty="0" err="1"/>
              <a:t>DBI</a:t>
            </a:r>
            <a:r>
              <a:rPr lang="cs-CZ" sz="2400" baseline="-25000" dirty="0" err="1"/>
              <a:t>sum</a:t>
            </a:r>
            <a:r>
              <a:rPr lang="cs-CZ" sz="2400" dirty="0"/>
              <a:t> = 3</a:t>
            </a:r>
            <a:endParaRPr lang="en-US" sz="2400" dirty="0"/>
          </a:p>
        </p:txBody>
      </p:sp>
      <p:sp>
        <p:nvSpPr>
          <p:cNvPr id="31" name="TextovéPole 30">
            <a:extLst>
              <a:ext uri="{FF2B5EF4-FFF2-40B4-BE49-F238E27FC236}">
                <a16:creationId xmlns:a16="http://schemas.microsoft.com/office/drawing/2014/main" id="{F8928322-49D8-4595-9471-E484F1D38ACB}"/>
              </a:ext>
            </a:extLst>
          </p:cNvPr>
          <p:cNvSpPr txBox="1"/>
          <p:nvPr/>
        </p:nvSpPr>
        <p:spPr>
          <a:xfrm>
            <a:off x="9524985" y="6100954"/>
            <a:ext cx="1965434" cy="461665"/>
          </a:xfrm>
          <a:prstGeom prst="rect">
            <a:avLst/>
          </a:prstGeom>
          <a:noFill/>
        </p:spPr>
        <p:txBody>
          <a:bodyPr wrap="square" rtlCol="0">
            <a:spAutoFit/>
          </a:bodyPr>
          <a:lstStyle/>
          <a:p>
            <a:r>
              <a:rPr lang="cs-CZ" sz="2400" dirty="0" err="1"/>
              <a:t>DBI</a:t>
            </a:r>
            <a:r>
              <a:rPr lang="cs-CZ" sz="2400" baseline="-25000" dirty="0" err="1"/>
              <a:t>mean</a:t>
            </a:r>
            <a:r>
              <a:rPr lang="cs-CZ" sz="2400" dirty="0"/>
              <a:t> = 0.75</a:t>
            </a:r>
            <a:endParaRPr lang="en-US" sz="2400" dirty="0"/>
          </a:p>
        </p:txBody>
      </p:sp>
    </p:spTree>
    <p:extLst>
      <p:ext uri="{BB962C8B-B14F-4D97-AF65-F5344CB8AC3E}">
        <p14:creationId xmlns:p14="http://schemas.microsoft.com/office/powerpoint/2010/main" val="31678516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Vážky jako bioindikátory</a:t>
            </a:r>
            <a:endParaRPr lang="en-US" dirty="0"/>
          </a:p>
        </p:txBody>
      </p:sp>
      <p:sp>
        <p:nvSpPr>
          <p:cNvPr id="3" name="Zástupný symbol pro obsah 2"/>
          <p:cNvSpPr>
            <a:spLocks noGrp="1"/>
          </p:cNvSpPr>
          <p:nvPr>
            <p:ph sz="half" idx="1"/>
          </p:nvPr>
        </p:nvSpPr>
        <p:spPr>
          <a:xfrm>
            <a:off x="582562" y="1461830"/>
            <a:ext cx="6457336" cy="5032375"/>
          </a:xfrm>
        </p:spPr>
        <p:txBody>
          <a:bodyPr>
            <a:normAutofit lnSpcReduction="10000"/>
          </a:bodyPr>
          <a:lstStyle/>
          <a:p>
            <a:r>
              <a:rPr lang="cs-CZ" b="1" dirty="0"/>
              <a:t>Indikace míry degradace tropického deštného lesa</a:t>
            </a:r>
          </a:p>
          <a:p>
            <a:pPr lvl="1"/>
            <a:r>
              <a:rPr lang="cs-CZ" dirty="0"/>
              <a:t>Založeno na rozdílných biotopových nárocích obou podřádů</a:t>
            </a:r>
          </a:p>
          <a:p>
            <a:pPr lvl="1"/>
            <a:r>
              <a:rPr lang="cs-CZ" dirty="0" err="1"/>
              <a:t>Zygoptera</a:t>
            </a:r>
            <a:r>
              <a:rPr lang="cs-CZ" dirty="0"/>
              <a:t> (</a:t>
            </a:r>
            <a:r>
              <a:rPr lang="cs-CZ" dirty="0" err="1"/>
              <a:t>stejnokřídlice</a:t>
            </a:r>
            <a:r>
              <a:rPr lang="cs-CZ" dirty="0"/>
              <a:t>, „šidélka“) – sedavé druhy, drobné tělo, křídla skládají, citlivé k přehřívání</a:t>
            </a:r>
          </a:p>
          <a:p>
            <a:pPr lvl="1"/>
            <a:endParaRPr lang="cs-CZ" dirty="0"/>
          </a:p>
          <a:p>
            <a:pPr lvl="1"/>
            <a:r>
              <a:rPr lang="cs-CZ" dirty="0" err="1"/>
              <a:t>Anisoptera</a:t>
            </a:r>
            <a:r>
              <a:rPr lang="cs-CZ" dirty="0"/>
              <a:t> (</a:t>
            </a:r>
            <a:r>
              <a:rPr lang="cs-CZ" dirty="0" err="1"/>
              <a:t>různokřídlice</a:t>
            </a:r>
            <a:r>
              <a:rPr lang="cs-CZ" dirty="0"/>
              <a:t>, „vážky“) – letci, druhy otevřených stanovišť, potřebují teplo a prostor</a:t>
            </a:r>
          </a:p>
          <a:p>
            <a:pPr lvl="1"/>
            <a:endParaRPr lang="cs-CZ" dirty="0"/>
          </a:p>
          <a:p>
            <a:pPr marL="457200" lvl="1" indent="0">
              <a:buNone/>
            </a:pPr>
            <a:r>
              <a:rPr lang="en-US" b="1" dirty="0"/>
              <a:t>⇒</a:t>
            </a:r>
            <a:r>
              <a:rPr lang="cs-CZ" b="1" dirty="0"/>
              <a:t> Poměr </a:t>
            </a:r>
            <a:r>
              <a:rPr lang="cs-CZ" b="1" dirty="0" err="1"/>
              <a:t>Zygoptera</a:t>
            </a:r>
            <a:r>
              <a:rPr lang="cs-CZ" b="1" dirty="0"/>
              <a:t>/</a:t>
            </a:r>
            <a:r>
              <a:rPr lang="cs-CZ" b="1" dirty="0" err="1"/>
              <a:t>Anisoptera</a:t>
            </a:r>
            <a:r>
              <a:rPr lang="cs-CZ" b="1" dirty="0"/>
              <a:t> se bude s rostoucí mírou odlesňování snižovat… ?</a:t>
            </a:r>
          </a:p>
          <a:p>
            <a:pPr lvl="1"/>
            <a:endParaRPr lang="en-US" b="1"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4545" y="1027906"/>
            <a:ext cx="3232027" cy="2156368"/>
          </a:xfrm>
          <a:prstGeom prst="rect">
            <a:avLst/>
          </a:prstGeom>
        </p:spPr>
      </p:pic>
      <p:pic>
        <p:nvPicPr>
          <p:cNvPr id="9218" name="Picture 2" descr="http://www.chovzvirat.cz/images/zvirata/vazka-ploska_mdx87g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4544" y="3847055"/>
            <a:ext cx="3232027" cy="209408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8377083" y="3222225"/>
            <a:ext cx="2182761" cy="369332"/>
          </a:xfrm>
          <a:prstGeom prst="rect">
            <a:avLst/>
          </a:prstGeom>
          <a:noFill/>
        </p:spPr>
        <p:txBody>
          <a:bodyPr wrap="square" rtlCol="0">
            <a:spAutoFit/>
          </a:bodyPr>
          <a:lstStyle/>
          <a:p>
            <a:r>
              <a:rPr lang="cs-CZ" dirty="0"/>
              <a:t>Podřád: </a:t>
            </a:r>
            <a:r>
              <a:rPr lang="cs-CZ" dirty="0" err="1"/>
              <a:t>Zygoptera</a:t>
            </a:r>
            <a:endParaRPr lang="en-US" dirty="0"/>
          </a:p>
        </p:txBody>
      </p:sp>
      <p:sp>
        <p:nvSpPr>
          <p:cNvPr id="7" name="TextovéPole 6"/>
          <p:cNvSpPr txBox="1"/>
          <p:nvPr/>
        </p:nvSpPr>
        <p:spPr>
          <a:xfrm>
            <a:off x="8386916" y="5992297"/>
            <a:ext cx="2172928" cy="369332"/>
          </a:xfrm>
          <a:prstGeom prst="rect">
            <a:avLst/>
          </a:prstGeom>
          <a:noFill/>
        </p:spPr>
        <p:txBody>
          <a:bodyPr wrap="square" rtlCol="0">
            <a:spAutoFit/>
          </a:bodyPr>
          <a:lstStyle/>
          <a:p>
            <a:r>
              <a:rPr lang="cs-CZ" dirty="0"/>
              <a:t>Podřád: </a:t>
            </a:r>
            <a:r>
              <a:rPr lang="cs-CZ" dirty="0" err="1"/>
              <a:t>Anisoptera</a:t>
            </a:r>
            <a:endParaRPr lang="en-US" dirty="0"/>
          </a:p>
        </p:txBody>
      </p:sp>
    </p:spTree>
    <p:extLst>
      <p:ext uri="{BB962C8B-B14F-4D97-AF65-F5344CB8AC3E}">
        <p14:creationId xmlns:p14="http://schemas.microsoft.com/office/powerpoint/2010/main" val="24346843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74" y="1570339"/>
            <a:ext cx="6177076" cy="4175945"/>
          </a:xfrm>
          <a:prstGeom prst="rect">
            <a:avLst/>
          </a:prstGeom>
        </p:spPr>
      </p:pic>
      <p:sp>
        <p:nvSpPr>
          <p:cNvPr id="8" name="Nadpis 1"/>
          <p:cNvSpPr>
            <a:spLocks noGrp="1"/>
          </p:cNvSpPr>
          <p:nvPr>
            <p:ph type="title"/>
          </p:nvPr>
        </p:nvSpPr>
        <p:spPr>
          <a:xfrm>
            <a:off x="838200" y="365125"/>
            <a:ext cx="10515600" cy="1325563"/>
          </a:xfrm>
        </p:spPr>
        <p:txBody>
          <a:bodyPr/>
          <a:lstStyle/>
          <a:p>
            <a:r>
              <a:rPr lang="cs-CZ" dirty="0"/>
              <a:t>Vážky jako bioindikátory</a:t>
            </a:r>
            <a:endParaRPr lang="en-US" dirty="0"/>
          </a:p>
        </p:txBody>
      </p:sp>
      <p:sp>
        <p:nvSpPr>
          <p:cNvPr id="9" name="TextovéPole 8"/>
          <p:cNvSpPr txBox="1"/>
          <p:nvPr/>
        </p:nvSpPr>
        <p:spPr>
          <a:xfrm flipH="1">
            <a:off x="965999" y="6037006"/>
            <a:ext cx="4422058" cy="369332"/>
          </a:xfrm>
          <a:prstGeom prst="rect">
            <a:avLst/>
          </a:prstGeom>
          <a:noFill/>
        </p:spPr>
        <p:txBody>
          <a:bodyPr wrap="square" rtlCol="0">
            <a:spAutoFit/>
          </a:bodyPr>
          <a:lstStyle/>
          <a:p>
            <a:r>
              <a:rPr lang="cs-CZ" dirty="0"/>
              <a:t>1 – Primární les</a:t>
            </a:r>
            <a:endParaRPr lang="en-US" dirty="0"/>
          </a:p>
        </p:txBody>
      </p:sp>
      <p:pic>
        <p:nvPicPr>
          <p:cNvPr id="11" name="Obráze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263" y="365125"/>
            <a:ext cx="3527835" cy="5291752"/>
          </a:xfrm>
          <a:prstGeom prst="rect">
            <a:avLst/>
          </a:prstGeom>
        </p:spPr>
      </p:pic>
      <p:sp>
        <p:nvSpPr>
          <p:cNvPr id="12" name="TextovéPole 11"/>
          <p:cNvSpPr txBox="1"/>
          <p:nvPr/>
        </p:nvSpPr>
        <p:spPr>
          <a:xfrm>
            <a:off x="7015276" y="6037006"/>
            <a:ext cx="3043124" cy="369332"/>
          </a:xfrm>
          <a:prstGeom prst="rect">
            <a:avLst/>
          </a:prstGeom>
          <a:noFill/>
        </p:spPr>
        <p:txBody>
          <a:bodyPr wrap="square" rtlCol="0">
            <a:spAutoFit/>
          </a:bodyPr>
          <a:lstStyle/>
          <a:p>
            <a:r>
              <a:rPr lang="cs-CZ" dirty="0"/>
              <a:t>3 – Sekundární les</a:t>
            </a:r>
            <a:endParaRPr lang="en-US" dirty="0"/>
          </a:p>
        </p:txBody>
      </p:sp>
    </p:spTree>
    <p:extLst>
      <p:ext uri="{BB962C8B-B14F-4D97-AF65-F5344CB8AC3E}">
        <p14:creationId xmlns:p14="http://schemas.microsoft.com/office/powerpoint/2010/main" val="9766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Vážky jako bioindikátory</a:t>
            </a:r>
            <a:endParaRPr lang="en-US"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35330" y="1808029"/>
            <a:ext cx="4571648" cy="3910832"/>
          </a:xfrm>
          <a:prstGeom prst="rect">
            <a:avLst/>
          </a:prstGeo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819" y="1808029"/>
            <a:ext cx="5181600" cy="3820914"/>
          </a:xfrm>
          <a:prstGeom prst="rect">
            <a:avLst/>
          </a:prstGeom>
        </p:spPr>
      </p:pic>
      <p:sp>
        <p:nvSpPr>
          <p:cNvPr id="7" name="TextovéPole 6"/>
          <p:cNvSpPr txBox="1"/>
          <p:nvPr/>
        </p:nvSpPr>
        <p:spPr>
          <a:xfrm flipH="1">
            <a:off x="690694" y="5746284"/>
            <a:ext cx="4422058" cy="646331"/>
          </a:xfrm>
          <a:prstGeom prst="rect">
            <a:avLst/>
          </a:prstGeom>
          <a:noFill/>
        </p:spPr>
        <p:txBody>
          <a:bodyPr wrap="square" rtlCol="0">
            <a:spAutoFit/>
          </a:bodyPr>
          <a:lstStyle/>
          <a:p>
            <a:r>
              <a:rPr lang="cs-CZ" dirty="0"/>
              <a:t>4 – pastvina/zemědělská plocha s okrajovou zónou lesa</a:t>
            </a:r>
            <a:endParaRPr lang="en-US" dirty="0"/>
          </a:p>
        </p:txBody>
      </p:sp>
      <p:sp>
        <p:nvSpPr>
          <p:cNvPr id="8" name="TextovéPole 7"/>
          <p:cNvSpPr txBox="1"/>
          <p:nvPr/>
        </p:nvSpPr>
        <p:spPr>
          <a:xfrm flipH="1">
            <a:off x="6284920" y="5718861"/>
            <a:ext cx="4422058" cy="369332"/>
          </a:xfrm>
          <a:prstGeom prst="rect">
            <a:avLst/>
          </a:prstGeom>
          <a:noFill/>
        </p:spPr>
        <p:txBody>
          <a:bodyPr wrap="square" rtlCol="0">
            <a:spAutoFit/>
          </a:bodyPr>
          <a:lstStyle/>
          <a:p>
            <a:r>
              <a:rPr lang="cs-CZ" dirty="0"/>
              <a:t>5 – bezlesí</a:t>
            </a:r>
            <a:endParaRPr lang="en-US" dirty="0"/>
          </a:p>
        </p:txBody>
      </p:sp>
    </p:spTree>
    <p:extLst>
      <p:ext uri="{BB962C8B-B14F-4D97-AF65-F5344CB8AC3E}">
        <p14:creationId xmlns:p14="http://schemas.microsoft.com/office/powerpoint/2010/main" val="29762555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Vážky jako bioindikátory</a:t>
            </a:r>
            <a:endParaRPr lang="en-US"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690688"/>
            <a:ext cx="5233378" cy="4991091"/>
          </a:xfrm>
        </p:spPr>
      </p:pic>
      <p:sp>
        <p:nvSpPr>
          <p:cNvPr id="4" name="Zástupný symbol pro obsah 3"/>
          <p:cNvSpPr>
            <a:spLocks noGrp="1"/>
          </p:cNvSpPr>
          <p:nvPr>
            <p:ph sz="half" idx="2"/>
          </p:nvPr>
        </p:nvSpPr>
        <p:spPr>
          <a:xfrm>
            <a:off x="6241026" y="2359477"/>
            <a:ext cx="5862484" cy="4351338"/>
          </a:xfrm>
        </p:spPr>
        <p:txBody>
          <a:bodyPr/>
          <a:lstStyle/>
          <a:p>
            <a:pPr marL="0" indent="0">
              <a:buNone/>
            </a:pPr>
            <a:r>
              <a:rPr lang="cs-CZ" b="1" dirty="0" err="1"/>
              <a:t>Zygoptera</a:t>
            </a:r>
            <a:r>
              <a:rPr lang="cs-CZ" b="1" dirty="0"/>
              <a:t>/</a:t>
            </a:r>
            <a:r>
              <a:rPr lang="cs-CZ" b="1" dirty="0" err="1"/>
              <a:t>Anisoptera</a:t>
            </a:r>
            <a:endParaRPr lang="cs-CZ" b="1" dirty="0"/>
          </a:p>
          <a:p>
            <a:pPr lvl="1"/>
            <a:r>
              <a:rPr lang="cs-CZ" dirty="0"/>
              <a:t>1 – primární les</a:t>
            </a:r>
          </a:p>
          <a:p>
            <a:pPr lvl="1"/>
            <a:r>
              <a:rPr lang="cs-CZ" dirty="0"/>
              <a:t>2 – mírně degradovaný primární les</a:t>
            </a:r>
          </a:p>
          <a:p>
            <a:pPr lvl="1"/>
            <a:r>
              <a:rPr lang="cs-CZ" dirty="0"/>
              <a:t>3 – sekundární les</a:t>
            </a:r>
          </a:p>
          <a:p>
            <a:pPr lvl="1"/>
            <a:r>
              <a:rPr lang="cs-CZ" dirty="0"/>
              <a:t>4 – pastvina, zemědělská plocha s okrajovou zónou lesa</a:t>
            </a:r>
          </a:p>
          <a:p>
            <a:pPr lvl="1"/>
            <a:r>
              <a:rPr lang="cs-CZ" dirty="0"/>
              <a:t>5 – bezlesí</a:t>
            </a:r>
          </a:p>
          <a:p>
            <a:pPr lvl="1"/>
            <a:endParaRPr lang="cs-CZ" dirty="0"/>
          </a:p>
          <a:p>
            <a:pPr lvl="1"/>
            <a:endParaRPr lang="cs-CZ" dirty="0"/>
          </a:p>
          <a:p>
            <a:pPr marL="457200" lvl="1" indent="0">
              <a:buNone/>
            </a:pPr>
            <a:r>
              <a:rPr lang="cs-CZ" b="1" dirty="0"/>
              <a:t>Nevychází signifikantní trend – ALE!</a:t>
            </a:r>
          </a:p>
          <a:p>
            <a:pPr marL="457200" lvl="1" indent="0">
              <a:buNone/>
            </a:pPr>
            <a:r>
              <a:rPr lang="cs-CZ" dirty="0"/>
              <a:t> </a:t>
            </a:r>
            <a:endParaRPr lang="en-US" dirty="0"/>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2376" y="252511"/>
            <a:ext cx="1635547" cy="1091216"/>
          </a:xfrm>
          <a:prstGeom prst="rect">
            <a:avLst/>
          </a:prstGeom>
        </p:spPr>
      </p:pic>
      <p:pic>
        <p:nvPicPr>
          <p:cNvPr id="9" name="Picture 2" descr="http://www.chovzvirat.cz/images/zvirata/vazka-ploska_mdx87g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0284" y="252512"/>
            <a:ext cx="1684192" cy="109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9446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0884" y="-116656"/>
            <a:ext cx="10515600" cy="1325563"/>
          </a:xfrm>
        </p:spPr>
        <p:txBody>
          <a:bodyPr/>
          <a:lstStyle/>
          <a:p>
            <a:r>
              <a:rPr lang="cs-CZ" dirty="0"/>
              <a:t>Vážky jako bioindikátory</a:t>
            </a:r>
            <a:endParaRPr lang="en-US" dirty="0"/>
          </a:p>
        </p:txBody>
      </p:sp>
      <p:sp>
        <p:nvSpPr>
          <p:cNvPr id="3" name="Zástupný symbol pro obsah 2"/>
          <p:cNvSpPr>
            <a:spLocks noGrp="1"/>
          </p:cNvSpPr>
          <p:nvPr>
            <p:ph sz="half" idx="1"/>
          </p:nvPr>
        </p:nvSpPr>
        <p:spPr>
          <a:xfrm>
            <a:off x="474407" y="980051"/>
            <a:ext cx="11186652" cy="4351338"/>
          </a:xfrm>
        </p:spPr>
        <p:txBody>
          <a:bodyPr>
            <a:normAutofit/>
          </a:bodyPr>
          <a:lstStyle/>
          <a:p>
            <a:r>
              <a:rPr lang="cs-CZ" sz="2400" dirty="0"/>
              <a:t>Existují rozdíly v nárocích v rámci jednotlivých čeledí:</a:t>
            </a:r>
          </a:p>
          <a:p>
            <a:r>
              <a:rPr lang="cs-CZ" sz="2400" dirty="0"/>
              <a:t>Dvě největší čeledi, </a:t>
            </a:r>
            <a:r>
              <a:rPr lang="cs-CZ" sz="2400" b="1" dirty="0" err="1"/>
              <a:t>Coenagrionidae</a:t>
            </a:r>
            <a:r>
              <a:rPr lang="cs-CZ" sz="2400" dirty="0"/>
              <a:t> (</a:t>
            </a:r>
            <a:r>
              <a:rPr lang="cs-CZ" sz="2400" dirty="0" err="1"/>
              <a:t>šidélkovití</a:t>
            </a:r>
            <a:r>
              <a:rPr lang="cs-CZ" sz="2400" dirty="0"/>
              <a:t>, </a:t>
            </a:r>
            <a:r>
              <a:rPr lang="cs-CZ" sz="2400" dirty="0" err="1"/>
              <a:t>Zygoptera</a:t>
            </a:r>
            <a:r>
              <a:rPr lang="cs-CZ" sz="2400" dirty="0"/>
              <a:t>) a </a:t>
            </a:r>
            <a:r>
              <a:rPr lang="cs-CZ" sz="2400" b="1" dirty="0" err="1"/>
              <a:t>Libellulidae</a:t>
            </a:r>
            <a:r>
              <a:rPr lang="cs-CZ" sz="2400" dirty="0"/>
              <a:t> (</a:t>
            </a:r>
            <a:r>
              <a:rPr lang="cs-CZ" sz="2400" dirty="0" err="1"/>
              <a:t>vážkovití</a:t>
            </a:r>
            <a:r>
              <a:rPr lang="cs-CZ" sz="2400" dirty="0"/>
              <a:t>, </a:t>
            </a:r>
            <a:r>
              <a:rPr lang="cs-CZ" sz="2400" dirty="0" err="1"/>
              <a:t>Anisoptera</a:t>
            </a:r>
            <a:r>
              <a:rPr lang="cs-CZ" sz="2400" dirty="0"/>
              <a:t>) zahrnují druhy s velkou migrační kapacitou, které dominují v otevřených nezastíněných biotopech</a:t>
            </a:r>
            <a:endParaRPr lang="en-US" sz="2400" dirty="0"/>
          </a:p>
        </p:txBody>
      </p:sp>
      <p:pic>
        <p:nvPicPr>
          <p:cNvPr id="8" name="Obrázek 7" descr="Obsah obrázku hmyz&#10;&#10;Popis byl vytvořen automaticky">
            <a:extLst>
              <a:ext uri="{FF2B5EF4-FFF2-40B4-BE49-F238E27FC236}">
                <a16:creationId xmlns:a16="http://schemas.microsoft.com/office/drawing/2014/main" id="{4266447A-FAB4-DA46-4627-01ABF364C3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2250381" y="1531000"/>
            <a:ext cx="2494243" cy="5106537"/>
          </a:xfrm>
          <a:prstGeom prst="rect">
            <a:avLst/>
          </a:prstGeom>
        </p:spPr>
      </p:pic>
      <p:pic>
        <p:nvPicPr>
          <p:cNvPr id="10" name="Obrázek 9" descr="Obsah obrázku hmyz&#10;&#10;Popis byl vytvořen automaticky">
            <a:extLst>
              <a:ext uri="{FF2B5EF4-FFF2-40B4-BE49-F238E27FC236}">
                <a16:creationId xmlns:a16="http://schemas.microsoft.com/office/drawing/2014/main" id="{88399524-9247-FAAE-FD72-FFDE826BA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023" y="2305614"/>
            <a:ext cx="4535674" cy="3401756"/>
          </a:xfrm>
          <a:prstGeom prst="rect">
            <a:avLst/>
          </a:prstGeom>
        </p:spPr>
      </p:pic>
    </p:spTree>
    <p:extLst>
      <p:ext uri="{BB962C8B-B14F-4D97-AF65-F5344CB8AC3E}">
        <p14:creationId xmlns:p14="http://schemas.microsoft.com/office/powerpoint/2010/main" val="3325504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Deštníkový druh (</a:t>
            </a:r>
            <a:r>
              <a:rPr lang="cs-CZ" i="1" dirty="0" err="1"/>
              <a:t>umbrella</a:t>
            </a:r>
            <a:r>
              <a:rPr lang="cs-CZ" i="1" dirty="0"/>
              <a:t> species</a:t>
            </a:r>
            <a:r>
              <a:rPr lang="cs-CZ" dirty="0"/>
              <a:t>)</a:t>
            </a:r>
            <a:endParaRPr lang="en-US" dirty="0"/>
          </a:p>
        </p:txBody>
      </p:sp>
      <p:pic>
        <p:nvPicPr>
          <p:cNvPr id="2050" name="Picture 2" descr="https://mresbec.files.wordpress.com/2020/11/panda-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363" y="1786222"/>
            <a:ext cx="5372608" cy="489523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C85F053D-9B05-484A-B3E6-8F238DBD9792}"/>
              </a:ext>
            </a:extLst>
          </p:cNvPr>
          <p:cNvSpPr txBox="1"/>
          <p:nvPr/>
        </p:nvSpPr>
        <p:spPr>
          <a:xfrm>
            <a:off x="7054755" y="3292522"/>
            <a:ext cx="4299045" cy="1323439"/>
          </a:xfrm>
          <a:prstGeom prst="rect">
            <a:avLst/>
          </a:prstGeom>
          <a:noFill/>
        </p:spPr>
        <p:txBody>
          <a:bodyPr wrap="square" rtlCol="0">
            <a:spAutoFit/>
          </a:bodyPr>
          <a:lstStyle/>
          <a:p>
            <a:r>
              <a:rPr lang="cs-CZ" sz="2000" dirty="0"/>
              <a:t>Koncept populární ve 2. polovině 20. století, nyní se od něj upouští – ochrana celých společenstev a ekosystémů, komplexně</a:t>
            </a:r>
            <a:endParaRPr lang="en-US" sz="2000" dirty="0"/>
          </a:p>
        </p:txBody>
      </p:sp>
    </p:spTree>
    <p:extLst>
      <p:ext uri="{BB962C8B-B14F-4D97-AF65-F5344CB8AC3E}">
        <p14:creationId xmlns:p14="http://schemas.microsoft.com/office/powerpoint/2010/main" val="27260523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7BD4B76-37DA-4EA2-8672-E25CA8612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200" y="465390"/>
            <a:ext cx="8039797" cy="4183743"/>
          </a:xfrm>
          <a:prstGeom prst="rect">
            <a:avLst/>
          </a:prstGeom>
        </p:spPr>
      </p:pic>
      <p:sp>
        <p:nvSpPr>
          <p:cNvPr id="6" name="TextovéPole 5">
            <a:extLst>
              <a:ext uri="{FF2B5EF4-FFF2-40B4-BE49-F238E27FC236}">
                <a16:creationId xmlns:a16="http://schemas.microsoft.com/office/drawing/2014/main" id="{FE6677BD-D67F-4554-97D1-421C2022F842}"/>
              </a:ext>
            </a:extLst>
          </p:cNvPr>
          <p:cNvSpPr txBox="1"/>
          <p:nvPr/>
        </p:nvSpPr>
        <p:spPr>
          <a:xfrm>
            <a:off x="1291076" y="5069171"/>
            <a:ext cx="11216233" cy="1323439"/>
          </a:xfrm>
          <a:prstGeom prst="rect">
            <a:avLst/>
          </a:prstGeom>
          <a:noFill/>
        </p:spPr>
        <p:txBody>
          <a:bodyPr wrap="square" rtlCol="0">
            <a:spAutoFit/>
          </a:bodyPr>
          <a:lstStyle/>
          <a:p>
            <a:pPr marL="285750" indent="-285750">
              <a:buFont typeface="Arial" panose="020B0604020202020204" pitchFamily="34" charset="0"/>
              <a:buChar char="•"/>
            </a:pPr>
            <a:r>
              <a:rPr lang="cs-CZ" sz="2000" dirty="0"/>
              <a:t>Funguje poměr </a:t>
            </a:r>
            <a:r>
              <a:rPr lang="cs-CZ" sz="2000" b="1" dirty="0" err="1"/>
              <a:t>Coenagrionidae</a:t>
            </a:r>
            <a:r>
              <a:rPr lang="cs-CZ" sz="2000" b="1" dirty="0"/>
              <a:t>/ostatní </a:t>
            </a:r>
            <a:r>
              <a:rPr lang="cs-CZ" sz="2000" b="1" dirty="0" err="1"/>
              <a:t>Zygoptera</a:t>
            </a:r>
            <a:r>
              <a:rPr lang="cs-CZ" sz="2000" dirty="0"/>
              <a:t> a </a:t>
            </a:r>
            <a:r>
              <a:rPr lang="cs-CZ" sz="2000" b="1" dirty="0" err="1"/>
              <a:t>Libellulidae</a:t>
            </a:r>
            <a:r>
              <a:rPr lang="cs-CZ" sz="2000" b="1" dirty="0"/>
              <a:t>/ostatní </a:t>
            </a:r>
            <a:r>
              <a:rPr lang="cs-CZ" sz="2000" b="1" dirty="0" err="1"/>
              <a:t>Anisoptera</a:t>
            </a:r>
            <a:endParaRPr lang="cs-CZ" sz="2000" b="1" dirty="0"/>
          </a:p>
          <a:p>
            <a:pPr marL="285750" indent="-285750">
              <a:buFont typeface="Arial" panose="020B0604020202020204" pitchFamily="34" charset="0"/>
              <a:buChar char="•"/>
            </a:pPr>
            <a:r>
              <a:rPr lang="cs-CZ" sz="2000" dirty="0"/>
              <a:t>V praxi se počítá jako:</a:t>
            </a:r>
          </a:p>
          <a:p>
            <a:pPr marL="800100" lvl="1" indent="-342900">
              <a:buFont typeface="Arial" panose="020B0604020202020204" pitchFamily="34" charset="0"/>
              <a:buChar char="•"/>
            </a:pPr>
            <a:r>
              <a:rPr lang="cs-CZ" sz="2000" dirty="0"/>
              <a:t> počet druhů čeledi </a:t>
            </a:r>
            <a:r>
              <a:rPr lang="cs-CZ" sz="2000" dirty="0" err="1"/>
              <a:t>Coenagrionidae</a:t>
            </a:r>
            <a:r>
              <a:rPr lang="cs-CZ" sz="2000" dirty="0"/>
              <a:t>/počet ostatních druhů z podtřídy </a:t>
            </a:r>
            <a:r>
              <a:rPr lang="cs-CZ" sz="2000" dirty="0" err="1"/>
              <a:t>Zygoptera</a:t>
            </a:r>
            <a:endParaRPr lang="cs-CZ" sz="2000" dirty="0"/>
          </a:p>
          <a:p>
            <a:pPr marL="800100" lvl="1" indent="-342900">
              <a:buFont typeface="Arial" panose="020B0604020202020204" pitchFamily="34" charset="0"/>
              <a:buChar char="•"/>
            </a:pPr>
            <a:r>
              <a:rPr lang="cs-CZ" sz="2000" dirty="0"/>
              <a:t>Počet druhů z čeledi </a:t>
            </a:r>
            <a:r>
              <a:rPr lang="cs-CZ" sz="2000" dirty="0" err="1"/>
              <a:t>Libellulidae</a:t>
            </a:r>
            <a:r>
              <a:rPr lang="cs-CZ" sz="2000" dirty="0"/>
              <a:t>/počet ostatních druhů z podtřídy </a:t>
            </a:r>
            <a:r>
              <a:rPr lang="cs-CZ" sz="2000" dirty="0" err="1"/>
              <a:t>Anisoptera</a:t>
            </a:r>
            <a:endParaRPr lang="en-US" sz="2000" dirty="0"/>
          </a:p>
        </p:txBody>
      </p:sp>
      <p:sp>
        <p:nvSpPr>
          <p:cNvPr id="7" name="TextovéPole 6">
            <a:extLst>
              <a:ext uri="{FF2B5EF4-FFF2-40B4-BE49-F238E27FC236}">
                <a16:creationId xmlns:a16="http://schemas.microsoft.com/office/drawing/2014/main" id="{F2A59DDF-549B-4EC1-B842-ABAF9E786863}"/>
              </a:ext>
            </a:extLst>
          </p:cNvPr>
          <p:cNvSpPr txBox="1"/>
          <p:nvPr/>
        </p:nvSpPr>
        <p:spPr>
          <a:xfrm>
            <a:off x="148586" y="6499096"/>
            <a:ext cx="12600462" cy="369332"/>
          </a:xfrm>
          <a:prstGeom prst="rect">
            <a:avLst/>
          </a:prstGeom>
          <a:noFill/>
        </p:spPr>
        <p:txBody>
          <a:bodyPr wrap="square" rtlCol="0">
            <a:spAutoFit/>
          </a:bodyPr>
          <a:lstStyle/>
          <a:p>
            <a:r>
              <a:rPr lang="en-US" sz="1200" dirty="0"/>
              <a:t>Šigutová, H., </a:t>
            </a:r>
            <a:r>
              <a:rPr lang="en-US" sz="1200" dirty="0" err="1"/>
              <a:t>Šipoš</a:t>
            </a:r>
            <a:r>
              <a:rPr lang="en-US" sz="1200" dirty="0"/>
              <a:t>, J., &amp; </a:t>
            </a:r>
            <a:r>
              <a:rPr lang="en-US" sz="1200" dirty="0" err="1"/>
              <a:t>Dolný</a:t>
            </a:r>
            <a:r>
              <a:rPr lang="en-US" sz="1200" dirty="0"/>
              <a:t>, A. (2019). A novel approach involving the use of </a:t>
            </a:r>
            <a:r>
              <a:rPr lang="en-US" sz="1200" dirty="0" err="1"/>
              <a:t>Odonata</a:t>
            </a:r>
            <a:r>
              <a:rPr lang="en-US" sz="1200" dirty="0"/>
              <a:t> as indicators of tropical forest degradation: When family</a:t>
            </a:r>
            <a:r>
              <a:rPr lang="cs-CZ" sz="1200" dirty="0"/>
              <a:t> m</a:t>
            </a:r>
            <a:r>
              <a:rPr lang="en-US" sz="1200" dirty="0" err="1"/>
              <a:t>atters</a:t>
            </a:r>
            <a:r>
              <a:rPr lang="en-US" sz="1200" dirty="0"/>
              <a:t>. </a:t>
            </a:r>
            <a:r>
              <a:rPr lang="en-US" sz="1200" i="1" dirty="0"/>
              <a:t>Ecological Indicators</a:t>
            </a:r>
            <a:r>
              <a:rPr lang="en-US" sz="1200" dirty="0"/>
              <a:t>, </a:t>
            </a:r>
            <a:r>
              <a:rPr lang="en-US" sz="1200" i="1" dirty="0"/>
              <a:t>104</a:t>
            </a:r>
            <a:r>
              <a:rPr lang="en-US" sz="1200" dirty="0"/>
              <a:t>, 229-236</a:t>
            </a:r>
            <a:r>
              <a:rPr lang="en-US" dirty="0"/>
              <a:t>.</a:t>
            </a:r>
          </a:p>
        </p:txBody>
      </p:sp>
    </p:spTree>
    <p:extLst>
      <p:ext uri="{BB962C8B-B14F-4D97-AF65-F5344CB8AC3E}">
        <p14:creationId xmlns:p14="http://schemas.microsoft.com/office/powerpoint/2010/main" val="29316164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9542" y="384790"/>
            <a:ext cx="10515600" cy="1325563"/>
          </a:xfrm>
        </p:spPr>
        <p:txBody>
          <a:bodyPr/>
          <a:lstStyle/>
          <a:p>
            <a:r>
              <a:rPr lang="cs-CZ" dirty="0"/>
              <a:t>Obratlovci jako bioindikátory</a:t>
            </a:r>
            <a:br>
              <a:rPr lang="cs-CZ" dirty="0"/>
            </a:br>
            <a:r>
              <a:rPr lang="cs-CZ" sz="3200" dirty="0"/>
              <a:t>Ryby</a:t>
            </a:r>
            <a:endParaRPr lang="en-US" dirty="0"/>
          </a:p>
        </p:txBody>
      </p:sp>
      <p:sp>
        <p:nvSpPr>
          <p:cNvPr id="3" name="Zástupný symbol pro obsah 2"/>
          <p:cNvSpPr>
            <a:spLocks noGrp="1"/>
          </p:cNvSpPr>
          <p:nvPr>
            <p:ph sz="half" idx="1"/>
          </p:nvPr>
        </p:nvSpPr>
        <p:spPr>
          <a:xfrm>
            <a:off x="759542" y="1825625"/>
            <a:ext cx="10891684" cy="4351338"/>
          </a:xfrm>
        </p:spPr>
        <p:txBody>
          <a:bodyPr/>
          <a:lstStyle/>
          <a:p>
            <a:r>
              <a:rPr lang="cs-CZ" dirty="0" err="1"/>
              <a:t>Bioakumulace</a:t>
            </a:r>
            <a:r>
              <a:rPr lang="cs-CZ" dirty="0"/>
              <a:t> škodlivých látek – použitelnost k analýze kontaminace vod PCB, PAH</a:t>
            </a:r>
          </a:p>
          <a:p>
            <a:r>
              <a:rPr lang="cs-CZ" dirty="0"/>
              <a:t>Pomalý růst – dlouhodobé zatížení</a:t>
            </a:r>
          </a:p>
          <a:p>
            <a:r>
              <a:rPr lang="cs-CZ" dirty="0"/>
              <a:t>Štika obecná (</a:t>
            </a:r>
            <a:r>
              <a:rPr lang="cs-CZ" i="1" dirty="0" err="1"/>
              <a:t>Esox</a:t>
            </a:r>
            <a:r>
              <a:rPr lang="cs-CZ" i="1" dirty="0"/>
              <a:t> </a:t>
            </a:r>
            <a:r>
              <a:rPr lang="cs-CZ" i="1" dirty="0" err="1"/>
              <a:t>lucius</a:t>
            </a:r>
            <a:r>
              <a:rPr lang="cs-CZ" dirty="0"/>
              <a:t>)</a:t>
            </a:r>
          </a:p>
          <a:p>
            <a:r>
              <a:rPr lang="cs-CZ" dirty="0"/>
              <a:t>Pstruh duhový (</a:t>
            </a:r>
            <a:r>
              <a:rPr lang="cs-CZ" i="1" dirty="0" err="1"/>
              <a:t>Onkorhynchus</a:t>
            </a:r>
            <a:r>
              <a:rPr lang="cs-CZ" i="1" dirty="0"/>
              <a:t> </a:t>
            </a:r>
            <a:r>
              <a:rPr lang="cs-CZ" i="1" dirty="0" err="1"/>
              <a:t>mykkis</a:t>
            </a:r>
            <a:r>
              <a:rPr lang="cs-CZ" dirty="0"/>
              <a:t>)</a:t>
            </a:r>
          </a:p>
          <a:p>
            <a:r>
              <a:rPr lang="cs-CZ" dirty="0"/>
              <a:t>Jelec tloušť (</a:t>
            </a:r>
            <a:r>
              <a:rPr lang="cs-CZ" i="1" dirty="0" err="1"/>
              <a:t>Leuciscus</a:t>
            </a:r>
            <a:r>
              <a:rPr lang="cs-CZ" i="1" dirty="0"/>
              <a:t> </a:t>
            </a:r>
            <a:r>
              <a:rPr lang="cs-CZ" i="1" dirty="0" err="1"/>
              <a:t>cephalus</a:t>
            </a:r>
            <a:r>
              <a:rPr lang="cs-CZ" dirty="0"/>
              <a:t>)</a:t>
            </a:r>
          </a:p>
          <a:p>
            <a:r>
              <a:rPr lang="cs-CZ" dirty="0"/>
              <a:t>Cejn velký (</a:t>
            </a:r>
            <a:r>
              <a:rPr lang="cs-CZ" i="1" dirty="0" err="1"/>
              <a:t>Abramis</a:t>
            </a:r>
            <a:r>
              <a:rPr lang="cs-CZ" i="1" dirty="0"/>
              <a:t> brama</a:t>
            </a:r>
            <a:r>
              <a:rPr lang="cs-CZ" dirty="0"/>
              <a:t>)</a:t>
            </a:r>
            <a:endParaRPr lang="en-US" dirty="0"/>
          </a:p>
        </p:txBody>
      </p:sp>
      <p:pic>
        <p:nvPicPr>
          <p:cNvPr id="15362" name="Picture 2" descr="Esox luciu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8861" y="2212408"/>
            <a:ext cx="2658288" cy="97609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alternativní popis obrázku chyb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8861" y="3188498"/>
            <a:ext cx="2604685" cy="970233"/>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irybarstvi.cz/wp-content/uploads/2020/11/20_jelec_tloust-page-001-e1605544640948-1024x4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8861" y="4062482"/>
            <a:ext cx="2464339" cy="1094994"/>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alternativní popis obrázku chybí"/>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2221" y="5187155"/>
            <a:ext cx="2292656" cy="143498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759542" y="5348748"/>
            <a:ext cx="5631426" cy="1477328"/>
          </a:xfrm>
          <a:prstGeom prst="rect">
            <a:avLst/>
          </a:prstGeom>
          <a:noFill/>
        </p:spPr>
        <p:txBody>
          <a:bodyPr wrap="square" rtlCol="0">
            <a:spAutoFit/>
          </a:bodyPr>
          <a:lstStyle/>
          <a:p>
            <a:r>
              <a:rPr lang="cs-CZ" b="1" dirty="0"/>
              <a:t>Zařazení do systému:</a:t>
            </a:r>
          </a:p>
          <a:p>
            <a:r>
              <a:rPr lang="cs-CZ" dirty="0"/>
              <a:t>Říše: </a:t>
            </a:r>
            <a:r>
              <a:rPr lang="cs-CZ" dirty="0" err="1"/>
              <a:t>Animalia</a:t>
            </a:r>
            <a:endParaRPr lang="cs-CZ" dirty="0"/>
          </a:p>
          <a:p>
            <a:r>
              <a:rPr lang="cs-CZ" dirty="0"/>
              <a:t>Kmen: </a:t>
            </a:r>
            <a:r>
              <a:rPr lang="cs-CZ" dirty="0" err="1"/>
              <a:t>Chordata</a:t>
            </a:r>
            <a:r>
              <a:rPr lang="cs-CZ" dirty="0"/>
              <a:t> (strunatci)</a:t>
            </a:r>
          </a:p>
          <a:p>
            <a:r>
              <a:rPr lang="cs-CZ" dirty="0"/>
              <a:t>Podkmen: </a:t>
            </a:r>
            <a:r>
              <a:rPr lang="cs-CZ" dirty="0" err="1"/>
              <a:t>Vertebrata</a:t>
            </a:r>
            <a:r>
              <a:rPr lang="cs-CZ" dirty="0"/>
              <a:t> (obratlovci)</a:t>
            </a:r>
          </a:p>
          <a:p>
            <a:r>
              <a:rPr lang="cs-CZ" dirty="0"/>
              <a:t>Nadtřída: </a:t>
            </a:r>
            <a:r>
              <a:rPr lang="cs-CZ" dirty="0" err="1"/>
              <a:t>Osteichthyes</a:t>
            </a:r>
            <a:r>
              <a:rPr lang="cs-CZ" dirty="0"/>
              <a:t> (Ryby)</a:t>
            </a:r>
            <a:endParaRPr lang="en-US" dirty="0"/>
          </a:p>
        </p:txBody>
      </p:sp>
    </p:spTree>
    <p:extLst>
      <p:ext uri="{BB962C8B-B14F-4D97-AF65-F5344CB8AC3E}">
        <p14:creationId xmlns:p14="http://schemas.microsoft.com/office/powerpoint/2010/main" val="26721153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838200" y="1796128"/>
            <a:ext cx="8448861" cy="4351338"/>
          </a:xfrm>
        </p:spPr>
        <p:txBody>
          <a:bodyPr/>
          <a:lstStyle/>
          <a:p>
            <a:r>
              <a:rPr lang="cs-CZ" dirty="0"/>
              <a:t>Ovlivnění z </a:t>
            </a:r>
            <a:r>
              <a:rPr lang="cs-CZ" dirty="0" err="1"/>
              <a:t>akvatického</a:t>
            </a:r>
            <a:r>
              <a:rPr lang="cs-CZ" dirty="0"/>
              <a:t> i terestrického prostředí</a:t>
            </a:r>
          </a:p>
          <a:p>
            <a:r>
              <a:rPr lang="cs-CZ" dirty="0"/>
              <a:t>Sleduje se morfologie (malformace) dospělců i larev (pulců) – kontaminace těžkými kovy, pesticidy a dalšími látkami (PCB, CFC)</a:t>
            </a:r>
          </a:p>
          <a:p>
            <a:r>
              <a:rPr lang="cs-CZ" dirty="0"/>
              <a:t>Sledují se změny výskytu (úbytek) jednotlivých druhů</a:t>
            </a:r>
            <a:endParaRPr lang="en-US" dirty="0"/>
          </a:p>
        </p:txBody>
      </p:sp>
      <p:sp>
        <p:nvSpPr>
          <p:cNvPr id="5" name="Nadpis 1"/>
          <p:cNvSpPr>
            <a:spLocks noGrp="1"/>
          </p:cNvSpPr>
          <p:nvPr>
            <p:ph type="title"/>
          </p:nvPr>
        </p:nvSpPr>
        <p:spPr/>
        <p:txBody>
          <a:bodyPr/>
          <a:lstStyle/>
          <a:p>
            <a:r>
              <a:rPr lang="cs-CZ" dirty="0"/>
              <a:t>Obratlovci jako bioindikátory</a:t>
            </a:r>
            <a:br>
              <a:rPr lang="cs-CZ" dirty="0"/>
            </a:br>
            <a:r>
              <a:rPr lang="cs-CZ" sz="3200" dirty="0"/>
              <a:t>Obojživelníci</a:t>
            </a:r>
            <a:endParaRPr lang="en-US" dirty="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9745" y="1607392"/>
            <a:ext cx="2781541" cy="3033023"/>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2302" y="4640415"/>
            <a:ext cx="4198984" cy="1646063"/>
          </a:xfrm>
          <a:prstGeom prst="rect">
            <a:avLst/>
          </a:prstGeom>
        </p:spPr>
      </p:pic>
      <p:sp>
        <p:nvSpPr>
          <p:cNvPr id="8" name="TextovéPole 7"/>
          <p:cNvSpPr txBox="1"/>
          <p:nvPr/>
        </p:nvSpPr>
        <p:spPr>
          <a:xfrm>
            <a:off x="1034845" y="4640415"/>
            <a:ext cx="5631426" cy="1477328"/>
          </a:xfrm>
          <a:prstGeom prst="rect">
            <a:avLst/>
          </a:prstGeom>
          <a:noFill/>
        </p:spPr>
        <p:txBody>
          <a:bodyPr wrap="square" rtlCol="0">
            <a:spAutoFit/>
          </a:bodyPr>
          <a:lstStyle/>
          <a:p>
            <a:r>
              <a:rPr lang="cs-CZ" b="1" dirty="0"/>
              <a:t>Zařazení do systému:</a:t>
            </a:r>
          </a:p>
          <a:p>
            <a:r>
              <a:rPr lang="cs-CZ" dirty="0"/>
              <a:t>Říše: </a:t>
            </a:r>
            <a:r>
              <a:rPr lang="cs-CZ" dirty="0" err="1"/>
              <a:t>Animalia</a:t>
            </a:r>
            <a:endParaRPr lang="cs-CZ" dirty="0"/>
          </a:p>
          <a:p>
            <a:r>
              <a:rPr lang="cs-CZ" dirty="0"/>
              <a:t>Kmen: </a:t>
            </a:r>
            <a:r>
              <a:rPr lang="cs-CZ" dirty="0" err="1"/>
              <a:t>Chordata</a:t>
            </a:r>
            <a:r>
              <a:rPr lang="cs-CZ" dirty="0"/>
              <a:t> (strunatci)</a:t>
            </a:r>
          </a:p>
          <a:p>
            <a:r>
              <a:rPr lang="cs-CZ" dirty="0"/>
              <a:t>Podkmen: </a:t>
            </a:r>
            <a:r>
              <a:rPr lang="cs-CZ" dirty="0" err="1"/>
              <a:t>Vertebrata</a:t>
            </a:r>
            <a:r>
              <a:rPr lang="cs-CZ" dirty="0"/>
              <a:t> (obratlovci)</a:t>
            </a:r>
          </a:p>
          <a:p>
            <a:r>
              <a:rPr lang="cs-CZ" dirty="0"/>
              <a:t>Třída: </a:t>
            </a:r>
            <a:r>
              <a:rPr lang="cs-CZ" dirty="0" err="1"/>
              <a:t>Amphibia</a:t>
            </a:r>
            <a:r>
              <a:rPr lang="cs-CZ" dirty="0"/>
              <a:t> (obojživelníci)</a:t>
            </a:r>
            <a:endParaRPr lang="en-US" dirty="0"/>
          </a:p>
        </p:txBody>
      </p:sp>
    </p:spTree>
    <p:extLst>
      <p:ext uri="{BB962C8B-B14F-4D97-AF65-F5344CB8AC3E}">
        <p14:creationId xmlns:p14="http://schemas.microsoft.com/office/powerpoint/2010/main" val="22099505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Obratlovci jako bioindikátory</a:t>
            </a:r>
            <a:br>
              <a:rPr lang="cs-CZ" dirty="0"/>
            </a:br>
            <a:r>
              <a:rPr lang="cs-CZ" sz="3200" dirty="0"/>
              <a:t>Ptáci</a:t>
            </a:r>
            <a:endParaRPr lang="en-US" dirty="0"/>
          </a:p>
        </p:txBody>
      </p:sp>
      <p:sp>
        <p:nvSpPr>
          <p:cNvPr id="3" name="Zástupný symbol pro obsah 2"/>
          <p:cNvSpPr>
            <a:spLocks noGrp="1"/>
          </p:cNvSpPr>
          <p:nvPr>
            <p:ph sz="half" idx="1"/>
          </p:nvPr>
        </p:nvSpPr>
        <p:spPr>
          <a:xfrm>
            <a:off x="258096" y="1869870"/>
            <a:ext cx="5326626" cy="4351338"/>
          </a:xfrm>
        </p:spPr>
        <p:txBody>
          <a:bodyPr/>
          <a:lstStyle/>
          <a:p>
            <a:r>
              <a:rPr lang="cs-CZ" b="1" dirty="0"/>
              <a:t>Zemědělská krajina</a:t>
            </a:r>
          </a:p>
          <a:p>
            <a:pPr lvl="1"/>
            <a:r>
              <a:rPr lang="cs-CZ" sz="2200" dirty="0"/>
              <a:t>Semenožravé druhy, dravci</a:t>
            </a:r>
          </a:p>
          <a:p>
            <a:pPr lvl="1"/>
            <a:r>
              <a:rPr lang="cs-CZ" sz="2200" dirty="0"/>
              <a:t>Bažant obecný (</a:t>
            </a:r>
            <a:r>
              <a:rPr lang="cs-CZ" sz="2200" i="1" dirty="0" err="1"/>
              <a:t>Phaseanus</a:t>
            </a:r>
            <a:r>
              <a:rPr lang="cs-CZ" sz="2200" i="1" dirty="0"/>
              <a:t> </a:t>
            </a:r>
            <a:r>
              <a:rPr lang="cs-CZ" sz="2200" i="1" dirty="0" err="1"/>
              <a:t>colchicus</a:t>
            </a:r>
            <a:r>
              <a:rPr lang="cs-CZ" sz="2200" dirty="0"/>
              <a:t>)</a:t>
            </a:r>
          </a:p>
          <a:p>
            <a:pPr lvl="1"/>
            <a:r>
              <a:rPr lang="cs-CZ" sz="2200" dirty="0"/>
              <a:t>Sokol stěhovavý (</a:t>
            </a:r>
            <a:r>
              <a:rPr lang="cs-CZ" sz="2200" i="1" dirty="0" err="1"/>
              <a:t>Falco</a:t>
            </a:r>
            <a:r>
              <a:rPr lang="cs-CZ" sz="2200" i="1" dirty="0"/>
              <a:t> </a:t>
            </a:r>
            <a:r>
              <a:rPr lang="cs-CZ" sz="2200" i="1" dirty="0" err="1"/>
              <a:t>peregrinus</a:t>
            </a:r>
            <a:r>
              <a:rPr lang="cs-CZ" sz="2200" dirty="0"/>
              <a:t>)</a:t>
            </a:r>
            <a:endParaRPr lang="en-US" sz="2200" dirty="0"/>
          </a:p>
        </p:txBody>
      </p:sp>
      <p:sp>
        <p:nvSpPr>
          <p:cNvPr id="5" name="Zástupný symbol pro obsah 2"/>
          <p:cNvSpPr>
            <a:spLocks noGrp="1"/>
          </p:cNvSpPr>
          <p:nvPr>
            <p:ph sz="half" idx="1"/>
          </p:nvPr>
        </p:nvSpPr>
        <p:spPr>
          <a:xfrm>
            <a:off x="5279923" y="1869870"/>
            <a:ext cx="6676103" cy="4351338"/>
          </a:xfrm>
        </p:spPr>
        <p:txBody>
          <a:bodyPr>
            <a:normAutofit fontScale="92500"/>
          </a:bodyPr>
          <a:lstStyle/>
          <a:p>
            <a:r>
              <a:rPr lang="cs-CZ" b="1" dirty="0"/>
              <a:t>Vodní prostředí</a:t>
            </a:r>
          </a:p>
          <a:p>
            <a:pPr lvl="1"/>
            <a:r>
              <a:rPr lang="cs-CZ" dirty="0" err="1"/>
              <a:t>Bioakumulace</a:t>
            </a:r>
            <a:r>
              <a:rPr lang="cs-CZ" dirty="0"/>
              <a:t> PCB, PAU, na souši i ve vodě – transfer polutantů do terestrických ekosystémů</a:t>
            </a:r>
          </a:p>
          <a:p>
            <a:pPr lvl="1"/>
            <a:r>
              <a:rPr lang="cs-CZ" dirty="0"/>
              <a:t>Dospělci, obsah </a:t>
            </a:r>
            <a:r>
              <a:rPr lang="cs-CZ" dirty="0" err="1"/>
              <a:t>xenobiotik</a:t>
            </a:r>
            <a:r>
              <a:rPr lang="cs-CZ" dirty="0"/>
              <a:t> v nevylíhlých vejcích</a:t>
            </a:r>
          </a:p>
          <a:p>
            <a:pPr lvl="1"/>
            <a:r>
              <a:rPr lang="cs-CZ" dirty="0"/>
              <a:t>Volavka popelavá (</a:t>
            </a:r>
            <a:r>
              <a:rPr lang="cs-CZ" i="1" dirty="0" err="1"/>
              <a:t>Ardea</a:t>
            </a:r>
            <a:r>
              <a:rPr lang="cs-CZ" i="1" dirty="0"/>
              <a:t> </a:t>
            </a:r>
            <a:r>
              <a:rPr lang="cs-CZ" i="1" dirty="0" err="1"/>
              <a:t>cinerea</a:t>
            </a:r>
            <a:r>
              <a:rPr lang="cs-CZ" dirty="0"/>
              <a:t>)</a:t>
            </a:r>
          </a:p>
          <a:p>
            <a:pPr lvl="1"/>
            <a:r>
              <a:rPr lang="cs-CZ" dirty="0"/>
              <a:t>Roháč velký (</a:t>
            </a:r>
            <a:r>
              <a:rPr lang="cs-CZ" i="1" dirty="0" err="1"/>
              <a:t>Podiceps</a:t>
            </a:r>
            <a:r>
              <a:rPr lang="cs-CZ" i="1" dirty="0"/>
              <a:t> </a:t>
            </a:r>
            <a:r>
              <a:rPr lang="cs-CZ" i="1" dirty="0" err="1"/>
              <a:t>cristatus</a:t>
            </a:r>
            <a:r>
              <a:rPr lang="cs-CZ" dirty="0"/>
              <a:t>)</a:t>
            </a:r>
          </a:p>
          <a:p>
            <a:pPr lvl="1"/>
            <a:r>
              <a:rPr lang="cs-CZ" dirty="0"/>
              <a:t>Husa velká (</a:t>
            </a:r>
            <a:r>
              <a:rPr lang="cs-CZ" i="1" dirty="0" err="1"/>
              <a:t>Anser</a:t>
            </a:r>
            <a:r>
              <a:rPr lang="cs-CZ" i="1" dirty="0"/>
              <a:t> </a:t>
            </a:r>
            <a:r>
              <a:rPr lang="cs-CZ" i="1" dirty="0" err="1"/>
              <a:t>anser</a:t>
            </a:r>
            <a:r>
              <a:rPr lang="cs-CZ" dirty="0"/>
              <a:t>)</a:t>
            </a:r>
          </a:p>
          <a:p>
            <a:pPr lvl="1"/>
            <a:r>
              <a:rPr lang="cs-CZ" dirty="0"/>
              <a:t>Kachna divoká (</a:t>
            </a:r>
            <a:r>
              <a:rPr lang="cs-CZ" i="1" dirty="0" err="1"/>
              <a:t>Anas</a:t>
            </a:r>
            <a:r>
              <a:rPr lang="cs-CZ" i="1" dirty="0"/>
              <a:t> </a:t>
            </a:r>
            <a:r>
              <a:rPr lang="cs-CZ" i="1" dirty="0" err="1"/>
              <a:t>platyrhynchos</a:t>
            </a:r>
            <a:r>
              <a:rPr lang="cs-CZ" dirty="0"/>
              <a:t>)</a:t>
            </a:r>
          </a:p>
          <a:p>
            <a:pPr lvl="1"/>
            <a:r>
              <a:rPr lang="cs-CZ" dirty="0"/>
              <a:t>Racek chechtavý (</a:t>
            </a:r>
            <a:r>
              <a:rPr lang="cs-CZ" i="1" dirty="0" err="1"/>
              <a:t>Larus</a:t>
            </a:r>
            <a:r>
              <a:rPr lang="cs-CZ" i="1" dirty="0"/>
              <a:t> </a:t>
            </a:r>
            <a:r>
              <a:rPr lang="cs-CZ" i="1" dirty="0" err="1"/>
              <a:t>ridibundus</a:t>
            </a:r>
            <a:r>
              <a:rPr lang="cs-CZ" dirty="0"/>
              <a:t>)</a:t>
            </a:r>
          </a:p>
          <a:p>
            <a:pPr lvl="1"/>
            <a:r>
              <a:rPr lang="cs-CZ" dirty="0"/>
              <a:t>Lyska černá (</a:t>
            </a:r>
            <a:r>
              <a:rPr lang="cs-CZ" i="1" dirty="0" err="1"/>
              <a:t>Fulica</a:t>
            </a:r>
            <a:r>
              <a:rPr lang="cs-CZ" i="1" dirty="0"/>
              <a:t> </a:t>
            </a:r>
            <a:r>
              <a:rPr lang="cs-CZ" i="1" dirty="0" err="1"/>
              <a:t>atra</a:t>
            </a:r>
            <a:r>
              <a:rPr lang="cs-CZ" dirty="0"/>
              <a:t>)</a:t>
            </a:r>
          </a:p>
          <a:p>
            <a:pPr lvl="1"/>
            <a:r>
              <a:rPr lang="cs-CZ" dirty="0"/>
              <a:t>Orlovec říční (</a:t>
            </a:r>
            <a:r>
              <a:rPr lang="en-US" i="1" dirty="0"/>
              <a:t>Pandion </a:t>
            </a:r>
            <a:r>
              <a:rPr lang="en-US" i="1" dirty="0" err="1"/>
              <a:t>haliaetus</a:t>
            </a:r>
            <a:r>
              <a:rPr lang="cs-CZ" dirty="0"/>
              <a:t>)</a:t>
            </a:r>
            <a:endParaRPr lang="en-US" dirty="0"/>
          </a:p>
        </p:txBody>
      </p:sp>
      <p:pic>
        <p:nvPicPr>
          <p:cNvPr id="16386" name="Picture 2" descr="Phasianus colchicus - bažant obecn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456500"/>
            <a:ext cx="4298362" cy="287506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8281219" y="462116"/>
            <a:ext cx="5631426" cy="1477328"/>
          </a:xfrm>
          <a:prstGeom prst="rect">
            <a:avLst/>
          </a:prstGeom>
          <a:noFill/>
        </p:spPr>
        <p:txBody>
          <a:bodyPr wrap="square" rtlCol="0">
            <a:spAutoFit/>
          </a:bodyPr>
          <a:lstStyle/>
          <a:p>
            <a:r>
              <a:rPr lang="cs-CZ" b="1" dirty="0"/>
              <a:t>Zařazení do systému:</a:t>
            </a:r>
          </a:p>
          <a:p>
            <a:r>
              <a:rPr lang="cs-CZ" dirty="0"/>
              <a:t>Říše: </a:t>
            </a:r>
            <a:r>
              <a:rPr lang="cs-CZ" dirty="0" err="1"/>
              <a:t>Animalia</a:t>
            </a:r>
            <a:endParaRPr lang="cs-CZ" dirty="0"/>
          </a:p>
          <a:p>
            <a:r>
              <a:rPr lang="cs-CZ" dirty="0"/>
              <a:t>Kmen: </a:t>
            </a:r>
            <a:r>
              <a:rPr lang="cs-CZ" dirty="0" err="1"/>
              <a:t>Chordata</a:t>
            </a:r>
            <a:r>
              <a:rPr lang="cs-CZ" dirty="0"/>
              <a:t> (strunatci)</a:t>
            </a:r>
          </a:p>
          <a:p>
            <a:r>
              <a:rPr lang="cs-CZ" dirty="0"/>
              <a:t>Podkmen: </a:t>
            </a:r>
            <a:r>
              <a:rPr lang="cs-CZ" dirty="0" err="1"/>
              <a:t>Vertebrata</a:t>
            </a:r>
            <a:r>
              <a:rPr lang="cs-CZ" dirty="0"/>
              <a:t> (obratlovci)</a:t>
            </a:r>
          </a:p>
          <a:p>
            <a:r>
              <a:rPr lang="cs-CZ" dirty="0"/>
              <a:t>Třída: </a:t>
            </a:r>
            <a:r>
              <a:rPr lang="cs-CZ" dirty="0" err="1"/>
              <a:t>Aves</a:t>
            </a:r>
            <a:r>
              <a:rPr lang="cs-CZ" dirty="0"/>
              <a:t> (Ptáci)</a:t>
            </a:r>
            <a:endParaRPr lang="en-US" dirty="0"/>
          </a:p>
        </p:txBody>
      </p:sp>
    </p:spTree>
    <p:extLst>
      <p:ext uri="{BB962C8B-B14F-4D97-AF65-F5344CB8AC3E}">
        <p14:creationId xmlns:p14="http://schemas.microsoft.com/office/powerpoint/2010/main" val="353629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Obratlovci jako bioindikátory</a:t>
            </a:r>
            <a:br>
              <a:rPr lang="cs-CZ" dirty="0"/>
            </a:br>
            <a:r>
              <a:rPr lang="cs-CZ" sz="3200" dirty="0"/>
              <a:t>Ptáci</a:t>
            </a:r>
            <a:endParaRPr lang="en-US" dirty="0"/>
          </a:p>
        </p:txBody>
      </p:sp>
      <p:pic>
        <p:nvPicPr>
          <p:cNvPr id="6146" name="Picture 2" descr="https://www.naturephoto.cz/data/clanky/originals/01-2007-12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7002309" cy="466820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8003458" y="5989562"/>
            <a:ext cx="2045110" cy="369332"/>
          </a:xfrm>
          <a:prstGeom prst="rect">
            <a:avLst/>
          </a:prstGeom>
          <a:noFill/>
        </p:spPr>
        <p:txBody>
          <a:bodyPr wrap="square" rtlCol="0">
            <a:spAutoFit/>
          </a:bodyPr>
          <a:lstStyle/>
          <a:p>
            <a:r>
              <a:rPr lang="cs-CZ" dirty="0"/>
              <a:t>Orlovec říční</a:t>
            </a:r>
            <a:endParaRPr lang="en-US" dirty="0"/>
          </a:p>
        </p:txBody>
      </p:sp>
    </p:spTree>
    <p:extLst>
      <p:ext uri="{BB962C8B-B14F-4D97-AF65-F5344CB8AC3E}">
        <p14:creationId xmlns:p14="http://schemas.microsoft.com/office/powerpoint/2010/main" val="2197649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half" idx="1"/>
          </p:nvPr>
        </p:nvSpPr>
        <p:spPr>
          <a:xfrm>
            <a:off x="838200" y="1825625"/>
            <a:ext cx="11186652" cy="4351338"/>
          </a:xfrm>
        </p:spPr>
        <p:txBody>
          <a:bodyPr/>
          <a:lstStyle/>
          <a:p>
            <a:r>
              <a:rPr lang="cs-CZ" sz="2400" dirty="0"/>
              <a:t>Využíváni zejména drobní zemní savci</a:t>
            </a:r>
          </a:p>
          <a:p>
            <a:r>
              <a:rPr lang="cs-CZ" sz="2400" dirty="0"/>
              <a:t>Kontaminace agrárních ekosystémů, sledování koncentrace </a:t>
            </a:r>
            <a:r>
              <a:rPr lang="cs-CZ" sz="2400" dirty="0" err="1"/>
              <a:t>xenobiotik</a:t>
            </a:r>
            <a:r>
              <a:rPr lang="cs-CZ" sz="2400" dirty="0"/>
              <a:t> v kůži, svalovině a játrech (příp. trávicí soustavě)</a:t>
            </a:r>
          </a:p>
          <a:p>
            <a:r>
              <a:rPr lang="cs-CZ" altLang="cs-CZ" sz="2400" dirty="0"/>
              <a:t>Na základě zhodnocení typu stravy vybraných druhů a obsahu lipidů</a:t>
            </a:r>
            <a:r>
              <a:rPr lang="cs-CZ" altLang="cs-CZ" sz="2400" b="1" dirty="0"/>
              <a:t> </a:t>
            </a:r>
            <a:r>
              <a:rPr lang="cs-CZ" altLang="cs-CZ" sz="2400" dirty="0"/>
              <a:t>v kůži a ve tkáních byly vybrány následující druhy drobných zemních savců:</a:t>
            </a:r>
          </a:p>
          <a:p>
            <a:pPr lvl="1"/>
            <a:r>
              <a:rPr lang="cs-CZ" altLang="cs-CZ" dirty="0"/>
              <a:t>hraboš polní </a:t>
            </a:r>
            <a:r>
              <a:rPr lang="cs-CZ" altLang="cs-CZ" i="1" dirty="0"/>
              <a:t>(</a:t>
            </a:r>
            <a:r>
              <a:rPr lang="cs-CZ" altLang="cs-CZ" i="1" dirty="0" err="1"/>
              <a:t>Microtus</a:t>
            </a:r>
            <a:r>
              <a:rPr lang="cs-CZ" altLang="cs-CZ" i="1" dirty="0"/>
              <a:t> </a:t>
            </a:r>
            <a:r>
              <a:rPr lang="cs-CZ" altLang="cs-CZ" i="1" dirty="0" err="1"/>
              <a:t>arvalis</a:t>
            </a:r>
            <a:r>
              <a:rPr lang="cs-CZ" altLang="cs-CZ" i="1" dirty="0"/>
              <a:t>)</a:t>
            </a:r>
          </a:p>
          <a:p>
            <a:pPr lvl="1"/>
            <a:r>
              <a:rPr lang="cs-CZ" altLang="cs-CZ" dirty="0"/>
              <a:t>norník rudý </a:t>
            </a:r>
            <a:r>
              <a:rPr lang="cs-CZ" altLang="cs-CZ" i="1" dirty="0"/>
              <a:t>(</a:t>
            </a:r>
            <a:r>
              <a:rPr lang="cs-CZ" altLang="cs-CZ" i="1" dirty="0" err="1"/>
              <a:t>Clethrionomys</a:t>
            </a:r>
            <a:r>
              <a:rPr lang="cs-CZ" altLang="cs-CZ" i="1" dirty="0"/>
              <a:t> </a:t>
            </a:r>
            <a:r>
              <a:rPr lang="cs-CZ" altLang="cs-CZ" i="1" dirty="0" err="1"/>
              <a:t>glareolus</a:t>
            </a:r>
            <a:r>
              <a:rPr lang="cs-CZ" altLang="cs-CZ" i="1" dirty="0"/>
              <a:t>)</a:t>
            </a:r>
          </a:p>
          <a:p>
            <a:pPr lvl="1"/>
            <a:r>
              <a:rPr lang="cs-CZ" altLang="cs-CZ" dirty="0"/>
              <a:t>myšice lesní </a:t>
            </a:r>
            <a:r>
              <a:rPr lang="cs-CZ" altLang="cs-CZ" i="1" dirty="0"/>
              <a:t>(</a:t>
            </a:r>
            <a:r>
              <a:rPr lang="cs-CZ" altLang="cs-CZ" i="1" dirty="0" err="1"/>
              <a:t>Apodemus</a:t>
            </a:r>
            <a:r>
              <a:rPr lang="cs-CZ" altLang="cs-CZ" i="1" dirty="0"/>
              <a:t> </a:t>
            </a:r>
            <a:r>
              <a:rPr lang="cs-CZ" altLang="cs-CZ" i="1" dirty="0" err="1"/>
              <a:t>flavicollis</a:t>
            </a:r>
            <a:r>
              <a:rPr lang="cs-CZ" altLang="cs-CZ" i="1" dirty="0"/>
              <a:t>) </a:t>
            </a:r>
          </a:p>
          <a:p>
            <a:pPr lvl="1"/>
            <a:r>
              <a:rPr lang="cs-CZ" altLang="cs-CZ" dirty="0"/>
              <a:t>myšice křovinná </a:t>
            </a:r>
            <a:r>
              <a:rPr lang="cs-CZ" altLang="cs-CZ" i="1" dirty="0"/>
              <a:t>(</a:t>
            </a:r>
            <a:r>
              <a:rPr lang="cs-CZ" altLang="cs-CZ" i="1" dirty="0" err="1"/>
              <a:t>Apodemus</a:t>
            </a:r>
            <a:r>
              <a:rPr lang="cs-CZ" altLang="cs-CZ" i="1" dirty="0"/>
              <a:t> </a:t>
            </a:r>
            <a:r>
              <a:rPr lang="cs-CZ" altLang="cs-CZ" i="1" dirty="0" err="1"/>
              <a:t>sylvaticus</a:t>
            </a:r>
            <a:r>
              <a:rPr lang="cs-CZ" altLang="cs-CZ" i="1" dirty="0"/>
              <a:t>)</a:t>
            </a:r>
          </a:p>
          <a:p>
            <a:endParaRPr lang="en-US" dirty="0"/>
          </a:p>
        </p:txBody>
      </p:sp>
      <p:sp>
        <p:nvSpPr>
          <p:cNvPr id="5" name="Nadpis 1"/>
          <p:cNvSpPr>
            <a:spLocks noGrp="1"/>
          </p:cNvSpPr>
          <p:nvPr>
            <p:ph type="title"/>
          </p:nvPr>
        </p:nvSpPr>
        <p:spPr>
          <a:xfrm>
            <a:off x="838200" y="374958"/>
            <a:ext cx="10515600" cy="1325563"/>
          </a:xfrm>
        </p:spPr>
        <p:txBody>
          <a:bodyPr/>
          <a:lstStyle/>
          <a:p>
            <a:r>
              <a:rPr lang="cs-CZ" dirty="0"/>
              <a:t>Obratlovci jako bioindikátory</a:t>
            </a:r>
            <a:br>
              <a:rPr lang="cs-CZ" dirty="0"/>
            </a:br>
            <a:r>
              <a:rPr lang="cs-CZ" sz="3200" dirty="0"/>
              <a:t>Savci</a:t>
            </a:r>
            <a:endParaRPr lang="en-US" dirty="0"/>
          </a:p>
        </p:txBody>
      </p:sp>
      <p:sp>
        <p:nvSpPr>
          <p:cNvPr id="4" name="TextovéPole 3"/>
          <p:cNvSpPr txBox="1"/>
          <p:nvPr/>
        </p:nvSpPr>
        <p:spPr>
          <a:xfrm>
            <a:off x="8281219" y="462116"/>
            <a:ext cx="5631426" cy="1477328"/>
          </a:xfrm>
          <a:prstGeom prst="rect">
            <a:avLst/>
          </a:prstGeom>
          <a:noFill/>
        </p:spPr>
        <p:txBody>
          <a:bodyPr wrap="square" rtlCol="0">
            <a:spAutoFit/>
          </a:bodyPr>
          <a:lstStyle/>
          <a:p>
            <a:r>
              <a:rPr lang="cs-CZ" b="1" dirty="0"/>
              <a:t>Zařazení do systému:</a:t>
            </a:r>
          </a:p>
          <a:p>
            <a:r>
              <a:rPr lang="cs-CZ" dirty="0"/>
              <a:t>Říše: </a:t>
            </a:r>
            <a:r>
              <a:rPr lang="cs-CZ" dirty="0" err="1"/>
              <a:t>Animalia</a:t>
            </a:r>
            <a:endParaRPr lang="cs-CZ" dirty="0"/>
          </a:p>
          <a:p>
            <a:r>
              <a:rPr lang="cs-CZ" dirty="0"/>
              <a:t>Kmen: </a:t>
            </a:r>
            <a:r>
              <a:rPr lang="cs-CZ" dirty="0" err="1"/>
              <a:t>Chordata</a:t>
            </a:r>
            <a:r>
              <a:rPr lang="cs-CZ" dirty="0"/>
              <a:t> (strunatci)</a:t>
            </a:r>
          </a:p>
          <a:p>
            <a:r>
              <a:rPr lang="cs-CZ" dirty="0"/>
              <a:t>Podkmen: </a:t>
            </a:r>
            <a:r>
              <a:rPr lang="cs-CZ" dirty="0" err="1"/>
              <a:t>Vertebrata</a:t>
            </a:r>
            <a:r>
              <a:rPr lang="cs-CZ" dirty="0"/>
              <a:t> (obratlovci)</a:t>
            </a:r>
          </a:p>
          <a:p>
            <a:r>
              <a:rPr lang="cs-CZ" dirty="0"/>
              <a:t>Třída: </a:t>
            </a:r>
            <a:r>
              <a:rPr lang="cs-CZ" dirty="0" err="1"/>
              <a:t>Mammalia</a:t>
            </a:r>
            <a:r>
              <a:rPr lang="cs-CZ" dirty="0"/>
              <a:t> (savci)</a:t>
            </a:r>
            <a:endParaRPr lang="en-US" dirty="0"/>
          </a:p>
        </p:txBody>
      </p:sp>
    </p:spTree>
    <p:extLst>
      <p:ext uri="{BB962C8B-B14F-4D97-AF65-F5344CB8AC3E}">
        <p14:creationId xmlns:p14="http://schemas.microsoft.com/office/powerpoint/2010/main" val="16534343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2840" y="1546283"/>
            <a:ext cx="3905813" cy="2310010"/>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1325734"/>
            <a:ext cx="3540453" cy="2655339"/>
          </a:xfrm>
        </p:spPr>
      </p:pic>
      <p:pic>
        <p:nvPicPr>
          <p:cNvPr id="17410" name="Picture 2" descr="Myšice lesn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974" y="4029446"/>
            <a:ext cx="3353124" cy="251047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www.naturfoto.cz/fullsize/ostatni/mysice-krovinna-624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V="1">
            <a:off x="6096000" y="4029446"/>
            <a:ext cx="3923778" cy="2617160"/>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p:cNvSpPr>
            <a:spLocks noGrp="1"/>
          </p:cNvSpPr>
          <p:nvPr>
            <p:ph type="title"/>
          </p:nvPr>
        </p:nvSpPr>
        <p:spPr/>
        <p:txBody>
          <a:bodyPr/>
          <a:lstStyle/>
          <a:p>
            <a:r>
              <a:rPr lang="cs-CZ" dirty="0"/>
              <a:t>Obratlovci jako bioindikátory</a:t>
            </a:r>
            <a:br>
              <a:rPr lang="cs-CZ" dirty="0"/>
            </a:br>
            <a:r>
              <a:rPr lang="cs-CZ" sz="3200" dirty="0"/>
              <a:t>Savci</a:t>
            </a:r>
            <a:endParaRPr lang="en-US" dirty="0"/>
          </a:p>
        </p:txBody>
      </p:sp>
      <p:sp>
        <p:nvSpPr>
          <p:cNvPr id="7" name="TextovéPole 6"/>
          <p:cNvSpPr txBox="1"/>
          <p:nvPr/>
        </p:nvSpPr>
        <p:spPr>
          <a:xfrm>
            <a:off x="1405703" y="3486961"/>
            <a:ext cx="1543665" cy="369332"/>
          </a:xfrm>
          <a:prstGeom prst="rect">
            <a:avLst/>
          </a:prstGeom>
          <a:noFill/>
        </p:spPr>
        <p:txBody>
          <a:bodyPr wrap="square" rtlCol="0">
            <a:spAutoFit/>
          </a:bodyPr>
          <a:lstStyle/>
          <a:p>
            <a:r>
              <a:rPr lang="cs-CZ" dirty="0"/>
              <a:t>Hraboš polní</a:t>
            </a:r>
            <a:endParaRPr lang="en-US" dirty="0"/>
          </a:p>
        </p:txBody>
      </p:sp>
      <p:sp>
        <p:nvSpPr>
          <p:cNvPr id="11" name="TextovéPole 10"/>
          <p:cNvSpPr txBox="1"/>
          <p:nvPr/>
        </p:nvSpPr>
        <p:spPr>
          <a:xfrm>
            <a:off x="10520913" y="2315663"/>
            <a:ext cx="1543665" cy="369332"/>
          </a:xfrm>
          <a:prstGeom prst="rect">
            <a:avLst/>
          </a:prstGeom>
          <a:noFill/>
        </p:spPr>
        <p:txBody>
          <a:bodyPr wrap="square" rtlCol="0">
            <a:spAutoFit/>
          </a:bodyPr>
          <a:lstStyle/>
          <a:p>
            <a:r>
              <a:rPr lang="cs-CZ" dirty="0"/>
              <a:t>Norník rudý</a:t>
            </a:r>
            <a:endParaRPr lang="en-US" dirty="0"/>
          </a:p>
        </p:txBody>
      </p:sp>
      <p:sp>
        <p:nvSpPr>
          <p:cNvPr id="12" name="TextovéPole 11"/>
          <p:cNvSpPr txBox="1"/>
          <p:nvPr/>
        </p:nvSpPr>
        <p:spPr>
          <a:xfrm>
            <a:off x="3828829" y="6170591"/>
            <a:ext cx="2083306" cy="369332"/>
          </a:xfrm>
          <a:prstGeom prst="rect">
            <a:avLst/>
          </a:prstGeom>
          <a:noFill/>
        </p:spPr>
        <p:txBody>
          <a:bodyPr wrap="square" rtlCol="0">
            <a:spAutoFit/>
          </a:bodyPr>
          <a:lstStyle/>
          <a:p>
            <a:r>
              <a:rPr lang="cs-CZ" dirty="0"/>
              <a:t>Myšice lesní</a:t>
            </a:r>
            <a:endParaRPr lang="en-US" dirty="0"/>
          </a:p>
        </p:txBody>
      </p:sp>
      <p:sp>
        <p:nvSpPr>
          <p:cNvPr id="13" name="TextovéPole 12"/>
          <p:cNvSpPr txBox="1"/>
          <p:nvPr/>
        </p:nvSpPr>
        <p:spPr>
          <a:xfrm>
            <a:off x="10019778" y="5550476"/>
            <a:ext cx="2083306" cy="369332"/>
          </a:xfrm>
          <a:prstGeom prst="rect">
            <a:avLst/>
          </a:prstGeom>
          <a:noFill/>
        </p:spPr>
        <p:txBody>
          <a:bodyPr wrap="square" rtlCol="0">
            <a:spAutoFit/>
          </a:bodyPr>
          <a:lstStyle/>
          <a:p>
            <a:r>
              <a:rPr lang="cs-CZ" dirty="0"/>
              <a:t>Myšice křovinná</a:t>
            </a:r>
            <a:endParaRPr lang="en-US" dirty="0"/>
          </a:p>
        </p:txBody>
      </p:sp>
    </p:spTree>
    <p:extLst>
      <p:ext uri="{BB962C8B-B14F-4D97-AF65-F5344CB8AC3E}">
        <p14:creationId xmlns:p14="http://schemas.microsoft.com/office/powerpoint/2010/main" val="15887552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Literatura</a:t>
            </a:r>
            <a:endParaRPr lang="en-US"/>
          </a:p>
        </p:txBody>
      </p:sp>
      <p:sp>
        <p:nvSpPr>
          <p:cNvPr id="3" name="Zástupný symbol pro obsah 2"/>
          <p:cNvSpPr>
            <a:spLocks noGrp="1"/>
          </p:cNvSpPr>
          <p:nvPr>
            <p:ph idx="1"/>
          </p:nvPr>
        </p:nvSpPr>
        <p:spPr/>
        <p:txBody>
          <a:bodyPr>
            <a:normAutofit fontScale="62500" lnSpcReduction="20000"/>
          </a:bodyPr>
          <a:lstStyle/>
          <a:p>
            <a:pPr fontAlgn="base"/>
            <a:r>
              <a:rPr lang="en-US" dirty="0"/>
              <a:t>Carignan, V. &amp; M.-C. Villard. Selecting indicator species to monitor ecological integrity: A review. </a:t>
            </a:r>
            <a:r>
              <a:rPr lang="en-US" i="1" dirty="0"/>
              <a:t>Environmental Monitoring and Assessment</a:t>
            </a:r>
            <a:r>
              <a:rPr lang="en-US" dirty="0"/>
              <a:t> </a:t>
            </a:r>
            <a:r>
              <a:rPr lang="en-US" b="1" dirty="0"/>
              <a:t>78</a:t>
            </a:r>
            <a:r>
              <a:rPr lang="en-US" dirty="0"/>
              <a:t>, 45–61 (2002).</a:t>
            </a:r>
          </a:p>
          <a:p>
            <a:pPr fontAlgn="base"/>
            <a:r>
              <a:rPr lang="en-US" dirty="0" err="1"/>
              <a:t>Hasselbach</a:t>
            </a:r>
            <a:r>
              <a:rPr lang="en-US" dirty="0"/>
              <a:t>, L. </a:t>
            </a:r>
            <a:r>
              <a:rPr lang="en-US" i="1" dirty="0"/>
              <a:t>et al.</a:t>
            </a:r>
            <a:r>
              <a:rPr lang="en-US" dirty="0"/>
              <a:t> Spatial patterns of cadmium and lead deposition on and adjacent to National Park Service lands in the vicinity of Red Dog Mine, Alaska. </a:t>
            </a:r>
            <a:r>
              <a:rPr lang="en-US" i="1" dirty="0"/>
              <a:t>Science of the Total Environment</a:t>
            </a:r>
            <a:r>
              <a:rPr lang="en-US" dirty="0"/>
              <a:t> </a:t>
            </a:r>
            <a:r>
              <a:rPr lang="en-US" b="1" dirty="0"/>
              <a:t>348</a:t>
            </a:r>
            <a:r>
              <a:rPr lang="en-US" dirty="0"/>
              <a:t>, 211–230 (2005).</a:t>
            </a:r>
          </a:p>
          <a:p>
            <a:pPr fontAlgn="base"/>
            <a:r>
              <a:rPr lang="en-US" dirty="0" err="1"/>
              <a:t>Iwama</a:t>
            </a:r>
            <a:r>
              <a:rPr lang="en-US" dirty="0"/>
              <a:t>, G. K. </a:t>
            </a:r>
            <a:r>
              <a:rPr lang="en-US" i="1" dirty="0"/>
              <a:t>et al.</a:t>
            </a:r>
            <a:r>
              <a:rPr lang="en-US" dirty="0"/>
              <a:t> Heat shock protein expression in fish. </a:t>
            </a:r>
            <a:r>
              <a:rPr lang="en-US" i="1" dirty="0"/>
              <a:t>Reviews in Fish Biology and Fisheries</a:t>
            </a:r>
            <a:r>
              <a:rPr lang="en-US" dirty="0"/>
              <a:t> </a:t>
            </a:r>
            <a:r>
              <a:rPr lang="en-US" b="1" dirty="0"/>
              <a:t>8</a:t>
            </a:r>
            <a:r>
              <a:rPr lang="en-US" dirty="0"/>
              <a:t>, 35–56 (1998).</a:t>
            </a:r>
          </a:p>
          <a:p>
            <a:pPr fontAlgn="base"/>
            <a:r>
              <a:rPr lang="en-US" dirty="0"/>
              <a:t>Miller, S. W. </a:t>
            </a:r>
            <a:r>
              <a:rPr lang="en-US" i="1" dirty="0"/>
              <a:t>et al.</a:t>
            </a:r>
            <a:r>
              <a:rPr lang="en-US" dirty="0"/>
              <a:t> Resistance and resilience of macroinvertebrates to irrigation water withdrawals. </a:t>
            </a:r>
            <a:r>
              <a:rPr lang="en-US" i="1" dirty="0"/>
              <a:t>Freshwater Biology</a:t>
            </a:r>
            <a:r>
              <a:rPr lang="en-US" dirty="0"/>
              <a:t> </a:t>
            </a:r>
            <a:r>
              <a:rPr lang="en-US" b="1" dirty="0"/>
              <a:t>52</a:t>
            </a:r>
            <a:r>
              <a:rPr lang="en-US" dirty="0"/>
              <a:t>, 2494–2510 (2007).</a:t>
            </a:r>
          </a:p>
          <a:p>
            <a:pPr fontAlgn="base"/>
            <a:r>
              <a:rPr lang="en-US" dirty="0" err="1"/>
              <a:t>Rainio</a:t>
            </a:r>
            <a:r>
              <a:rPr lang="en-US" dirty="0"/>
              <a:t>, J. &amp; </a:t>
            </a:r>
            <a:r>
              <a:rPr lang="en-US" dirty="0" err="1"/>
              <a:t>Niemelä</a:t>
            </a:r>
            <a:r>
              <a:rPr lang="en-US" dirty="0"/>
              <a:t>, J. Ground beetles (</a:t>
            </a:r>
            <a:r>
              <a:rPr lang="en-US" dirty="0" err="1"/>
              <a:t>Coleoptera</a:t>
            </a:r>
            <a:r>
              <a:rPr lang="en-US" dirty="0"/>
              <a:t>: </a:t>
            </a:r>
            <a:r>
              <a:rPr lang="en-US" dirty="0" err="1"/>
              <a:t>Carabidae</a:t>
            </a:r>
            <a:r>
              <a:rPr lang="en-US" dirty="0"/>
              <a:t>) as </a:t>
            </a:r>
            <a:r>
              <a:rPr lang="en-US" dirty="0" err="1"/>
              <a:t>bioindicators</a:t>
            </a:r>
            <a:r>
              <a:rPr lang="en-US" dirty="0"/>
              <a:t>. </a:t>
            </a:r>
            <a:r>
              <a:rPr lang="en-US" i="1" dirty="0"/>
              <a:t>Biodiversity and Conservation</a:t>
            </a:r>
            <a:r>
              <a:rPr lang="en-US" dirty="0"/>
              <a:t> </a:t>
            </a:r>
            <a:r>
              <a:rPr lang="en-US" b="1" dirty="0"/>
              <a:t>12</a:t>
            </a:r>
            <a:r>
              <a:rPr lang="en-US" dirty="0"/>
              <a:t>, 487–506 (2003).</a:t>
            </a:r>
          </a:p>
          <a:p>
            <a:pPr fontAlgn="base"/>
            <a:r>
              <a:rPr lang="en-US" dirty="0"/>
              <a:t>Rosenberg, D. M. &amp; </a:t>
            </a:r>
            <a:r>
              <a:rPr lang="en-US" dirty="0" err="1"/>
              <a:t>Resh</a:t>
            </a:r>
            <a:r>
              <a:rPr lang="en-US" dirty="0"/>
              <a:t>, V. H. </a:t>
            </a:r>
            <a:r>
              <a:rPr lang="en-US" i="1" dirty="0"/>
              <a:t>Freshwater Biomonitoring and Benthic Macroinvertebrates</a:t>
            </a:r>
            <a:r>
              <a:rPr lang="en-US" dirty="0"/>
              <a:t>. New York, NY: Chapman and Hall, 1992.</a:t>
            </a:r>
          </a:p>
          <a:p>
            <a:r>
              <a:rPr lang="en-US" dirty="0"/>
              <a:t>Tanabe, S. &amp; Subramanian, A. </a:t>
            </a:r>
            <a:r>
              <a:rPr lang="en-US" i="1" dirty="0" err="1"/>
              <a:t>Bioindicators</a:t>
            </a:r>
            <a:r>
              <a:rPr lang="en-US" i="1" dirty="0"/>
              <a:t> of POPs: Monitoring in Developing Countries</a:t>
            </a:r>
            <a:r>
              <a:rPr lang="en-US" dirty="0"/>
              <a:t>. Kyoto, Japan: Kyoto University Press, 2006.</a:t>
            </a:r>
            <a:endParaRPr lang="cs-CZ" dirty="0"/>
          </a:p>
          <a:p>
            <a:r>
              <a:rPr lang="cs-CZ" dirty="0"/>
              <a:t>Skalka, M. Lišejníky jako bioindikátory. </a:t>
            </a:r>
            <a:r>
              <a:rPr lang="cs-CZ" i="1" dirty="0"/>
              <a:t>Živa</a:t>
            </a:r>
            <a:r>
              <a:rPr lang="cs-CZ" dirty="0"/>
              <a:t> 3, 107 (2004).</a:t>
            </a:r>
            <a:endParaRPr lang="en-US" dirty="0"/>
          </a:p>
        </p:txBody>
      </p:sp>
    </p:spTree>
    <p:extLst>
      <p:ext uri="{BB962C8B-B14F-4D97-AF65-F5344CB8AC3E}">
        <p14:creationId xmlns:p14="http://schemas.microsoft.com/office/powerpoint/2010/main" val="3573014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Bioindikace</a:t>
            </a:r>
            <a:r>
              <a:rPr lang="cs-CZ" dirty="0"/>
              <a:t> a biomonitoring</a:t>
            </a:r>
            <a:endParaRPr lang="en-US" dirty="0"/>
          </a:p>
        </p:txBody>
      </p:sp>
      <p:sp>
        <p:nvSpPr>
          <p:cNvPr id="3" name="Zástupný symbol pro obsah 2"/>
          <p:cNvSpPr>
            <a:spLocks noGrp="1"/>
          </p:cNvSpPr>
          <p:nvPr>
            <p:ph idx="1"/>
          </p:nvPr>
        </p:nvSpPr>
        <p:spPr>
          <a:xfrm>
            <a:off x="838200" y="1492137"/>
            <a:ext cx="10515600" cy="5070027"/>
          </a:xfrm>
        </p:spPr>
        <p:txBody>
          <a:bodyPr>
            <a:normAutofit fontScale="92500" lnSpcReduction="10000"/>
          </a:bodyPr>
          <a:lstStyle/>
          <a:p>
            <a:r>
              <a:rPr lang="en-US" b="1" dirty="0" err="1"/>
              <a:t>Bioindikace</a:t>
            </a:r>
            <a:r>
              <a:rPr lang="cs-CZ" b="1" dirty="0"/>
              <a:t>:</a:t>
            </a:r>
            <a:r>
              <a:rPr lang="cs-CZ" dirty="0"/>
              <a:t> </a:t>
            </a:r>
            <a:r>
              <a:rPr lang="en-US" dirty="0" err="1"/>
              <a:t>metoda</a:t>
            </a:r>
            <a:r>
              <a:rPr lang="en-US" dirty="0"/>
              <a:t> </a:t>
            </a:r>
            <a:r>
              <a:rPr lang="en-US" dirty="0" err="1"/>
              <a:t>používaná</a:t>
            </a:r>
            <a:r>
              <a:rPr lang="en-US" dirty="0"/>
              <a:t> k </a:t>
            </a:r>
            <a:r>
              <a:rPr lang="en-US" dirty="0" err="1"/>
              <a:t>získání</a:t>
            </a:r>
            <a:r>
              <a:rPr lang="en-US" dirty="0"/>
              <a:t> </a:t>
            </a:r>
            <a:r>
              <a:rPr lang="en-US" dirty="0" err="1"/>
              <a:t>rychlé</a:t>
            </a:r>
            <a:r>
              <a:rPr lang="en-US" dirty="0"/>
              <a:t> </a:t>
            </a:r>
            <a:r>
              <a:rPr lang="en-US" dirty="0" err="1"/>
              <a:t>biologické</a:t>
            </a:r>
            <a:r>
              <a:rPr lang="en-US" dirty="0"/>
              <a:t> </a:t>
            </a:r>
            <a:r>
              <a:rPr lang="en-US" dirty="0" err="1"/>
              <a:t>informace</a:t>
            </a:r>
            <a:r>
              <a:rPr lang="en-US" dirty="0"/>
              <a:t> s </a:t>
            </a:r>
            <a:r>
              <a:rPr lang="en-US" dirty="0" err="1"/>
              <a:t>minimální</a:t>
            </a:r>
            <a:r>
              <a:rPr lang="en-US" dirty="0"/>
              <a:t> </a:t>
            </a:r>
            <a:r>
              <a:rPr lang="en-US" dirty="0" err="1"/>
              <a:t>časovou</a:t>
            </a:r>
            <a:r>
              <a:rPr lang="en-US" dirty="0"/>
              <a:t> </a:t>
            </a:r>
            <a:r>
              <a:rPr lang="en-US" dirty="0" err="1"/>
              <a:t>prodlevou</a:t>
            </a:r>
            <a:r>
              <a:rPr lang="en-US" dirty="0"/>
              <a:t> </a:t>
            </a:r>
            <a:endParaRPr lang="cs-CZ" dirty="0"/>
          </a:p>
          <a:p>
            <a:r>
              <a:rPr lang="cs-CZ" b="1" dirty="0"/>
              <a:t>Biomonitoring:</a:t>
            </a:r>
            <a:r>
              <a:rPr lang="cs-CZ" dirty="0"/>
              <a:t> použití živých organismů </a:t>
            </a:r>
            <a:r>
              <a:rPr lang="en-US" dirty="0"/>
              <a:t>k </a:t>
            </a:r>
            <a:r>
              <a:rPr lang="en-US" dirty="0" err="1"/>
              <a:t>získání</a:t>
            </a:r>
            <a:r>
              <a:rPr lang="en-US" dirty="0"/>
              <a:t> </a:t>
            </a:r>
            <a:r>
              <a:rPr lang="en-US" dirty="0" err="1"/>
              <a:t>kvantitativních</a:t>
            </a:r>
            <a:r>
              <a:rPr lang="en-US" dirty="0"/>
              <a:t> a </a:t>
            </a:r>
            <a:r>
              <a:rPr lang="en-US" dirty="0" err="1"/>
              <a:t>kvalitativních</a:t>
            </a:r>
            <a:r>
              <a:rPr lang="en-US" dirty="0"/>
              <a:t> </a:t>
            </a:r>
            <a:r>
              <a:rPr lang="en-US" dirty="0" err="1"/>
              <a:t>informací</a:t>
            </a:r>
            <a:r>
              <a:rPr lang="en-US" dirty="0"/>
              <a:t> o </a:t>
            </a:r>
            <a:r>
              <a:rPr lang="en-US" dirty="0" err="1"/>
              <a:t>určitých</a:t>
            </a:r>
            <a:r>
              <a:rPr lang="en-US" dirty="0"/>
              <a:t> </a:t>
            </a:r>
            <a:r>
              <a:rPr lang="en-US" dirty="0" err="1"/>
              <a:t>charakteristikách</a:t>
            </a:r>
            <a:r>
              <a:rPr lang="en-US" dirty="0"/>
              <a:t> </a:t>
            </a:r>
            <a:r>
              <a:rPr lang="en-US" dirty="0" err="1"/>
              <a:t>biosféry</a:t>
            </a:r>
            <a:r>
              <a:rPr lang="en-US" dirty="0"/>
              <a:t> </a:t>
            </a:r>
            <a:endParaRPr lang="cs-CZ" dirty="0"/>
          </a:p>
          <a:p>
            <a:r>
              <a:rPr lang="cs-CZ" b="1" dirty="0"/>
              <a:t>Biomonitoring:</a:t>
            </a:r>
            <a:r>
              <a:rPr lang="cs-CZ" dirty="0"/>
              <a:t> </a:t>
            </a:r>
            <a:r>
              <a:rPr lang="en-US" dirty="0" err="1"/>
              <a:t>dlouhodobé</a:t>
            </a:r>
            <a:r>
              <a:rPr lang="en-US" dirty="0"/>
              <a:t> a </a:t>
            </a:r>
            <a:r>
              <a:rPr lang="en-US" dirty="0" err="1"/>
              <a:t>systematické</a:t>
            </a:r>
            <a:r>
              <a:rPr lang="en-US" dirty="0"/>
              <a:t> </a:t>
            </a:r>
            <a:r>
              <a:rPr lang="en-US" dirty="0" err="1"/>
              <a:t>sledování</a:t>
            </a:r>
            <a:r>
              <a:rPr lang="en-US" dirty="0"/>
              <a:t> </a:t>
            </a:r>
            <a:r>
              <a:rPr lang="en-US" dirty="0" err="1"/>
              <a:t>vývoje</a:t>
            </a:r>
            <a:r>
              <a:rPr lang="en-US" dirty="0"/>
              <a:t> </a:t>
            </a:r>
            <a:r>
              <a:rPr lang="en-US" dirty="0" err="1"/>
              <a:t>nebo</a:t>
            </a:r>
            <a:r>
              <a:rPr lang="en-US" dirty="0"/>
              <a:t> </a:t>
            </a:r>
            <a:r>
              <a:rPr lang="en-US" dirty="0" err="1"/>
              <a:t>prostorového</a:t>
            </a:r>
            <a:r>
              <a:rPr lang="en-US" dirty="0"/>
              <a:t> </a:t>
            </a:r>
            <a:r>
              <a:rPr lang="en-US" dirty="0" err="1"/>
              <a:t>rozložení</a:t>
            </a:r>
            <a:r>
              <a:rPr lang="en-US" dirty="0"/>
              <a:t> </a:t>
            </a:r>
            <a:r>
              <a:rPr lang="en-US" dirty="0" err="1"/>
              <a:t>bioindikačních</a:t>
            </a:r>
            <a:r>
              <a:rPr lang="en-US" dirty="0"/>
              <a:t> </a:t>
            </a:r>
            <a:r>
              <a:rPr lang="en-US" dirty="0" err="1"/>
              <a:t>znaků</a:t>
            </a:r>
            <a:endParaRPr lang="cs-CZ" dirty="0"/>
          </a:p>
          <a:p>
            <a:r>
              <a:rPr lang="cs-CZ" b="1" dirty="0"/>
              <a:t>Bioindikátory:</a:t>
            </a:r>
            <a:r>
              <a:rPr lang="cs-CZ" dirty="0"/>
              <a:t> </a:t>
            </a:r>
            <a:r>
              <a:rPr lang="en-US" dirty="0"/>
              <a:t>organism</a:t>
            </a:r>
            <a:r>
              <a:rPr lang="cs-CZ" dirty="0"/>
              <a:t>y</a:t>
            </a:r>
            <a:r>
              <a:rPr lang="en-US" dirty="0"/>
              <a:t> </a:t>
            </a:r>
            <a:r>
              <a:rPr lang="en-US" dirty="0" err="1"/>
              <a:t>nebo</a:t>
            </a:r>
            <a:r>
              <a:rPr lang="en-US" dirty="0"/>
              <a:t> </a:t>
            </a:r>
            <a:r>
              <a:rPr lang="en-US" dirty="0" err="1"/>
              <a:t>společenstva</a:t>
            </a:r>
            <a:r>
              <a:rPr lang="cs-CZ" dirty="0"/>
              <a:t> organismů</a:t>
            </a:r>
            <a:r>
              <a:rPr lang="en-US" dirty="0"/>
              <a:t>, </a:t>
            </a:r>
            <a:r>
              <a:rPr lang="en-US" dirty="0" err="1"/>
              <a:t>jejichž</a:t>
            </a:r>
            <a:r>
              <a:rPr lang="en-US" dirty="0"/>
              <a:t> </a:t>
            </a:r>
            <a:r>
              <a:rPr lang="en-US" dirty="0" err="1"/>
              <a:t>životní</a:t>
            </a:r>
            <a:r>
              <a:rPr lang="en-US" dirty="0"/>
              <a:t> </a:t>
            </a:r>
            <a:r>
              <a:rPr lang="en-US" dirty="0" err="1"/>
              <a:t>funkce</a:t>
            </a:r>
            <a:r>
              <a:rPr lang="en-US" dirty="0"/>
              <a:t> </a:t>
            </a:r>
            <a:r>
              <a:rPr lang="en-US" dirty="0" err="1"/>
              <a:t>jsou</a:t>
            </a:r>
            <a:r>
              <a:rPr lang="en-US" dirty="0"/>
              <a:t> </a:t>
            </a:r>
            <a:r>
              <a:rPr lang="en-US" dirty="0" err="1"/>
              <a:t>korelovány</a:t>
            </a:r>
            <a:r>
              <a:rPr lang="en-US" dirty="0"/>
              <a:t> s </a:t>
            </a:r>
            <a:r>
              <a:rPr lang="en-US" dirty="0" err="1"/>
              <a:t>faktorem</a:t>
            </a:r>
            <a:r>
              <a:rPr lang="en-US" dirty="0"/>
              <a:t> </a:t>
            </a:r>
            <a:r>
              <a:rPr lang="en-US" dirty="0" err="1"/>
              <a:t>prostředí</a:t>
            </a:r>
            <a:r>
              <a:rPr lang="en-US" dirty="0"/>
              <a:t> </a:t>
            </a:r>
            <a:r>
              <a:rPr lang="en-US" dirty="0" err="1"/>
              <a:t>tak</a:t>
            </a:r>
            <a:r>
              <a:rPr lang="en-US" dirty="0"/>
              <a:t> </a:t>
            </a:r>
            <a:r>
              <a:rPr lang="en-US" dirty="0" err="1"/>
              <a:t>těsně</a:t>
            </a:r>
            <a:r>
              <a:rPr lang="en-US" dirty="0"/>
              <a:t>, </a:t>
            </a:r>
            <a:r>
              <a:rPr lang="en-US" dirty="0" err="1"/>
              <a:t>že</a:t>
            </a:r>
            <a:r>
              <a:rPr lang="en-US" dirty="0"/>
              <a:t> </a:t>
            </a:r>
            <a:r>
              <a:rPr lang="en-US" dirty="0" err="1"/>
              <a:t>mohou</a:t>
            </a:r>
            <a:r>
              <a:rPr lang="en-US" dirty="0"/>
              <a:t> </a:t>
            </a:r>
            <a:r>
              <a:rPr lang="en-US" dirty="0" err="1"/>
              <a:t>sloužit</a:t>
            </a:r>
            <a:r>
              <a:rPr lang="en-US" dirty="0"/>
              <a:t> </a:t>
            </a:r>
            <a:r>
              <a:rPr lang="en-US" dirty="0" err="1"/>
              <a:t>jako</a:t>
            </a:r>
            <a:r>
              <a:rPr lang="en-US" dirty="0"/>
              <a:t> </a:t>
            </a:r>
            <a:r>
              <a:rPr lang="en-US" dirty="0" err="1"/>
              <a:t>jejich</a:t>
            </a:r>
            <a:r>
              <a:rPr lang="en-US" dirty="0"/>
              <a:t> </a:t>
            </a:r>
            <a:r>
              <a:rPr lang="en-US" dirty="0" err="1"/>
              <a:t>ukazatele</a:t>
            </a:r>
            <a:r>
              <a:rPr lang="en-US" dirty="0"/>
              <a:t> </a:t>
            </a:r>
            <a:endParaRPr lang="cs-CZ" dirty="0"/>
          </a:p>
          <a:p>
            <a:r>
              <a:rPr lang="cs-CZ" u="sng" dirty="0"/>
              <a:t>3 hlavní funkce bioindikátorů:</a:t>
            </a:r>
          </a:p>
          <a:p>
            <a:pPr lvl="1"/>
            <a:r>
              <a:rPr lang="cs-CZ" dirty="0"/>
              <a:t>Monitoring životního prostředí (fyzikální a/nebo chemické změny)</a:t>
            </a:r>
          </a:p>
          <a:p>
            <a:pPr lvl="1"/>
            <a:r>
              <a:rPr lang="cs-CZ" dirty="0"/>
              <a:t>Monitoring ekologických procesů</a:t>
            </a:r>
          </a:p>
          <a:p>
            <a:pPr lvl="1"/>
            <a:r>
              <a:rPr lang="cs-CZ" dirty="0"/>
              <a:t>Monitoring biodiverzity</a:t>
            </a:r>
          </a:p>
        </p:txBody>
      </p:sp>
    </p:spTree>
    <p:extLst>
      <p:ext uri="{BB962C8B-B14F-4D97-AF65-F5344CB8AC3E}">
        <p14:creationId xmlns:p14="http://schemas.microsoft.com/office/powerpoint/2010/main" val="3342581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Kritéria vhodného bioindikátoru</a:t>
            </a:r>
            <a:endParaRPr lang="en-US" dirty="0"/>
          </a:p>
        </p:txBody>
      </p:sp>
      <p:sp>
        <p:nvSpPr>
          <p:cNvPr id="3" name="Zástupný symbol pro obsah 2"/>
          <p:cNvSpPr>
            <a:spLocks noGrp="1"/>
          </p:cNvSpPr>
          <p:nvPr>
            <p:ph idx="1"/>
          </p:nvPr>
        </p:nvSpPr>
        <p:spPr>
          <a:xfrm>
            <a:off x="838199" y="3781326"/>
            <a:ext cx="10515600" cy="2100916"/>
          </a:xfrm>
        </p:spPr>
        <p:txBody>
          <a:bodyPr/>
          <a:lstStyle/>
          <a:p>
            <a:pPr marL="514350" indent="-514350">
              <a:buAutoNum type="arabicPeriod"/>
            </a:pPr>
            <a:r>
              <a:rPr lang="cs-CZ" b="1" dirty="0"/>
              <a:t>Dobrá schopnost indikace</a:t>
            </a:r>
          </a:p>
          <a:p>
            <a:pPr lvl="1"/>
            <a:r>
              <a:rPr lang="cs-CZ" dirty="0"/>
              <a:t>Poskytuje měřitelnou odpověď (senzitivní vůči disturbancím nebo stresu, ale ne příliš)</a:t>
            </a:r>
          </a:p>
          <a:p>
            <a:pPr lvl="1"/>
            <a:r>
              <a:rPr lang="cs-CZ" dirty="0"/>
              <a:t>Jeho odpověď reflektuje odpověď celé populace/společenstva/ekosystému</a:t>
            </a:r>
          </a:p>
          <a:p>
            <a:pPr lvl="1"/>
            <a:r>
              <a:rPr lang="cs-CZ" dirty="0"/>
              <a:t>Reaguje úměrně stupni degradace nebo kontaminace </a:t>
            </a:r>
            <a:endParaRPr lang="en-US" dirty="0"/>
          </a:p>
        </p:txBody>
      </p:sp>
      <p:sp>
        <p:nvSpPr>
          <p:cNvPr id="6" name="TextovéPole 5"/>
          <p:cNvSpPr txBox="1"/>
          <p:nvPr/>
        </p:nvSpPr>
        <p:spPr>
          <a:xfrm>
            <a:off x="838199" y="1830537"/>
            <a:ext cx="10769301" cy="1569660"/>
          </a:xfrm>
          <a:prstGeom prst="rect">
            <a:avLst/>
          </a:prstGeom>
          <a:noFill/>
        </p:spPr>
        <p:txBody>
          <a:bodyPr wrap="square" rtlCol="0">
            <a:spAutoFit/>
          </a:bodyPr>
          <a:lstStyle/>
          <a:p>
            <a:pPr marL="342900" indent="-342900">
              <a:buFont typeface="Arial" panose="020B0604020202020204" pitchFamily="34" charset="0"/>
              <a:buChar char="•"/>
            </a:pPr>
            <a:r>
              <a:rPr lang="cs-CZ" sz="2400" dirty="0"/>
              <a:t>Nelze vybrat jeden organismus, který bude schopen indikovat všechny typy disturbancí či stresu v každém typu prostředí</a:t>
            </a:r>
          </a:p>
          <a:p>
            <a:pPr marL="342900" indent="-342900">
              <a:buFont typeface="Arial" panose="020B0604020202020204" pitchFamily="34" charset="0"/>
              <a:buChar char="•"/>
            </a:pPr>
            <a:r>
              <a:rPr lang="cs-CZ" sz="2400" dirty="0"/>
              <a:t>Napříč geografickými oblastmi, typy indikovaných disturbancí, životního prostředí či používaných organismů, dobré bioindikátory sdílejí tyto hlavní znaky:</a:t>
            </a:r>
            <a:endParaRPr lang="en-US" sz="2400" dirty="0"/>
          </a:p>
        </p:txBody>
      </p:sp>
    </p:spTree>
    <p:extLst>
      <p:ext uri="{BB962C8B-B14F-4D97-AF65-F5344CB8AC3E}">
        <p14:creationId xmlns:p14="http://schemas.microsoft.com/office/powerpoint/2010/main" val="108992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1421</TotalTime>
  <Words>6588</Words>
  <Application>Microsoft Office PowerPoint</Application>
  <PresentationFormat>Širokoúhlá obrazovka</PresentationFormat>
  <Paragraphs>584</Paragraphs>
  <Slides>77</Slides>
  <Notes>32</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77</vt:i4>
      </vt:variant>
    </vt:vector>
  </HeadingPairs>
  <TitlesOfParts>
    <vt:vector size="88" baseType="lpstr">
      <vt:lpstr>Arial</vt:lpstr>
      <vt:lpstr>Arial</vt:lpstr>
      <vt:lpstr>Calibri</vt:lpstr>
      <vt:lpstr>Calibri Light</vt:lpstr>
      <vt:lpstr>Comic Sans MS</vt:lpstr>
      <vt:lpstr>Google Sans</vt:lpstr>
      <vt:lpstr>Inter Var</vt:lpstr>
      <vt:lpstr>Open Sans</vt:lpstr>
      <vt:lpstr>Open Sans</vt:lpstr>
      <vt:lpstr>Tahoma</vt:lpstr>
      <vt:lpstr>Motiv Office</vt:lpstr>
      <vt:lpstr>FUNGI, PLANTAE, ANIMALIA 1</vt:lpstr>
      <vt:lpstr>Co je bioindikátor?</vt:lpstr>
      <vt:lpstr>Co může být vhodným bioindikátorem?</vt:lpstr>
      <vt:lpstr>Co může být vhodným bioindikátorem?</vt:lpstr>
      <vt:lpstr>Deštníkový druh (umbrella species)</vt:lpstr>
      <vt:lpstr>Prezentace aplikace PowerPoint</vt:lpstr>
      <vt:lpstr>Deštníkový druh (umbrella species)</vt:lpstr>
      <vt:lpstr>Bioindikace a biomonitoring</vt:lpstr>
      <vt:lpstr>Kritéria vhodného bioindikátoru</vt:lpstr>
      <vt:lpstr>Kritéria vhodného bioindikátoru</vt:lpstr>
      <vt:lpstr>Výhody využití bioindikátorů</vt:lpstr>
      <vt:lpstr>Výhody využití bioindikátorů</vt:lpstr>
      <vt:lpstr>Problémy spojené s využitím bioindikátorů</vt:lpstr>
      <vt:lpstr>Výhody vs. nevýhody – shrnutí</vt:lpstr>
      <vt:lpstr>Řasy a sinice jako bioindikátory</vt:lpstr>
      <vt:lpstr>Řasy a sinice jako bioindikátory</vt:lpstr>
      <vt:lpstr>Prezentace aplikace PowerPoint</vt:lpstr>
      <vt:lpstr>Řasy a sinice jako bioindikátory</vt:lpstr>
      <vt:lpstr>Prezentace aplikace PowerPoint</vt:lpstr>
      <vt:lpstr>Prezentace aplikace PowerPoint</vt:lpstr>
      <vt:lpstr>Lišejníky jako bioindikátory</vt:lpstr>
      <vt:lpstr>Lišejníky jako bioindikátory</vt:lpstr>
      <vt:lpstr>Lišejníky jako bioindikátory</vt:lpstr>
      <vt:lpstr>Prezentace aplikace PowerPoint</vt:lpstr>
      <vt:lpstr>Lišejníky jako bioindikátory  Tolerance ke znečištění SO2</vt:lpstr>
      <vt:lpstr>Mechorosty jako bioindikátory</vt:lpstr>
      <vt:lpstr>Mechorosty jako bioindikátory</vt:lpstr>
      <vt:lpstr>Mechorosty jako bioindikátory</vt:lpstr>
      <vt:lpstr>Prezentace aplikace PowerPoint</vt:lpstr>
      <vt:lpstr>Houby jako bioindikátory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Cévnaté rostliny jako bioindikátory</vt:lpstr>
      <vt:lpstr>Cévnaté rostliny jako bioindikátory</vt:lpstr>
      <vt:lpstr>Cévnaté rostliny jako bioindikátory</vt:lpstr>
      <vt:lpstr>Cévnaté rostliny jako bioindikátory</vt:lpstr>
      <vt:lpstr>Cévnaté rostliny jako bioindikátory</vt:lpstr>
      <vt:lpstr>Prezentace aplikace PowerPoint</vt:lpstr>
      <vt:lpstr>Prezentace aplikace PowerPoint</vt:lpstr>
      <vt:lpstr>Prezentace aplikace PowerPoint</vt:lpstr>
      <vt:lpstr>Bezobratlí jako bioindikátory Půda</vt:lpstr>
      <vt:lpstr>Bezobratlí jako bioindikátory Voda</vt:lpstr>
      <vt:lpstr>Prezentace aplikace PowerPoint</vt:lpstr>
      <vt:lpstr>Prezentace aplikace PowerPoint</vt:lpstr>
      <vt:lpstr>Bezobratlí jako bioindikátory Voda</vt:lpstr>
      <vt:lpstr>Bezobratlí jako bioindikátory Voda</vt:lpstr>
      <vt:lpstr>Bezobratlí jako bioindikátory Voda</vt:lpstr>
      <vt:lpstr>Bezobratlí jako bioindikátory Voda</vt:lpstr>
      <vt:lpstr>Bezobratlí jako bioindikátory Voda</vt:lpstr>
      <vt:lpstr>Bezobratlí jako bioindikátory Voda</vt:lpstr>
      <vt:lpstr>Vážky jako bioindikátory</vt:lpstr>
      <vt:lpstr>Vážky jako bioindikátory</vt:lpstr>
      <vt:lpstr>Vážky jako bioindikátory - DBI</vt:lpstr>
      <vt:lpstr>Vážky jako bioindikátory</vt:lpstr>
      <vt:lpstr>Vážky jako bioindikátory</vt:lpstr>
      <vt:lpstr>Vážky jako bioindikátory</vt:lpstr>
      <vt:lpstr>Vážky jako bioindikátory</vt:lpstr>
      <vt:lpstr>Vážky jako bioindikátory</vt:lpstr>
      <vt:lpstr>Vážky jako bioindikátory</vt:lpstr>
      <vt:lpstr>Prezentace aplikace PowerPoint</vt:lpstr>
      <vt:lpstr>Vážky jako bioindikátory</vt:lpstr>
      <vt:lpstr>Vážky jako bioindikátory</vt:lpstr>
      <vt:lpstr>Vážky jako bioindikátory</vt:lpstr>
      <vt:lpstr>Vážky jako bioindikátory</vt:lpstr>
      <vt:lpstr>Vážky jako bioindikátory</vt:lpstr>
      <vt:lpstr>Prezentace aplikace PowerPoint</vt:lpstr>
      <vt:lpstr>Obratlovci jako bioindikátory Ryby</vt:lpstr>
      <vt:lpstr>Obratlovci jako bioindikátory Obojživelníci</vt:lpstr>
      <vt:lpstr>Obratlovci jako bioindikátory Ptáci</vt:lpstr>
      <vt:lpstr>Obratlovci jako bioindikátory Ptáci</vt:lpstr>
      <vt:lpstr>Obratlovci jako bioindikátory Savci</vt:lpstr>
      <vt:lpstr>Obratlovci jako bioindikátory Savci</vt:lpstr>
      <vt:lpstr>Literatura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FUNGI, PLANTAE, ANIMALIA 1</dc:title>
  <dc:creator>Hana Šigutová</dc:creator>
  <cp:lastModifiedBy>Šigutová Hana</cp:lastModifiedBy>
  <cp:revision>256</cp:revision>
  <dcterms:created xsi:type="dcterms:W3CDTF">2021-11-29T18:52:15Z</dcterms:created>
  <dcterms:modified xsi:type="dcterms:W3CDTF">2023-12-07T14:16:58Z</dcterms:modified>
</cp:coreProperties>
</file>