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_rels/presentation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9.png" ContentType="image/png"/>
  <Override PartName="/ppt/media/image13.png" ContentType="image/png"/>
  <Override PartName="/ppt/media/image8.png" ContentType="image/png"/>
  <Override PartName="/ppt/media/image12.png" ContentType="image/png"/>
  <Override PartName="/ppt/media/image7.png" ContentType="image/png"/>
  <Override PartName="/ppt/media/image11.png" ContentType="image/png"/>
  <Override PartName="/ppt/media/image6.png" ContentType="image/png"/>
  <Override PartName="/ppt/media/image10.png" ContentType="image/png"/>
  <Override PartName="/ppt/media/image5.png" ContentType="image/png"/>
  <Override PartName="/ppt/media/image4.png" ContentType="image/png"/>
  <Override PartName="/ppt/media/image23.png" ContentType="image/png"/>
  <Override PartName="/ppt/media/image22.png" ContentType="image/png"/>
  <Override PartName="/ppt/media/image21.png" ContentType="image/png"/>
  <Override PartName="/ppt/media/image19.png" ContentType="image/png"/>
  <Override PartName="/ppt/media/image1.png" ContentType="image/png"/>
  <Override PartName="/ppt/media/image3.png" ContentType="image/png"/>
  <Override PartName="/ppt/media/image20.png" ContentType="image/png"/>
  <Override PartName="/ppt/media/image18.png" ContentType="image/png"/>
  <Override PartName="/ppt/media/image17.png" ContentType="image/png"/>
  <Override PartName="/ppt/media/image16.png" ContentType="image/png"/>
  <Override PartName="/ppt/media/image15.png" ContentType="image/png"/>
  <Override PartName="/ppt/media/image14.png" ContentType="image/png"/>
  <Override PartName="/ppt/media/image2.png" ContentType="image/png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5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57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40.xml" ContentType="application/vnd.openxmlformats-officedocument.presentationml.slide+xml"/>
  <Override PartName="/ppt/slides/slide6.xml" ContentType="application/vnd.openxmlformats-officedocument.presentationml.slide+xml"/>
  <Override PartName="/ppt/slides/slide41.xml" ContentType="application/vnd.openxmlformats-officedocument.presentationml.slide+xml"/>
  <Override PartName="/ppt/slides/slide7.xml" ContentType="application/vnd.openxmlformats-officedocument.presentationml.slide+xml"/>
  <Override PartName="/ppt/slides/slide42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39.xml" ContentType="application/vnd.openxmlformats-officedocument.presentationml.slide+xml"/>
  <Override PartName="/ppt/slides/slide50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48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_rels/slide47.xml.rels" ContentType="application/vnd.openxmlformats-package.relationships+xml"/>
  <Override PartName="/ppt/slides/_rels/slide54.xml.rels" ContentType="application/vnd.openxmlformats-package.relationships+xml"/>
  <Override PartName="/ppt/slides/_rels/slide4.xml.rels" ContentType="application/vnd.openxmlformats-package.relationships+xml"/>
  <Override PartName="/ppt/slides/_rels/slide8.xml.rels" ContentType="application/vnd.openxmlformats-package.relationships+xml"/>
  <Override PartName="/ppt/slides/_rels/slide43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21.xml.rels" ContentType="application/vnd.openxmlformats-package.relationships+xml"/>
  <Override PartName="/ppt/slides/_rels/slide27.xml.rels" ContentType="application/vnd.openxmlformats-package.relationships+xml"/>
  <Override PartName="/ppt/slides/_rels/slide11.xml.rels" ContentType="application/vnd.openxmlformats-package.relationships+xml"/>
  <Override PartName="/ppt/slides/_rels/slide17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44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22.xml.rels" ContentType="application/vnd.openxmlformats-package.relationships+xml"/>
  <Override PartName="/ppt/slides/_rels/slide28.xml.rels" ContentType="application/vnd.openxmlformats-package.relationships+xml"/>
  <Override PartName="/ppt/slides/_rels/slide12.xml.rels" ContentType="application/vnd.openxmlformats-package.relationships+xml"/>
  <Override PartName="/ppt/slides/_rels/slide18.xml.rels" ContentType="application/vnd.openxmlformats-package.relationships+xml"/>
  <Override PartName="/ppt/slides/_rels/slide13.xml.rels" ContentType="application/vnd.openxmlformats-package.relationships+xml"/>
  <Override PartName="/ppt/slides/_rels/slide19.xml.rels" ContentType="application/vnd.openxmlformats-package.relationships+xml"/>
  <Override PartName="/ppt/slides/_rels/slide31.xml.rels" ContentType="application/vnd.openxmlformats-package.relationships+xml"/>
  <Override PartName="/ppt/slides/_rels/slide39.xml.rels" ContentType="application/vnd.openxmlformats-package.relationships+xml"/>
  <Override PartName="/ppt/slides/_rels/slide15.xml.rels" ContentType="application/vnd.openxmlformats-package.relationships+xml"/>
  <Override PartName="/ppt/slides/_rels/slide24.xml.rels" ContentType="application/vnd.openxmlformats-package.relationships+xml"/>
  <Override PartName="/ppt/slides/_rels/slide53.xml.rels" ContentType="application/vnd.openxmlformats-package.relationships+xml"/>
  <Override PartName="/ppt/slides/_rels/slide46.xml.rels" ContentType="application/vnd.openxmlformats-package.relationships+xml"/>
  <Override PartName="/ppt/slides/_rels/slide45.xml.rels" ContentType="application/vnd.openxmlformats-package.relationships+xml"/>
  <Override PartName="/ppt/slides/_rels/slide14.xml.rels" ContentType="application/vnd.openxmlformats-package.relationships+xml"/>
  <Override PartName="/ppt/slides/_rels/slide30.xml.rels" ContentType="application/vnd.openxmlformats-package.relationships+xml"/>
  <Override PartName="/ppt/slides/_rels/slide29.xml.rels" ContentType="application/vnd.openxmlformats-package.relationships+xml"/>
  <Override PartName="/ppt/slides/_rels/slide38.xml.rels" ContentType="application/vnd.openxmlformats-package.relationships+xml"/>
  <Override PartName="/ppt/slides/_rels/slide23.xml.rels" ContentType="application/vnd.openxmlformats-package.relationships+xml"/>
  <Override PartName="/ppt/slides/_rels/slide52.xml.rels" ContentType="application/vnd.openxmlformats-package.relationships+xml"/>
  <Override PartName="/ppt/slides/_rels/slide58.xml.rels" ContentType="application/vnd.openxmlformats-package.relationships+xml"/>
  <Override PartName="/ppt/slides/_rels/slide1.xml.rels" ContentType="application/vnd.openxmlformats-package.relationships+xml"/>
  <Override PartName="/ppt/slides/_rels/slide20.xml.rels" ContentType="application/vnd.openxmlformats-package.relationships+xml"/>
  <Override PartName="/ppt/slides/_rels/slide51.xml.rels" ContentType="application/vnd.openxmlformats-package.relationships+xml"/>
  <Override PartName="/ppt/slides/_rels/slide35.xml.rels" ContentType="application/vnd.openxmlformats-package.relationships+xml"/>
  <Override PartName="/ppt/slides/_rels/slide57.xml.rels" ContentType="application/vnd.openxmlformats-package.relationships+xml"/>
  <Override PartName="/ppt/slides/_rels/slide42.xml.rels" ContentType="application/vnd.openxmlformats-package.relationships+xml"/>
  <Override PartName="/ppt/slides/_rels/slide7.xml.rels" ContentType="application/vnd.openxmlformats-package.relationships+xml"/>
  <Override PartName="/ppt/slides/_rels/slide50.xml.rels" ContentType="application/vnd.openxmlformats-package.relationships+xml"/>
  <Override PartName="/ppt/slides/_rels/slide34.xml.rels" ContentType="application/vnd.openxmlformats-package.relationships+xml"/>
  <Override PartName="/ppt/slides/_rels/slide49.xml.rels" ContentType="application/vnd.openxmlformats-package.relationships+xml"/>
  <Override PartName="/ppt/slides/_rels/slide41.xml.rels" ContentType="application/vnd.openxmlformats-package.relationships+xml"/>
  <Override PartName="/ppt/slides/_rels/slide56.xml.rels" ContentType="application/vnd.openxmlformats-package.relationships+xml"/>
  <Override PartName="/ppt/slides/_rels/slide6.xml.rels" ContentType="application/vnd.openxmlformats-package.relationships+xml"/>
  <Override PartName="/ppt/slides/_rels/slide40.xml.rels" ContentType="application/vnd.openxmlformats-package.relationships+xml"/>
  <Override PartName="/ppt/slides/_rels/slide55.xml.rels" ContentType="application/vnd.openxmlformats-package.relationships+xml"/>
  <Override PartName="/ppt/slides/_rels/slide5.xml.rels" ContentType="application/vnd.openxmlformats-package.relationships+xml"/>
  <Override PartName="/ppt/slides/_rels/slide33.xml.rels" ContentType="application/vnd.openxmlformats-package.relationships+xml"/>
  <Override PartName="/ppt/slides/_rels/slide48.xml.rels" ContentType="application/vnd.openxmlformats-package.relationships+xml"/>
  <Override PartName="/ppt/slides/_rels/slide32.xml.rels" ContentType="application/vnd.openxmlformats-package.relationships+xml"/>
  <Override PartName="/ppt/slides/_rels/slide10.xml.rels" ContentType="application/vnd.openxmlformats-package.relationships+xml"/>
  <Override PartName="/ppt/slides/_rels/slide16.xml.rels" ContentType="application/vnd.openxmlformats-package.relationships+xml"/>
  <Override PartName="/ppt/slides/_rels/slide25.xml.rels" ContentType="application/vnd.openxmlformats-package.relationships+xml"/>
  <Override PartName="/ppt/slides/slide30.xml" ContentType="application/vnd.openxmlformats-officedocument.presentationml.slide+xml"/>
  <Override PartName="/ppt/slides/slide49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s/slide47.xml" ContentType="application/vnd.openxmlformats-officedocument.presentationml.slide+xml"/>
  <Override PartName="/ppt/slides/slide9.xml" ContentType="application/vnd.openxmlformats-officedocument.presentationml.slide+xml"/>
  <Override PartName="/ppt/slides/slide44.xml" ContentType="application/vnd.openxmlformats-officedocument.presentationml.slide+xml"/>
  <Override PartName="/ppt/slides/slide8.xml" ContentType="application/vnd.openxmlformats-officedocument.presentationml.slide+xml"/>
  <Override PartName="/ppt/slides/slide43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</p:sldIdLst>
  <p:sldSz cx="10080625" cy="567055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60" Type="http://schemas.openxmlformats.org/officeDocument/2006/relationships/slide" Target="slides/slide58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64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sk-SK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sk-SK" sz="4400" spc="-1" strike="noStrike">
                <a:latin typeface="Arial"/>
              </a:rPr>
              <a:t>Kliknúť na úpravu formátu textu titulku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Kliknúť na úpravu formátu textu osnovy</a:t>
            </a:r>
            <a:endParaRPr b="0" lang="sk-SK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2800" spc="-1" strike="noStrike">
                <a:latin typeface="Arial"/>
              </a:rPr>
              <a:t>Druhá úroveň</a:t>
            </a:r>
            <a:endParaRPr b="0" lang="sk-SK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400" spc="-1" strike="noStrike">
                <a:latin typeface="Arial"/>
              </a:rPr>
              <a:t>Tretia úroveň</a:t>
            </a:r>
            <a:endParaRPr b="0" lang="sk-SK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2000" spc="-1" strike="noStrike">
                <a:latin typeface="Arial"/>
              </a:rPr>
              <a:t>Štvrtá úroveň osnovy</a:t>
            </a:r>
            <a:endParaRPr b="0" lang="sk-SK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Piata úroveň osnovy</a:t>
            </a:r>
            <a:endParaRPr b="0" lang="sk-SK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Šiesta úroveň</a:t>
            </a:r>
            <a:endParaRPr b="0" lang="sk-SK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Siedma úroveň</a:t>
            </a:r>
            <a:endParaRPr b="0" lang="sk-SK" sz="2000" spc="-1" strike="noStrike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5165280"/>
            <a:ext cx="2348280" cy="390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sk-SK" sz="1400" spc="-1" strike="noStrike">
                <a:latin typeface="Times New Roman"/>
              </a:rPr>
              <a:t>&lt;dátum/čas&gt;</a:t>
            </a:r>
            <a:endParaRPr b="0" lang="sk-SK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sk-SK" sz="1400" spc="-1" strike="noStrike">
                <a:latin typeface="Times New Roman"/>
              </a:rPr>
              <a:t>&lt;päta&gt;</a:t>
            </a:r>
            <a:endParaRPr b="0" lang="sk-SK" sz="1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5165280"/>
            <a:ext cx="2348280" cy="390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AD266345-3F3D-4AA1-BEF6-BCA98F8EBB39}" type="slidenum">
              <a:rPr b="0" lang="sk-SK" sz="1400" spc="-1" strike="noStrike">
                <a:latin typeface="Times New Roman"/>
              </a:rPr>
              <a:t>&lt;číslo&gt;</a:t>
            </a:fld>
            <a:endParaRPr b="0" lang="sk-SK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slideLayout" Target="../slideLayouts/slideLayout1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Shape 1"/>
          <p:cNvSpPr txBox="1"/>
          <p:nvPr/>
        </p:nvSpPr>
        <p:spPr>
          <a:xfrm>
            <a:off x="504000" y="226080"/>
            <a:ext cx="9071640" cy="4388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k-SK" sz="3200" spc="-1" strike="noStrike">
                <a:latin typeface="Arial"/>
              </a:rPr>
              <a:t>Nerast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Shape 1"/>
          <p:cNvSpPr txBox="1"/>
          <p:nvPr/>
        </p:nvSpPr>
        <p:spPr>
          <a:xfrm>
            <a:off x="504000" y="226080"/>
            <a:ext cx="9071640" cy="4388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1" lang="sk-SK" sz="3200" spc="-1" strike="noStrike">
                <a:latin typeface="Arial"/>
              </a:rPr>
              <a:t>Definícia nerastu</a:t>
            </a:r>
            <a:endParaRPr b="0" lang="sk-SK" sz="3200" spc="-1" strike="noStrike">
              <a:latin typeface="Arial"/>
            </a:endParaRPr>
          </a:p>
          <a:p>
            <a:pPr algn="ctr"/>
            <a:endParaRPr b="0" lang="sk-SK" sz="3200" spc="-1" strike="noStrike">
              <a:latin typeface="Arial"/>
            </a:endParaRPr>
          </a:p>
          <a:p>
            <a:pPr algn="ctr"/>
            <a:r>
              <a:rPr b="0" lang="sk-SK" sz="3200" spc="-1" strike="noStrike">
                <a:latin typeface="Arial"/>
              </a:rPr>
              <a:t>Nerast je rovnostársky ↓produkcie a spotreby, ktorý ↑ľudskú spokojnosť → (ekologickej) udržateľnosti.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k-SK" sz="4400" spc="-1" strike="noStrike">
                <a:latin typeface="Arial"/>
              </a:rPr>
              <a:t>Je Nerast hnutie?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54" name="TextShape 2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48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Koľko členov má hnutie?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Francúzsky časopis Nerast: časopis o radosti zo života (30 000 výtlačkov)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Pravidelné konferencie, Lipsko 2014: 3 000 ľudí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Protesty organizované </a:t>
            </a:r>
            <a:r>
              <a:rPr b="0" i="1" lang="sk-SK" sz="3200" spc="-1" strike="noStrike">
                <a:latin typeface="Arial"/>
              </a:rPr>
              <a:t>Ende Gelände </a:t>
            </a:r>
            <a:r>
              <a:rPr b="0" lang="sk-SK" sz="3200" spc="-1" strike="noStrike">
                <a:latin typeface="Arial"/>
              </a:rPr>
              <a:t>(Konečná) 2019: 1,4 M, niekoľko tisíc aktivistov blokovalo bane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Ak je cieľ nahradiť rastovú ideológiu, stačí zmena v myslení ľudí, na počte aktivistov možno až tak nezáleží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Shape 1"/>
          <p:cNvSpPr txBox="1"/>
          <p:nvPr/>
        </p:nvSpPr>
        <p:spPr>
          <a:xfrm>
            <a:off x="504000" y="226080"/>
            <a:ext cx="9071640" cy="4388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k-SK" sz="3200" spc="-1" strike="noStrike">
                <a:latin typeface="Arial"/>
              </a:rPr>
              <a:t>Súčasný stav (ne)udržateľnosti</a:t>
            </a:r>
            <a:endParaRPr b="0" lang="sk-SK" sz="3200" spc="-1" strike="noStrike">
              <a:latin typeface="Arial"/>
            </a:endParaRPr>
          </a:p>
          <a:p>
            <a:pPr algn="ctr"/>
            <a:endParaRPr b="0" lang="sk-SK" sz="3200" spc="-1" strike="noStrike">
              <a:latin typeface="Arial"/>
            </a:endParaRPr>
          </a:p>
          <a:p>
            <a:pPr algn="ctr"/>
            <a:r>
              <a:rPr b="0" lang="sk-SK" sz="3200" spc="-1" strike="noStrike">
                <a:latin typeface="Arial"/>
              </a:rPr>
              <a:t>(Ako zle je na tom životné prostredie)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k-SK" sz="4400" spc="-1" strike="noStrike">
                <a:latin typeface="Arial"/>
              </a:rPr>
              <a:t>Spotreba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57" name="TextShape 2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73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Lovci a zberači: </a:t>
            </a:r>
            <a:r>
              <a:rPr b="1" lang="sk-SK" sz="3200" spc="-1" strike="noStrike">
                <a:latin typeface="Arial"/>
              </a:rPr>
              <a:t>10 GJ/osoba_rok</a:t>
            </a:r>
            <a:r>
              <a:rPr b="0" lang="sk-SK" sz="3200" spc="-1" strike="noStrike">
                <a:latin typeface="Arial"/>
              </a:rPr>
              <a:t>, 1 t biomasa/rok, práca: 1-2 h denne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Agrárne spoločnosti: </a:t>
            </a:r>
            <a:r>
              <a:rPr b="1" lang="sk-SK" sz="3200" spc="-1" strike="noStrike">
                <a:latin typeface="Arial"/>
              </a:rPr>
              <a:t>40-70 GJ/osoba_rok</a:t>
            </a:r>
            <a:r>
              <a:rPr b="0" lang="sk-SK" sz="3200" spc="-1" strike="noStrike">
                <a:latin typeface="Arial"/>
              </a:rPr>
              <a:t>, 4 t biomasa, kameň, kov/rok, práca: 5-6 h denne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Priemyselné spoločnosti: </a:t>
            </a:r>
            <a:r>
              <a:rPr b="1" lang="sk-SK" sz="3200" spc="-1" strike="noStrike">
                <a:latin typeface="Arial"/>
              </a:rPr>
              <a:t>280 GJ/osoba_rok</a:t>
            </a:r>
            <a:r>
              <a:rPr b="0" lang="sk-SK" sz="3200" spc="-1" strike="noStrike">
                <a:latin typeface="Arial"/>
              </a:rPr>
              <a:t>, 20 t biomasa, fosílne palivo, nerastné suroviny/osoba_rok, práca: 3-4 h denne (fosílne palivo)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4" descr=""/>
          <p:cNvPicPr/>
          <p:nvPr/>
        </p:nvPicPr>
        <p:blipFill>
          <a:blip r:embed="rId1"/>
          <a:stretch/>
        </p:blipFill>
        <p:spPr>
          <a:xfrm>
            <a:off x="576000" y="72000"/>
            <a:ext cx="8844120" cy="5551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" descr=""/>
          <p:cNvPicPr/>
          <p:nvPr/>
        </p:nvPicPr>
        <p:blipFill>
          <a:blip r:embed="rId1"/>
          <a:stretch/>
        </p:blipFill>
        <p:spPr>
          <a:xfrm>
            <a:off x="1551960" y="5400"/>
            <a:ext cx="6982200" cy="5669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" descr=""/>
          <p:cNvPicPr/>
          <p:nvPr/>
        </p:nvPicPr>
        <p:blipFill>
          <a:blip r:embed="rId1"/>
          <a:stretch/>
        </p:blipFill>
        <p:spPr>
          <a:xfrm>
            <a:off x="2043360" y="5400"/>
            <a:ext cx="5999400" cy="5669640"/>
          </a:xfrm>
          <a:prstGeom prst="rect">
            <a:avLst/>
          </a:prstGeom>
          <a:ln>
            <a:noFill/>
          </a:ln>
        </p:spPr>
      </p:pic>
      <p:sp>
        <p:nvSpPr>
          <p:cNvPr id="61" name="TextShape 1"/>
          <p:cNvSpPr txBox="1"/>
          <p:nvPr/>
        </p:nvSpPr>
        <p:spPr>
          <a:xfrm>
            <a:off x="278280" y="2173680"/>
            <a:ext cx="1335960" cy="1680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sk-SK" sz="1800" spc="-1" strike="noStrike">
                <a:latin typeface="Arial"/>
              </a:rPr>
              <a:t>CO</a:t>
            </a:r>
            <a:r>
              <a:rPr b="0" lang="sk-SK" sz="1800" spc="-1" strike="noStrike" baseline="-33000">
                <a:latin typeface="Arial"/>
              </a:rPr>
              <a:t>2</a:t>
            </a:r>
            <a:r>
              <a:rPr b="0" lang="sk-SK" sz="1800" spc="-1" strike="noStrike">
                <a:latin typeface="Arial"/>
              </a:rPr>
              <a:t>:</a:t>
            </a:r>
            <a:r>
              <a:rPr b="0" lang="sk-SK" sz="1800" spc="-1" strike="noStrike" baseline="-33000">
                <a:latin typeface="Arial"/>
              </a:rPr>
              <a:t> </a:t>
            </a:r>
            <a:r>
              <a:rPr b="0" lang="sk-SK" sz="1800" spc="-1" strike="noStrike">
                <a:latin typeface="Arial"/>
              </a:rPr>
              <a:t>max.:</a:t>
            </a:r>
            <a:endParaRPr b="0" lang="sk-SK" sz="1800" spc="-1" strike="noStrike">
              <a:latin typeface="Arial"/>
            </a:endParaRPr>
          </a:p>
          <a:p>
            <a:r>
              <a:rPr b="0" lang="sk-SK" sz="1800" spc="-1" strike="noStrike">
                <a:latin typeface="Arial"/>
              </a:rPr>
              <a:t>350 ppm</a:t>
            </a:r>
            <a:endParaRPr b="0" lang="sk-SK" sz="1800" spc="-1" strike="noStrike">
              <a:latin typeface="Arial"/>
            </a:endParaRPr>
          </a:p>
          <a:p>
            <a:r>
              <a:rPr b="0" lang="sk-SK" sz="1800" spc="-1" strike="noStrike">
                <a:latin typeface="Arial"/>
              </a:rPr>
              <a:t>Stav: 414,3</a:t>
            </a:r>
            <a:endParaRPr b="0" lang="sk-SK" sz="1800" spc="-1" strike="noStrike">
              <a:latin typeface="Arial"/>
            </a:endParaRPr>
          </a:p>
          <a:p>
            <a:r>
              <a:rPr b="0" lang="sk-SK" sz="1800" spc="-1" strike="noStrike">
                <a:latin typeface="Arial"/>
              </a:rPr>
              <a:t>Ppm</a:t>
            </a:r>
            <a:endParaRPr b="0" lang="sk-SK" sz="1800" spc="-1" strike="noStrike">
              <a:latin typeface="Arial"/>
            </a:endParaRPr>
          </a:p>
          <a:p>
            <a:r>
              <a:rPr b="0" lang="sk-SK" sz="1800" spc="-1" strike="noStrike">
                <a:latin typeface="Arial"/>
              </a:rPr>
              <a:t>PreIndust:</a:t>
            </a:r>
            <a:endParaRPr b="0" lang="sk-SK" sz="1800" spc="-1" strike="noStrike">
              <a:latin typeface="Arial"/>
            </a:endParaRPr>
          </a:p>
          <a:p>
            <a:r>
              <a:rPr b="0" lang="sk-SK" sz="1800" spc="-1" strike="noStrike">
                <a:latin typeface="Arial"/>
              </a:rPr>
              <a:t>280 ppm</a:t>
            </a:r>
            <a:endParaRPr b="0" lang="sk-SK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" descr=""/>
          <p:cNvPicPr/>
          <p:nvPr/>
        </p:nvPicPr>
        <p:blipFill>
          <a:blip r:embed="rId1"/>
          <a:srcRect l="0" t="49424" r="0" b="0"/>
          <a:stretch/>
        </p:blipFill>
        <p:spPr>
          <a:xfrm>
            <a:off x="-16920" y="1296000"/>
            <a:ext cx="10024920" cy="4091040"/>
          </a:xfrm>
          <a:prstGeom prst="rect">
            <a:avLst/>
          </a:prstGeom>
          <a:ln>
            <a:noFill/>
          </a:ln>
        </p:spPr>
      </p:pic>
      <p:sp>
        <p:nvSpPr>
          <p:cNvPr id="63" name="TextShape 1"/>
          <p:cNvSpPr txBox="1"/>
          <p:nvPr/>
        </p:nvSpPr>
        <p:spPr>
          <a:xfrm>
            <a:off x="432000" y="288000"/>
            <a:ext cx="9504000" cy="111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sk-SK" sz="1800" spc="-1" strike="noStrike">
                <a:latin typeface="Arial"/>
              </a:rPr>
              <a:t>HANPP (Human Appropriation of Net Primary Production) </a:t>
            </a:r>
            <a:r>
              <a:rPr b="0" lang="sk-SK" sz="1800" spc="-1" strike="noStrike">
                <a:latin typeface="Arial"/>
                <a:ea typeface="Arial"/>
              </a:rPr>
              <a:t>~</a:t>
            </a:r>
            <a:r>
              <a:rPr b="0" lang="sk-SK" sz="1800" spc="-1" strike="noStrike">
                <a:latin typeface="Arial"/>
              </a:rPr>
              <a:t> 24 % (indikátor tlaku na biodiverzitu)</a:t>
            </a:r>
            <a:endParaRPr b="0" lang="sk-SK" sz="1800" spc="-1" strike="noStrike">
              <a:latin typeface="Arial"/>
            </a:endParaRPr>
          </a:p>
          <a:p>
            <a:r>
              <a:rPr b="0" lang="sk-SK" sz="1800" spc="-1" strike="noStrike">
                <a:latin typeface="Arial"/>
              </a:rPr>
              <a:t>Koľko si ľudia privlastnia z produkcie prírody (čistej primárnej produkcie biosféry – energia zo slnka+geotermálna) </a:t>
            </a:r>
            <a:endParaRPr b="0" lang="sk-SK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k-SK" sz="4400" spc="-1" strike="noStrike">
                <a:latin typeface="Arial"/>
              </a:rPr>
              <a:t>Európska ekologický dohovor (EGD)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65" name="TextShape 2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„</a:t>
            </a:r>
            <a:r>
              <a:rPr b="0" lang="sk-SK" sz="3200" spc="-1" strike="noStrike">
                <a:latin typeface="Arial"/>
              </a:rPr>
              <a:t>Ide o novú stratégiu rastu, ktorej cieľom je transformovať EÚ na spoločnosť, kde budú </a:t>
            </a:r>
            <a:r>
              <a:rPr b="1" lang="sk-SK" sz="3200" spc="-1" strike="noStrike">
                <a:latin typeface="Arial"/>
              </a:rPr>
              <a:t>do roku 2050 čisté emisie skleníkových plynov na nule</a:t>
            </a:r>
            <a:r>
              <a:rPr b="0" lang="sk-SK" sz="3200" spc="-1" strike="noStrike">
                <a:latin typeface="Arial"/>
              </a:rPr>
              <a:t> a kde hospodársky </a:t>
            </a:r>
            <a:r>
              <a:rPr b="1" lang="sk-SK" sz="3200" spc="-1" strike="noStrike">
                <a:latin typeface="Arial"/>
              </a:rPr>
              <a:t>rast nezávisí od využívania zdrojov</a:t>
            </a:r>
            <a:r>
              <a:rPr b="0" lang="sk-SK" sz="3200" spc="-1" strike="noStrike">
                <a:latin typeface="Arial"/>
              </a:rPr>
              <a:t>.“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„</a:t>
            </a:r>
            <a:r>
              <a:rPr b="0" lang="sk-SK" sz="3200" spc="-1" strike="noStrike">
                <a:latin typeface="Arial"/>
              </a:rPr>
              <a:t>...nasmerovať Európu k udržateľnému rastu.“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Shape 1"/>
          <p:cNvSpPr txBox="1"/>
          <p:nvPr/>
        </p:nvSpPr>
        <p:spPr>
          <a:xfrm>
            <a:off x="504000" y="74160"/>
            <a:ext cx="9071640" cy="1250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k-SK" sz="4400" spc="-1" strike="noStrike">
                <a:latin typeface="Arial"/>
              </a:rPr>
              <a:t>Európska environmentálna agentúra  (agentúra EÚ)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67" name="TextShape 2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„</a:t>
            </a:r>
            <a:r>
              <a:rPr b="0" lang="sk-SK" sz="3200" spc="-1" strike="noStrike">
                <a:latin typeface="Arial"/>
              </a:rPr>
              <a:t>Poskytuje nezávislé infromácie o ŽP“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„</a:t>
            </a:r>
            <a:r>
              <a:rPr b="1" lang="sk-SK" sz="3200" spc="-1" strike="noStrike">
                <a:latin typeface="Arial"/>
              </a:rPr>
              <a:t>Udržanie rastu</a:t>
            </a:r>
            <a:r>
              <a:rPr b="0" lang="sk-SK" sz="3200" spc="-1" strike="noStrike">
                <a:latin typeface="Arial"/>
              </a:rPr>
              <a:t> v rámci limitov daných ŽP bude od Európy vyžadovať bezprecedentné oddelenie eokonomickej aktivity od environmentálnych a klimatických tlakov. </a:t>
            </a:r>
            <a:r>
              <a:rPr b="1" lang="sk-SK" sz="3200" spc="-1" strike="noStrike">
                <a:latin typeface="Arial"/>
              </a:rPr>
              <a:t>Je neisté, či sa niečo také dá dosiahnuť</a:t>
            </a:r>
            <a:r>
              <a:rPr b="0" lang="sk-SK" sz="3200" spc="-1" strike="noStrike">
                <a:latin typeface="Arial"/>
              </a:rPr>
              <a:t>.“ (2021)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k-SK" sz="4400" spc="-1" strike="noStrike">
                <a:latin typeface="Arial"/>
              </a:rPr>
              <a:t>Osnova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43" name="TextShape 2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45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Čo meria a čo by mohol merať HDP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Čo je to nerast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Ako na tom sme, čo sa týka udržateľnosti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Čo je to odpojenie (decoupling)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Realita odpojenia a diskusia o odpojení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Technooptimizmus a Jevonsov paradox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Nerast vs. recesia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Aký by bol život v neraste?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Je možný nerastový kapitalizmus?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Shape 1"/>
          <p:cNvSpPr txBox="1"/>
          <p:nvPr/>
        </p:nvSpPr>
        <p:spPr>
          <a:xfrm>
            <a:off x="504000" y="226080"/>
            <a:ext cx="9071640" cy="4388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k-SK" sz="3200" spc="-1" strike="noStrike">
                <a:latin typeface="Arial"/>
              </a:rPr>
              <a:t>Čo je to zelený rast?</a:t>
            </a:r>
            <a:endParaRPr b="0" lang="sk-SK" sz="3200" spc="-1" strike="noStrike">
              <a:latin typeface="Arial"/>
            </a:endParaRPr>
          </a:p>
          <a:p>
            <a:pPr algn="ctr"/>
            <a:endParaRPr b="0" lang="sk-SK" sz="3200" spc="-1" strike="noStrike">
              <a:latin typeface="Arial"/>
            </a:endParaRPr>
          </a:p>
          <a:p>
            <a:pPr algn="ctr"/>
            <a:r>
              <a:rPr b="0" lang="sk-SK" sz="3200" spc="-1" strike="noStrike">
                <a:latin typeface="Arial"/>
              </a:rPr>
              <a:t>Čo je to decoupling?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Shape 1"/>
          <p:cNvSpPr txBox="1"/>
          <p:nvPr/>
        </p:nvSpPr>
        <p:spPr>
          <a:xfrm>
            <a:off x="504000" y="226080"/>
            <a:ext cx="9071640" cy="4388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k-SK" sz="3200" spc="-1" strike="noStrike">
                <a:latin typeface="Arial"/>
              </a:rPr>
              <a:t>Zelený rast = ekologicky udržateľný rast</a:t>
            </a:r>
            <a:endParaRPr b="0" lang="sk-SK" sz="3200" spc="-1" strike="noStrike">
              <a:latin typeface="Arial"/>
            </a:endParaRPr>
          </a:p>
          <a:p>
            <a:pPr algn="ctr"/>
            <a:endParaRPr b="0" lang="sk-SK" sz="3200" spc="-1" strike="noStrike">
              <a:latin typeface="Arial"/>
            </a:endParaRPr>
          </a:p>
          <a:p>
            <a:pPr algn="ctr"/>
            <a:r>
              <a:rPr b="0" lang="sk-SK" sz="3200" spc="-1" strike="noStrike">
                <a:latin typeface="Arial"/>
              </a:rPr>
              <a:t>Predpoklad: absolútne oddelenie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Obrázek 5" descr=""/>
          <p:cNvPicPr/>
          <p:nvPr/>
        </p:nvPicPr>
        <p:blipFill>
          <a:blip r:embed="rId1"/>
          <a:stretch/>
        </p:blipFill>
        <p:spPr>
          <a:xfrm>
            <a:off x="216000" y="187560"/>
            <a:ext cx="9694800" cy="5140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k-SK" sz="4400" spc="-1" strike="noStrike">
                <a:latin typeface="Arial"/>
              </a:rPr>
              <a:t>Decoupling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72" name="TextShape 2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75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Relatívny decoupling: ↑HDP &gt; ↑CO</a:t>
            </a:r>
            <a:r>
              <a:rPr b="0" lang="sk-SK" sz="3200" spc="-1" strike="noStrike" baseline="-33000">
                <a:latin typeface="Arial"/>
              </a:rPr>
              <a:t>2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Absolútny decoupling: ↑HDP, ↓CO</a:t>
            </a:r>
            <a:r>
              <a:rPr b="0" lang="sk-SK" sz="3200" spc="-1" strike="noStrike" baseline="-33000">
                <a:latin typeface="Arial"/>
              </a:rPr>
              <a:t>2</a:t>
            </a:r>
            <a:endParaRPr b="0" lang="sk-SK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2800" spc="-1" strike="noStrike">
                <a:latin typeface="Arial"/>
              </a:rPr>
              <a:t>Globálny (nie v niekoľkých krajinách) alebo aspoň spotrebný (nie teritoriálny)</a:t>
            </a:r>
            <a:endParaRPr b="0" lang="sk-SK" sz="2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2800" spc="-1" strike="noStrike">
                <a:latin typeface="Arial"/>
                <a:ea typeface="Noto Sans CJK SC"/>
              </a:rPr>
              <a:t>Dlhodobý (nie 10 rokov a </a:t>
            </a:r>
            <a:r>
              <a:rPr b="0" lang="sk-SK" sz="2800" spc="-1" strike="noStrike">
                <a:latin typeface="Arial"/>
              </a:rPr>
              <a:t>modelový návrat rastu)</a:t>
            </a:r>
            <a:endParaRPr b="0" lang="sk-SK" sz="2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2800" spc="-1" strike="noStrike">
                <a:latin typeface="Arial"/>
              </a:rPr>
              <a:t>Vo všetkých aspektoch (CO</a:t>
            </a:r>
            <a:r>
              <a:rPr b="0" lang="sk-SK" sz="2800" spc="-1" strike="noStrike" baseline="-33000">
                <a:latin typeface="Arial"/>
              </a:rPr>
              <a:t>2 </a:t>
            </a:r>
            <a:r>
              <a:rPr b="0" lang="sk-SK" sz="2800" spc="-1" strike="noStrike">
                <a:latin typeface="Arial"/>
              </a:rPr>
              <a:t>a materiály na batérie)</a:t>
            </a:r>
            <a:endParaRPr b="0" lang="sk-SK" sz="2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2800" spc="-1" strike="noStrike">
                <a:latin typeface="Arial"/>
              </a:rPr>
              <a:t>Rýchly (inak prekročíme body zlomu)</a:t>
            </a:r>
            <a:endParaRPr b="0" lang="sk-SK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Shape 1"/>
          <p:cNvSpPr txBox="1"/>
          <p:nvPr/>
        </p:nvSpPr>
        <p:spPr>
          <a:xfrm>
            <a:off x="504000" y="226080"/>
            <a:ext cx="9071640" cy="4388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k-SK" sz="3200" spc="-1" strike="noStrike">
                <a:latin typeface="Arial"/>
              </a:rPr>
              <a:t>Aký je hlavný protiargument Hickela a Kallisa voči existencii absolútneho decouplingu CO</a:t>
            </a:r>
            <a:r>
              <a:rPr b="0" lang="sk-SK" sz="3200" spc="-1" strike="noStrike" baseline="-33000">
                <a:latin typeface="Arial"/>
              </a:rPr>
              <a:t>2</a:t>
            </a:r>
            <a:r>
              <a:rPr b="0" lang="sk-SK" sz="3200" spc="-1" strike="noStrike">
                <a:latin typeface="Arial"/>
              </a:rPr>
              <a:t> od HDP v niektorých krajinách?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Shape 1"/>
          <p:cNvSpPr txBox="1"/>
          <p:nvPr/>
        </p:nvSpPr>
        <p:spPr>
          <a:xfrm>
            <a:off x="504000" y="226080"/>
            <a:ext cx="9071640" cy="4388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k-SK" sz="3200" spc="-1" strike="noStrike">
                <a:latin typeface="Arial"/>
              </a:rPr>
              <a:t>p. 12: ↓15,8 % CO</a:t>
            </a:r>
            <a:r>
              <a:rPr b="0" lang="sk-SK" sz="3200" spc="-1" strike="noStrike" baseline="-33000">
                <a:latin typeface="Arial"/>
              </a:rPr>
              <a:t>2</a:t>
            </a:r>
            <a:r>
              <a:rPr b="0" lang="sk-SK" sz="3200" spc="-1" strike="noStrike">
                <a:latin typeface="Arial"/>
              </a:rPr>
              <a:t> pri 1,89 ↑HDP pre bohaté krajiny</a:t>
            </a:r>
            <a:endParaRPr b="0" lang="sk-SK" sz="3200" spc="-1" strike="noStrike">
              <a:latin typeface="Arial"/>
            </a:endParaRPr>
          </a:p>
          <a:p>
            <a:pPr algn="ctr"/>
            <a:endParaRPr b="0" lang="sk-SK" sz="3200" spc="-1" strike="noStrike">
              <a:latin typeface="Arial"/>
            </a:endParaRPr>
          </a:p>
          <a:p>
            <a:pPr algn="ctr"/>
            <a:r>
              <a:rPr b="0" lang="sk-SK" sz="3200" spc="-1" strike="noStrike">
                <a:latin typeface="Arial"/>
              </a:rPr>
              <a:t>(1970-2013: 1,9 % ↓CO</a:t>
            </a:r>
            <a:r>
              <a:rPr b="0" lang="sk-SK" sz="3200" spc="-1" strike="noStrike" baseline="-33000">
                <a:latin typeface="Arial"/>
              </a:rPr>
              <a:t>2</a:t>
            </a:r>
            <a:r>
              <a:rPr b="0" lang="sk-SK" sz="3200" spc="-1" strike="noStrike">
                <a:latin typeface="Arial"/>
              </a:rPr>
              <a:t>)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42" descr=""/>
          <p:cNvPicPr/>
          <p:nvPr/>
        </p:nvPicPr>
        <p:blipFill>
          <a:blip r:embed="rId1"/>
          <a:stretch/>
        </p:blipFill>
        <p:spPr>
          <a:xfrm>
            <a:off x="855360" y="1326600"/>
            <a:ext cx="7853400" cy="4289400"/>
          </a:xfrm>
          <a:prstGeom prst="rect">
            <a:avLst/>
          </a:prstGeom>
          <a:ln>
            <a:noFill/>
          </a:ln>
        </p:spPr>
      </p:pic>
      <p:sp>
        <p:nvSpPr>
          <p:cNvPr id="76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k-SK" sz="4400" spc="-1" strike="noStrike">
                <a:latin typeface="Arial"/>
              </a:rPr>
              <a:t>Vo všetkých aspektoch</a:t>
            </a:r>
            <a:endParaRPr b="0" lang="sk-SK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" descr=""/>
          <p:cNvPicPr/>
          <p:nvPr/>
        </p:nvPicPr>
        <p:blipFill>
          <a:blip r:embed="rId1"/>
          <a:stretch/>
        </p:blipFill>
        <p:spPr>
          <a:xfrm>
            <a:off x="791640" y="1512000"/>
            <a:ext cx="7679880" cy="3888000"/>
          </a:xfrm>
          <a:prstGeom prst="rect">
            <a:avLst/>
          </a:prstGeom>
          <a:ln>
            <a:noFill/>
          </a:ln>
        </p:spPr>
      </p:pic>
      <p:sp>
        <p:nvSpPr>
          <p:cNvPr id="78" name="TextShape 1"/>
          <p:cNvSpPr txBox="1"/>
          <p:nvPr/>
        </p:nvSpPr>
        <p:spPr>
          <a:xfrm>
            <a:off x="504000" y="74160"/>
            <a:ext cx="9071640" cy="1250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k-SK" sz="4400" spc="-1" strike="noStrike">
                <a:latin typeface="Arial"/>
              </a:rPr>
              <a:t>Dlhodobý (optimistická projekcia aus. spotreby materiálov In K-H)</a:t>
            </a:r>
            <a:endParaRPr b="0" lang="sk-SK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k-SK" sz="4400" spc="-1" strike="noStrike">
                <a:latin typeface="Arial"/>
              </a:rPr>
              <a:t>Globálny</a:t>
            </a:r>
            <a:endParaRPr b="0" lang="sk-SK" sz="4400" spc="-1" strike="noStrike">
              <a:latin typeface="Arial"/>
            </a:endParaRPr>
          </a:p>
        </p:txBody>
      </p:sp>
      <p:pic>
        <p:nvPicPr>
          <p:cNvPr id="80" name="" descr=""/>
          <p:cNvPicPr/>
          <p:nvPr/>
        </p:nvPicPr>
        <p:blipFill>
          <a:blip r:embed="rId1"/>
          <a:srcRect l="7110" t="11482" r="0" b="7244"/>
          <a:stretch/>
        </p:blipFill>
        <p:spPr>
          <a:xfrm>
            <a:off x="864000" y="1505880"/>
            <a:ext cx="8351640" cy="4110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" descr=""/>
          <p:cNvPicPr/>
          <p:nvPr/>
        </p:nvPicPr>
        <p:blipFill>
          <a:blip r:embed="rId1"/>
          <a:stretch/>
        </p:blipFill>
        <p:spPr>
          <a:xfrm>
            <a:off x="1368000" y="72000"/>
            <a:ext cx="7415640" cy="5488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Shape 1"/>
          <p:cNvSpPr txBox="1"/>
          <p:nvPr/>
        </p:nvSpPr>
        <p:spPr>
          <a:xfrm>
            <a:off x="504000" y="226080"/>
            <a:ext cx="9071640" cy="4388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k-SK" sz="3200" spc="-1" strike="noStrike">
                <a:latin typeface="Arial"/>
              </a:rPr>
              <a:t>Čo meria a čo by mohol merať HDP?</a:t>
            </a:r>
            <a:endParaRPr b="0" lang="sk-SK" sz="3200" spc="-1" strike="noStrike">
              <a:latin typeface="Arial"/>
            </a:endParaRPr>
          </a:p>
          <a:p>
            <a:pPr algn="ctr"/>
            <a:r>
              <a:rPr b="0" lang="sk-SK" sz="3200" spc="-1" strike="noStrike">
                <a:latin typeface="Arial"/>
              </a:rPr>
              <a:t>(záver Hickel-Kallis)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" descr=""/>
          <p:cNvPicPr/>
          <p:nvPr/>
        </p:nvPicPr>
        <p:blipFill>
          <a:blip r:embed="rId1"/>
          <a:stretch/>
        </p:blipFill>
        <p:spPr>
          <a:xfrm>
            <a:off x="1584000" y="216000"/>
            <a:ext cx="6819480" cy="5304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" descr=""/>
          <p:cNvPicPr/>
          <p:nvPr/>
        </p:nvPicPr>
        <p:blipFill>
          <a:blip r:embed="rId1"/>
          <a:stretch/>
        </p:blipFill>
        <p:spPr>
          <a:xfrm>
            <a:off x="1594440" y="5400"/>
            <a:ext cx="6897240" cy="5669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" descr=""/>
          <p:cNvPicPr/>
          <p:nvPr/>
        </p:nvPicPr>
        <p:blipFill>
          <a:blip r:embed="rId1"/>
          <a:stretch/>
        </p:blipFill>
        <p:spPr>
          <a:xfrm>
            <a:off x="6788160" y="0"/>
            <a:ext cx="3241440" cy="2736000"/>
          </a:xfrm>
          <a:prstGeom prst="rect">
            <a:avLst/>
          </a:prstGeom>
          <a:ln>
            <a:noFill/>
          </a:ln>
        </p:spPr>
      </p:pic>
      <p:pic>
        <p:nvPicPr>
          <p:cNvPr id="85" name="" descr=""/>
          <p:cNvPicPr/>
          <p:nvPr/>
        </p:nvPicPr>
        <p:blipFill>
          <a:blip r:embed="rId2"/>
          <a:stretch/>
        </p:blipFill>
        <p:spPr>
          <a:xfrm>
            <a:off x="0" y="0"/>
            <a:ext cx="3240000" cy="2808000"/>
          </a:xfrm>
          <a:prstGeom prst="rect">
            <a:avLst/>
          </a:prstGeom>
          <a:ln>
            <a:noFill/>
          </a:ln>
        </p:spPr>
      </p:pic>
      <p:pic>
        <p:nvPicPr>
          <p:cNvPr id="86" name="" descr=""/>
          <p:cNvPicPr/>
          <p:nvPr/>
        </p:nvPicPr>
        <p:blipFill>
          <a:blip r:embed="rId3"/>
          <a:stretch/>
        </p:blipFill>
        <p:spPr>
          <a:xfrm>
            <a:off x="6912000" y="2844000"/>
            <a:ext cx="3117600" cy="2772000"/>
          </a:xfrm>
          <a:prstGeom prst="rect">
            <a:avLst/>
          </a:prstGeom>
          <a:ln>
            <a:noFill/>
          </a:ln>
        </p:spPr>
      </p:pic>
      <p:pic>
        <p:nvPicPr>
          <p:cNvPr id="87" name="" descr=""/>
          <p:cNvPicPr/>
          <p:nvPr/>
        </p:nvPicPr>
        <p:blipFill>
          <a:blip r:embed="rId4"/>
          <a:stretch/>
        </p:blipFill>
        <p:spPr>
          <a:xfrm>
            <a:off x="-14400" y="2880000"/>
            <a:ext cx="3295800" cy="2795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k-SK" sz="4400" spc="-1" strike="noStrike">
                <a:latin typeface="Arial"/>
              </a:rPr>
              <a:t>Vykazované/planetárne dáta CO2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89" name="TextShape 2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V atmosfére je o 21-32 % viac CO2 než koľko reportujú vlády (Washington Post).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Kto je ich spotrebiteľom?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k-SK" sz="4400" spc="-1" strike="noStrike">
                <a:latin typeface="Arial"/>
              </a:rPr>
              <a:t>Započítanie práce do CO</a:t>
            </a:r>
            <a:r>
              <a:rPr b="0" lang="sk-SK" sz="4400" spc="-1" strike="noStrike" baseline="-33000">
                <a:latin typeface="Arial"/>
              </a:rPr>
              <a:t>2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91" name="TextShape 2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PBA (x)→open CBA (+5-15%)→closed CBA (+2-5%) (moje prepočítanie na krajinu)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Celkovo emisie v globálnom obchode 27→36 % otvorená→uzavretá CBA 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Shape 1"/>
          <p:cNvSpPr txBox="1"/>
          <p:nvPr/>
        </p:nvSpPr>
        <p:spPr>
          <a:xfrm>
            <a:off x="504000" y="226080"/>
            <a:ext cx="9071640" cy="4388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k-SK" sz="3200" spc="-1" strike="noStrike">
                <a:latin typeface="Arial"/>
              </a:rPr>
              <a:t>Príklad empirickej štúdie v prospech zeleného rastu a jej kritiky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" descr=""/>
          <p:cNvPicPr/>
          <p:nvPr/>
        </p:nvPicPr>
        <p:blipFill>
          <a:blip r:embed="rId1"/>
          <a:srcRect l="27661" t="31500" r="24476" b="0"/>
          <a:stretch/>
        </p:blipFill>
        <p:spPr>
          <a:xfrm>
            <a:off x="2592360" y="796680"/>
            <a:ext cx="4823640" cy="3883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" descr=""/>
          <p:cNvPicPr/>
          <p:nvPr/>
        </p:nvPicPr>
        <p:blipFill>
          <a:blip r:embed="rId1"/>
          <a:srcRect l="16949" t="14411" r="6620" b="0"/>
          <a:stretch/>
        </p:blipFill>
        <p:spPr>
          <a:xfrm>
            <a:off x="1224000" y="360000"/>
            <a:ext cx="7703640" cy="4852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Shape 1"/>
          <p:cNvSpPr txBox="1"/>
          <p:nvPr/>
        </p:nvSpPr>
        <p:spPr>
          <a:xfrm>
            <a:off x="504000" y="74160"/>
            <a:ext cx="9071640" cy="1250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k-SK" sz="4400" spc="-1" strike="noStrike">
                <a:latin typeface="Arial"/>
              </a:rPr>
              <a:t>Lies, damned lies and statistics: Zelený rast v severských krajinách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96" name="TextShape 2"/>
          <p:cNvSpPr txBox="1"/>
          <p:nvPr/>
        </p:nvSpPr>
        <p:spPr>
          <a:xfrm>
            <a:off x="504360" y="139176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56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Literatúra: CAPRO (pridaná hodnota/CO</a:t>
            </a:r>
            <a:r>
              <a:rPr b="0" lang="sk-SK" sz="3200" spc="-1" strike="noStrike" baseline="-33000">
                <a:latin typeface="Arial"/>
              </a:rPr>
              <a:t>2</a:t>
            </a:r>
            <a:r>
              <a:rPr b="0" lang="sk-SK" sz="3200" spc="-1" strike="noStrike">
                <a:latin typeface="Arial"/>
              </a:rPr>
              <a:t>)</a:t>
            </a:r>
            <a:r>
              <a:rPr b="0" lang="sk-SK" sz="3200" spc="-1" strike="noStrike">
                <a:latin typeface="Arial"/>
              </a:rPr>
              <a:t>: </a:t>
            </a:r>
            <a:r>
              <a:rPr b="1" lang="sk-SK" sz="3200" spc="-1" strike="noStrike">
                <a:latin typeface="Arial"/>
              </a:rPr>
              <a:t>↑4-11 %</a:t>
            </a:r>
            <a:r>
              <a:rPr b="0" lang="sk-SK" sz="3200" spc="-1" strike="noStrike">
                <a:latin typeface="Arial"/>
              </a:rPr>
              <a:t>, Stoknes – Rockstrom: </a:t>
            </a:r>
            <a:r>
              <a:rPr b="0" lang="sk-SK" sz="3200" spc="-1" strike="noStrike">
                <a:solidFill>
                  <a:srgbClr val="c9211e"/>
                </a:solidFill>
                <a:latin typeface="Arial"/>
              </a:rPr>
              <a:t>↑5 %</a:t>
            </a:r>
            <a:r>
              <a:rPr b="0" lang="sk-SK" sz="3200" spc="-1" strike="noStrike">
                <a:latin typeface="Arial"/>
              </a:rPr>
              <a:t> „optimistická minimálna úroveň“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Predpoklad: </a:t>
            </a:r>
            <a:r>
              <a:rPr b="0" lang="sk-SK" sz="3200" spc="-1" strike="noStrike">
                <a:solidFill>
                  <a:srgbClr val="c9211e"/>
                </a:solidFill>
                <a:latin typeface="Arial"/>
              </a:rPr>
              <a:t>2</a:t>
            </a:r>
            <a:r>
              <a:rPr b="0" lang="sk-SK" sz="3200" spc="-1" strike="noStrike">
                <a:latin typeface="Arial"/>
              </a:rPr>
              <a:t> °C (miesto </a:t>
            </a:r>
            <a:r>
              <a:rPr b="1" lang="sk-SK" sz="3200" spc="-1" strike="noStrike">
                <a:latin typeface="Arial"/>
              </a:rPr>
              <a:t>1,5</a:t>
            </a:r>
            <a:r>
              <a:rPr b="0" lang="sk-SK" sz="3200" spc="-1" strike="noStrike">
                <a:latin typeface="Arial"/>
              </a:rPr>
              <a:t> °C: CAPRO: ↑14 %)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c9211e"/>
                </a:solidFill>
                <a:latin typeface="Arial"/>
              </a:rPr>
              <a:t>Teritoriálne</a:t>
            </a:r>
            <a:r>
              <a:rPr b="0" lang="sk-SK" sz="3200" spc="-1" strike="noStrike">
                <a:latin typeface="Arial"/>
              </a:rPr>
              <a:t> vs. </a:t>
            </a:r>
            <a:r>
              <a:rPr b="1" lang="sk-SK" sz="3200" spc="-1" strike="noStrike">
                <a:latin typeface="Arial"/>
              </a:rPr>
              <a:t>spotrebné</a:t>
            </a:r>
            <a:r>
              <a:rPr b="0" lang="sk-SK" sz="3200" spc="-1" strike="noStrike">
                <a:latin typeface="Arial"/>
              </a:rPr>
              <a:t> emisie: „ďaleko pod 5 %“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Ignoruje</a:t>
            </a:r>
            <a:r>
              <a:rPr b="0" lang="sk-SK" sz="3200" spc="-1" strike="noStrike">
                <a:latin typeface="Arial"/>
              </a:rPr>
              <a:t> spoločnú ale diferencovanú zodpovednosť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Shape 1"/>
          <p:cNvSpPr txBox="1"/>
          <p:nvPr/>
        </p:nvSpPr>
        <p:spPr>
          <a:xfrm>
            <a:off x="504000" y="226080"/>
            <a:ext cx="9071640" cy="4388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k-SK" sz="3200" spc="-1" strike="noStrike">
                <a:latin typeface="Arial"/>
              </a:rPr>
              <a:t>Prečo je zelený rast nemožný?</a:t>
            </a:r>
            <a:endParaRPr b="0" lang="sk-SK" sz="3200" spc="-1" strike="noStrike">
              <a:latin typeface="Arial"/>
            </a:endParaRPr>
          </a:p>
          <a:p>
            <a:pPr algn="ctr"/>
            <a:endParaRPr b="0" lang="sk-SK" sz="3200" spc="-1" strike="noStrike">
              <a:latin typeface="Arial"/>
            </a:endParaRPr>
          </a:p>
          <a:p>
            <a:pPr algn="ctr"/>
            <a:r>
              <a:rPr b="1" lang="sk-SK" sz="3200" spc="-1" strike="noStrike">
                <a:latin typeface="Arial"/>
              </a:rPr>
              <a:t>Jevonsov paradox</a:t>
            </a:r>
            <a:endParaRPr b="0" lang="sk-SK" sz="3200" spc="-1" strike="noStrike">
              <a:latin typeface="Arial"/>
            </a:endParaRPr>
          </a:p>
          <a:p>
            <a:pPr algn="ctr"/>
            <a:r>
              <a:rPr b="0" lang="sk-SK" sz="3200" spc="-1" strike="noStrike">
                <a:latin typeface="Arial"/>
              </a:rPr>
              <a:t>(Efekt odrazu)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k-SK" sz="4400" spc="-1" strike="noStrike">
                <a:latin typeface="Arial"/>
              </a:rPr>
              <a:t>Čo meria HDP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46" name="TextShape 2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42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HDP = C+I</a:t>
            </a:r>
            <a:r>
              <a:rPr b="0" lang="sk-SK" sz="3200" spc="-1" strike="noStrike" baseline="-33000">
                <a:latin typeface="Arial"/>
              </a:rPr>
              <a:t>B</a:t>
            </a:r>
            <a:r>
              <a:rPr b="0" lang="sk-SK" sz="3200" spc="-1" strike="noStrike">
                <a:latin typeface="Arial"/>
              </a:rPr>
              <a:t>+G+E</a:t>
            </a:r>
            <a:r>
              <a:rPr b="0" lang="sk-SK" sz="3200" spc="-1" strike="noStrike" baseline="-33000">
                <a:latin typeface="Arial"/>
              </a:rPr>
              <a:t>N </a:t>
            </a:r>
            <a:r>
              <a:rPr b="0" lang="sk-SK" sz="3200" spc="-1" strike="noStrike">
                <a:latin typeface="Arial"/>
              </a:rPr>
              <a:t>(výdajová metóda)</a:t>
            </a:r>
            <a:endParaRPr b="0" lang="sk-SK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2800" spc="-1" strike="noStrike">
                <a:latin typeface="Arial"/>
              </a:rPr>
              <a:t>HDP = w + r + z + i + y + a + n (príjmová metóda)</a:t>
            </a:r>
            <a:endParaRPr b="0" lang="sk-SK" sz="28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HDP = pridané hodnoty výrobcov + n (produkčná metóda)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HDP meria „čo sú ľudia ochotní zaplatiť“ (Hickel-Kallis) </a:t>
            </a:r>
            <a:r>
              <a:rPr b="0" lang="sk-SK" sz="3200" spc="-1" strike="noStrike">
                <a:latin typeface="Arial"/>
                <a:ea typeface="Arial"/>
              </a:rPr>
              <a:t>~</a:t>
            </a:r>
            <a:r>
              <a:rPr b="0" lang="sk-SK" sz="3200" spc="-1" strike="noStrike">
                <a:latin typeface="Arial"/>
              </a:rPr>
              <a:t> </a:t>
            </a:r>
            <a:r>
              <a:rPr b="1" lang="sk-SK" sz="3200" spc="-1" strike="noStrike">
                <a:latin typeface="Arial"/>
              </a:rPr>
              <a:t>hodnota</a:t>
            </a:r>
            <a:r>
              <a:rPr b="0" lang="sk-SK" sz="3200" spc="-1" strike="noStrike">
                <a:latin typeface="Arial"/>
              </a:rPr>
              <a:t> </a:t>
            </a:r>
            <a:r>
              <a:rPr b="0" lang="sk-SK" sz="3200" spc="-1" strike="noStrike">
                <a:latin typeface="Arial"/>
                <a:ea typeface="Arial"/>
              </a:rPr>
              <a:t>≠nutne</a:t>
            </a:r>
            <a:r>
              <a:rPr b="0" lang="sk-SK" sz="3200" spc="-1" strike="noStrike">
                <a:latin typeface="Arial"/>
                <a:ea typeface="Arial"/>
              </a:rPr>
              <a:t> energia + materiál</a:t>
            </a:r>
            <a:endParaRPr b="0" lang="sk-SK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2800" spc="-1" strike="noStrike">
                <a:latin typeface="Arial"/>
                <a:ea typeface="Arial"/>
              </a:rPr>
              <a:t>Hodnota 1: „kvalita prírodného prostredia“</a:t>
            </a:r>
            <a:endParaRPr b="0" lang="sk-SK" sz="2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2800" spc="-1" strike="noStrike">
                <a:latin typeface="Arial"/>
                <a:ea typeface="Arial"/>
              </a:rPr>
              <a:t>Hodnota 2: napr. básne (nízko-materiálne)</a:t>
            </a:r>
            <a:endParaRPr b="0" lang="sk-SK" sz="2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2800" spc="-1" strike="noStrike">
                <a:latin typeface="Arial"/>
                <a:ea typeface="Arial"/>
              </a:rPr>
              <a:t>Hodnota 3:  metrika „System of National Accounts“ (2008) update z 1993</a:t>
            </a:r>
            <a:endParaRPr b="0" lang="sk-SK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" descr=""/>
          <p:cNvPicPr/>
          <p:nvPr/>
        </p:nvPicPr>
        <p:blipFill>
          <a:blip r:embed="rId1"/>
          <a:stretch/>
        </p:blipFill>
        <p:spPr>
          <a:xfrm>
            <a:off x="526680" y="169920"/>
            <a:ext cx="2857320" cy="5086080"/>
          </a:xfrm>
          <a:prstGeom prst="rect">
            <a:avLst/>
          </a:prstGeom>
          <a:ln>
            <a:noFill/>
          </a:ln>
        </p:spPr>
      </p:pic>
      <p:sp>
        <p:nvSpPr>
          <p:cNvPr id="99" name="TextShape 1"/>
          <p:cNvSpPr txBox="1"/>
          <p:nvPr/>
        </p:nvSpPr>
        <p:spPr>
          <a:xfrm>
            <a:off x="5256000" y="648000"/>
            <a:ext cx="3960000" cy="2394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sk-SK" sz="1800" spc="-1" strike="noStrike">
                <a:latin typeface="Arial"/>
              </a:rPr>
              <a:t>„</a:t>
            </a:r>
            <a:r>
              <a:rPr b="0" lang="sk-SK" sz="1800" spc="-1" strike="noStrike">
                <a:latin typeface="Arial"/>
              </a:rPr>
              <a:t>Je naprostým matením pojmů předpokládat, že ekonomické využívání paliv se rovná snížené spotřebě. Pravý opak je pravdou.“ (Jevons 1865)</a:t>
            </a:r>
            <a:endParaRPr b="0" lang="sk-SK" sz="1800" spc="-1" strike="noStrike">
              <a:latin typeface="Arial"/>
            </a:endParaRPr>
          </a:p>
          <a:p>
            <a:endParaRPr b="0" lang="sk-SK" sz="1800" spc="-1" strike="noStrike">
              <a:latin typeface="Arial"/>
            </a:endParaRPr>
          </a:p>
          <a:p>
            <a:r>
              <a:rPr b="0" lang="sk-SK" sz="1800" spc="-1" strike="noStrike">
                <a:latin typeface="Arial"/>
              </a:rPr>
              <a:t>↑</a:t>
            </a:r>
            <a:r>
              <a:rPr b="0" lang="sk-SK" sz="1800" spc="-1" strike="noStrike">
                <a:latin typeface="Arial"/>
              </a:rPr>
              <a:t>účinnosti parných strojov vs. ↑spotreby uhlia v Británii v 18. storočí</a:t>
            </a:r>
            <a:endParaRPr b="0" lang="sk-SK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Shape 1"/>
          <p:cNvSpPr txBox="1"/>
          <p:nvPr/>
        </p:nvSpPr>
        <p:spPr>
          <a:xfrm>
            <a:off x="503280" y="301680"/>
            <a:ext cx="9058320" cy="12492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>
              <a:tabLst>
                <a:tab algn="l" pos="0"/>
                <a:tab algn="l" pos="446040"/>
                <a:tab algn="l" pos="895320"/>
                <a:tab algn="l" pos="1344600"/>
                <a:tab algn="l" pos="1793520"/>
                <a:tab algn="l" pos="2242800"/>
                <a:tab algn="l" pos="2692080"/>
                <a:tab algn="l" pos="3141360"/>
                <a:tab algn="l" pos="3590640"/>
                <a:tab algn="l" pos="4039920"/>
                <a:tab algn="l" pos="4489200"/>
                <a:tab algn="l" pos="4938480"/>
                <a:tab algn="l" pos="5387760"/>
                <a:tab algn="l" pos="5837040"/>
                <a:tab algn="l" pos="6286320"/>
                <a:tab algn="l" pos="6735600"/>
                <a:tab algn="l" pos="7184880"/>
                <a:tab algn="l" pos="7634160"/>
                <a:tab algn="l" pos="8083440"/>
                <a:tab algn="l" pos="8532720"/>
                <a:tab algn="l" pos="8982000"/>
                <a:tab algn="l" pos="8983440"/>
                <a:tab algn="l" pos="9432720"/>
                <a:tab algn="l" pos="9882000"/>
                <a:tab algn="l" pos="10331280"/>
                <a:tab algn="l" pos="10780560"/>
                <a:tab algn="l" pos="10782000"/>
              </a:tabLst>
            </a:pPr>
            <a:r>
              <a:rPr b="0" lang="sk-SK" sz="4400" spc="-1" strike="noStrike">
                <a:latin typeface="Arial"/>
              </a:rPr>
              <a:t>Efekt odrazu (Rebound effect)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101" name="TextShape 2"/>
          <p:cNvSpPr txBox="1"/>
          <p:nvPr/>
        </p:nvSpPr>
        <p:spPr>
          <a:xfrm>
            <a:off x="503280" y="1767960"/>
            <a:ext cx="9058320" cy="4372200"/>
          </a:xfrm>
          <a:prstGeom prst="rect">
            <a:avLst/>
          </a:prstGeom>
          <a:noFill/>
          <a:ln>
            <a:noFill/>
          </a:ln>
        </p:spPr>
        <p:txBody>
          <a:bodyPr lIns="0" rIns="0" tIns="28440" bIns="0">
            <a:normAutofit/>
          </a:bodyPr>
          <a:p>
            <a:pPr marL="556920" indent="-556920">
              <a:spcBef>
                <a:spcPts val="142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46040"/>
                <a:tab algn="l" pos="895320"/>
                <a:tab algn="l" pos="1344600"/>
                <a:tab algn="l" pos="1793520"/>
                <a:tab algn="l" pos="2242800"/>
                <a:tab algn="l" pos="2692080"/>
                <a:tab algn="l" pos="3141360"/>
                <a:tab algn="l" pos="3590640"/>
                <a:tab algn="l" pos="4039920"/>
                <a:tab algn="l" pos="4489200"/>
                <a:tab algn="l" pos="4938480"/>
                <a:tab algn="l" pos="5387760"/>
                <a:tab algn="l" pos="5837040"/>
                <a:tab algn="l" pos="6286320"/>
                <a:tab algn="l" pos="6735600"/>
                <a:tab algn="l" pos="7184880"/>
                <a:tab algn="l" pos="7634160"/>
                <a:tab algn="l" pos="8083440"/>
                <a:tab algn="l" pos="8532720"/>
                <a:tab algn="l" pos="8982000"/>
                <a:tab algn="l" pos="8983440"/>
                <a:tab algn="l" pos="9432720"/>
                <a:tab algn="l" pos="9882000"/>
                <a:tab algn="l" pos="10331280"/>
                <a:tab algn="l" pos="10780560"/>
                <a:tab algn="l" pos="10782000"/>
              </a:tabLst>
            </a:pPr>
            <a:r>
              <a:rPr b="0" lang="sk-SK" sz="3200" spc="-1" strike="noStrike">
                <a:latin typeface="Arial"/>
              </a:rPr>
              <a:t>Super úspora (RE&lt;0)</a:t>
            </a:r>
            <a:endParaRPr b="0" lang="sk-SK" sz="3200" spc="-1" strike="noStrike">
              <a:latin typeface="Arial"/>
            </a:endParaRPr>
          </a:p>
          <a:p>
            <a:pPr marL="556920" indent="-556920">
              <a:lnSpc>
                <a:spcPct val="93000"/>
              </a:lnSpc>
              <a:spcBef>
                <a:spcPts val="142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46040"/>
                <a:tab algn="l" pos="895320"/>
                <a:tab algn="l" pos="1344600"/>
                <a:tab algn="l" pos="1793520"/>
                <a:tab algn="l" pos="2242800"/>
                <a:tab algn="l" pos="2692080"/>
                <a:tab algn="l" pos="3141360"/>
                <a:tab algn="l" pos="3590640"/>
                <a:tab algn="l" pos="4039920"/>
                <a:tab algn="l" pos="4489200"/>
                <a:tab algn="l" pos="4938480"/>
                <a:tab algn="l" pos="5387760"/>
                <a:tab algn="l" pos="5837040"/>
                <a:tab algn="l" pos="6286320"/>
                <a:tab algn="l" pos="6735600"/>
                <a:tab algn="l" pos="7184880"/>
                <a:tab algn="l" pos="7634160"/>
                <a:tab algn="l" pos="8083440"/>
                <a:tab algn="l" pos="8532720"/>
                <a:tab algn="l" pos="8982000"/>
                <a:tab algn="l" pos="8983440"/>
                <a:tab algn="l" pos="9432720"/>
                <a:tab algn="l" pos="9882000"/>
                <a:tab algn="l" pos="10331280"/>
                <a:tab algn="l" pos="10780560"/>
                <a:tab algn="l" pos="10782000"/>
              </a:tabLst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Nulový rebound </a:t>
            </a:r>
            <a:r>
              <a:rPr b="0" lang="sk-SK" sz="3200" spc="-1" strike="noStrike">
                <a:latin typeface="Arial"/>
              </a:rPr>
              <a:t>(RE=0)</a:t>
            </a:r>
            <a:endParaRPr b="0" lang="sk-SK" sz="3200" spc="-1" strike="noStrike">
              <a:latin typeface="Arial"/>
            </a:endParaRPr>
          </a:p>
          <a:p>
            <a:pPr marL="556920" indent="-556920">
              <a:lnSpc>
                <a:spcPct val="93000"/>
              </a:lnSpc>
              <a:spcBef>
                <a:spcPts val="142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46040"/>
                <a:tab algn="l" pos="895320"/>
                <a:tab algn="l" pos="1344600"/>
                <a:tab algn="l" pos="1793520"/>
                <a:tab algn="l" pos="2242800"/>
                <a:tab algn="l" pos="2692080"/>
                <a:tab algn="l" pos="3141360"/>
                <a:tab algn="l" pos="3590640"/>
                <a:tab algn="l" pos="4039920"/>
                <a:tab algn="l" pos="4489200"/>
                <a:tab algn="l" pos="4938480"/>
                <a:tab algn="l" pos="5387760"/>
                <a:tab algn="l" pos="5837040"/>
                <a:tab algn="l" pos="6286320"/>
                <a:tab algn="l" pos="6735600"/>
                <a:tab algn="l" pos="7184880"/>
                <a:tab algn="l" pos="7634160"/>
                <a:tab algn="l" pos="8083440"/>
                <a:tab algn="l" pos="8532720"/>
                <a:tab algn="l" pos="8982000"/>
                <a:tab algn="l" pos="8983440"/>
                <a:tab algn="l" pos="9432720"/>
                <a:tab algn="l" pos="9882000"/>
                <a:tab algn="l" pos="10331280"/>
                <a:tab algn="l" pos="10780560"/>
                <a:tab algn="l" pos="10782000"/>
              </a:tabLst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Čiastočný rebound </a:t>
            </a:r>
            <a:r>
              <a:rPr b="0" lang="sk-SK" sz="3200" spc="-1" strike="noStrike">
                <a:latin typeface="Arial"/>
              </a:rPr>
              <a:t>(0&lt;RE&lt;1)</a:t>
            </a:r>
            <a:endParaRPr b="0" lang="sk-SK" sz="3200" spc="-1" strike="noStrike">
              <a:latin typeface="Arial"/>
            </a:endParaRPr>
          </a:p>
          <a:p>
            <a:pPr marL="556920" indent="-556920">
              <a:lnSpc>
                <a:spcPct val="93000"/>
              </a:lnSpc>
              <a:spcBef>
                <a:spcPts val="142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46040"/>
                <a:tab algn="l" pos="895320"/>
                <a:tab algn="l" pos="1344600"/>
                <a:tab algn="l" pos="1793520"/>
                <a:tab algn="l" pos="2242800"/>
                <a:tab algn="l" pos="2692080"/>
                <a:tab algn="l" pos="3141360"/>
                <a:tab algn="l" pos="3590640"/>
                <a:tab algn="l" pos="4039920"/>
                <a:tab algn="l" pos="4489200"/>
                <a:tab algn="l" pos="4938480"/>
                <a:tab algn="l" pos="5387760"/>
                <a:tab algn="l" pos="5837040"/>
                <a:tab algn="l" pos="6286320"/>
                <a:tab algn="l" pos="6735600"/>
                <a:tab algn="l" pos="7184880"/>
                <a:tab algn="l" pos="7634160"/>
                <a:tab algn="l" pos="8083440"/>
                <a:tab algn="l" pos="8532720"/>
                <a:tab algn="l" pos="8982000"/>
                <a:tab algn="l" pos="8983440"/>
                <a:tab algn="l" pos="9432720"/>
                <a:tab algn="l" pos="9882000"/>
                <a:tab algn="l" pos="10331280"/>
                <a:tab algn="l" pos="10780560"/>
                <a:tab algn="l" pos="10782000"/>
              </a:tabLst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Noto Sans CJK SC Regular"/>
              </a:rPr>
              <a:t>Plný rebound </a:t>
            </a:r>
            <a:r>
              <a:rPr b="0" lang="sk-SK" sz="3200" spc="-1" strike="noStrike">
                <a:latin typeface="Arial"/>
              </a:rPr>
              <a:t>(RE=1)</a:t>
            </a:r>
            <a:endParaRPr b="0" lang="sk-SK" sz="3200" spc="-1" strike="noStrike">
              <a:latin typeface="Arial"/>
            </a:endParaRPr>
          </a:p>
          <a:p>
            <a:pPr marL="556920" indent="-556920">
              <a:lnSpc>
                <a:spcPct val="93000"/>
              </a:lnSpc>
              <a:spcBef>
                <a:spcPts val="142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46040"/>
                <a:tab algn="l" pos="895320"/>
                <a:tab algn="l" pos="1344600"/>
                <a:tab algn="l" pos="1793520"/>
                <a:tab algn="l" pos="2242800"/>
                <a:tab algn="l" pos="2692080"/>
                <a:tab algn="l" pos="3141360"/>
                <a:tab algn="l" pos="3590640"/>
                <a:tab algn="l" pos="4039920"/>
                <a:tab algn="l" pos="4489200"/>
                <a:tab algn="l" pos="4938480"/>
                <a:tab algn="l" pos="5387760"/>
                <a:tab algn="l" pos="5837040"/>
                <a:tab algn="l" pos="6286320"/>
                <a:tab algn="l" pos="6735600"/>
                <a:tab algn="l" pos="7184880"/>
                <a:tab algn="l" pos="7634160"/>
                <a:tab algn="l" pos="8083440"/>
                <a:tab algn="l" pos="8532720"/>
                <a:tab algn="l" pos="8982000"/>
                <a:tab algn="l" pos="8983440"/>
                <a:tab algn="l" pos="9432720"/>
                <a:tab algn="l" pos="9882000"/>
                <a:tab algn="l" pos="10331280"/>
                <a:tab algn="l" pos="10780560"/>
                <a:tab algn="l" pos="10782000"/>
              </a:tabLst>
            </a:pPr>
            <a:r>
              <a:rPr b="0" lang="sk-SK" sz="3200" spc="-1" strike="noStrike">
                <a:latin typeface="Arial"/>
              </a:rPr>
              <a:t>Opačný dopad (RE&gt;1) (Jevonsov paradox)</a:t>
            </a:r>
            <a:endParaRPr b="0" lang="sk-SK" sz="3200" spc="-1" strike="noStrike">
              <a:latin typeface="Arial"/>
            </a:endParaRPr>
          </a:p>
        </p:txBody>
      </p:sp>
    </p:spTree>
  </p:cSld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Shape 1"/>
          <p:cNvSpPr txBox="1"/>
          <p:nvPr/>
        </p:nvSpPr>
        <p:spPr>
          <a:xfrm>
            <a:off x="503280" y="301680"/>
            <a:ext cx="9058320" cy="12492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>
              <a:tabLst>
                <a:tab algn="l" pos="0"/>
                <a:tab algn="l" pos="446040"/>
                <a:tab algn="l" pos="895320"/>
                <a:tab algn="l" pos="1344600"/>
                <a:tab algn="l" pos="1793520"/>
                <a:tab algn="l" pos="2242800"/>
                <a:tab algn="l" pos="2692080"/>
                <a:tab algn="l" pos="3141360"/>
                <a:tab algn="l" pos="3590640"/>
                <a:tab algn="l" pos="4039920"/>
                <a:tab algn="l" pos="4489200"/>
                <a:tab algn="l" pos="4938480"/>
                <a:tab algn="l" pos="5387760"/>
                <a:tab algn="l" pos="5837040"/>
                <a:tab algn="l" pos="6286320"/>
                <a:tab algn="l" pos="6735600"/>
                <a:tab algn="l" pos="7184880"/>
                <a:tab algn="l" pos="7634160"/>
                <a:tab algn="l" pos="8083440"/>
                <a:tab algn="l" pos="8532720"/>
                <a:tab algn="l" pos="8982000"/>
                <a:tab algn="l" pos="8983440"/>
                <a:tab algn="l" pos="9432720"/>
                <a:tab algn="l" pos="9882000"/>
                <a:tab algn="l" pos="10331280"/>
                <a:tab algn="l" pos="10780560"/>
                <a:tab algn="l" pos="10782000"/>
              </a:tabLst>
            </a:pPr>
            <a:r>
              <a:rPr b="0" lang="sk-SK" sz="4400" spc="-1" strike="noStrike">
                <a:latin typeface="Arial"/>
              </a:rPr>
              <a:t>Efekt odrazu (Rebound effect)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103" name="TextShape 2"/>
          <p:cNvSpPr txBox="1"/>
          <p:nvPr/>
        </p:nvSpPr>
        <p:spPr>
          <a:xfrm>
            <a:off x="503280" y="1767960"/>
            <a:ext cx="9058320" cy="4372200"/>
          </a:xfrm>
          <a:prstGeom prst="rect">
            <a:avLst/>
          </a:prstGeom>
          <a:noFill/>
          <a:ln>
            <a:noFill/>
          </a:ln>
        </p:spPr>
        <p:txBody>
          <a:bodyPr lIns="0" rIns="0" tIns="28440" bIns="0">
            <a:normAutofit/>
          </a:bodyPr>
          <a:p>
            <a:pPr marL="556920" indent="-556920">
              <a:spcBef>
                <a:spcPts val="142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46040"/>
                <a:tab algn="l" pos="895320"/>
                <a:tab algn="l" pos="1344600"/>
                <a:tab algn="l" pos="1793520"/>
                <a:tab algn="l" pos="2242800"/>
                <a:tab algn="l" pos="2692080"/>
                <a:tab algn="l" pos="3141360"/>
                <a:tab algn="l" pos="3590640"/>
                <a:tab algn="l" pos="4039920"/>
                <a:tab algn="l" pos="4489200"/>
                <a:tab algn="l" pos="4938480"/>
                <a:tab algn="l" pos="5387760"/>
                <a:tab algn="l" pos="5837040"/>
                <a:tab algn="l" pos="6286320"/>
                <a:tab algn="l" pos="6735600"/>
                <a:tab algn="l" pos="7184880"/>
                <a:tab algn="l" pos="7634160"/>
                <a:tab algn="l" pos="8083440"/>
                <a:tab algn="l" pos="8532720"/>
                <a:tab algn="l" pos="8982000"/>
                <a:tab algn="l" pos="8983440"/>
                <a:tab algn="l" pos="9432720"/>
                <a:tab algn="l" pos="9882000"/>
                <a:tab algn="l" pos="10331280"/>
                <a:tab algn="l" pos="10780560"/>
                <a:tab algn="l" pos="10782000"/>
              </a:tabLst>
            </a:pPr>
            <a:r>
              <a:rPr b="1" lang="sk-SK" sz="3200" spc="-1" strike="noStrike">
                <a:latin typeface="Arial"/>
              </a:rPr>
              <a:t>Priamy</a:t>
            </a:r>
            <a:r>
              <a:rPr b="0" lang="sk-SK" sz="3200" spc="-1" strike="noStrike">
                <a:latin typeface="Arial"/>
              </a:rPr>
              <a:t> (Zateplenie domu→zvýšenie teploty na termostate)</a:t>
            </a:r>
            <a:endParaRPr b="0" lang="sk-SK" sz="3200" spc="-1" strike="noStrike">
              <a:latin typeface="Arial"/>
            </a:endParaRPr>
          </a:p>
          <a:p>
            <a:pPr marL="556920" indent="-556920">
              <a:spcBef>
                <a:spcPts val="142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46040"/>
                <a:tab algn="l" pos="895320"/>
                <a:tab algn="l" pos="1344600"/>
                <a:tab algn="l" pos="1793520"/>
                <a:tab algn="l" pos="2242800"/>
                <a:tab algn="l" pos="2692080"/>
                <a:tab algn="l" pos="3141360"/>
                <a:tab algn="l" pos="3590640"/>
                <a:tab algn="l" pos="4039920"/>
                <a:tab algn="l" pos="4489200"/>
                <a:tab algn="l" pos="4938480"/>
                <a:tab algn="l" pos="5387760"/>
                <a:tab algn="l" pos="5837040"/>
                <a:tab algn="l" pos="6286320"/>
                <a:tab algn="l" pos="6735600"/>
                <a:tab algn="l" pos="7184880"/>
                <a:tab algn="l" pos="7634160"/>
                <a:tab algn="l" pos="8083440"/>
                <a:tab algn="l" pos="8532720"/>
                <a:tab algn="l" pos="8982000"/>
                <a:tab algn="l" pos="8983440"/>
                <a:tab algn="l" pos="9432720"/>
                <a:tab algn="l" pos="9882000"/>
                <a:tab algn="l" pos="10331280"/>
                <a:tab algn="l" pos="10780560"/>
                <a:tab algn="l" pos="10782000"/>
              </a:tabLst>
            </a:pPr>
            <a:r>
              <a:rPr b="1" lang="sk-SK" sz="3200" spc="-1" strike="noStrike">
                <a:latin typeface="Arial"/>
              </a:rPr>
              <a:t>Nepriamy</a:t>
            </a:r>
            <a:r>
              <a:rPr b="0" lang="sk-SK" sz="3200" spc="-1" strike="noStrike">
                <a:latin typeface="Arial"/>
              </a:rPr>
              <a:t> (Zateplenie domu→zahraničná dovolenka miesto domácej)</a:t>
            </a:r>
            <a:endParaRPr b="0" lang="sk-SK" sz="3200" spc="-1" strike="noStrike">
              <a:latin typeface="Arial"/>
            </a:endParaRPr>
          </a:p>
          <a:p>
            <a:pPr marL="556920" indent="-556920">
              <a:spcBef>
                <a:spcPts val="142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46040"/>
                <a:tab algn="l" pos="895320"/>
                <a:tab algn="l" pos="1344600"/>
                <a:tab algn="l" pos="1793520"/>
                <a:tab algn="l" pos="2242800"/>
                <a:tab algn="l" pos="2692080"/>
                <a:tab algn="l" pos="3141360"/>
                <a:tab algn="l" pos="3590640"/>
                <a:tab algn="l" pos="4039920"/>
                <a:tab algn="l" pos="4489200"/>
                <a:tab algn="l" pos="4938480"/>
                <a:tab algn="l" pos="5387760"/>
                <a:tab algn="l" pos="5837040"/>
                <a:tab algn="l" pos="6286320"/>
                <a:tab algn="l" pos="6735600"/>
                <a:tab algn="l" pos="7184880"/>
                <a:tab algn="l" pos="7634160"/>
                <a:tab algn="l" pos="8083440"/>
                <a:tab algn="l" pos="8532720"/>
                <a:tab algn="l" pos="8982000"/>
                <a:tab algn="l" pos="8983440"/>
                <a:tab algn="l" pos="9432720"/>
                <a:tab algn="l" pos="9882000"/>
                <a:tab algn="l" pos="10331280"/>
                <a:tab algn="l" pos="10780560"/>
                <a:tab algn="l" pos="10782000"/>
              </a:tabLst>
            </a:pPr>
            <a:r>
              <a:rPr b="1" lang="sk-SK" sz="3200" spc="-1" strike="noStrike">
                <a:latin typeface="Arial"/>
              </a:rPr>
              <a:t>Celoekonomický</a:t>
            </a:r>
            <a:r>
              <a:rPr b="0" lang="sk-SK" sz="3200" spc="-1" strike="noStrike">
                <a:latin typeface="Arial"/>
              </a:rPr>
              <a:t> (Zateplenie+hybrid+solár+...→+/-↓spotreby energie v celej ekonomike)</a:t>
            </a:r>
            <a:endParaRPr b="0" lang="sk-SK" sz="3200" spc="-1" strike="noStrike">
              <a:latin typeface="Arial"/>
            </a:endParaRPr>
          </a:p>
        </p:txBody>
      </p:sp>
    </p:spTree>
  </p:cSld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" descr=""/>
          <p:cNvPicPr/>
          <p:nvPr/>
        </p:nvPicPr>
        <p:blipFill>
          <a:blip r:embed="rId1"/>
          <a:stretch/>
        </p:blipFill>
        <p:spPr>
          <a:xfrm>
            <a:off x="1152000" y="425520"/>
            <a:ext cx="8060400" cy="4754520"/>
          </a:xfrm>
          <a:prstGeom prst="rect">
            <a:avLst/>
          </a:prstGeom>
          <a:ln>
            <a:noFill/>
          </a:ln>
        </p:spPr>
      </p:pic>
    </p:spTree>
  </p:cSld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" descr=""/>
          <p:cNvPicPr/>
          <p:nvPr/>
        </p:nvPicPr>
        <p:blipFill>
          <a:blip r:embed="rId1"/>
          <a:stretch/>
        </p:blipFill>
        <p:spPr>
          <a:xfrm>
            <a:off x="1491480" y="216000"/>
            <a:ext cx="7393680" cy="5328000"/>
          </a:xfrm>
          <a:prstGeom prst="rect">
            <a:avLst/>
          </a:prstGeom>
          <a:ln>
            <a:noFill/>
          </a:ln>
        </p:spPr>
      </p:pic>
    </p:spTree>
  </p:cSld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k-SK" sz="4400" spc="-1" strike="noStrike">
                <a:latin typeface="Arial"/>
              </a:rPr>
              <a:t>Celoekonomický efekt odrazu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107" name="TextShape 2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94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„</a:t>
            </a:r>
            <a:r>
              <a:rPr b="0" lang="sk-SK" sz="3200" spc="-1" strike="noStrike">
                <a:latin typeface="Arial"/>
              </a:rPr>
              <a:t>celoekonomický efekt odrazu spôsobuje </a:t>
            </a:r>
            <a:r>
              <a:rPr b="1" lang="sk-SK" sz="3200" spc="-1" strike="noStrike">
                <a:latin typeface="Arial"/>
              </a:rPr>
              <a:t>stratu viac ako polovice energetických úspor</a:t>
            </a:r>
            <a:r>
              <a:rPr b="0" lang="sk-SK" sz="3200" spc="-1" strike="noStrike">
                <a:latin typeface="Arial"/>
              </a:rPr>
              <a:t> spôsobených vyššou energetickou efektívnosťou“ (Brockway et al 2021: Metareview).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IAMs používané IPCC „riziko podcenenia dopadu efektu odrazu na dopyt po energii“</a:t>
            </a:r>
            <a:endParaRPr b="0" lang="sk-SK" sz="3200" spc="-1" strike="noStrike">
              <a:latin typeface="Arial"/>
            </a:endParaRPr>
          </a:p>
        </p:txBody>
      </p:sp>
    </p:spTree>
  </p:cSld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Shape 1"/>
          <p:cNvSpPr txBox="1"/>
          <p:nvPr/>
        </p:nvSpPr>
        <p:spPr>
          <a:xfrm>
            <a:off x="504000" y="226080"/>
            <a:ext cx="9071640" cy="4388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k-SK" sz="3200" spc="-1" strike="noStrike">
                <a:latin typeface="Arial"/>
              </a:rPr>
              <a:t>Čo je to recesia?</a:t>
            </a:r>
            <a:endParaRPr b="0" lang="sk-SK" sz="3200" spc="-1" strike="noStrike">
              <a:latin typeface="Arial"/>
            </a:endParaRPr>
          </a:p>
          <a:p>
            <a:pPr algn="ctr"/>
            <a:endParaRPr b="0" lang="sk-SK" sz="3200" spc="-1" strike="noStrike">
              <a:latin typeface="Arial"/>
            </a:endParaRPr>
          </a:p>
          <a:p>
            <a:pPr algn="ctr"/>
            <a:r>
              <a:rPr b="0" lang="sk-SK" sz="3200" spc="-1" strike="noStrike">
                <a:latin typeface="Arial"/>
              </a:rPr>
              <a:t>Aký je rozdiel medzi nerastom a recesiou?</a:t>
            </a:r>
            <a:endParaRPr b="0" lang="sk-SK" sz="3200" spc="-1" strike="noStrike">
              <a:latin typeface="Arial"/>
            </a:endParaRPr>
          </a:p>
        </p:txBody>
      </p:sp>
    </p:spTree>
  </p:cSld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k-SK" sz="4400" spc="-1" strike="noStrike">
                <a:latin typeface="Arial"/>
              </a:rPr>
              <a:t>Nerast vs. recesia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110" name="TextShape 2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79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Plánovaný pokles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Celostná politika</a:t>
            </a:r>
            <a:endParaRPr b="0" lang="sk-SK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2800" spc="-1" strike="noStrike">
                <a:latin typeface="Arial"/>
              </a:rPr>
              <a:t>Zamestnanosť</a:t>
            </a:r>
            <a:endParaRPr b="0" lang="sk-SK" sz="2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2800" spc="-1" strike="noStrike">
                <a:latin typeface="Arial"/>
              </a:rPr>
              <a:t>Rovnosť</a:t>
            </a:r>
            <a:endParaRPr b="0" lang="sk-SK" sz="2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2800" spc="-1" strike="noStrike">
                <a:latin typeface="Arial"/>
              </a:rPr>
              <a:t>Ekológia (obnoviteľné zdroje, biodiverzita...)</a:t>
            </a:r>
            <a:endParaRPr b="0" lang="sk-SK" sz="28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Selektívnosť: ↑ zdravotníctvo, školstvo, verejný transport, bývanie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Shape 1"/>
          <p:cNvSpPr txBox="1"/>
          <p:nvPr/>
        </p:nvSpPr>
        <p:spPr>
          <a:xfrm>
            <a:off x="504000" y="226080"/>
            <a:ext cx="9071640" cy="4388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k-SK" sz="3200" spc="-1" strike="noStrike">
                <a:latin typeface="Arial"/>
              </a:rPr>
              <a:t>Aký by mohol byť život v neraste?</a:t>
            </a:r>
            <a:endParaRPr b="0" lang="sk-SK" sz="3200" spc="-1" strike="noStrike">
              <a:latin typeface="Arial"/>
            </a:endParaRPr>
          </a:p>
          <a:p>
            <a:pPr algn="ctr"/>
            <a:endParaRPr b="0" lang="sk-SK" sz="3200" spc="-1" strike="noStrike">
              <a:latin typeface="Arial"/>
            </a:endParaRPr>
          </a:p>
          <a:p>
            <a:pPr algn="ctr"/>
            <a:r>
              <a:rPr b="0" lang="sk-SK" sz="3200" spc="-1" strike="noStrike">
                <a:latin typeface="Arial"/>
              </a:rPr>
              <a:t>Musíme sa uskromniť?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4400" spc="-1" strike="noStrike">
                <a:latin typeface="Arial"/>
              </a:rPr>
              <a:t>10 mld. ľudí, rovnosť v spotrebe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113" name="TextShape 2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56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50 l čistej vody, 15 l teplej vody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20 </a:t>
            </a:r>
            <a:r>
              <a:rPr b="0" lang="sk-SK" sz="3200" spc="-1" strike="noStrike">
                <a:latin typeface="Arial"/>
                <a:ea typeface="Arial"/>
              </a:rPr>
              <a:t>°C, 15 m2/osoba byt, 4kg nového oblečenia/rok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  <a:ea typeface="Arial"/>
              </a:rPr>
              <a:t>5-15 000 km mobilita/osoba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  <a:ea typeface="Arial"/>
              </a:rPr>
              <a:t>1 šporák, 1 chladnička/rodina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  <a:ea typeface="Arial"/>
              </a:rPr>
              <a:t>1 laptop/rodina, 1 telefón/osoba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  <a:ea typeface="Arial"/>
              </a:rPr>
              <a:t>Dostupné zdravotníctvo a vzdelávanie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  <a:ea typeface="Arial"/>
              </a:rPr>
              <a:t>Pozor na limity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" descr=""/>
          <p:cNvPicPr/>
          <p:nvPr/>
        </p:nvPicPr>
        <p:blipFill>
          <a:blip r:embed="rId1"/>
          <a:stretch/>
        </p:blipFill>
        <p:spPr>
          <a:xfrm>
            <a:off x="3600" y="5400"/>
            <a:ext cx="10079280" cy="5669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Shape 1"/>
          <p:cNvSpPr txBox="1"/>
          <p:nvPr/>
        </p:nvSpPr>
        <p:spPr>
          <a:xfrm>
            <a:off x="504000" y="226080"/>
            <a:ext cx="9071640" cy="4388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k-SK" sz="3200" spc="-1" strike="noStrike">
                <a:latin typeface="Arial"/>
              </a:rPr>
              <a:t>Je možný nerastový kapitalizmus?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k-SK" sz="4400" spc="-1" strike="noStrike">
                <a:latin typeface="Arial"/>
              </a:rPr>
              <a:t>Nerastový kapitalizmus?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116" name="TextShape 2"/>
          <p:cNvSpPr txBox="1"/>
          <p:nvPr/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Daly, Jackson?, Sedláček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Rast je „voľbou“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Nerast v kap</a:t>
            </a:r>
            <a:r>
              <a:rPr b="0" lang="sk-SK" sz="3200" spc="-1" strike="noStrike">
                <a:latin typeface="Arial"/>
                <a:ea typeface="Arial"/>
              </a:rPr>
              <a:t>≠</a:t>
            </a:r>
            <a:r>
              <a:rPr b="0" lang="sk-SK" sz="3200" spc="-1" strike="noStrike">
                <a:latin typeface="Arial"/>
                <a:ea typeface="Arial"/>
              </a:rPr>
              <a:t>recesia</a:t>
            </a:r>
            <a:endParaRPr b="0" lang="sk-SK" sz="3200" spc="-1" strike="noStrike">
              <a:latin typeface="Arial"/>
            </a:endParaRPr>
          </a:p>
        </p:txBody>
      </p:sp>
      <p:sp>
        <p:nvSpPr>
          <p:cNvPr id="117" name="TextShape 3"/>
          <p:cNvSpPr txBox="1"/>
          <p:nvPr/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Hickel, Kallis, Latouche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Rast je imperatív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Nerast v kap</a:t>
            </a:r>
            <a:r>
              <a:rPr b="0" lang="sk-SK" sz="3200" spc="-1" strike="noStrike">
                <a:latin typeface="Arial"/>
              </a:rPr>
              <a:t>=</a:t>
            </a:r>
            <a:r>
              <a:rPr b="0" lang="sk-SK" sz="3200" spc="-1" strike="noStrike">
                <a:latin typeface="Arial"/>
                <a:ea typeface="Arial"/>
              </a:rPr>
              <a:t>recesia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k-SK" sz="4400" spc="-1" strike="noStrike">
                <a:latin typeface="Arial"/>
              </a:rPr>
              <a:t>Lawn-Smith debate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119" name="TextShape 2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Smith: </a:t>
            </a:r>
            <a:r>
              <a:rPr b="1" lang="sk-SK" sz="3200" spc="-1" strike="noStrike">
                <a:latin typeface="Arial"/>
              </a:rPr>
              <a:t>Kapitalizmus potrebuje rast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1. Kapitalisti musia predávať, aby mali peniaze na nákup obživy – každý je závislý na trhu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2. Konkurencia je základnou hybnou silou kapitalizmu – nutnosť reinvestovať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k-SK" sz="4400" spc="-1" strike="noStrike">
                <a:latin typeface="Arial"/>
              </a:rPr>
              <a:t>Lawn-Smith debate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121" name="TextShape 2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57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3a. Deľba práce → ↑produktivity → ↑produktu → potreba hľadať nové trhy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3b. Firmy usilujú o expanziu, aby sa chránili pred ostatnými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3c. Akcionári požadujú zisky akýmkoľvek spôsobom →↑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Existujú aj malé rodinné firmy, ktoré nemusia vždy rásť, ale dominujú veľké, pre ktoré platia uvedené body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k-SK" sz="4400" spc="-1" strike="noStrike">
                <a:latin typeface="Arial"/>
              </a:rPr>
              <a:t>Lawn: rast nie je nutný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123" name="TextShape 2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Lawn: ↓HDP</a:t>
            </a:r>
            <a:r>
              <a:rPr b="0" lang="sk-SK" sz="3200" spc="-1" strike="noStrike">
                <a:latin typeface="Arial"/>
                <a:ea typeface="Arial"/>
              </a:rPr>
              <a:t>≠↑ne</a:t>
            </a:r>
            <a:r>
              <a:rPr b="0" lang="sk-SK" sz="3200" spc="-1" strike="noStrike">
                <a:latin typeface="Arial"/>
                <a:ea typeface="Arial"/>
              </a:rPr>
              <a:t>zamestnanosti, pretože 1. lepšie tovary→↑ceny→↑zisky/mzdy→↓pracovná doba→↑zamestnanosť, 2. vláda môže ľudí zamestnať (Job Guarantee)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  <a:ea typeface="Arial"/>
              </a:rPr>
              <a:t>Vlády môžu ↓závislosť ľudí na trhu, ↓zneužitie trhovej pozície, ↓nerovnosť…regulovať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k-SK" sz="4400" spc="-1" strike="noStrike">
                <a:latin typeface="Arial"/>
              </a:rPr>
              <a:t>Lawn-Smith debate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125" name="TextShape 2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94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  <a:ea typeface="Noto Sans CJK SC"/>
              </a:rPr>
              <a:t>Rásť sa dá kvalitatívne, kvanitatívny rast nie je nutný (Konkurencia</a:t>
            </a:r>
            <a:r>
              <a:rPr b="0" lang="sk-SK" sz="3200" spc="-1" strike="noStrike">
                <a:latin typeface="Arial"/>
                <a:ea typeface="Arial"/>
              </a:rPr>
              <a:t>≠↑alebo zomri, ale ↑zisk alebo zomri – spôsob rastu závisí od regulácie. Obmedzenie spotreby zdrojov→rast inovatívnych sektorov.)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Úspory z rozsahu → náklady z rozsahu → odmietnutie </a:t>
            </a:r>
            <a:r>
              <a:rPr b="0" lang="sk-SK" sz="3200" spc="-1" strike="noStrike">
                <a:latin typeface="Arial"/>
                <a:ea typeface="Arial"/>
              </a:rPr>
              <a:t>∞</a:t>
            </a:r>
            <a:r>
              <a:rPr b="0" lang="sk-SK" sz="3200" spc="-1" strike="noStrike">
                <a:latin typeface="Arial"/>
                <a:ea typeface="Arial"/>
              </a:rPr>
              <a:t>↑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k-SK" sz="4400" spc="-1" strike="noStrike">
                <a:latin typeface="Arial"/>
              </a:rPr>
              <a:t>Empíria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127" name="TextShape 2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Nokia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Rakúske SMEs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Indickí roľníci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k-SK" sz="4400" spc="-1" strike="noStrike">
                <a:latin typeface="Arial"/>
              </a:rPr>
              <a:t>„</a:t>
            </a:r>
            <a:r>
              <a:rPr b="0" lang="sk-SK" sz="4400" spc="-1" strike="noStrike">
                <a:latin typeface="Arial"/>
              </a:rPr>
              <a:t>Imperatív“ na úrovni konzumentov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129" name="TextShape 2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Spoločenský tlak spotrebovávať ako okolie a usilovať o spotrebu vyššie postavených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Užitočnosť áut, počítačov, pračiek, smartfónov... → ↑efektivity domácnosti = nutnosť nákupu v konkurencii s ostatnými zamestnancami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k-SK" sz="4400" spc="-1" strike="noStrike">
                <a:latin typeface="Arial"/>
              </a:rPr>
              <a:t>„</a:t>
            </a:r>
            <a:r>
              <a:rPr b="0" lang="sk-SK" sz="4400" spc="-1" strike="noStrike">
                <a:latin typeface="Arial"/>
              </a:rPr>
              <a:t>Imperatív“ na úrovni štátov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131" name="TextShape 2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Konkurencia – (východ/západ)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↑</a:t>
            </a:r>
            <a:r>
              <a:rPr b="0" lang="sk-SK" sz="3200" spc="-1" strike="noStrike">
                <a:latin typeface="Arial"/>
              </a:rPr>
              <a:t>nerovnosti→↑nestability→↑ nahrádza redistribúciu (údajne zaisťuje zamestnanosť)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Spochybniť rast=spochybniť ľudskú prirodzenosť→TINA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" descr=""/>
          <p:cNvPicPr/>
          <p:nvPr/>
        </p:nvPicPr>
        <p:blipFill>
          <a:blip r:embed="rId1"/>
          <a:srcRect l="3537" t="15139" r="0" b="0"/>
          <a:stretch/>
        </p:blipFill>
        <p:spPr>
          <a:xfrm>
            <a:off x="69120" y="720000"/>
            <a:ext cx="10013760" cy="4955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" descr=""/>
          <p:cNvPicPr/>
          <p:nvPr/>
        </p:nvPicPr>
        <p:blipFill>
          <a:blip r:embed="rId1"/>
          <a:srcRect l="3537" t="12602" r="0" b="0"/>
          <a:stretch/>
        </p:blipFill>
        <p:spPr>
          <a:xfrm>
            <a:off x="77400" y="576000"/>
            <a:ext cx="10005480" cy="5099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Shape 1"/>
          <p:cNvSpPr txBox="1"/>
          <p:nvPr/>
        </p:nvSpPr>
        <p:spPr>
          <a:xfrm>
            <a:off x="504000" y="226080"/>
            <a:ext cx="9071640" cy="4388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k-SK" sz="3200" spc="-1" strike="noStrike">
                <a:latin typeface="Arial"/>
              </a:rPr>
              <a:t> </a:t>
            </a:r>
            <a:r>
              <a:rPr b="1" lang="sk-SK" sz="3200" spc="-1" strike="noStrike">
                <a:latin typeface="Arial"/>
              </a:rPr>
              <a:t>IF</a:t>
            </a:r>
            <a:r>
              <a:rPr b="0" lang="sk-SK" sz="3200" spc="-1" strike="noStrike">
                <a:latin typeface="Arial"/>
              </a:rPr>
              <a:t> Hodnota prírody = HDP </a:t>
            </a:r>
            <a:r>
              <a:rPr b="1" lang="sk-SK" sz="3200" spc="-1" strike="noStrike">
                <a:latin typeface="Arial"/>
              </a:rPr>
              <a:t>THEN</a:t>
            </a:r>
            <a:r>
              <a:rPr b="0" lang="sk-SK" sz="3200" spc="-1" strike="noStrike">
                <a:latin typeface="Arial"/>
              </a:rPr>
              <a:t> ↑HDP</a:t>
            </a:r>
            <a:r>
              <a:rPr b="0" lang="sk-SK" sz="3200" spc="-1" strike="noStrike">
                <a:latin typeface="Arial"/>
                <a:ea typeface="Arial"/>
              </a:rPr>
              <a:t>≠↑materiálov a energie</a:t>
            </a:r>
            <a:endParaRPr b="0" lang="sk-SK" sz="3200" spc="-1" strike="noStrike">
              <a:latin typeface="Arial"/>
            </a:endParaRPr>
          </a:p>
          <a:p>
            <a:pPr algn="ctr"/>
            <a:endParaRPr b="0" lang="sk-SK" sz="3200" spc="-1" strike="noStrike">
              <a:latin typeface="Arial"/>
            </a:endParaRPr>
          </a:p>
          <a:p>
            <a:pPr algn="ctr"/>
            <a:r>
              <a:rPr b="0" lang="sk-SK" sz="3200" spc="-1" strike="noStrike">
                <a:latin typeface="Arial"/>
                <a:ea typeface="Arial"/>
              </a:rPr>
              <a:t>„</a:t>
            </a:r>
            <a:r>
              <a:rPr b="0" lang="sk-SK" sz="3200" spc="-1" strike="noStrike">
                <a:latin typeface="Arial"/>
                <a:ea typeface="Arial"/>
              </a:rPr>
              <a:t>Nazvať takýto scenár zeleným rastom by rozšírilo význam tohto pojmu tak, že by sa stal irelevantným.“ (Hickel-Kallis)</a:t>
            </a:r>
            <a:endParaRPr b="0" lang="sk-SK" sz="3200" spc="-1" strike="noStrike">
              <a:latin typeface="Arial"/>
            </a:endParaRPr>
          </a:p>
          <a:p>
            <a:pPr algn="ctr"/>
            <a:endParaRPr b="0" lang="sk-SK" sz="3200" spc="-1" strike="noStrike">
              <a:latin typeface="Arial"/>
            </a:endParaRPr>
          </a:p>
          <a:p>
            <a:pPr algn="ctr"/>
            <a:r>
              <a:rPr b="0" lang="sk-SK" sz="3200" spc="-1" strike="noStrike">
                <a:latin typeface="Arial"/>
                <a:ea typeface="Arial"/>
              </a:rPr>
              <a:t>HDP = súčasná metrika ~ energia+materiál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Shape 1"/>
          <p:cNvSpPr txBox="1"/>
          <p:nvPr/>
        </p:nvSpPr>
        <p:spPr>
          <a:xfrm>
            <a:off x="504000" y="226080"/>
            <a:ext cx="9071640" cy="4388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sk-SK" sz="3200" spc="-1" strike="noStrike">
                <a:latin typeface="Arial"/>
              </a:rPr>
              <a:t>Čo je to nerast?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461</TotalTime>
  <Application>LibreOffice/6.4.7.2$Linux_X86_64 LibreOffice_project/40$Build-2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2022-10-29T10:26:01Z</dcterms:created>
  <dc:creator/>
  <dc:description/>
  <dc:language>sk-SK</dc:language>
  <cp:lastModifiedBy/>
  <dcterms:modified xsi:type="dcterms:W3CDTF">2022-11-30T10:38:35Z</dcterms:modified>
  <cp:revision>26</cp:revision>
  <dc:subject/>
  <dc:title/>
</cp:coreProperties>
</file>