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25"/>
  </p:notesMasterIdLst>
  <p:sldIdLst>
    <p:sldId id="256" r:id="rId2"/>
    <p:sldId id="283" r:id="rId3"/>
    <p:sldId id="286" r:id="rId4"/>
    <p:sldId id="301" r:id="rId5"/>
    <p:sldId id="287" r:id="rId6"/>
    <p:sldId id="269" r:id="rId7"/>
    <p:sldId id="275" r:id="rId8"/>
    <p:sldId id="276" r:id="rId9"/>
    <p:sldId id="277" r:id="rId10"/>
    <p:sldId id="282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300" r:id="rId22"/>
    <p:sldId id="302" r:id="rId23"/>
    <p:sldId id="298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660"/>
  </p:normalViewPr>
  <p:slideViewPr>
    <p:cSldViewPr snapToGrid="0">
      <p:cViewPr varScale="1">
        <p:scale>
          <a:sx n="46" d="100"/>
          <a:sy n="46" d="100"/>
        </p:scale>
        <p:origin x="133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Název a 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 názvu</a:t>
            </a:r>
          </a:p>
        </p:txBody>
      </p:sp>
      <p:sp>
        <p:nvSpPr>
          <p:cNvPr id="1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sef Novák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–Josef Novák</a:t>
            </a:r>
          </a:p>
        </p:txBody>
      </p:sp>
      <p:sp>
        <p:nvSpPr>
          <p:cNvPr id="94" name="„Sem napište citát.“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„Sem napište citát.“ </a:t>
            </a:r>
          </a:p>
        </p:txBody>
      </p:sp>
      <p:sp>
        <p:nvSpPr>
          <p:cNvPr id="9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rázek"/>
          <p:cNvSpPr>
            <a:spLocks noGrp="1"/>
          </p:cNvSpPr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322717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grafie -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rázek"/>
          <p:cNvSpPr>
            <a:spLocks noGrp="1"/>
          </p:cNvSpPr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 názvu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Text názvu</a:t>
            </a:r>
          </a:p>
        </p:txBody>
      </p:sp>
      <p:sp>
        <p:nvSpPr>
          <p:cNvPr id="2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- ve stře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názvu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3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grafie -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rázek"/>
          <p:cNvSpPr>
            <a:spLocks noGrp="1"/>
          </p:cNvSpPr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 názvu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 názvu</a:t>
            </a:r>
          </a:p>
        </p:txBody>
      </p:sp>
      <p:sp>
        <p:nvSpPr>
          <p:cNvPr id="40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- nahoř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4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7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, odrážky,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rázek"/>
          <p:cNvSpPr>
            <a:spLocks noGrp="1"/>
          </p:cNvSpPr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67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8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úrovně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grafie -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rázek"/>
          <p:cNvSpPr>
            <a:spLocks noGrp="1"/>
          </p:cNvSpPr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Obrázek"/>
          <p:cNvSpPr>
            <a:spLocks noGrp="1"/>
          </p:cNvSpPr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Obrázek"/>
          <p:cNvSpPr>
            <a:spLocks noGrp="1"/>
          </p:cNvSpPr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3" name="Text úrovně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Obrázek" descr="Obrá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2700" y="-46124"/>
            <a:ext cx="13030200" cy="8469630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Začít včas znamená začít dobře!"/>
          <p:cNvSpPr txBox="1"/>
          <p:nvPr/>
        </p:nvSpPr>
        <p:spPr>
          <a:xfrm>
            <a:off x="647700" y="538479"/>
            <a:ext cx="11709400" cy="51716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457200">
              <a:lnSpc>
                <a:spcPct val="90000"/>
              </a:lnSpc>
              <a:defRPr sz="10000">
                <a:solidFill>
                  <a:srgbClr val="FFFFFF"/>
                </a:solidFill>
                <a:latin typeface="Fabrikat"/>
                <a:ea typeface="Fabrikat"/>
                <a:cs typeface="Fabrikat"/>
                <a:sym typeface="Fabrikat"/>
              </a:defRPr>
            </a:pPr>
            <a:endParaRPr lang="cs-CZ" sz="6600" dirty="0" smtClean="0"/>
          </a:p>
          <a:p>
            <a:pPr defTabSz="457200">
              <a:lnSpc>
                <a:spcPct val="90000"/>
              </a:lnSpc>
              <a:defRPr sz="10000">
                <a:solidFill>
                  <a:srgbClr val="FFFFFF"/>
                </a:solidFill>
                <a:latin typeface="Fabrikat"/>
                <a:ea typeface="Fabrikat"/>
                <a:cs typeface="Fabrikat"/>
                <a:sym typeface="Fabrikat"/>
              </a:defRPr>
            </a:pPr>
            <a:r>
              <a:rPr lang="cs-CZ" sz="10000" dirty="0">
                <a:sym typeface="Fabrikat"/>
              </a:rPr>
              <a:t>Plánování </a:t>
            </a:r>
            <a:r>
              <a:rPr lang="cs-CZ" sz="10000" dirty="0" err="1">
                <a:sym typeface="Fabrikat"/>
              </a:rPr>
              <a:t>advokačních</a:t>
            </a:r>
            <a:r>
              <a:rPr lang="cs-CZ" sz="10000" dirty="0">
                <a:sym typeface="Fabrikat"/>
              </a:rPr>
              <a:t> kampaní</a:t>
            </a:r>
            <a:endParaRPr dirty="0"/>
          </a:p>
        </p:txBody>
      </p:sp>
      <p:sp>
        <p:nvSpPr>
          <p:cNvPr id="122" name="Konference, Ostrava, 6.–7. listopad 2014…"/>
          <p:cNvSpPr txBox="1"/>
          <p:nvPr/>
        </p:nvSpPr>
        <p:spPr>
          <a:xfrm>
            <a:off x="1642301" y="5937034"/>
            <a:ext cx="9720197" cy="1136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>
              <a:lnSpc>
                <a:spcPct val="160000"/>
              </a:lnSpc>
              <a:defRPr sz="4200" b="0">
                <a:solidFill>
                  <a:srgbClr val="FFFFFF"/>
                </a:solidFill>
                <a:latin typeface="Fabrikat Light"/>
                <a:ea typeface="Fabrikat Light"/>
                <a:cs typeface="Fabrikat Light"/>
                <a:sym typeface="Fabrikat Light"/>
              </a:defRPr>
            </a:pPr>
            <a:r>
              <a:rPr lang="cs-CZ" dirty="0" smtClean="0"/>
              <a:t>Milan Štefanec, </a:t>
            </a:r>
            <a:r>
              <a:rPr lang="cs-CZ" dirty="0" smtClean="0"/>
              <a:t>14. </a:t>
            </a:r>
            <a:r>
              <a:rPr lang="cs-CZ" dirty="0" smtClean="0"/>
              <a:t>října </a:t>
            </a:r>
            <a:r>
              <a:rPr lang="cs-CZ" dirty="0" smtClean="0"/>
              <a:t>2022</a:t>
            </a:r>
            <a:endParaRPr 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b="1" dirty="0"/>
              <a:t>Strom problému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0241" y="2221654"/>
            <a:ext cx="11702063" cy="6434667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cs-CZ" dirty="0"/>
              <a:t>DŮSLEDKY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					</a:t>
            </a:r>
          </a:p>
          <a:p>
            <a:pPr marL="3111500" lvl="7" indent="0">
              <a:buNone/>
              <a:defRPr/>
            </a:pPr>
            <a:r>
              <a:rPr lang="cs-CZ" dirty="0"/>
              <a:t>				PROBLÉM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PŘÍČINY</a:t>
            </a:r>
          </a:p>
        </p:txBody>
      </p:sp>
      <p:cxnSp>
        <p:nvCxnSpPr>
          <p:cNvPr id="6" name="Přímá spojovací šipka 5"/>
          <p:cNvCxnSpPr/>
          <p:nvPr/>
        </p:nvCxnSpPr>
        <p:spPr>
          <a:xfrm rot="16200000" flipV="1">
            <a:off x="4521201" y="3302001"/>
            <a:ext cx="1422400" cy="11176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 rot="5400000" flipH="1" flipV="1">
            <a:off x="6147930" y="3910471"/>
            <a:ext cx="1523999" cy="22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rot="5400000" flipH="1" flipV="1">
            <a:off x="7823201" y="3352801"/>
            <a:ext cx="1422400" cy="1016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flipV="1">
            <a:off x="4863254" y="5718953"/>
            <a:ext cx="973103" cy="1718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flipH="1" flipV="1">
            <a:off x="6870419" y="5741530"/>
            <a:ext cx="9031" cy="1797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 flipH="1" flipV="1">
            <a:off x="7890935" y="5746046"/>
            <a:ext cx="1151467" cy="17926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858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ktuální trendy předškolního vzdělávání"/>
          <p:cNvSpPr txBox="1"/>
          <p:nvPr/>
        </p:nvSpPr>
        <p:spPr>
          <a:xfrm>
            <a:off x="635000" y="675070"/>
            <a:ext cx="3667671" cy="656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ct val="120000"/>
              </a:lnSpc>
              <a:spcBef>
                <a:spcPts val="2000"/>
              </a:spcBef>
              <a:defRPr sz="5600">
                <a:solidFill>
                  <a:srgbClr val="00A4AF"/>
                </a:solidFill>
                <a:latin typeface="Fabrikat"/>
                <a:ea typeface="Fabrikat"/>
                <a:cs typeface="Fabrikat"/>
                <a:sym typeface="Fabrikat"/>
              </a:defRPr>
            </a:lvl1pPr>
          </a:lstStyle>
          <a:p>
            <a:pPr algn="ctr" hangingPunct="1">
              <a:lnSpc>
                <a:spcPct val="108000"/>
              </a:lnSpc>
              <a:spcBef>
                <a:spcPts val="900"/>
              </a:spcBef>
              <a:defRPr/>
            </a:pPr>
            <a:r>
              <a:rPr lang="cs-CZ" altLang="cs-CZ" sz="3600" dirty="0" smtClean="0">
                <a:cs typeface="Arial" panose="020B0604020202020204" pitchFamily="34" charset="0"/>
              </a:rPr>
              <a:t>Strom problému</a:t>
            </a:r>
            <a:endParaRPr lang="cs-CZ" altLang="cs-CZ" sz="3600" dirty="0">
              <a:cs typeface="Arial" panose="020B0604020202020204" pitchFamily="34" charset="0"/>
            </a:endParaRPr>
          </a:p>
        </p:txBody>
      </p:sp>
      <p:sp>
        <p:nvSpPr>
          <p:cNvPr id="132" name="Narůstající počet dětí a nedostatečná kapacita zařízení"/>
          <p:cNvSpPr txBox="1"/>
          <p:nvPr/>
        </p:nvSpPr>
        <p:spPr>
          <a:xfrm>
            <a:off x="637006" y="2757127"/>
            <a:ext cx="11225142" cy="38574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marL="381000" indent="-381000" algn="l">
              <a:buSzPct val="100000"/>
              <a:buChar char="—"/>
              <a:defRPr sz="3600" b="0">
                <a:solidFill>
                  <a:srgbClr val="8C8C8C"/>
                </a:solidFill>
                <a:latin typeface="Brix Sans Regular"/>
                <a:ea typeface="Brix Sans Regular"/>
                <a:cs typeface="Brix Sans Regular"/>
                <a:sym typeface="Brix Sans Regular"/>
              </a:defRPr>
            </a:lvl1pPr>
          </a:lstStyle>
          <a:p>
            <a:pPr>
              <a:defRPr/>
            </a:pPr>
            <a:r>
              <a:rPr lang="cs-CZ" altLang="cs-CZ" dirty="0">
                <a:cs typeface="Arial" panose="020B0604020202020204" pitchFamily="34" charset="0"/>
              </a:rPr>
              <a:t> </a:t>
            </a:r>
            <a:r>
              <a:rPr lang="cs-CZ" altLang="cs-CZ" sz="2400" dirty="0"/>
              <a:t>Pozitivním přeformulováním problému získáme základ pro cíl projektu / kampaně.</a:t>
            </a:r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r>
              <a:rPr lang="cs-CZ" altLang="cs-CZ" sz="2400" dirty="0"/>
              <a:t>Pozitivním přeformulováním příčin získáme možné způsoby řešení problému / základní strategie.</a:t>
            </a:r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r>
              <a:rPr lang="cs-CZ" altLang="cs-CZ" sz="2400" dirty="0"/>
              <a:t>Pozitivním přeformulováním důsledků získáme</a:t>
            </a:r>
            <a:r>
              <a:rPr lang="cs-CZ" altLang="cs-CZ" sz="2400" dirty="0" smtClean="0"/>
              <a:t>:</a:t>
            </a:r>
          </a:p>
          <a:p>
            <a:pPr>
              <a:defRPr/>
            </a:pPr>
            <a:endParaRPr lang="cs-CZ" altLang="cs-CZ" sz="2400" dirty="0"/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indikátory úspěchu</a:t>
            </a: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komunikační argumenty pro změnu / vyřešení problému</a:t>
            </a:r>
          </a:p>
        </p:txBody>
      </p:sp>
    </p:spTree>
    <p:extLst>
      <p:ext uri="{BB962C8B-B14F-4D97-AF65-F5344CB8AC3E}">
        <p14:creationId xmlns:p14="http://schemas.microsoft.com/office/powerpoint/2010/main" val="16936968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ktuální trendy předškolního vzdělávání"/>
          <p:cNvSpPr txBox="1"/>
          <p:nvPr/>
        </p:nvSpPr>
        <p:spPr>
          <a:xfrm>
            <a:off x="635000" y="675070"/>
            <a:ext cx="948978" cy="656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ct val="120000"/>
              </a:lnSpc>
              <a:spcBef>
                <a:spcPts val="2000"/>
              </a:spcBef>
              <a:defRPr sz="5600">
                <a:solidFill>
                  <a:srgbClr val="00A4AF"/>
                </a:solidFill>
                <a:latin typeface="Fabrikat"/>
                <a:ea typeface="Fabrikat"/>
                <a:cs typeface="Fabrikat"/>
                <a:sym typeface="Fabrikat"/>
              </a:defRPr>
            </a:lvl1pPr>
          </a:lstStyle>
          <a:p>
            <a:pPr hangingPunct="1">
              <a:lnSpc>
                <a:spcPct val="108000"/>
              </a:lnSpc>
              <a:spcBef>
                <a:spcPts val="900"/>
              </a:spcBef>
              <a:defRPr/>
            </a:pPr>
            <a:r>
              <a:rPr lang="cs-CZ" altLang="cs-CZ" sz="3600" dirty="0" smtClean="0">
                <a:cs typeface="Arial" panose="020B0604020202020204" pitchFamily="34" charset="0"/>
              </a:rPr>
              <a:t>Cíle</a:t>
            </a:r>
            <a:endParaRPr lang="cs-CZ" altLang="cs-CZ" sz="3600" dirty="0">
              <a:cs typeface="Arial" panose="020B0604020202020204" pitchFamily="34" charset="0"/>
            </a:endParaRPr>
          </a:p>
        </p:txBody>
      </p:sp>
      <p:sp>
        <p:nvSpPr>
          <p:cNvPr id="132" name="Narůstající počet dětí a nedostatečná kapacita zařízení"/>
          <p:cNvSpPr txBox="1"/>
          <p:nvPr/>
        </p:nvSpPr>
        <p:spPr>
          <a:xfrm>
            <a:off x="637006" y="2714231"/>
            <a:ext cx="11225142" cy="3943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marL="381000" indent="-381000" algn="l">
              <a:buSzPct val="100000"/>
              <a:buChar char="—"/>
              <a:defRPr sz="3600" b="0">
                <a:solidFill>
                  <a:srgbClr val="8C8C8C"/>
                </a:solidFill>
                <a:latin typeface="Brix Sans Regular"/>
                <a:ea typeface="Brix Sans Regular"/>
                <a:cs typeface="Brix Sans Regular"/>
                <a:sym typeface="Brix Sans Regular"/>
              </a:defRPr>
            </a:lvl1pPr>
          </a:lstStyle>
          <a:p>
            <a:pPr eaLnBrk="1" hangingPunct="1">
              <a:lnSpc>
                <a:spcPct val="106000"/>
              </a:lnSpc>
              <a:spcBef>
                <a:spcPts val="700"/>
              </a:spcBef>
              <a:buSzPct val="80000"/>
              <a:defRPr/>
            </a:pPr>
            <a:r>
              <a:rPr lang="cs-CZ" altLang="cs-CZ" dirty="0">
                <a:cs typeface="Arial" panose="020B0604020202020204" pitchFamily="34" charset="0"/>
              </a:rPr>
              <a:t> </a:t>
            </a:r>
            <a:r>
              <a:rPr lang="cs-CZ" altLang="cs-CZ" u="sng" dirty="0">
                <a:ea typeface="Lucida Sans Unicode" panose="020B0602030504020204" pitchFamily="34" charset="0"/>
                <a:cs typeface="Arial" panose="020B0604020202020204" pitchFamily="34" charset="0"/>
              </a:rPr>
              <a:t>Hlavní cíl / cílový stav</a:t>
            </a:r>
          </a:p>
          <a:p>
            <a:pPr eaLnBrk="1" hangingPunct="1">
              <a:lnSpc>
                <a:spcPct val="106000"/>
              </a:lnSpc>
              <a:spcBef>
                <a:spcPts val="700"/>
              </a:spcBef>
              <a:buSzPct val="80000"/>
              <a:defRPr/>
            </a:pPr>
            <a:r>
              <a:rPr lang="cs-CZ" altLang="cs-CZ" dirty="0">
                <a:ea typeface="Lucida Sans Unicode" panose="020B0602030504020204" pitchFamily="34" charset="0"/>
                <a:cs typeface="Arial" panose="020B0604020202020204" pitchFamily="34" charset="0"/>
              </a:rPr>
              <a:t>+ indikátory systémové změny / vyřešení nebo umenšení definovaného problému</a:t>
            </a:r>
          </a:p>
          <a:p>
            <a:pPr eaLnBrk="1" hangingPunct="1">
              <a:lnSpc>
                <a:spcPct val="106000"/>
              </a:lnSpc>
              <a:spcBef>
                <a:spcPts val="700"/>
              </a:spcBef>
              <a:buSzPct val="80000"/>
              <a:defRPr/>
            </a:pPr>
            <a:endParaRPr lang="cs-CZ" altLang="cs-CZ" dirty="0">
              <a:ea typeface="Lucida Sans Unicode" panose="020B0602030504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6000"/>
              </a:lnSpc>
              <a:spcBef>
                <a:spcPts val="700"/>
              </a:spcBef>
              <a:buSzPct val="80000"/>
              <a:defRPr/>
            </a:pPr>
            <a:r>
              <a:rPr lang="cs-CZ" altLang="cs-CZ" u="sng" dirty="0">
                <a:ea typeface="Lucida Sans Unicode" panose="020B0602030504020204" pitchFamily="34" charset="0"/>
                <a:cs typeface="Arial" panose="020B0604020202020204" pitchFamily="34" charset="0"/>
              </a:rPr>
              <a:t>Podpůrné cíle</a:t>
            </a:r>
            <a:r>
              <a:rPr lang="cs-CZ" altLang="cs-CZ" dirty="0">
                <a:ea typeface="Lucida Sans Unicode" panose="020B0602030504020204" pitchFamily="34" charset="0"/>
                <a:cs typeface="Arial" panose="020B0604020202020204" pitchFamily="34" charset="0"/>
              </a:rPr>
              <a:t> (vedoucí k dosažení hlavního cíle)</a:t>
            </a:r>
          </a:p>
          <a:p>
            <a:pPr eaLnBrk="1" hangingPunct="1">
              <a:lnSpc>
                <a:spcPct val="106000"/>
              </a:lnSpc>
              <a:spcBef>
                <a:spcPts val="700"/>
              </a:spcBef>
              <a:buSzPct val="80000"/>
              <a:defRPr/>
            </a:pPr>
            <a:r>
              <a:rPr lang="cs-CZ" altLang="cs-CZ" dirty="0">
                <a:ea typeface="Lucida Sans Unicode" panose="020B0602030504020204" pitchFamily="34" charset="0"/>
                <a:cs typeface="Arial" panose="020B0604020202020204" pitchFamily="34" charset="0"/>
              </a:rPr>
              <a:t>+ indikátory</a:t>
            </a:r>
          </a:p>
        </p:txBody>
      </p:sp>
    </p:spTree>
    <p:extLst>
      <p:ext uri="{BB962C8B-B14F-4D97-AF65-F5344CB8AC3E}">
        <p14:creationId xmlns:p14="http://schemas.microsoft.com/office/powerpoint/2010/main" val="31658442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ktuální trendy předškolního vzdělávání"/>
          <p:cNvSpPr txBox="1"/>
          <p:nvPr/>
        </p:nvSpPr>
        <p:spPr>
          <a:xfrm>
            <a:off x="635000" y="675070"/>
            <a:ext cx="1667123" cy="656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ct val="120000"/>
              </a:lnSpc>
              <a:spcBef>
                <a:spcPts val="2000"/>
              </a:spcBef>
              <a:defRPr sz="5600">
                <a:solidFill>
                  <a:srgbClr val="00A4AF"/>
                </a:solidFill>
                <a:latin typeface="Fabrikat"/>
                <a:ea typeface="Fabrikat"/>
                <a:cs typeface="Fabrikat"/>
                <a:sym typeface="Fabrikat"/>
              </a:defRPr>
            </a:lvl1pPr>
          </a:lstStyle>
          <a:p>
            <a:pPr hangingPunct="1">
              <a:lnSpc>
                <a:spcPct val="108000"/>
              </a:lnSpc>
              <a:spcBef>
                <a:spcPts val="900"/>
              </a:spcBef>
              <a:defRPr/>
            </a:pPr>
            <a:r>
              <a:rPr lang="cs-CZ" altLang="cs-CZ" sz="3600" dirty="0" smtClean="0">
                <a:cs typeface="Arial" panose="020B0604020202020204" pitchFamily="34" charset="0"/>
              </a:rPr>
              <a:t>Milníky</a:t>
            </a:r>
            <a:endParaRPr lang="cs-CZ" altLang="cs-CZ" sz="3600" dirty="0">
              <a:cs typeface="Arial" panose="020B0604020202020204" pitchFamily="34" charset="0"/>
            </a:endParaRPr>
          </a:p>
        </p:txBody>
      </p:sp>
      <p:sp>
        <p:nvSpPr>
          <p:cNvPr id="132" name="Narůstající počet dětí a nedostatečná kapacita zařízení"/>
          <p:cNvSpPr txBox="1"/>
          <p:nvPr/>
        </p:nvSpPr>
        <p:spPr>
          <a:xfrm>
            <a:off x="637006" y="3803567"/>
            <a:ext cx="11225142" cy="1764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marL="381000" indent="-381000" algn="l">
              <a:buSzPct val="100000"/>
              <a:buChar char="—"/>
              <a:defRPr sz="3600" b="0">
                <a:solidFill>
                  <a:srgbClr val="8C8C8C"/>
                </a:solidFill>
                <a:latin typeface="Brix Sans Regular"/>
                <a:ea typeface="Brix Sans Regular"/>
                <a:cs typeface="Brix Sans Regular"/>
                <a:sym typeface="Brix Sans Regular"/>
              </a:defRPr>
            </a:lvl1pPr>
          </a:lstStyle>
          <a:p>
            <a:r>
              <a:rPr lang="cs-CZ" altLang="cs-CZ" dirty="0">
                <a:cs typeface="Arial" panose="020B0604020202020204" pitchFamily="34" charset="0"/>
              </a:rPr>
              <a:t> </a:t>
            </a:r>
            <a:r>
              <a:rPr lang="cs-CZ" altLang="cs-CZ" dirty="0"/>
              <a:t>Zásadní okamžiky, které ovlivňují dosažení cílů.</a:t>
            </a:r>
          </a:p>
          <a:p>
            <a:endParaRPr lang="cs-CZ" altLang="cs-CZ" dirty="0"/>
          </a:p>
          <a:p>
            <a:r>
              <a:rPr lang="cs-CZ" altLang="cs-CZ" dirty="0"/>
              <a:t>Pokud lze, odhadněte termíny dosažení.</a:t>
            </a:r>
          </a:p>
        </p:txBody>
      </p:sp>
    </p:spTree>
    <p:extLst>
      <p:ext uri="{BB962C8B-B14F-4D97-AF65-F5344CB8AC3E}">
        <p14:creationId xmlns:p14="http://schemas.microsoft.com/office/powerpoint/2010/main" val="24266049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ktuální trendy předškolního vzdělávání"/>
          <p:cNvSpPr txBox="1"/>
          <p:nvPr/>
        </p:nvSpPr>
        <p:spPr>
          <a:xfrm>
            <a:off x="635000" y="675070"/>
            <a:ext cx="3411190" cy="656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ct val="120000"/>
              </a:lnSpc>
              <a:spcBef>
                <a:spcPts val="2000"/>
              </a:spcBef>
              <a:defRPr sz="5600">
                <a:solidFill>
                  <a:srgbClr val="00A4AF"/>
                </a:solidFill>
                <a:latin typeface="Fabrikat"/>
                <a:ea typeface="Fabrikat"/>
                <a:cs typeface="Fabrikat"/>
                <a:sym typeface="Fabrikat"/>
              </a:defRPr>
            </a:lvl1pPr>
          </a:lstStyle>
          <a:p>
            <a:pPr hangingPunct="1">
              <a:lnSpc>
                <a:spcPct val="108000"/>
              </a:lnSpc>
              <a:spcBef>
                <a:spcPts val="900"/>
              </a:spcBef>
              <a:defRPr/>
            </a:pPr>
            <a:r>
              <a:rPr lang="cs-CZ" altLang="cs-CZ" sz="3600" dirty="0" smtClean="0">
                <a:cs typeface="Arial" panose="020B0604020202020204" pitchFamily="34" charset="0"/>
              </a:rPr>
              <a:t>SMART kritéria</a:t>
            </a:r>
            <a:endParaRPr lang="cs-CZ" altLang="cs-CZ" sz="3600" dirty="0">
              <a:cs typeface="Arial" panose="020B0604020202020204" pitchFamily="34" charset="0"/>
            </a:endParaRPr>
          </a:p>
        </p:txBody>
      </p:sp>
      <p:sp>
        <p:nvSpPr>
          <p:cNvPr id="132" name="Narůstající počet dětí a nedostatečná kapacita zařízení"/>
          <p:cNvSpPr txBox="1"/>
          <p:nvPr/>
        </p:nvSpPr>
        <p:spPr>
          <a:xfrm>
            <a:off x="637006" y="3249570"/>
            <a:ext cx="11225142" cy="2872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marL="381000" indent="-381000" algn="l">
              <a:buSzPct val="100000"/>
              <a:buChar char="—"/>
              <a:defRPr sz="3600" b="0">
                <a:solidFill>
                  <a:srgbClr val="8C8C8C"/>
                </a:solidFill>
                <a:latin typeface="Brix Sans Regular"/>
                <a:ea typeface="Brix Sans Regular"/>
                <a:cs typeface="Brix Sans Regular"/>
                <a:sym typeface="Brix Sans Regular"/>
              </a:defRPr>
            </a:lvl1pPr>
          </a:lstStyle>
          <a:p>
            <a:pPr eaLnBrk="1" hangingPunct="1"/>
            <a:r>
              <a:rPr lang="cs-CZ" altLang="cs-CZ" dirty="0">
                <a:solidFill>
                  <a:srgbClr val="FF0000"/>
                </a:solidFill>
                <a:cs typeface="Arial" panose="020B0604020202020204" pitchFamily="34" charset="0"/>
              </a:rPr>
              <a:t>S</a:t>
            </a:r>
            <a:r>
              <a:rPr lang="cs-CZ" altLang="cs-CZ" dirty="0">
                <a:cs typeface="Arial" panose="020B0604020202020204" pitchFamily="34" charset="0"/>
              </a:rPr>
              <a:t>pecifický</a:t>
            </a:r>
          </a:p>
          <a:p>
            <a:pPr eaLnBrk="1" hangingPunct="1"/>
            <a:r>
              <a:rPr lang="cs-CZ" altLang="cs-CZ" dirty="0">
                <a:solidFill>
                  <a:srgbClr val="FF0000"/>
                </a:solidFill>
                <a:cs typeface="Arial" panose="020B0604020202020204" pitchFamily="34" charset="0"/>
              </a:rPr>
              <a:t>M</a:t>
            </a:r>
            <a:r>
              <a:rPr lang="cs-CZ" altLang="cs-CZ" dirty="0">
                <a:cs typeface="Arial" panose="020B0604020202020204" pitchFamily="34" charset="0"/>
              </a:rPr>
              <a:t>ěřitelný</a:t>
            </a:r>
          </a:p>
          <a:p>
            <a:pPr eaLnBrk="1" hangingPunct="1"/>
            <a:r>
              <a:rPr lang="cs-CZ" altLang="cs-CZ" dirty="0">
                <a:solidFill>
                  <a:srgbClr val="FF0000"/>
                </a:solidFill>
                <a:cs typeface="Arial" panose="020B0604020202020204" pitchFamily="34" charset="0"/>
              </a:rPr>
              <a:t>A</a:t>
            </a:r>
            <a:r>
              <a:rPr lang="cs-CZ" altLang="cs-CZ" dirty="0">
                <a:cs typeface="Arial" panose="020B0604020202020204" pitchFamily="34" charset="0"/>
              </a:rPr>
              <a:t>mbiciózní	</a:t>
            </a:r>
            <a:r>
              <a:rPr lang="cs-CZ" altLang="cs-CZ" dirty="0">
                <a:solidFill>
                  <a:srgbClr val="FF0000"/>
                </a:solidFill>
                <a:cs typeface="Arial" panose="020B0604020202020204" pitchFamily="34" charset="0"/>
              </a:rPr>
              <a:t>A</a:t>
            </a:r>
            <a:r>
              <a:rPr lang="cs-CZ" altLang="cs-CZ" dirty="0">
                <a:cs typeface="Arial" panose="020B0604020202020204" pitchFamily="34" charset="0"/>
              </a:rPr>
              <a:t>kceptovaný </a:t>
            </a:r>
          </a:p>
          <a:p>
            <a:pPr eaLnBrk="1" hangingPunct="1"/>
            <a:r>
              <a:rPr lang="cs-CZ" altLang="cs-CZ" dirty="0">
                <a:solidFill>
                  <a:srgbClr val="FF0000"/>
                </a:solidFill>
                <a:cs typeface="Arial" panose="020B0604020202020204" pitchFamily="34" charset="0"/>
              </a:rPr>
              <a:t>R</a:t>
            </a:r>
            <a:r>
              <a:rPr lang="cs-CZ" altLang="cs-CZ" dirty="0">
                <a:cs typeface="Arial" panose="020B0604020202020204" pitchFamily="34" charset="0"/>
              </a:rPr>
              <a:t>ealistický</a:t>
            </a:r>
          </a:p>
          <a:p>
            <a:pPr eaLnBrk="1" hangingPunct="1"/>
            <a:r>
              <a:rPr lang="cs-CZ" altLang="cs-CZ" dirty="0">
                <a:solidFill>
                  <a:srgbClr val="FF0000"/>
                </a:solidFill>
                <a:cs typeface="Arial" panose="020B0604020202020204" pitchFamily="34" charset="0"/>
              </a:rPr>
              <a:t>T</a:t>
            </a:r>
            <a:r>
              <a:rPr lang="cs-CZ" altLang="cs-CZ" dirty="0">
                <a:cs typeface="Arial" panose="020B0604020202020204" pitchFamily="34" charset="0"/>
              </a:rPr>
              <a:t>ermínovaný</a:t>
            </a:r>
          </a:p>
        </p:txBody>
      </p:sp>
    </p:spTree>
    <p:extLst>
      <p:ext uri="{BB962C8B-B14F-4D97-AF65-F5344CB8AC3E}">
        <p14:creationId xmlns:p14="http://schemas.microsoft.com/office/powerpoint/2010/main" val="4105598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ktuální trendy předškolního vzdělávání"/>
          <p:cNvSpPr txBox="1"/>
          <p:nvPr/>
        </p:nvSpPr>
        <p:spPr>
          <a:xfrm>
            <a:off x="635000" y="652852"/>
            <a:ext cx="4898777" cy="700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ct val="120000"/>
              </a:lnSpc>
              <a:spcBef>
                <a:spcPts val="2000"/>
              </a:spcBef>
              <a:defRPr sz="5600">
                <a:solidFill>
                  <a:srgbClr val="00A4AF"/>
                </a:solidFill>
                <a:latin typeface="Fabrikat"/>
                <a:ea typeface="Fabrikat"/>
                <a:cs typeface="Fabrikat"/>
                <a:sym typeface="Fabrikat"/>
              </a:defRPr>
            </a:lvl1pPr>
          </a:lstStyle>
          <a:p>
            <a:pPr hangingPunct="1">
              <a:lnSpc>
                <a:spcPct val="108000"/>
              </a:lnSpc>
              <a:spcBef>
                <a:spcPts val="900"/>
              </a:spcBef>
              <a:defRPr/>
            </a:pPr>
            <a:r>
              <a:rPr lang="cs-CZ" altLang="cs-CZ" sz="3600" dirty="0" smtClean="0">
                <a:cs typeface="Arial" panose="020B0604020202020204" pitchFamily="34" charset="0"/>
              </a:rPr>
              <a:t>Mapa klíčových hráčů</a:t>
            </a:r>
            <a:endParaRPr lang="cs-CZ" altLang="cs-CZ" sz="3600" dirty="0">
              <a:cs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762" y="2238006"/>
            <a:ext cx="8783276" cy="5277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7665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ktuální trendy předškolního vzdělávání"/>
          <p:cNvSpPr txBox="1"/>
          <p:nvPr/>
        </p:nvSpPr>
        <p:spPr>
          <a:xfrm>
            <a:off x="635000" y="675070"/>
            <a:ext cx="3359894" cy="656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ct val="120000"/>
              </a:lnSpc>
              <a:spcBef>
                <a:spcPts val="2000"/>
              </a:spcBef>
              <a:defRPr sz="5600">
                <a:solidFill>
                  <a:srgbClr val="00A4AF"/>
                </a:solidFill>
                <a:latin typeface="Fabrikat"/>
                <a:ea typeface="Fabrikat"/>
                <a:cs typeface="Fabrikat"/>
                <a:sym typeface="Fabrikat"/>
              </a:defRPr>
            </a:lvl1pPr>
          </a:lstStyle>
          <a:p>
            <a:pPr hangingPunct="1">
              <a:lnSpc>
                <a:spcPct val="108000"/>
              </a:lnSpc>
              <a:spcBef>
                <a:spcPts val="900"/>
              </a:spcBef>
              <a:defRPr/>
            </a:pPr>
            <a:r>
              <a:rPr lang="cs-CZ" altLang="cs-CZ" sz="3600" dirty="0" smtClean="0">
                <a:cs typeface="Arial" panose="020B0604020202020204" pitchFamily="34" charset="0"/>
              </a:rPr>
              <a:t>Cílové skupiny</a:t>
            </a:r>
            <a:endParaRPr lang="cs-CZ" altLang="cs-CZ" sz="3600" dirty="0">
              <a:cs typeface="Arial" panose="020B0604020202020204" pitchFamily="34" charset="0"/>
            </a:endParaRPr>
          </a:p>
        </p:txBody>
      </p:sp>
      <p:sp>
        <p:nvSpPr>
          <p:cNvPr id="132" name="Narůstající počet dětí a nedostatečná kapacita zařízení"/>
          <p:cNvSpPr txBox="1"/>
          <p:nvPr/>
        </p:nvSpPr>
        <p:spPr>
          <a:xfrm>
            <a:off x="637006" y="2359070"/>
            <a:ext cx="11225142" cy="46535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marL="381000" indent="-381000" algn="l">
              <a:buSzPct val="100000"/>
              <a:buChar char="—"/>
              <a:defRPr sz="3600" b="0">
                <a:solidFill>
                  <a:srgbClr val="8C8C8C"/>
                </a:solidFill>
                <a:latin typeface="Brix Sans Regular"/>
                <a:ea typeface="Brix Sans Regular"/>
                <a:cs typeface="Brix Sans Regular"/>
                <a:sym typeface="Brix Sans Regular"/>
              </a:defRPr>
            </a:lvl1pPr>
          </a:lstStyle>
          <a:p>
            <a:pPr hangingPunct="1">
              <a:lnSpc>
                <a:spcPct val="94000"/>
              </a:lnSpc>
              <a:spcBef>
                <a:spcPts val="600"/>
              </a:spcBef>
              <a:buNone/>
              <a:defRPr/>
            </a:pPr>
            <a:r>
              <a:rPr lang="cs-CZ" altLang="cs-CZ" dirty="0">
                <a:cs typeface="Arial" panose="020B0604020202020204" pitchFamily="34" charset="0"/>
              </a:rPr>
              <a:t> </a:t>
            </a:r>
            <a:r>
              <a:rPr lang="cs-CZ" altLang="cs-CZ" dirty="0">
                <a:latin typeface="Arial" panose="020B0604020202020204" pitchFamily="34" charset="0"/>
                <a:ea typeface="Lucida Sans Unicode" panose="020B0602030504020204" pitchFamily="34" charset="0"/>
                <a:cs typeface="Arial" panose="020B0604020202020204" pitchFamily="34" charset="0"/>
              </a:rPr>
              <a:t>Z mapy klíčových hráčů vyberte všechny, které chcete oslovit a po kterých „něco chcete“.</a:t>
            </a:r>
          </a:p>
          <a:p>
            <a:pPr hangingPunct="1">
              <a:lnSpc>
                <a:spcPct val="94000"/>
              </a:lnSpc>
              <a:spcBef>
                <a:spcPts val="600"/>
              </a:spcBef>
              <a:buNone/>
              <a:defRPr/>
            </a:pPr>
            <a:endParaRPr lang="cs-CZ" altLang="cs-CZ" dirty="0">
              <a:latin typeface="Arial" panose="020B0604020202020204" pitchFamily="34" charset="0"/>
              <a:ea typeface="Lucida Sans Unicode" panose="020B0602030504020204" pitchFamily="34" charset="0"/>
              <a:cs typeface="Arial" panose="020B0604020202020204" pitchFamily="34" charset="0"/>
            </a:endParaRPr>
          </a:p>
          <a:p>
            <a:pPr hangingPunct="1">
              <a:lnSpc>
                <a:spcPct val="94000"/>
              </a:lnSpc>
              <a:spcBef>
                <a:spcPts val="600"/>
              </a:spcBef>
              <a:buNone/>
              <a:defRPr/>
            </a:pPr>
            <a:r>
              <a:rPr lang="cs-CZ" altLang="cs-CZ" dirty="0">
                <a:latin typeface="Arial" panose="020B0604020202020204" pitchFamily="34" charset="0"/>
                <a:ea typeface="Lucida Sans Unicode" panose="020B0602030504020204" pitchFamily="34" charset="0"/>
                <a:cs typeface="Arial" panose="020B0604020202020204" pitchFamily="34" charset="0"/>
              </a:rPr>
              <a:t>Vždy určete:</a:t>
            </a:r>
          </a:p>
          <a:p>
            <a:pPr marL="447675" indent="-342900" hangingPunct="1">
              <a:lnSpc>
                <a:spcPct val="94000"/>
              </a:lnSpc>
              <a:spcBef>
                <a:spcPts val="600"/>
              </a:spcBef>
              <a:buFontTx/>
              <a:buChar char="-"/>
              <a:defRPr/>
            </a:pPr>
            <a:r>
              <a:rPr lang="cs-CZ" altLang="cs-CZ" dirty="0">
                <a:latin typeface="Arial" panose="020B0604020202020204" pitchFamily="34" charset="0"/>
                <a:ea typeface="Lucida Sans Unicode" panose="020B0602030504020204" pitchFamily="34" charset="0"/>
                <a:cs typeface="Arial" panose="020B0604020202020204" pitchFamily="34" charset="0"/>
              </a:rPr>
              <a:t>Kdo to je</a:t>
            </a:r>
          </a:p>
          <a:p>
            <a:pPr marL="447675" indent="-342900" hangingPunct="1">
              <a:lnSpc>
                <a:spcPct val="94000"/>
              </a:lnSpc>
              <a:spcBef>
                <a:spcPts val="600"/>
              </a:spcBef>
              <a:buFontTx/>
              <a:buChar char="-"/>
              <a:defRPr/>
            </a:pPr>
            <a:r>
              <a:rPr lang="cs-CZ" altLang="cs-CZ" dirty="0">
                <a:latin typeface="Arial" panose="020B0604020202020204" pitchFamily="34" charset="0"/>
                <a:ea typeface="Lucida Sans Unicode" panose="020B0602030504020204" pitchFamily="34" charset="0"/>
                <a:cs typeface="Arial" panose="020B0604020202020204" pitchFamily="34" charset="0"/>
              </a:rPr>
              <a:t>Co má udělat? Má zaujmout nějaký postoj?</a:t>
            </a:r>
          </a:p>
          <a:p>
            <a:pPr marL="447675" indent="-342900" hangingPunct="1">
              <a:lnSpc>
                <a:spcPct val="94000"/>
              </a:lnSpc>
              <a:spcBef>
                <a:spcPts val="600"/>
              </a:spcBef>
              <a:buFontTx/>
              <a:buChar char="-"/>
              <a:defRPr/>
            </a:pPr>
            <a:r>
              <a:rPr lang="cs-CZ" altLang="cs-CZ" dirty="0">
                <a:latin typeface="Arial" panose="020B0604020202020204" pitchFamily="34" charset="0"/>
                <a:ea typeface="Lucida Sans Unicode" panose="020B0602030504020204" pitchFamily="34" charset="0"/>
                <a:cs typeface="Arial" panose="020B0604020202020204" pitchFamily="34" charset="0"/>
              </a:rPr>
              <a:t>Jak ho můžeme oslovit / jak ho přimět, aby udělal co chceme / zaujmul žádaný postoj</a:t>
            </a:r>
          </a:p>
        </p:txBody>
      </p:sp>
    </p:spTree>
    <p:extLst>
      <p:ext uri="{BB962C8B-B14F-4D97-AF65-F5344CB8AC3E}">
        <p14:creationId xmlns:p14="http://schemas.microsoft.com/office/powerpoint/2010/main" val="39711389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ktuální trendy předškolního vzdělávání"/>
          <p:cNvSpPr txBox="1"/>
          <p:nvPr/>
        </p:nvSpPr>
        <p:spPr>
          <a:xfrm>
            <a:off x="635000" y="675070"/>
            <a:ext cx="1077218" cy="656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ct val="120000"/>
              </a:lnSpc>
              <a:spcBef>
                <a:spcPts val="2000"/>
              </a:spcBef>
              <a:defRPr sz="5600">
                <a:solidFill>
                  <a:srgbClr val="00A4AF"/>
                </a:solidFill>
                <a:latin typeface="Fabrikat"/>
                <a:ea typeface="Fabrikat"/>
                <a:cs typeface="Fabrikat"/>
                <a:sym typeface="Fabrikat"/>
              </a:defRPr>
            </a:lvl1pPr>
          </a:lstStyle>
          <a:p>
            <a:pPr hangingPunct="1">
              <a:lnSpc>
                <a:spcPct val="108000"/>
              </a:lnSpc>
              <a:spcBef>
                <a:spcPts val="900"/>
              </a:spcBef>
              <a:defRPr/>
            </a:pPr>
            <a:r>
              <a:rPr lang="cs-CZ" altLang="cs-CZ" sz="3600" dirty="0" smtClean="0">
                <a:cs typeface="Arial" panose="020B0604020202020204" pitchFamily="34" charset="0"/>
              </a:rPr>
              <a:t>Terč</a:t>
            </a:r>
            <a:endParaRPr lang="cs-CZ" altLang="cs-CZ" sz="3600" dirty="0">
              <a:cs typeface="Arial" panose="020B0604020202020204" pitchFamily="34" charset="0"/>
            </a:endParaRPr>
          </a:p>
        </p:txBody>
      </p:sp>
      <p:sp>
        <p:nvSpPr>
          <p:cNvPr id="132" name="Narůstající počet dětí a nedostatečná kapacita zařízení"/>
          <p:cNvSpPr txBox="1"/>
          <p:nvPr/>
        </p:nvSpPr>
        <p:spPr>
          <a:xfrm>
            <a:off x="637006" y="2625650"/>
            <a:ext cx="11225142" cy="41204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marL="381000" indent="-381000" algn="l">
              <a:buSzPct val="100000"/>
              <a:buChar char="—"/>
              <a:defRPr sz="3600" b="0">
                <a:solidFill>
                  <a:srgbClr val="8C8C8C"/>
                </a:solidFill>
                <a:latin typeface="Brix Sans Regular"/>
                <a:ea typeface="Brix Sans Regular"/>
                <a:cs typeface="Brix Sans Regular"/>
                <a:sym typeface="Brix Sans Regular"/>
              </a:defRPr>
            </a:lvl1pPr>
          </a:lstStyle>
          <a:p>
            <a:pPr hangingPunct="1">
              <a:lnSpc>
                <a:spcPct val="118000"/>
              </a:lnSpc>
              <a:spcBef>
                <a:spcPts val="625"/>
              </a:spcBef>
              <a:buNone/>
              <a:defRPr/>
            </a:pPr>
            <a:r>
              <a:rPr lang="cs-CZ" altLang="cs-CZ" dirty="0">
                <a:cs typeface="Arial" panose="020B0604020202020204" pitchFamily="34" charset="0"/>
              </a:rPr>
              <a:t> </a:t>
            </a:r>
            <a:r>
              <a:rPr lang="cs-CZ" altLang="cs-CZ" dirty="0">
                <a:ea typeface="Lucida Sans Unicode" panose="020B0602030504020204" pitchFamily="34" charset="0"/>
                <a:cs typeface="Arial" panose="020B0604020202020204" pitchFamily="34" charset="0"/>
              </a:rPr>
              <a:t>Terčem je zpravidla konkrétní osoba, schopná (např. z pozice své funkce) klíčově ovlivnit splnění cílů kampaně. </a:t>
            </a:r>
          </a:p>
          <a:p>
            <a:pPr hangingPunct="1">
              <a:lnSpc>
                <a:spcPct val="118000"/>
              </a:lnSpc>
              <a:spcBef>
                <a:spcPts val="625"/>
              </a:spcBef>
              <a:buNone/>
              <a:defRPr/>
            </a:pPr>
            <a:endParaRPr lang="cs-CZ" altLang="cs-CZ" dirty="0">
              <a:ea typeface="Lucida Sans Unicode" panose="020B0602030504020204" pitchFamily="34" charset="0"/>
              <a:cs typeface="Arial" panose="020B0604020202020204" pitchFamily="34" charset="0"/>
            </a:endParaRPr>
          </a:p>
          <a:p>
            <a:pPr hangingPunct="1">
              <a:lnSpc>
                <a:spcPct val="118000"/>
              </a:lnSpc>
              <a:spcBef>
                <a:spcPts val="625"/>
              </a:spcBef>
              <a:buNone/>
              <a:defRPr/>
            </a:pPr>
            <a:r>
              <a:rPr lang="cs-CZ" altLang="cs-CZ" dirty="0">
                <a:ea typeface="Lucida Sans Unicode" panose="020B0602030504020204" pitchFamily="34" charset="0"/>
                <a:cs typeface="Arial" panose="020B0604020202020204" pitchFamily="34" charset="0"/>
              </a:rPr>
              <a:t>Je to někdo, na koho bude vytvořen největší „tlak“ od nás, cílových skupin nebo veřejnosti.</a:t>
            </a:r>
          </a:p>
        </p:txBody>
      </p:sp>
    </p:spTree>
    <p:extLst>
      <p:ext uri="{BB962C8B-B14F-4D97-AF65-F5344CB8AC3E}">
        <p14:creationId xmlns:p14="http://schemas.microsoft.com/office/powerpoint/2010/main" val="34824385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ktuální trendy předškolního vzdělávání"/>
          <p:cNvSpPr txBox="1"/>
          <p:nvPr/>
        </p:nvSpPr>
        <p:spPr>
          <a:xfrm>
            <a:off x="635000" y="675070"/>
            <a:ext cx="1769715" cy="656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ct val="120000"/>
              </a:lnSpc>
              <a:spcBef>
                <a:spcPts val="2000"/>
              </a:spcBef>
              <a:defRPr sz="5600">
                <a:solidFill>
                  <a:srgbClr val="00A4AF"/>
                </a:solidFill>
                <a:latin typeface="Fabrikat"/>
                <a:ea typeface="Fabrikat"/>
                <a:cs typeface="Fabrikat"/>
                <a:sym typeface="Fabrikat"/>
              </a:defRPr>
            </a:lvl1pPr>
          </a:lstStyle>
          <a:p>
            <a:pPr hangingPunct="1">
              <a:lnSpc>
                <a:spcPct val="108000"/>
              </a:lnSpc>
              <a:spcBef>
                <a:spcPts val="900"/>
              </a:spcBef>
              <a:defRPr/>
            </a:pPr>
            <a:r>
              <a:rPr lang="cs-CZ" altLang="cs-CZ" sz="3600" dirty="0" smtClean="0">
                <a:cs typeface="Arial" panose="020B0604020202020204" pitchFamily="34" charset="0"/>
              </a:rPr>
              <a:t>Aktivity</a:t>
            </a:r>
            <a:endParaRPr lang="cs-CZ" altLang="cs-CZ" sz="3600" dirty="0">
              <a:cs typeface="Arial" panose="020B0604020202020204" pitchFamily="34" charset="0"/>
            </a:endParaRPr>
          </a:p>
        </p:txBody>
      </p:sp>
      <p:sp>
        <p:nvSpPr>
          <p:cNvPr id="132" name="Narůstající počet dětí a nedostatečná kapacita zařízení"/>
          <p:cNvSpPr txBox="1"/>
          <p:nvPr/>
        </p:nvSpPr>
        <p:spPr>
          <a:xfrm>
            <a:off x="637006" y="2695572"/>
            <a:ext cx="11225142" cy="39805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marL="381000" indent="-381000" algn="l">
              <a:buSzPct val="100000"/>
              <a:buChar char="—"/>
              <a:defRPr sz="3600" b="0">
                <a:solidFill>
                  <a:srgbClr val="8C8C8C"/>
                </a:solidFill>
                <a:latin typeface="Brix Sans Regular"/>
                <a:ea typeface="Brix Sans Regular"/>
                <a:cs typeface="Brix Sans Regular"/>
                <a:sym typeface="Brix Sans Regular"/>
              </a:defRPr>
            </a:lvl1pPr>
          </a:lstStyle>
          <a:p>
            <a:r>
              <a:rPr lang="cs-CZ" altLang="cs-CZ" dirty="0"/>
              <a:t>U každé aktivity je třeba stanovit výstup:</a:t>
            </a:r>
          </a:p>
          <a:p>
            <a:endParaRPr lang="cs-CZ" altLang="cs-CZ" dirty="0"/>
          </a:p>
          <a:p>
            <a:r>
              <a:rPr lang="cs-CZ" altLang="cs-CZ" dirty="0"/>
              <a:t>K čemu aktivita vede? </a:t>
            </a:r>
          </a:p>
          <a:p>
            <a:r>
              <a:rPr lang="cs-CZ" altLang="cs-CZ" dirty="0"/>
              <a:t>Na jakou cílovou skupinu je zaměřena?</a:t>
            </a:r>
          </a:p>
          <a:p>
            <a:r>
              <a:rPr lang="cs-CZ" altLang="cs-CZ" dirty="0"/>
              <a:t>Jaký má aktivita plánovaný efekt?</a:t>
            </a:r>
          </a:p>
          <a:p>
            <a:r>
              <a:rPr lang="cs-CZ" altLang="cs-CZ" dirty="0"/>
              <a:t>Jaký má aktivita požadovaný výstup/výsledek + indikátory</a:t>
            </a:r>
          </a:p>
        </p:txBody>
      </p:sp>
    </p:spTree>
    <p:extLst>
      <p:ext uri="{BB962C8B-B14F-4D97-AF65-F5344CB8AC3E}">
        <p14:creationId xmlns:p14="http://schemas.microsoft.com/office/powerpoint/2010/main" val="36272808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ktuální trendy předškolního vzdělávání"/>
          <p:cNvSpPr txBox="1"/>
          <p:nvPr/>
        </p:nvSpPr>
        <p:spPr>
          <a:xfrm>
            <a:off x="635000" y="652852"/>
            <a:ext cx="10464403" cy="700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ct val="120000"/>
              </a:lnSpc>
              <a:spcBef>
                <a:spcPts val="2000"/>
              </a:spcBef>
              <a:defRPr sz="5600">
                <a:solidFill>
                  <a:srgbClr val="00A4AF"/>
                </a:solidFill>
                <a:latin typeface="Fabrikat"/>
                <a:ea typeface="Fabrikat"/>
                <a:cs typeface="Fabrikat"/>
                <a:sym typeface="Fabrikat"/>
              </a:defRPr>
            </a:lvl1pPr>
          </a:lstStyle>
          <a:p>
            <a:pPr hangingPunct="1">
              <a:lnSpc>
                <a:spcPct val="108000"/>
              </a:lnSpc>
              <a:spcBef>
                <a:spcPts val="900"/>
              </a:spcBef>
              <a:defRPr/>
            </a:pPr>
            <a:r>
              <a:rPr lang="cs-CZ" altLang="cs-CZ" sz="3600" dirty="0" smtClean="0">
                <a:cs typeface="Arial" panose="020B0604020202020204" pitchFamily="34" charset="0"/>
              </a:rPr>
              <a:t>Komunikační strategie (komunikační kuchařka)</a:t>
            </a:r>
            <a:endParaRPr lang="cs-CZ" altLang="cs-CZ" sz="3600" dirty="0">
              <a:cs typeface="Arial" panose="020B0604020202020204" pitchFamily="34" charset="0"/>
            </a:endParaRPr>
          </a:p>
        </p:txBody>
      </p:sp>
      <p:sp>
        <p:nvSpPr>
          <p:cNvPr id="132" name="Narůstající počet dětí a nedostatečná kapacita zařízení"/>
          <p:cNvSpPr txBox="1"/>
          <p:nvPr/>
        </p:nvSpPr>
        <p:spPr>
          <a:xfrm>
            <a:off x="637006" y="2070112"/>
            <a:ext cx="11225142" cy="5231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marL="381000" indent="-381000" algn="l">
              <a:buSzPct val="100000"/>
              <a:buChar char="—"/>
              <a:defRPr sz="3600" b="0">
                <a:solidFill>
                  <a:srgbClr val="8C8C8C"/>
                </a:solidFill>
                <a:latin typeface="Brix Sans Regular"/>
                <a:ea typeface="Brix Sans Regular"/>
                <a:cs typeface="Brix Sans Regular"/>
                <a:sym typeface="Brix Sans Regular"/>
              </a:defRPr>
            </a:lvl1pPr>
          </a:lstStyle>
          <a:p>
            <a:pPr eaLnBrk="1" hangingPunct="1">
              <a:lnSpc>
                <a:spcPct val="118000"/>
              </a:lnSpc>
              <a:spcBef>
                <a:spcPts val="700"/>
              </a:spcBef>
              <a:buSzPct val="9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cs typeface="Arial" panose="020B0604020202020204" pitchFamily="34" charset="0"/>
              </a:rPr>
              <a:t> </a:t>
            </a:r>
            <a:r>
              <a:rPr lang="cs-CZ" altLang="cs-CZ" dirty="0" smtClean="0">
                <a:ea typeface="Lucida Sans Unicode" panose="020B0602030504020204" pitchFamily="34" charset="0"/>
                <a:cs typeface="Arial" panose="020B0604020202020204" pitchFamily="34" charset="0"/>
              </a:rPr>
              <a:t>Cíle</a:t>
            </a:r>
            <a:r>
              <a:rPr lang="cs-CZ" altLang="cs-CZ" dirty="0">
                <a:ea typeface="Lucida Sans Unicode" panose="020B0602030504020204" pitchFamily="34" charset="0"/>
                <a:cs typeface="Arial" panose="020B0604020202020204" pitchFamily="34" charset="0"/>
              </a:rPr>
              <a:t>, představující odstavec</a:t>
            </a:r>
          </a:p>
          <a:p>
            <a:pPr eaLnBrk="1" hangingPunct="1">
              <a:lnSpc>
                <a:spcPct val="118000"/>
              </a:lnSpc>
              <a:spcBef>
                <a:spcPts val="700"/>
              </a:spcBef>
              <a:buSzPct val="9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ea typeface="Lucida Sans Unicode" panose="020B0602030504020204" pitchFamily="34" charset="0"/>
                <a:cs typeface="Arial" panose="020B0604020202020204" pitchFamily="34" charset="0"/>
              </a:rPr>
              <a:t> Tón, argumenty, údaje/fakta</a:t>
            </a:r>
          </a:p>
          <a:p>
            <a:pPr eaLnBrk="1" hangingPunct="1">
              <a:lnSpc>
                <a:spcPct val="118000"/>
              </a:lnSpc>
              <a:spcBef>
                <a:spcPts val="700"/>
              </a:spcBef>
              <a:buSzPct val="9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ea typeface="Lucida Sans Unicode" panose="020B0602030504020204" pitchFamily="34" charset="0"/>
                <a:cs typeface="Arial" panose="020B0604020202020204" pitchFamily="34" charset="0"/>
              </a:rPr>
              <a:t> Cílové skupiny</a:t>
            </a:r>
          </a:p>
          <a:p>
            <a:pPr eaLnBrk="1" hangingPunct="1">
              <a:lnSpc>
                <a:spcPct val="118000"/>
              </a:lnSpc>
              <a:spcBef>
                <a:spcPts val="700"/>
              </a:spcBef>
              <a:buSzPct val="9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ea typeface="Lucida Sans Unicode" panose="020B0602030504020204" pitchFamily="34" charset="0"/>
                <a:cs typeface="Arial" panose="020B0604020202020204" pitchFamily="34" charset="0"/>
              </a:rPr>
              <a:t> Komunikujete linky kampaně (a nic jiného)</a:t>
            </a:r>
          </a:p>
          <a:p>
            <a:pPr eaLnBrk="1" hangingPunct="1">
              <a:lnSpc>
                <a:spcPct val="118000"/>
              </a:lnSpc>
              <a:spcBef>
                <a:spcPts val="700"/>
              </a:spcBef>
              <a:buSzPct val="9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ea typeface="Lucida Sans Unicode" panose="020B0602030504020204" pitchFamily="34" charset="0"/>
                <a:cs typeface="Arial" panose="020B0604020202020204" pitchFamily="34" charset="0"/>
              </a:rPr>
              <a:t> Cílem je motivace, ne vzdělávání</a:t>
            </a:r>
          </a:p>
          <a:p>
            <a:pPr eaLnBrk="1" hangingPunct="1">
              <a:lnSpc>
                <a:spcPct val="118000"/>
              </a:lnSpc>
              <a:spcBef>
                <a:spcPts val="700"/>
              </a:spcBef>
              <a:buSzPct val="9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ea typeface="Lucida Sans Unicode" panose="020B0602030504020204" pitchFamily="34" charset="0"/>
                <a:cs typeface="Arial" panose="020B0604020202020204" pitchFamily="34" charset="0"/>
              </a:rPr>
              <a:t> Začněte tam, kde jsou vaši posluchači</a:t>
            </a:r>
          </a:p>
          <a:p>
            <a:pPr eaLnBrk="1" hangingPunct="1">
              <a:lnSpc>
                <a:spcPct val="118000"/>
              </a:lnSpc>
              <a:spcBef>
                <a:spcPts val="700"/>
              </a:spcBef>
              <a:buSzPct val="9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ea typeface="Lucida Sans Unicode" panose="020B0602030504020204" pitchFamily="34" charset="0"/>
                <a:cs typeface="Arial" panose="020B0604020202020204" pitchFamily="34" charset="0"/>
              </a:rPr>
              <a:t> Základní plán</a:t>
            </a:r>
          </a:p>
        </p:txBody>
      </p:sp>
    </p:spTree>
    <p:extLst>
      <p:ext uri="{BB962C8B-B14F-4D97-AF65-F5344CB8AC3E}">
        <p14:creationId xmlns:p14="http://schemas.microsoft.com/office/powerpoint/2010/main" val="4184447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ktuální trendy předškolního vzdělávání"/>
          <p:cNvSpPr txBox="1"/>
          <p:nvPr/>
        </p:nvSpPr>
        <p:spPr>
          <a:xfrm>
            <a:off x="635000" y="654295"/>
            <a:ext cx="102657" cy="698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ct val="120000"/>
              </a:lnSpc>
              <a:spcBef>
                <a:spcPts val="2000"/>
              </a:spcBef>
              <a:defRPr sz="5600">
                <a:solidFill>
                  <a:srgbClr val="00A4AF"/>
                </a:solidFill>
                <a:latin typeface="Fabrikat"/>
                <a:ea typeface="Fabrikat"/>
                <a:cs typeface="Fabrikat"/>
                <a:sym typeface="Fabrikat"/>
              </a:defRPr>
            </a:lvl1pPr>
          </a:lstStyle>
          <a:p>
            <a:pPr hangingPunct="1">
              <a:lnSpc>
                <a:spcPct val="118000"/>
              </a:lnSpc>
              <a:spcBef>
                <a:spcPct val="0"/>
              </a:spcBef>
              <a:defRPr/>
            </a:pPr>
            <a:endParaRPr lang="cs-CZ" altLang="cs-CZ" sz="3600" dirty="0">
              <a:cs typeface="Arial" panose="020B0604020202020204" pitchFamily="34" charset="0"/>
            </a:endParaRPr>
          </a:p>
        </p:txBody>
      </p:sp>
      <p:sp>
        <p:nvSpPr>
          <p:cNvPr id="132" name="Narůstající počet dětí a nedostatečná kapacita zařízení"/>
          <p:cNvSpPr txBox="1"/>
          <p:nvPr/>
        </p:nvSpPr>
        <p:spPr>
          <a:xfrm>
            <a:off x="637006" y="4336855"/>
            <a:ext cx="11225142" cy="698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marL="381000" indent="-381000" algn="l">
              <a:buSzPct val="100000"/>
              <a:buChar char="—"/>
              <a:defRPr sz="3600" b="0">
                <a:solidFill>
                  <a:srgbClr val="8C8C8C"/>
                </a:solidFill>
                <a:latin typeface="Brix Sans Regular"/>
                <a:ea typeface="Brix Sans Regular"/>
                <a:cs typeface="Brix Sans Regular"/>
                <a:sym typeface="Brix Sans Regular"/>
              </a:defRPr>
            </a:lvl1pPr>
          </a:lstStyle>
          <a:p>
            <a:pPr eaLnBrk="1" hangingPunct="1">
              <a:lnSpc>
                <a:spcPct val="118000"/>
              </a:lnSpc>
              <a:spcBef>
                <a:spcPts val="700"/>
              </a:spcBef>
              <a:buSzPct val="80000"/>
              <a:buFont typeface="Arial" panose="020B0604020202020204" pitchFamily="34" charset="0"/>
              <a:buChar char="•"/>
              <a:defRPr/>
            </a:pPr>
            <a:endParaRPr lang="cs-CZ" altLang="cs-CZ" dirty="0">
              <a:ea typeface="Lucida Sans Unicode" panose="020B0602030504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265129" y="3764677"/>
            <a:ext cx="10070926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da-DK" sz="3600" dirty="0">
                <a:solidFill>
                  <a:schemeClr val="tx2">
                    <a:lumMod val="75000"/>
                  </a:schemeClr>
                </a:solidFill>
              </a:rPr>
              <a:t>Když se řekne advokační práce….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6340362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ktuální trendy předškolního vzdělávání"/>
          <p:cNvSpPr txBox="1"/>
          <p:nvPr/>
        </p:nvSpPr>
        <p:spPr>
          <a:xfrm>
            <a:off x="635000" y="675070"/>
            <a:ext cx="1821011" cy="656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ct val="120000"/>
              </a:lnSpc>
              <a:spcBef>
                <a:spcPts val="2000"/>
              </a:spcBef>
              <a:defRPr sz="5600">
                <a:solidFill>
                  <a:srgbClr val="00A4AF"/>
                </a:solidFill>
                <a:latin typeface="Fabrikat"/>
                <a:ea typeface="Fabrikat"/>
                <a:cs typeface="Fabrikat"/>
                <a:sym typeface="Fabrikat"/>
              </a:defRPr>
            </a:lvl1pPr>
          </a:lstStyle>
          <a:p>
            <a:pPr hangingPunct="1">
              <a:lnSpc>
                <a:spcPct val="108000"/>
              </a:lnSpc>
              <a:spcBef>
                <a:spcPts val="900"/>
              </a:spcBef>
              <a:defRPr/>
            </a:pPr>
            <a:r>
              <a:rPr lang="cs-CZ" altLang="cs-CZ" sz="3600" dirty="0" smtClean="0">
                <a:cs typeface="Arial" panose="020B0604020202020204" pitchFamily="34" charset="0"/>
              </a:rPr>
              <a:t>Potřeby</a:t>
            </a:r>
            <a:endParaRPr lang="cs-CZ" altLang="cs-CZ" sz="3600" dirty="0">
              <a:cs typeface="Arial" panose="020B0604020202020204" pitchFamily="34" charset="0"/>
            </a:endParaRPr>
          </a:p>
        </p:txBody>
      </p:sp>
      <p:sp>
        <p:nvSpPr>
          <p:cNvPr id="132" name="Narůstající počet dětí a nedostatečná kapacita zařízení"/>
          <p:cNvSpPr txBox="1"/>
          <p:nvPr/>
        </p:nvSpPr>
        <p:spPr>
          <a:xfrm>
            <a:off x="637006" y="3178717"/>
            <a:ext cx="11225142" cy="30142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marL="381000" indent="-381000" algn="l">
              <a:buSzPct val="100000"/>
              <a:buChar char="—"/>
              <a:defRPr sz="3600" b="0">
                <a:solidFill>
                  <a:srgbClr val="8C8C8C"/>
                </a:solidFill>
                <a:latin typeface="Brix Sans Regular"/>
                <a:ea typeface="Brix Sans Regular"/>
                <a:cs typeface="Brix Sans Regular"/>
                <a:sym typeface="Brix Sans Regular"/>
              </a:defRPr>
            </a:lvl1pPr>
          </a:lstStyle>
          <a:p>
            <a:pPr hangingPunct="1">
              <a:lnSpc>
                <a:spcPct val="94000"/>
              </a:lnSpc>
              <a:spcBef>
                <a:spcPts val="600"/>
              </a:spcBef>
              <a:defRPr/>
            </a:pPr>
            <a:r>
              <a:rPr lang="en-US" altLang="cs-CZ" dirty="0" smtClean="0">
                <a:latin typeface="Arial" panose="020B0604020202020204" pitchFamily="34" charset="0"/>
                <a:ea typeface="Lucida Sans Unicode" panose="020B0602030504020204" pitchFamily="34" charset="0"/>
                <a:cs typeface="Arial" panose="020B0604020202020204" pitchFamily="34" charset="0"/>
              </a:rPr>
              <a:t>Finance</a:t>
            </a:r>
            <a:endParaRPr lang="en-US" altLang="cs-CZ" dirty="0">
              <a:latin typeface="Arial" panose="020B0604020202020204" pitchFamily="34" charset="0"/>
              <a:ea typeface="Lucida Sans Unicode" panose="020B0602030504020204" pitchFamily="34" charset="0"/>
              <a:cs typeface="Arial" panose="020B0604020202020204" pitchFamily="34" charset="0"/>
            </a:endParaRPr>
          </a:p>
          <a:p>
            <a:pPr hangingPunct="1">
              <a:lnSpc>
                <a:spcPct val="94000"/>
              </a:lnSpc>
              <a:spcBef>
                <a:spcPts val="600"/>
              </a:spcBef>
              <a:defRPr/>
            </a:pPr>
            <a:r>
              <a:rPr lang="en-US" altLang="cs-CZ" dirty="0">
                <a:latin typeface="Arial" panose="020B0604020202020204" pitchFamily="34" charset="0"/>
                <a:ea typeface="Lucida Sans Unicode" panose="020B0602030504020204" pitchFamily="34" charset="0"/>
                <a:cs typeface="Arial" panose="020B0604020202020204" pitchFamily="34" charset="0"/>
              </a:rPr>
              <a:t>Know-how</a:t>
            </a:r>
          </a:p>
          <a:p>
            <a:pPr hangingPunct="1">
              <a:lnSpc>
                <a:spcPct val="94000"/>
              </a:lnSpc>
              <a:spcBef>
                <a:spcPts val="600"/>
              </a:spcBef>
              <a:defRPr/>
            </a:pPr>
            <a:r>
              <a:rPr lang="en-US" altLang="cs-CZ" dirty="0">
                <a:latin typeface="Arial" panose="020B0604020202020204" pitchFamily="34" charset="0"/>
                <a:ea typeface="Lucida Sans Unicode" panose="020B0602030504020204" pitchFamily="34" charset="0"/>
                <a:cs typeface="Arial" panose="020B0604020202020204" pitchFamily="34" charset="0"/>
              </a:rPr>
              <a:t>Data</a:t>
            </a:r>
          </a:p>
          <a:p>
            <a:pPr hangingPunct="1">
              <a:lnSpc>
                <a:spcPct val="94000"/>
              </a:lnSpc>
              <a:spcBef>
                <a:spcPts val="600"/>
              </a:spcBef>
              <a:defRPr/>
            </a:pPr>
            <a:r>
              <a:rPr lang="en-US" altLang="cs-CZ" dirty="0" err="1">
                <a:latin typeface="Arial" panose="020B0604020202020204" pitchFamily="34" charset="0"/>
                <a:ea typeface="Lucida Sans Unicode" panose="020B0602030504020204" pitchFamily="34" charset="0"/>
                <a:cs typeface="Arial" panose="020B0604020202020204" pitchFamily="34" charset="0"/>
              </a:rPr>
              <a:t>Lidská</a:t>
            </a:r>
            <a:r>
              <a:rPr lang="en-US" altLang="cs-CZ" dirty="0">
                <a:latin typeface="Arial" panose="020B0604020202020204" pitchFamily="34" charset="0"/>
                <a:ea typeface="Lucida Sans Unicode" panose="020B0602030504020204" pitchFamily="34" charset="0"/>
                <a:cs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  <a:ea typeface="Lucida Sans Unicode" panose="020B0602030504020204" pitchFamily="34" charset="0"/>
                <a:cs typeface="Arial" panose="020B0604020202020204" pitchFamily="34" charset="0"/>
              </a:rPr>
              <a:t>kapacita</a:t>
            </a:r>
            <a:endParaRPr lang="en-US" altLang="cs-CZ" dirty="0">
              <a:latin typeface="Arial" panose="020B0604020202020204" pitchFamily="34" charset="0"/>
              <a:ea typeface="Lucida Sans Unicode" panose="020B0602030504020204" pitchFamily="34" charset="0"/>
              <a:cs typeface="Arial" panose="020B0604020202020204" pitchFamily="34" charset="0"/>
            </a:endParaRPr>
          </a:p>
          <a:p>
            <a:pPr hangingPunct="1">
              <a:lnSpc>
                <a:spcPct val="94000"/>
              </a:lnSpc>
              <a:spcBef>
                <a:spcPts val="600"/>
              </a:spcBef>
              <a:defRPr/>
            </a:pPr>
            <a:r>
              <a:rPr lang="en-US" altLang="cs-CZ" dirty="0" err="1">
                <a:latin typeface="Arial" panose="020B0604020202020204" pitchFamily="34" charset="0"/>
                <a:ea typeface="Lucida Sans Unicode" panose="020B0602030504020204" pitchFamily="34" charset="0"/>
                <a:cs typeface="Arial" panose="020B0604020202020204" pitchFamily="34" charset="0"/>
              </a:rPr>
              <a:t>Apod</a:t>
            </a:r>
            <a:r>
              <a:rPr lang="en-US" altLang="cs-CZ" dirty="0">
                <a:latin typeface="Arial" panose="020B0604020202020204" pitchFamily="34" charset="0"/>
                <a:ea typeface="Lucida Sans Unicode" panose="020B0602030504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1039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ktuální trendy předškolního vzdělávání"/>
          <p:cNvSpPr txBox="1"/>
          <p:nvPr/>
        </p:nvSpPr>
        <p:spPr>
          <a:xfrm>
            <a:off x="635000" y="652852"/>
            <a:ext cx="8951168" cy="700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ct val="120000"/>
              </a:lnSpc>
              <a:spcBef>
                <a:spcPts val="2000"/>
              </a:spcBef>
              <a:defRPr sz="5600">
                <a:solidFill>
                  <a:srgbClr val="00A4AF"/>
                </a:solidFill>
                <a:latin typeface="Fabrikat"/>
                <a:ea typeface="Fabrikat"/>
                <a:cs typeface="Fabrikat"/>
                <a:sym typeface="Fabrikat"/>
              </a:defRPr>
            </a:lvl1pPr>
          </a:lstStyle>
          <a:p>
            <a:pPr hangingPunct="1">
              <a:lnSpc>
                <a:spcPct val="108000"/>
              </a:lnSpc>
              <a:spcBef>
                <a:spcPts val="900"/>
              </a:spcBef>
              <a:defRPr/>
            </a:pPr>
            <a:r>
              <a:rPr lang="cs-CZ" altLang="cs-CZ" sz="3600" dirty="0" err="1" smtClean="0">
                <a:cs typeface="Arial" panose="020B0604020202020204" pitchFamily="34" charset="0"/>
              </a:rPr>
              <a:t>Advokační</a:t>
            </a:r>
            <a:r>
              <a:rPr lang="cs-CZ" altLang="cs-CZ" sz="3600" dirty="0" smtClean="0">
                <a:cs typeface="Arial" panose="020B0604020202020204" pitchFamily="34" charset="0"/>
              </a:rPr>
              <a:t> strategie – základní struktura</a:t>
            </a:r>
            <a:endParaRPr lang="cs-CZ" altLang="cs-CZ" sz="3600" dirty="0">
              <a:cs typeface="Arial" panose="020B0604020202020204" pitchFamily="34" charset="0"/>
            </a:endParaRPr>
          </a:p>
        </p:txBody>
      </p:sp>
      <p:sp>
        <p:nvSpPr>
          <p:cNvPr id="132" name="Narůstající počet dětí a nedostatečná kapacita zařízení"/>
          <p:cNvSpPr txBox="1"/>
          <p:nvPr/>
        </p:nvSpPr>
        <p:spPr>
          <a:xfrm>
            <a:off x="637006" y="4374172"/>
            <a:ext cx="11225142" cy="623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marL="381000" indent="-381000" algn="l">
              <a:buSzPct val="100000"/>
              <a:buChar char="—"/>
              <a:defRPr sz="3600" b="0">
                <a:solidFill>
                  <a:srgbClr val="8C8C8C"/>
                </a:solidFill>
                <a:latin typeface="Brix Sans Regular"/>
                <a:ea typeface="Brix Sans Regular"/>
                <a:cs typeface="Brix Sans Regular"/>
                <a:sym typeface="Brix Sans Regular"/>
              </a:defRPr>
            </a:lvl1pPr>
          </a:lstStyle>
          <a:p>
            <a:pPr marL="0" indent="0" hangingPunct="1">
              <a:lnSpc>
                <a:spcPct val="94000"/>
              </a:lnSpc>
              <a:spcBef>
                <a:spcPts val="600"/>
              </a:spcBef>
              <a:buNone/>
              <a:defRPr/>
            </a:pPr>
            <a:endParaRPr lang="en-US" altLang="cs-CZ" dirty="0">
              <a:latin typeface="Arial" panose="020B0604020202020204" pitchFamily="34" charset="0"/>
              <a:ea typeface="Lucida Sans Unicode" panose="020B0602030504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111024"/>
              </p:ext>
            </p:extLst>
          </p:nvPr>
        </p:nvGraphicFramePr>
        <p:xfrm>
          <a:off x="1331355" y="2115627"/>
          <a:ext cx="10393005" cy="6440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8601">
                  <a:extLst>
                    <a:ext uri="{9D8B030D-6E8A-4147-A177-3AD203B41FA5}">
                      <a16:colId xmlns:a16="http://schemas.microsoft.com/office/drawing/2014/main" val="809492151"/>
                    </a:ext>
                  </a:extLst>
                </a:gridCol>
                <a:gridCol w="2078601">
                  <a:extLst>
                    <a:ext uri="{9D8B030D-6E8A-4147-A177-3AD203B41FA5}">
                      <a16:colId xmlns:a16="http://schemas.microsoft.com/office/drawing/2014/main" val="3765898451"/>
                    </a:ext>
                  </a:extLst>
                </a:gridCol>
                <a:gridCol w="2078601">
                  <a:extLst>
                    <a:ext uri="{9D8B030D-6E8A-4147-A177-3AD203B41FA5}">
                      <a16:colId xmlns:a16="http://schemas.microsoft.com/office/drawing/2014/main" val="3612892929"/>
                    </a:ext>
                  </a:extLst>
                </a:gridCol>
                <a:gridCol w="2078601">
                  <a:extLst>
                    <a:ext uri="{9D8B030D-6E8A-4147-A177-3AD203B41FA5}">
                      <a16:colId xmlns:a16="http://schemas.microsoft.com/office/drawing/2014/main" val="2378542993"/>
                    </a:ext>
                  </a:extLst>
                </a:gridCol>
                <a:gridCol w="2078601">
                  <a:extLst>
                    <a:ext uri="{9D8B030D-6E8A-4147-A177-3AD203B41FA5}">
                      <a16:colId xmlns:a16="http://schemas.microsoft.com/office/drawing/2014/main" val="2365563863"/>
                    </a:ext>
                  </a:extLst>
                </a:gridCol>
              </a:tblGrid>
              <a:tr h="1110434">
                <a:tc>
                  <a:txBody>
                    <a:bodyPr/>
                    <a:lstStyle/>
                    <a:p>
                      <a:r>
                        <a:rPr lang="cs-CZ" b="1" dirty="0" smtClean="0">
                          <a:latin typeface="Fabrikat"/>
                        </a:rPr>
                        <a:t>Hlavní cíl </a:t>
                      </a:r>
                      <a:endParaRPr lang="cs-CZ" b="1" dirty="0">
                        <a:latin typeface="Fabrik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latin typeface="Fabrikat"/>
                        </a:rPr>
                        <a:t>Podpůrné cíle</a:t>
                      </a:r>
                      <a:endParaRPr lang="cs-CZ" b="1" dirty="0">
                        <a:latin typeface="Fabrik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latin typeface="Fabrikat"/>
                        </a:rPr>
                        <a:t>Aktéři / Cílové skupiny</a:t>
                      </a:r>
                      <a:endParaRPr lang="cs-CZ" b="1" dirty="0">
                        <a:latin typeface="Fabrik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latin typeface="Fabrikat"/>
                        </a:rPr>
                        <a:t>Požadavky</a:t>
                      </a:r>
                      <a:r>
                        <a:rPr lang="cs-CZ" b="1" baseline="0" dirty="0" smtClean="0">
                          <a:latin typeface="Fabrikat"/>
                        </a:rPr>
                        <a:t> na aktéry (co mají udělat)</a:t>
                      </a:r>
                      <a:endParaRPr lang="cs-CZ" b="1" dirty="0">
                        <a:latin typeface="Fabrik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latin typeface="Fabrikat"/>
                        </a:rPr>
                        <a:t>Co uděláme my (..aby</a:t>
                      </a:r>
                      <a:r>
                        <a:rPr lang="cs-CZ" b="1" baseline="0" dirty="0" smtClean="0">
                          <a:latin typeface="Fabrikat"/>
                        </a:rPr>
                        <a:t> aktéři splnili požadavky)</a:t>
                      </a:r>
                      <a:endParaRPr lang="cs-CZ" b="1" dirty="0">
                        <a:latin typeface="Fabrik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34722"/>
                  </a:ext>
                </a:extLst>
              </a:tr>
              <a:tr h="1110434">
                <a:tc rowSpan="4">
                  <a:txBody>
                    <a:bodyPr/>
                    <a:lstStyle/>
                    <a:p>
                      <a:endParaRPr lang="cs-CZ" dirty="0" smtClean="0">
                        <a:latin typeface="Fabrikat"/>
                      </a:endParaRPr>
                    </a:p>
                    <a:p>
                      <a:endParaRPr lang="cs-CZ" dirty="0" smtClean="0">
                        <a:latin typeface="Fabrikat"/>
                      </a:endParaRPr>
                    </a:p>
                    <a:p>
                      <a:endParaRPr lang="cs-CZ" dirty="0" smtClean="0">
                        <a:latin typeface="Fabrikat"/>
                      </a:endParaRPr>
                    </a:p>
                    <a:p>
                      <a:r>
                        <a:rPr lang="cs-CZ" dirty="0" smtClean="0">
                          <a:latin typeface="Fabrikat"/>
                        </a:rPr>
                        <a:t>Rozpočet na vzdělávání v ČR odpovídá</a:t>
                      </a:r>
                      <a:r>
                        <a:rPr lang="cs-CZ" baseline="0" dirty="0" smtClean="0">
                          <a:latin typeface="Fabrikat"/>
                        </a:rPr>
                        <a:t> průměru výdajů na vzdělávání v zemích OECD pro rok 2021</a:t>
                      </a:r>
                      <a:endParaRPr lang="cs-CZ" dirty="0">
                        <a:latin typeface="Fabrika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cs-CZ" dirty="0" smtClean="0">
                        <a:latin typeface="Fabrikat"/>
                      </a:endParaRPr>
                    </a:p>
                    <a:p>
                      <a:endParaRPr lang="cs-CZ" dirty="0" smtClean="0">
                        <a:latin typeface="Fabrikat"/>
                      </a:endParaRPr>
                    </a:p>
                    <a:p>
                      <a:r>
                        <a:rPr lang="cs-CZ" dirty="0" smtClean="0">
                          <a:latin typeface="Fabrikat"/>
                        </a:rPr>
                        <a:t>Vláda navrhne rozpočet</a:t>
                      </a:r>
                      <a:endParaRPr lang="cs-CZ" dirty="0">
                        <a:latin typeface="Fabrik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abrikat"/>
                        </a:rPr>
                        <a:t>premiér</a:t>
                      </a:r>
                      <a:r>
                        <a:rPr lang="cs-CZ" baseline="0" dirty="0" smtClean="0">
                          <a:latin typeface="Fabrikat"/>
                        </a:rPr>
                        <a:t> </a:t>
                      </a:r>
                      <a:endParaRPr lang="cs-CZ" dirty="0">
                        <a:latin typeface="Fabrik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abrikat"/>
                        </a:rPr>
                        <a:t>premiér veřejně podpoří požadavek</a:t>
                      </a:r>
                      <a:endParaRPr lang="cs-CZ" dirty="0">
                        <a:latin typeface="Fabrik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abrikat"/>
                        </a:rPr>
                        <a:t>spustíme</a:t>
                      </a:r>
                      <a:r>
                        <a:rPr lang="cs-CZ" baseline="0" dirty="0" smtClean="0">
                          <a:latin typeface="Fabrikat"/>
                        </a:rPr>
                        <a:t> petici </a:t>
                      </a:r>
                    </a:p>
                    <a:p>
                      <a:endParaRPr lang="cs-CZ" baseline="0" dirty="0" smtClean="0">
                        <a:latin typeface="Fabrikat"/>
                      </a:endParaRPr>
                    </a:p>
                    <a:p>
                      <a:r>
                        <a:rPr lang="cs-CZ" baseline="0" dirty="0" smtClean="0">
                          <a:latin typeface="Fabrikat"/>
                        </a:rPr>
                        <a:t>sejdeme se s premiérem</a:t>
                      </a:r>
                      <a:endParaRPr lang="cs-CZ" dirty="0">
                        <a:latin typeface="Fabrik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834844"/>
                  </a:ext>
                </a:extLst>
              </a:tr>
              <a:tr h="11104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>
                        <a:latin typeface="Fabrik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abrikat"/>
                        </a:rPr>
                        <a:t>ministr</a:t>
                      </a:r>
                      <a:r>
                        <a:rPr lang="cs-CZ" baseline="0" dirty="0" smtClean="0">
                          <a:latin typeface="Fabrikat"/>
                        </a:rPr>
                        <a:t> školství </a:t>
                      </a:r>
                      <a:endParaRPr lang="cs-CZ" dirty="0">
                        <a:latin typeface="Fabrik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abrikat"/>
                        </a:rPr>
                        <a:t>ministr</a:t>
                      </a:r>
                      <a:r>
                        <a:rPr lang="cs-CZ" baseline="0" dirty="0" smtClean="0">
                          <a:latin typeface="Fabrikat"/>
                        </a:rPr>
                        <a:t> školství navrhne navýšení kapitoly školství</a:t>
                      </a:r>
                      <a:endParaRPr lang="cs-CZ" dirty="0">
                        <a:latin typeface="Fabrik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abrikat"/>
                        </a:rPr>
                        <a:t>sejdeme se s ministrem</a:t>
                      </a:r>
                      <a:endParaRPr lang="cs-CZ" dirty="0">
                        <a:latin typeface="Fabrik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7789461"/>
                  </a:ext>
                </a:extLst>
              </a:tr>
              <a:tr h="1597082">
                <a:tc vMerge="1">
                  <a:txBody>
                    <a:bodyPr/>
                    <a:lstStyle/>
                    <a:p>
                      <a:endParaRPr lang="cs-CZ" dirty="0">
                        <a:latin typeface="Fabrika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cs-CZ" dirty="0" smtClean="0">
                        <a:latin typeface="Fabrikat"/>
                      </a:endParaRPr>
                    </a:p>
                    <a:p>
                      <a:endParaRPr lang="cs-CZ" dirty="0" smtClean="0">
                        <a:latin typeface="Fabrikat"/>
                      </a:endParaRPr>
                    </a:p>
                    <a:p>
                      <a:endParaRPr lang="cs-CZ" dirty="0" smtClean="0">
                        <a:latin typeface="Fabrikat"/>
                      </a:endParaRPr>
                    </a:p>
                    <a:p>
                      <a:r>
                        <a:rPr lang="cs-CZ" dirty="0" smtClean="0">
                          <a:latin typeface="Fabrikat"/>
                        </a:rPr>
                        <a:t>Poslanecká sněmovna schválí</a:t>
                      </a:r>
                      <a:r>
                        <a:rPr lang="cs-CZ" baseline="0" dirty="0" smtClean="0">
                          <a:latin typeface="Fabrikat"/>
                        </a:rPr>
                        <a:t> rozpočet </a:t>
                      </a:r>
                      <a:endParaRPr lang="cs-CZ" dirty="0">
                        <a:latin typeface="Fabrik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abrikat"/>
                        </a:rPr>
                        <a:t>školský výbor</a:t>
                      </a:r>
                      <a:endParaRPr lang="cs-CZ" dirty="0">
                        <a:latin typeface="Fabrik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abrikat"/>
                        </a:rPr>
                        <a:t>podpořit návrh při hlasování ve výboru</a:t>
                      </a:r>
                      <a:endParaRPr lang="cs-CZ" dirty="0">
                        <a:latin typeface="Fabrik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abrikat"/>
                        </a:rPr>
                        <a:t>seminář ve Sněmovně po záštitou školského výboru</a:t>
                      </a:r>
                    </a:p>
                    <a:p>
                      <a:endParaRPr lang="cs-CZ" dirty="0" smtClean="0">
                        <a:latin typeface="Fabrikat"/>
                      </a:endParaRPr>
                    </a:p>
                    <a:p>
                      <a:r>
                        <a:rPr lang="cs-CZ" dirty="0" smtClean="0">
                          <a:latin typeface="Fabrikat"/>
                        </a:rPr>
                        <a:t>schůzky s členy,</a:t>
                      </a:r>
                      <a:r>
                        <a:rPr lang="cs-CZ" baseline="0" dirty="0" smtClean="0">
                          <a:latin typeface="Fabrikat"/>
                        </a:rPr>
                        <a:t> členkami</a:t>
                      </a:r>
                      <a:endParaRPr lang="cs-CZ" dirty="0">
                        <a:latin typeface="Fabrik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394174"/>
                  </a:ext>
                </a:extLst>
              </a:tr>
              <a:tr h="1110434">
                <a:tc vMerge="1">
                  <a:txBody>
                    <a:bodyPr/>
                    <a:lstStyle/>
                    <a:p>
                      <a:endParaRPr lang="cs-CZ" dirty="0">
                        <a:latin typeface="Fabrika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>
                        <a:latin typeface="Fabrik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abrikat"/>
                        </a:rPr>
                        <a:t>předseda</a:t>
                      </a:r>
                      <a:r>
                        <a:rPr lang="cs-CZ" baseline="0" dirty="0" smtClean="0">
                          <a:latin typeface="Fabrikat"/>
                        </a:rPr>
                        <a:t> nejsilnějšího poslaneckého klubu</a:t>
                      </a:r>
                      <a:endParaRPr lang="cs-CZ" dirty="0">
                        <a:latin typeface="Fabrik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abrikat"/>
                        </a:rPr>
                        <a:t>podpoří požadavek</a:t>
                      </a:r>
                    </a:p>
                    <a:p>
                      <a:endParaRPr lang="cs-CZ" dirty="0" smtClean="0">
                        <a:latin typeface="Fabrikat"/>
                      </a:endParaRPr>
                    </a:p>
                    <a:p>
                      <a:endParaRPr lang="cs-CZ" dirty="0">
                        <a:latin typeface="Fabrik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abrikat"/>
                        </a:rPr>
                        <a:t>schůzka</a:t>
                      </a:r>
                      <a:r>
                        <a:rPr lang="cs-CZ" baseline="0" dirty="0" smtClean="0">
                          <a:latin typeface="Fabrikat"/>
                        </a:rPr>
                        <a:t> s předsedou</a:t>
                      </a:r>
                    </a:p>
                    <a:p>
                      <a:endParaRPr lang="cs-CZ" baseline="0" dirty="0" smtClean="0">
                        <a:latin typeface="Fabrikat"/>
                      </a:endParaRPr>
                    </a:p>
                    <a:p>
                      <a:r>
                        <a:rPr lang="cs-CZ" baseline="0" dirty="0" smtClean="0">
                          <a:latin typeface="Fabrikat"/>
                        </a:rPr>
                        <a:t>dopisy vašich podporovatelů</a:t>
                      </a:r>
                      <a:endParaRPr lang="cs-CZ" dirty="0">
                        <a:latin typeface="Fabrik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424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4111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Zadání domácí </a:t>
            </a:r>
            <a:r>
              <a:rPr lang="cs-CZ" b="1" dirty="0" smtClean="0"/>
              <a:t>práce</a:t>
            </a:r>
            <a:endParaRPr lang="cs-CZ" dirty="0"/>
          </a:p>
          <a:p>
            <a:r>
              <a:rPr lang="cs-CZ" dirty="0"/>
              <a:t>Vypracování analýzy (dle představené metodiky, 2-3 normostrany) vybrané veřejné kampaně české, zahraniční či mezinárodní nevládní organizace či hnutí s identifikací cíle a cílových skupin, terče, komunikační strategie a klíčových </a:t>
            </a:r>
            <a:r>
              <a:rPr lang="cs-CZ" dirty="0" smtClean="0"/>
              <a:t>hráčů.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2157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ktuální trendy předškolního vzdělávání"/>
          <p:cNvSpPr txBox="1"/>
          <p:nvPr/>
        </p:nvSpPr>
        <p:spPr>
          <a:xfrm>
            <a:off x="635000" y="652852"/>
            <a:ext cx="4462760" cy="700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ct val="120000"/>
              </a:lnSpc>
              <a:spcBef>
                <a:spcPts val="2000"/>
              </a:spcBef>
              <a:defRPr sz="5600">
                <a:solidFill>
                  <a:srgbClr val="00A4AF"/>
                </a:solidFill>
                <a:latin typeface="Fabrikat"/>
                <a:ea typeface="Fabrikat"/>
                <a:cs typeface="Fabrikat"/>
                <a:sym typeface="Fabrikat"/>
              </a:defRPr>
            </a:lvl1pPr>
          </a:lstStyle>
          <a:p>
            <a:pPr hangingPunct="1">
              <a:lnSpc>
                <a:spcPct val="108000"/>
              </a:lnSpc>
              <a:spcBef>
                <a:spcPts val="900"/>
              </a:spcBef>
              <a:defRPr/>
            </a:pPr>
            <a:r>
              <a:rPr lang="cs-CZ" altLang="cs-CZ" sz="3600" dirty="0" smtClean="0">
                <a:cs typeface="Arial" panose="020B0604020202020204" pitchFamily="34" charset="0"/>
              </a:rPr>
              <a:t>Děkuji za pozornost</a:t>
            </a:r>
            <a:endParaRPr lang="cs-CZ" altLang="cs-CZ" sz="3600" dirty="0">
              <a:cs typeface="Arial" panose="020B0604020202020204" pitchFamily="34" charset="0"/>
            </a:endParaRPr>
          </a:p>
        </p:txBody>
      </p:sp>
      <p:sp>
        <p:nvSpPr>
          <p:cNvPr id="132" name="Narůstající počet dětí a nedostatečná kapacita zařízení"/>
          <p:cNvSpPr txBox="1"/>
          <p:nvPr/>
        </p:nvSpPr>
        <p:spPr>
          <a:xfrm>
            <a:off x="637006" y="4388343"/>
            <a:ext cx="11225142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marL="381000" indent="-381000" algn="l">
              <a:buSzPct val="100000"/>
              <a:buChar char="—"/>
              <a:defRPr sz="3600" b="0">
                <a:solidFill>
                  <a:srgbClr val="8C8C8C"/>
                </a:solidFill>
                <a:latin typeface="Brix Sans Regular"/>
                <a:ea typeface="Brix Sans Regular"/>
                <a:cs typeface="Brix Sans Regular"/>
                <a:sym typeface="Brix Sans Regular"/>
              </a:defRPr>
            </a:lvl1pPr>
          </a:lstStyle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0401360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ktuální trendy předškolního vzdělávání"/>
          <p:cNvSpPr txBox="1"/>
          <p:nvPr/>
        </p:nvSpPr>
        <p:spPr>
          <a:xfrm>
            <a:off x="635000" y="625153"/>
            <a:ext cx="8027839" cy="756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ct val="120000"/>
              </a:lnSpc>
              <a:spcBef>
                <a:spcPts val="2000"/>
              </a:spcBef>
              <a:defRPr sz="5600">
                <a:solidFill>
                  <a:srgbClr val="00A4AF"/>
                </a:solidFill>
                <a:latin typeface="Fabrikat"/>
                <a:ea typeface="Fabrikat"/>
                <a:cs typeface="Fabrikat"/>
                <a:sym typeface="Fabrikat"/>
              </a:defRPr>
            </a:lvl1pPr>
          </a:lstStyle>
          <a:p>
            <a:pPr hangingPunct="1">
              <a:lnSpc>
                <a:spcPct val="118000"/>
              </a:lnSpc>
              <a:spcBef>
                <a:spcPct val="0"/>
              </a:spcBef>
              <a:defRPr/>
            </a:pPr>
            <a:r>
              <a:rPr lang="cs-CZ" altLang="cs-CZ" sz="3600" dirty="0" smtClean="0">
                <a:cs typeface="Arial" panose="020B0604020202020204" pitchFamily="34" charset="0"/>
              </a:rPr>
              <a:t>Co je to </a:t>
            </a:r>
            <a:r>
              <a:rPr lang="cs-CZ" altLang="cs-CZ" sz="3600" dirty="0" err="1" smtClean="0">
                <a:cs typeface="Arial" panose="020B0604020202020204" pitchFamily="34" charset="0"/>
              </a:rPr>
              <a:t>advokační</a:t>
            </a:r>
            <a:r>
              <a:rPr lang="cs-CZ" altLang="cs-CZ" sz="3600" dirty="0" smtClean="0">
                <a:cs typeface="Arial" panose="020B0604020202020204" pitchFamily="34" charset="0"/>
              </a:rPr>
              <a:t> práce / </a:t>
            </a:r>
            <a:r>
              <a:rPr lang="cs-CZ" altLang="cs-CZ" sz="3600" dirty="0" err="1" smtClean="0">
                <a:cs typeface="Arial" panose="020B0604020202020204" pitchFamily="34" charset="0"/>
              </a:rPr>
              <a:t>advocacy</a:t>
            </a:r>
            <a:endParaRPr lang="cs-CZ" altLang="cs-CZ" sz="3600" dirty="0">
              <a:cs typeface="Arial" panose="020B0604020202020204" pitchFamily="34" charset="0"/>
            </a:endParaRPr>
          </a:p>
        </p:txBody>
      </p:sp>
      <p:sp>
        <p:nvSpPr>
          <p:cNvPr id="132" name="Narůstající počet dětí a nedostatečná kapacita zařízení"/>
          <p:cNvSpPr txBox="1"/>
          <p:nvPr/>
        </p:nvSpPr>
        <p:spPr>
          <a:xfrm>
            <a:off x="637006" y="-2290406"/>
            <a:ext cx="11225142" cy="139525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marL="381000" indent="-381000" algn="l">
              <a:buSzPct val="100000"/>
              <a:buChar char="—"/>
              <a:defRPr sz="3600" b="0">
                <a:solidFill>
                  <a:srgbClr val="8C8C8C"/>
                </a:solidFill>
                <a:latin typeface="Brix Sans Regular"/>
                <a:ea typeface="Brix Sans Regular"/>
                <a:cs typeface="Brix Sans Regular"/>
                <a:sym typeface="Brix Sans Regular"/>
              </a:defRPr>
            </a:lvl1pPr>
          </a:lstStyle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err="1" smtClean="0"/>
              <a:t>Advokační</a:t>
            </a:r>
            <a:r>
              <a:rPr lang="cs-CZ" dirty="0" smtClean="0"/>
              <a:t> </a:t>
            </a:r>
            <a:r>
              <a:rPr lang="cs-CZ" dirty="0"/>
              <a:t>činností se rozumí </a:t>
            </a:r>
            <a:r>
              <a:rPr lang="cs-CZ" b="1" dirty="0"/>
              <a:t>organizovaná snaha </a:t>
            </a:r>
            <a:r>
              <a:rPr lang="cs-CZ" b="1" dirty="0" smtClean="0"/>
              <a:t>změnit</a:t>
            </a:r>
          </a:p>
          <a:p>
            <a:pPr marL="0" indent="0" algn="just">
              <a:buNone/>
            </a:pPr>
            <a:endParaRPr lang="cs-CZ" dirty="0"/>
          </a:p>
          <a:p>
            <a:pPr algn="just">
              <a:buFontTx/>
              <a:buChar char="-"/>
            </a:pPr>
            <a:r>
              <a:rPr lang="cs-CZ" dirty="0" smtClean="0"/>
              <a:t>veřejnou politiku/praxi</a:t>
            </a:r>
          </a:p>
          <a:p>
            <a:pPr algn="just">
              <a:buFontTx/>
              <a:buChar char="-"/>
            </a:pPr>
            <a:r>
              <a:rPr lang="cs-CZ" dirty="0" smtClean="0"/>
              <a:t>postoje </a:t>
            </a:r>
            <a:r>
              <a:rPr lang="cs-CZ" dirty="0"/>
              <a:t>veřejnosti </a:t>
            </a:r>
            <a:endParaRPr lang="cs-CZ" dirty="0" smtClean="0"/>
          </a:p>
          <a:p>
            <a:pPr algn="just">
              <a:buFontTx/>
              <a:buChar char="-"/>
            </a:pPr>
            <a:r>
              <a:rPr lang="cs-CZ" dirty="0" smtClean="0"/>
              <a:t>legislativu a normy</a:t>
            </a:r>
          </a:p>
          <a:p>
            <a:pPr algn="just">
              <a:buFontTx/>
              <a:buChar char="-"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Předkládáním </a:t>
            </a:r>
            <a:r>
              <a:rPr lang="cs-CZ" dirty="0"/>
              <a:t>argumentů, příkladů či důkazů, jak a proč se má změna stát. </a:t>
            </a: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err="1" smtClean="0"/>
              <a:t>Advocacy</a:t>
            </a:r>
            <a:r>
              <a:rPr lang="cs-CZ" dirty="0" smtClean="0"/>
              <a:t> je veřejné prosazování myšlenek, doporučení, artikulace zájmů.</a:t>
            </a:r>
          </a:p>
          <a:p>
            <a:pPr algn="just"/>
            <a:endParaRPr lang="cs-CZ" b="1" dirty="0"/>
          </a:p>
          <a:p>
            <a:pPr marL="0" indent="0" algn="just">
              <a:buNone/>
            </a:pPr>
            <a:r>
              <a:rPr lang="cs-CZ" b="1" i="1" dirty="0"/>
              <a:t>Příklady</a:t>
            </a:r>
          </a:p>
          <a:p>
            <a:pPr algn="just"/>
            <a:endParaRPr lang="cs-CZ" b="1" dirty="0" smtClean="0"/>
          </a:p>
          <a:p>
            <a:pPr marL="0" indent="0" algn="just">
              <a:buNone/>
            </a:pPr>
            <a:endParaRPr lang="cs-CZ" b="1" dirty="0" smtClean="0"/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121591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ktuální trendy předškolního vzdělávání"/>
          <p:cNvSpPr txBox="1"/>
          <p:nvPr/>
        </p:nvSpPr>
        <p:spPr>
          <a:xfrm>
            <a:off x="635000" y="654295"/>
            <a:ext cx="5488682" cy="698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ct val="120000"/>
              </a:lnSpc>
              <a:spcBef>
                <a:spcPts val="2000"/>
              </a:spcBef>
              <a:defRPr sz="5600">
                <a:solidFill>
                  <a:srgbClr val="00A4AF"/>
                </a:solidFill>
                <a:latin typeface="Fabrikat"/>
                <a:ea typeface="Fabrikat"/>
                <a:cs typeface="Fabrikat"/>
                <a:sym typeface="Fabrikat"/>
              </a:defRPr>
            </a:lvl1pPr>
          </a:lstStyle>
          <a:p>
            <a:pPr hangingPunct="1">
              <a:lnSpc>
                <a:spcPct val="118000"/>
              </a:lnSpc>
              <a:spcBef>
                <a:spcPct val="0"/>
              </a:spcBef>
              <a:defRPr/>
            </a:pPr>
            <a:r>
              <a:rPr lang="cs-CZ" altLang="cs-CZ" sz="3600" dirty="0" smtClean="0">
                <a:cs typeface="Arial" panose="020B0604020202020204" pitchFamily="34" charset="0"/>
              </a:rPr>
              <a:t>Když se řekne </a:t>
            </a:r>
            <a:r>
              <a:rPr lang="cs-CZ" altLang="cs-CZ" sz="3600" dirty="0" err="1" smtClean="0">
                <a:cs typeface="Arial" panose="020B0604020202020204" pitchFamily="34" charset="0"/>
              </a:rPr>
              <a:t>watchdog</a:t>
            </a:r>
            <a:endParaRPr lang="cs-CZ" altLang="cs-CZ" sz="3600" dirty="0">
              <a:cs typeface="Arial" panose="020B0604020202020204" pitchFamily="34" charset="0"/>
            </a:endParaRPr>
          </a:p>
        </p:txBody>
      </p:sp>
      <p:sp>
        <p:nvSpPr>
          <p:cNvPr id="132" name="Narůstající počet dětí a nedostatečná kapacita zařízení"/>
          <p:cNvSpPr txBox="1"/>
          <p:nvPr/>
        </p:nvSpPr>
        <p:spPr>
          <a:xfrm>
            <a:off x="637006" y="2550911"/>
            <a:ext cx="11651976" cy="56425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marL="381000" indent="-381000" algn="l">
              <a:buSzPct val="100000"/>
              <a:buChar char="—"/>
              <a:defRPr sz="3600" b="0">
                <a:solidFill>
                  <a:srgbClr val="8C8C8C"/>
                </a:solidFill>
                <a:latin typeface="Brix Sans Regular"/>
                <a:ea typeface="Brix Sans Regular"/>
                <a:cs typeface="Brix Sans Regular"/>
                <a:sym typeface="Brix Sans Regular"/>
              </a:defRPr>
            </a:lvl1pPr>
          </a:lstStyle>
          <a:p>
            <a:pPr marL="0" indent="0" algn="just">
              <a:buNone/>
            </a:pPr>
            <a:r>
              <a:rPr lang="cs-CZ" dirty="0" smtClean="0"/>
              <a:t>Činnost nestátního jedince </a:t>
            </a:r>
            <a:r>
              <a:rPr lang="cs-CZ" dirty="0"/>
              <a:t>nebo organizace </a:t>
            </a:r>
            <a:r>
              <a:rPr lang="cs-CZ" dirty="0" err="1" smtClean="0"/>
              <a:t>jejimž</a:t>
            </a:r>
            <a:r>
              <a:rPr lang="cs-CZ" dirty="0" smtClean="0"/>
              <a:t> </a:t>
            </a:r>
            <a:r>
              <a:rPr lang="cs-CZ" dirty="0"/>
              <a:t>cílem </a:t>
            </a:r>
            <a:r>
              <a:rPr lang="cs-CZ" dirty="0" smtClean="0"/>
              <a:t>je:</a:t>
            </a:r>
          </a:p>
          <a:p>
            <a:pPr algn="just">
              <a:buFontTx/>
              <a:buChar char="-"/>
            </a:pPr>
            <a:r>
              <a:rPr lang="cs-CZ" dirty="0" smtClean="0"/>
              <a:t>dohlížet na fungováním politických </a:t>
            </a:r>
            <a:r>
              <a:rPr lang="cs-CZ" dirty="0"/>
              <a:t>činitelů, úřadů, státních organizací či </a:t>
            </a:r>
            <a:r>
              <a:rPr lang="cs-CZ" dirty="0" smtClean="0"/>
              <a:t>firem</a:t>
            </a:r>
          </a:p>
          <a:p>
            <a:pPr algn="just">
              <a:buFontTx/>
              <a:buChar char="-"/>
            </a:pPr>
            <a:r>
              <a:rPr lang="cs-CZ" dirty="0" smtClean="0"/>
              <a:t>monitorovat </a:t>
            </a:r>
            <a:r>
              <a:rPr lang="cs-CZ" dirty="0" err="1" smtClean="0"/>
              <a:t>dodržovíní</a:t>
            </a:r>
            <a:r>
              <a:rPr lang="cs-CZ" dirty="0" smtClean="0"/>
              <a:t> zákonů a předpisů ze strany sledovaných institucí</a:t>
            </a:r>
          </a:p>
          <a:p>
            <a:pPr algn="just">
              <a:buFontTx/>
              <a:buChar char="-"/>
            </a:pPr>
            <a:r>
              <a:rPr lang="cs-CZ" dirty="0" smtClean="0"/>
              <a:t>Hlídat dodržování demokratických postupů a principů</a:t>
            </a:r>
          </a:p>
          <a:p>
            <a:pPr algn="just">
              <a:buFontTx/>
              <a:buChar char="-"/>
            </a:pPr>
            <a:endParaRPr lang="cs-CZ" b="1" dirty="0"/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b="1" i="1" dirty="0" smtClean="0"/>
              <a:t>Příklady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6007657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ktuální trendy předškolního vzdělávání"/>
          <p:cNvSpPr txBox="1"/>
          <p:nvPr/>
        </p:nvSpPr>
        <p:spPr>
          <a:xfrm>
            <a:off x="635000" y="625153"/>
            <a:ext cx="8027839" cy="756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ct val="120000"/>
              </a:lnSpc>
              <a:spcBef>
                <a:spcPts val="2000"/>
              </a:spcBef>
              <a:defRPr sz="5600">
                <a:solidFill>
                  <a:srgbClr val="00A4AF"/>
                </a:solidFill>
                <a:latin typeface="Fabrikat"/>
                <a:ea typeface="Fabrikat"/>
                <a:cs typeface="Fabrikat"/>
                <a:sym typeface="Fabrikat"/>
              </a:defRPr>
            </a:lvl1pPr>
          </a:lstStyle>
          <a:p>
            <a:pPr hangingPunct="1">
              <a:lnSpc>
                <a:spcPct val="118000"/>
              </a:lnSpc>
              <a:spcBef>
                <a:spcPct val="0"/>
              </a:spcBef>
              <a:defRPr/>
            </a:pPr>
            <a:r>
              <a:rPr lang="cs-CZ" altLang="cs-CZ" sz="3600" dirty="0" smtClean="0">
                <a:cs typeface="Arial" panose="020B0604020202020204" pitchFamily="34" charset="0"/>
              </a:rPr>
              <a:t>Co je to </a:t>
            </a:r>
            <a:r>
              <a:rPr lang="cs-CZ" altLang="cs-CZ" sz="3600" dirty="0" err="1" smtClean="0">
                <a:cs typeface="Arial" panose="020B0604020202020204" pitchFamily="34" charset="0"/>
              </a:rPr>
              <a:t>advokační</a:t>
            </a:r>
            <a:r>
              <a:rPr lang="cs-CZ" altLang="cs-CZ" sz="3600" dirty="0" smtClean="0">
                <a:cs typeface="Arial" panose="020B0604020202020204" pitchFamily="34" charset="0"/>
              </a:rPr>
              <a:t> práce / </a:t>
            </a:r>
            <a:r>
              <a:rPr lang="cs-CZ" altLang="cs-CZ" sz="3600" dirty="0" err="1" smtClean="0">
                <a:cs typeface="Arial" panose="020B0604020202020204" pitchFamily="34" charset="0"/>
              </a:rPr>
              <a:t>advocacy</a:t>
            </a:r>
            <a:endParaRPr lang="cs-CZ" altLang="cs-CZ" sz="3600" dirty="0">
              <a:cs typeface="Arial" panose="020B0604020202020204" pitchFamily="34" charset="0"/>
            </a:endParaRPr>
          </a:p>
        </p:txBody>
      </p:sp>
      <p:sp>
        <p:nvSpPr>
          <p:cNvPr id="132" name="Narůstající počet dětí a nedostatečná kapacita zařízení"/>
          <p:cNvSpPr txBox="1"/>
          <p:nvPr/>
        </p:nvSpPr>
        <p:spPr>
          <a:xfrm>
            <a:off x="637006" y="3803568"/>
            <a:ext cx="11225142" cy="1764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marL="381000" indent="-381000" algn="l">
              <a:buSzPct val="100000"/>
              <a:buChar char="—"/>
              <a:defRPr sz="3600" b="0">
                <a:solidFill>
                  <a:srgbClr val="8C8C8C"/>
                </a:solidFill>
                <a:latin typeface="Brix Sans Regular"/>
                <a:ea typeface="Brix Sans Regular"/>
                <a:cs typeface="Brix Sans Regular"/>
                <a:sym typeface="Brix Sans Regular"/>
              </a:defRPr>
            </a:lvl1pPr>
          </a:lstStyle>
          <a:p>
            <a:pPr marL="0" indent="0" algn="just">
              <a:buNone/>
            </a:pPr>
            <a:endParaRPr lang="cs-CZ" b="1" dirty="0" smtClean="0"/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endParaRPr lang="cs-CZ" b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90" y="2525671"/>
            <a:ext cx="12272925" cy="4008329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1102290" y="6678405"/>
            <a:ext cx="5574083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Zdroj: </a:t>
            </a:r>
            <a:r>
              <a:rPr kumimoji="0" lang="cs-CZ" sz="2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The</a:t>
            </a:r>
            <a:r>
              <a:rPr kumimoji="0" lang="cs-CZ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kumimoji="0" lang="cs-CZ" sz="2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Good</a:t>
            </a:r>
            <a:r>
              <a:rPr kumimoji="0" lang="cs-CZ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Lobby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958691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ktuální trendy předškolního vzdělávání"/>
          <p:cNvSpPr txBox="1"/>
          <p:nvPr/>
        </p:nvSpPr>
        <p:spPr>
          <a:xfrm>
            <a:off x="635000" y="654295"/>
            <a:ext cx="8284319" cy="698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ct val="120000"/>
              </a:lnSpc>
              <a:spcBef>
                <a:spcPts val="2000"/>
              </a:spcBef>
              <a:defRPr sz="5600">
                <a:solidFill>
                  <a:srgbClr val="00A4AF"/>
                </a:solidFill>
                <a:latin typeface="Fabrikat"/>
                <a:ea typeface="Fabrikat"/>
                <a:cs typeface="Fabrikat"/>
                <a:sym typeface="Fabrikat"/>
              </a:defRPr>
            </a:lvl1pPr>
          </a:lstStyle>
          <a:p>
            <a:pPr hangingPunct="1">
              <a:lnSpc>
                <a:spcPct val="118000"/>
              </a:lnSpc>
              <a:spcBef>
                <a:spcPct val="0"/>
              </a:spcBef>
              <a:defRPr/>
            </a:pPr>
            <a:r>
              <a:rPr lang="cs-CZ" altLang="cs-CZ" sz="3600" dirty="0">
                <a:cs typeface="Arial" panose="020B0604020202020204" pitchFamily="34" charset="0"/>
              </a:rPr>
              <a:t>Výhody vedení </a:t>
            </a:r>
            <a:r>
              <a:rPr lang="cs-CZ" altLang="cs-CZ" sz="3600" dirty="0" err="1">
                <a:cs typeface="Arial" panose="020B0604020202020204" pitchFamily="34" charset="0"/>
              </a:rPr>
              <a:t>advokačních</a:t>
            </a:r>
            <a:r>
              <a:rPr lang="cs-CZ" altLang="cs-CZ" sz="3600" dirty="0">
                <a:cs typeface="Arial" panose="020B0604020202020204" pitchFamily="34" charset="0"/>
              </a:rPr>
              <a:t> kampaní</a:t>
            </a:r>
          </a:p>
        </p:txBody>
      </p:sp>
      <p:sp>
        <p:nvSpPr>
          <p:cNvPr id="132" name="Narůstající počet dětí a nedostatečná kapacita zařízení"/>
          <p:cNvSpPr txBox="1"/>
          <p:nvPr/>
        </p:nvSpPr>
        <p:spPr>
          <a:xfrm>
            <a:off x="637006" y="2241089"/>
            <a:ext cx="11225142" cy="48895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marL="381000" indent="-381000" algn="l">
              <a:buSzPct val="100000"/>
              <a:buChar char="—"/>
              <a:defRPr sz="3600" b="0">
                <a:solidFill>
                  <a:srgbClr val="8C8C8C"/>
                </a:solidFill>
                <a:latin typeface="Brix Sans Regular"/>
                <a:ea typeface="Brix Sans Regular"/>
                <a:cs typeface="Brix Sans Regular"/>
                <a:sym typeface="Brix Sans Regular"/>
              </a:defRPr>
            </a:lvl1pPr>
          </a:lstStyle>
          <a:p>
            <a:pPr eaLnBrk="1" hangingPunct="1">
              <a:lnSpc>
                <a:spcPct val="118000"/>
              </a:lnSpc>
              <a:spcBef>
                <a:spcPts val="700"/>
              </a:spcBef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ea typeface="Lucida Sans Unicode" panose="020B0602030504020204" pitchFamily="34" charset="0"/>
                <a:cs typeface="Arial" panose="020B0604020202020204" pitchFamily="34" charset="0"/>
              </a:rPr>
              <a:t>efektivní a prověřený způsob jak dosáhnout systémových změn</a:t>
            </a:r>
          </a:p>
          <a:p>
            <a:pPr eaLnBrk="1" hangingPunct="1">
              <a:lnSpc>
                <a:spcPct val="118000"/>
              </a:lnSpc>
              <a:spcBef>
                <a:spcPts val="700"/>
              </a:spcBef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ea typeface="Lucida Sans Unicode" panose="020B0602030504020204" pitchFamily="34" charset="0"/>
                <a:cs typeface="Arial" panose="020B0604020202020204" pitchFamily="34" charset="0"/>
              </a:rPr>
              <a:t>do tématu umí vtáhnout vybranou části veřejnosti</a:t>
            </a:r>
          </a:p>
          <a:p>
            <a:pPr eaLnBrk="1" hangingPunct="1">
              <a:lnSpc>
                <a:spcPct val="118000"/>
              </a:lnSpc>
              <a:spcBef>
                <a:spcPts val="700"/>
              </a:spcBef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ea typeface="Lucida Sans Unicode" panose="020B0602030504020204" pitchFamily="34" charset="0"/>
                <a:cs typeface="Arial" panose="020B0604020202020204" pitchFamily="34" charset="0"/>
              </a:rPr>
              <a:t>možnost získání pozornosti médií</a:t>
            </a:r>
          </a:p>
          <a:p>
            <a:pPr eaLnBrk="1" hangingPunct="1">
              <a:lnSpc>
                <a:spcPct val="118000"/>
              </a:lnSpc>
              <a:spcBef>
                <a:spcPts val="700"/>
              </a:spcBef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dirty="0" smtClean="0">
                <a:ea typeface="Lucida Sans Unicode" panose="020B0602030504020204" pitchFamily="34" charset="0"/>
                <a:cs typeface="Arial" panose="020B0604020202020204" pitchFamily="34" charset="0"/>
              </a:rPr>
              <a:t>vybudování si pozice respektovaného partnera pro ty, kteří rozhodují (politiky, úředníky), získání nových spojenců atd.</a:t>
            </a:r>
            <a:endParaRPr lang="cs-CZ" altLang="cs-CZ" dirty="0">
              <a:ea typeface="Lucida Sans Unicode" panose="020B06020305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7902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ktuální trendy předškolního vzdělávání"/>
          <p:cNvSpPr txBox="1"/>
          <p:nvPr/>
        </p:nvSpPr>
        <p:spPr>
          <a:xfrm>
            <a:off x="635000" y="625153"/>
            <a:ext cx="8822928" cy="756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ct val="120000"/>
              </a:lnSpc>
              <a:spcBef>
                <a:spcPts val="2000"/>
              </a:spcBef>
              <a:defRPr sz="5600">
                <a:solidFill>
                  <a:srgbClr val="00A4AF"/>
                </a:solidFill>
                <a:latin typeface="Fabrikat"/>
                <a:ea typeface="Fabrikat"/>
                <a:cs typeface="Fabrikat"/>
                <a:sym typeface="Fabrikat"/>
              </a:defRPr>
            </a:lvl1pPr>
          </a:lstStyle>
          <a:p>
            <a:pPr hangingPunct="1">
              <a:lnSpc>
                <a:spcPct val="118000"/>
              </a:lnSpc>
              <a:spcBef>
                <a:spcPct val="0"/>
              </a:spcBef>
              <a:defRPr/>
            </a:pPr>
            <a:r>
              <a:rPr lang="cs-CZ" altLang="cs-CZ" sz="3600" dirty="0" smtClean="0">
                <a:cs typeface="Arial" panose="020B0604020202020204" pitchFamily="34" charset="0"/>
              </a:rPr>
              <a:t>Nevýhody </a:t>
            </a:r>
            <a:r>
              <a:rPr lang="cs-CZ" altLang="cs-CZ" sz="3600" dirty="0">
                <a:cs typeface="Arial" panose="020B0604020202020204" pitchFamily="34" charset="0"/>
              </a:rPr>
              <a:t>vedení </a:t>
            </a:r>
            <a:r>
              <a:rPr lang="cs-CZ" altLang="cs-CZ" sz="3600" dirty="0" err="1">
                <a:cs typeface="Arial" panose="020B0604020202020204" pitchFamily="34" charset="0"/>
              </a:rPr>
              <a:t>advokačních</a:t>
            </a:r>
            <a:r>
              <a:rPr lang="cs-CZ" altLang="cs-CZ" sz="3600" dirty="0">
                <a:cs typeface="Arial" panose="020B0604020202020204" pitchFamily="34" charset="0"/>
              </a:rPr>
              <a:t> kampaní</a:t>
            </a:r>
          </a:p>
        </p:txBody>
      </p:sp>
      <p:sp>
        <p:nvSpPr>
          <p:cNvPr id="132" name="Narůstající počet dětí a nedostatečná kapacita zařízení"/>
          <p:cNvSpPr txBox="1"/>
          <p:nvPr/>
        </p:nvSpPr>
        <p:spPr>
          <a:xfrm>
            <a:off x="637006" y="3346328"/>
            <a:ext cx="11225142" cy="26790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marL="381000" indent="-381000" algn="l">
              <a:buSzPct val="100000"/>
              <a:buChar char="—"/>
              <a:defRPr sz="3600" b="0">
                <a:solidFill>
                  <a:srgbClr val="8C8C8C"/>
                </a:solidFill>
                <a:latin typeface="Brix Sans Regular"/>
                <a:ea typeface="Brix Sans Regular"/>
                <a:cs typeface="Brix Sans Regular"/>
                <a:sym typeface="Brix Sans Regular"/>
              </a:defRPr>
            </a:lvl1pPr>
          </a:lstStyle>
          <a:p>
            <a:pPr eaLnBrk="1" hangingPunct="1">
              <a:lnSpc>
                <a:spcPct val="106000"/>
              </a:lnSpc>
              <a:spcBef>
                <a:spcPts val="700"/>
              </a:spcBef>
              <a:buSzPct val="80000"/>
              <a:buFont typeface="Arial" panose="020B0604020202020204" pitchFamily="34" charset="0"/>
              <a:buChar char="•"/>
            </a:pPr>
            <a:r>
              <a:rPr lang="cs-CZ" altLang="cs-CZ" dirty="0">
                <a:cs typeface="Arial" panose="020B0604020202020204" pitchFamily="34" charset="0"/>
              </a:rPr>
              <a:t>hrozí vytvoření konfliktu</a:t>
            </a:r>
          </a:p>
          <a:p>
            <a:pPr eaLnBrk="1" hangingPunct="1">
              <a:lnSpc>
                <a:spcPct val="106000"/>
              </a:lnSpc>
              <a:spcBef>
                <a:spcPts val="700"/>
              </a:spcBef>
              <a:buSzPct val="80000"/>
              <a:buFont typeface="Arial" panose="020B0604020202020204" pitchFamily="34" charset="0"/>
              <a:buChar char="•"/>
            </a:pPr>
            <a:r>
              <a:rPr lang="cs-CZ" altLang="cs-CZ" dirty="0">
                <a:cs typeface="Arial" panose="020B0604020202020204" pitchFamily="34" charset="0"/>
              </a:rPr>
              <a:t>dojde k aktivizaci vašich protivníků</a:t>
            </a:r>
          </a:p>
          <a:p>
            <a:pPr eaLnBrk="1" hangingPunct="1">
              <a:lnSpc>
                <a:spcPct val="106000"/>
              </a:lnSpc>
              <a:spcBef>
                <a:spcPts val="700"/>
              </a:spcBef>
              <a:buSzPct val="80000"/>
              <a:buFont typeface="Arial" panose="020B0604020202020204" pitchFamily="34" charset="0"/>
              <a:buChar char="•"/>
            </a:pPr>
            <a:r>
              <a:rPr lang="cs-CZ" altLang="cs-CZ" dirty="0">
                <a:cs typeface="Arial" panose="020B0604020202020204" pitchFamily="34" charset="0"/>
              </a:rPr>
              <a:t>„získáte“ zodpovědnost za téma</a:t>
            </a:r>
          </a:p>
          <a:p>
            <a:pPr eaLnBrk="1" hangingPunct="1">
              <a:lnSpc>
                <a:spcPct val="106000"/>
              </a:lnSpc>
              <a:spcBef>
                <a:spcPts val="700"/>
              </a:spcBef>
              <a:buSzPct val="80000"/>
              <a:buFont typeface="Arial" panose="020B0604020202020204" pitchFamily="34" charset="0"/>
              <a:buChar char="•"/>
            </a:pPr>
            <a:r>
              <a:rPr lang="cs-CZ" altLang="cs-CZ" dirty="0">
                <a:cs typeface="Arial" panose="020B0604020202020204" pitchFamily="34" charset="0"/>
              </a:rPr>
              <a:t>hrozí hromadění témat, které „musíte“ začít řešit</a:t>
            </a:r>
          </a:p>
        </p:txBody>
      </p:sp>
    </p:spTree>
    <p:extLst>
      <p:ext uri="{BB962C8B-B14F-4D97-AF65-F5344CB8AC3E}">
        <p14:creationId xmlns:p14="http://schemas.microsoft.com/office/powerpoint/2010/main" val="7454580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ktuální trendy předškolního vzdělávání"/>
          <p:cNvSpPr txBox="1"/>
          <p:nvPr/>
        </p:nvSpPr>
        <p:spPr>
          <a:xfrm>
            <a:off x="635000" y="675070"/>
            <a:ext cx="3026470" cy="656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ct val="120000"/>
              </a:lnSpc>
              <a:spcBef>
                <a:spcPts val="2000"/>
              </a:spcBef>
              <a:defRPr sz="5600">
                <a:solidFill>
                  <a:srgbClr val="00A4AF"/>
                </a:solidFill>
                <a:latin typeface="Fabrikat"/>
                <a:ea typeface="Fabrikat"/>
                <a:cs typeface="Fabrikat"/>
                <a:sym typeface="Fabrikat"/>
              </a:defRPr>
            </a:lvl1pPr>
          </a:lstStyle>
          <a:p>
            <a:pPr hangingPunct="1">
              <a:lnSpc>
                <a:spcPct val="108000"/>
              </a:lnSpc>
              <a:spcBef>
                <a:spcPts val="900"/>
              </a:spcBef>
              <a:defRPr/>
            </a:pPr>
            <a:r>
              <a:rPr lang="cs-CZ" altLang="cs-CZ" sz="3600" dirty="0">
                <a:cs typeface="Arial" panose="020B0604020202020204" pitchFamily="34" charset="0"/>
              </a:rPr>
              <a:t>Výběr tématu</a:t>
            </a:r>
          </a:p>
        </p:txBody>
      </p:sp>
      <p:sp>
        <p:nvSpPr>
          <p:cNvPr id="132" name="Narůstající počet dětí a nedostatečná kapacita zařízení"/>
          <p:cNvSpPr txBox="1"/>
          <p:nvPr/>
        </p:nvSpPr>
        <p:spPr>
          <a:xfrm>
            <a:off x="637006" y="2428063"/>
            <a:ext cx="11225142" cy="45155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marL="381000" indent="-381000" algn="l">
              <a:buSzPct val="100000"/>
              <a:buChar char="—"/>
              <a:defRPr sz="3600" b="0">
                <a:solidFill>
                  <a:srgbClr val="8C8C8C"/>
                </a:solidFill>
                <a:latin typeface="Brix Sans Regular"/>
                <a:ea typeface="Brix Sans Regular"/>
                <a:cs typeface="Brix Sans Regular"/>
                <a:sym typeface="Brix Sans Regular"/>
              </a:defRPr>
            </a:lvl1pPr>
          </a:lstStyle>
          <a:p>
            <a:pPr eaLnBrk="1" hangingPunct="1">
              <a:lnSpc>
                <a:spcPct val="108000"/>
              </a:lnSpc>
              <a:spcBef>
                <a:spcPts val="650"/>
              </a:spcBef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cs typeface="Arial" panose="020B0604020202020204" pitchFamily="34" charset="0"/>
              </a:rPr>
              <a:t> Nemůžete vyhrát všechno najednou</a:t>
            </a:r>
          </a:p>
          <a:p>
            <a:pPr eaLnBrk="1" hangingPunct="1">
              <a:lnSpc>
                <a:spcPct val="108000"/>
              </a:lnSpc>
              <a:spcBef>
                <a:spcPts val="650"/>
              </a:spcBef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cs typeface="Arial" panose="020B0604020202020204" pitchFamily="34" charset="0"/>
              </a:rPr>
              <a:t> Je nutné hledat aktuální prioritu a pečlivě ji volit</a:t>
            </a:r>
          </a:p>
          <a:p>
            <a:pPr eaLnBrk="1" hangingPunct="1">
              <a:lnSpc>
                <a:spcPct val="108000"/>
              </a:lnSpc>
              <a:spcBef>
                <a:spcPts val="650"/>
              </a:spcBef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cs typeface="Arial" panose="020B0604020202020204" pitchFamily="34" charset="0"/>
              </a:rPr>
              <a:t> Kritéria: např. ekologický význam, šance uspět (prosaditelnost, příležitost), šance na systémovou změnu, znalost prosaditelného řešení, přínos pro organizaci apod.</a:t>
            </a:r>
          </a:p>
          <a:p>
            <a:pPr eaLnBrk="1" hangingPunct="1">
              <a:lnSpc>
                <a:spcPct val="108000"/>
              </a:lnSpc>
              <a:spcBef>
                <a:spcPts val="650"/>
              </a:spcBef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cs typeface="Arial" panose="020B0604020202020204" pitchFamily="34" charset="0"/>
              </a:rPr>
              <a:t> Další témata nechme na příští kampaň</a:t>
            </a:r>
          </a:p>
        </p:txBody>
      </p:sp>
    </p:spTree>
    <p:extLst>
      <p:ext uri="{BB962C8B-B14F-4D97-AF65-F5344CB8AC3E}">
        <p14:creationId xmlns:p14="http://schemas.microsoft.com/office/powerpoint/2010/main" val="989005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ktuální trendy předškolního vzdělávání"/>
          <p:cNvSpPr txBox="1"/>
          <p:nvPr/>
        </p:nvSpPr>
        <p:spPr>
          <a:xfrm>
            <a:off x="635000" y="694402"/>
            <a:ext cx="8944756" cy="617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ct val="120000"/>
              </a:lnSpc>
              <a:spcBef>
                <a:spcPts val="2000"/>
              </a:spcBef>
              <a:defRPr sz="5600">
                <a:solidFill>
                  <a:srgbClr val="00A4AF"/>
                </a:solidFill>
                <a:latin typeface="Fabrikat"/>
                <a:ea typeface="Fabrikat"/>
                <a:cs typeface="Fabrikat"/>
                <a:sym typeface="Fabrikat"/>
              </a:defRPr>
            </a:lvl1pPr>
          </a:lstStyle>
          <a:p>
            <a:pPr hangingPunct="1">
              <a:lnSpc>
                <a:spcPct val="93000"/>
              </a:lnSpc>
              <a:spcBef>
                <a:spcPts val="924"/>
              </a:spcBef>
              <a:defRPr/>
            </a:pPr>
            <a:r>
              <a:rPr lang="cs-CZ" altLang="cs-CZ" sz="3600" i="1" dirty="0">
                <a:ea typeface="Lucida Sans Unicode" panose="020B0602030504020204" pitchFamily="34" charset="0"/>
                <a:cs typeface="Arial" panose="020B0604020202020204" pitchFamily="34" charset="0"/>
              </a:rPr>
              <a:t>Na začátku si odpovězte několik otázek:</a:t>
            </a:r>
            <a:r>
              <a:rPr lang="cs-CZ" altLang="cs-CZ" sz="2000" i="1" dirty="0">
                <a:ea typeface="Lucida Sans Unicode" panose="020B0602030504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2" name="Narůstající počet dětí a nedostatečná kapacita zařízení"/>
          <p:cNvSpPr txBox="1"/>
          <p:nvPr/>
        </p:nvSpPr>
        <p:spPr>
          <a:xfrm>
            <a:off x="637006" y="2414053"/>
            <a:ext cx="11225142" cy="4543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marL="381000" indent="-381000" algn="l">
              <a:buSzPct val="100000"/>
              <a:buChar char="—"/>
              <a:defRPr sz="3600" b="0">
                <a:solidFill>
                  <a:srgbClr val="8C8C8C"/>
                </a:solidFill>
                <a:latin typeface="Brix Sans Regular"/>
                <a:ea typeface="Brix Sans Regular"/>
                <a:cs typeface="Brix Sans Regular"/>
                <a:sym typeface="Brix Sans Regular"/>
              </a:defRPr>
            </a:lvl1pPr>
          </a:lstStyle>
          <a:p>
            <a:pPr hangingPunct="1">
              <a:lnSpc>
                <a:spcPct val="118000"/>
              </a:lnSpc>
              <a:spcBef>
                <a:spcPts val="924"/>
              </a:spcBef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ea typeface="Lucida Sans Unicode" panose="020B0602030504020204" pitchFamily="34" charset="0"/>
                <a:cs typeface="Arial" panose="020B0604020202020204" pitchFamily="34" charset="0"/>
              </a:rPr>
              <a:t>V čem spočívá </a:t>
            </a:r>
            <a:r>
              <a:rPr lang="cs-CZ" altLang="cs-CZ" u="sng" dirty="0">
                <a:ea typeface="Lucida Sans Unicode" panose="020B0602030504020204" pitchFamily="34" charset="0"/>
                <a:cs typeface="Arial" panose="020B0604020202020204" pitchFamily="34" charset="0"/>
              </a:rPr>
              <a:t>problém</a:t>
            </a:r>
            <a:r>
              <a:rPr lang="cs-CZ" altLang="cs-CZ" dirty="0">
                <a:ea typeface="Lucida Sans Unicode" panose="020B0602030504020204" pitchFamily="34" charset="0"/>
                <a:cs typeface="Arial" panose="020B0604020202020204" pitchFamily="34" charset="0"/>
              </a:rPr>
              <a:t>, který chcete řešit?</a:t>
            </a:r>
          </a:p>
          <a:p>
            <a:pPr hangingPunct="1">
              <a:lnSpc>
                <a:spcPct val="118000"/>
              </a:lnSpc>
              <a:spcBef>
                <a:spcPts val="924"/>
              </a:spcBef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ea typeface="Lucida Sans Unicode" panose="020B0602030504020204" pitchFamily="34" charset="0"/>
                <a:cs typeface="Arial" panose="020B0604020202020204" pitchFamily="34" charset="0"/>
              </a:rPr>
              <a:t> Jaké jsou příčiny problému a jeho důsledky? </a:t>
            </a:r>
          </a:p>
          <a:p>
            <a:pPr hangingPunct="1">
              <a:lnSpc>
                <a:spcPct val="118000"/>
              </a:lnSpc>
              <a:spcBef>
                <a:spcPts val="924"/>
              </a:spcBef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ea typeface="Lucida Sans Unicode" panose="020B0602030504020204" pitchFamily="34" charset="0"/>
                <a:cs typeface="Arial" panose="020B0604020202020204" pitchFamily="34" charset="0"/>
              </a:rPr>
              <a:t> Jaké existují možnosti řešení?</a:t>
            </a:r>
          </a:p>
          <a:p>
            <a:pPr hangingPunct="1">
              <a:lnSpc>
                <a:spcPct val="118000"/>
              </a:lnSpc>
              <a:spcBef>
                <a:spcPts val="924"/>
              </a:spcBef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ea typeface="Lucida Sans Unicode" panose="020B0602030504020204" pitchFamily="34" charset="0"/>
                <a:cs typeface="Arial" panose="020B0604020202020204" pitchFamily="34" charset="0"/>
              </a:rPr>
              <a:t> Proč se to ještě nestalo (bariéry)?</a:t>
            </a:r>
          </a:p>
          <a:p>
            <a:pPr hangingPunct="1">
              <a:lnSpc>
                <a:spcPct val="118000"/>
              </a:lnSpc>
              <a:spcBef>
                <a:spcPts val="924"/>
              </a:spcBef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ea typeface="Lucida Sans Unicode" panose="020B0602030504020204" pitchFamily="34" charset="0"/>
                <a:cs typeface="Arial" panose="020B0604020202020204" pitchFamily="34" charset="0"/>
              </a:rPr>
              <a:t> Kdo je (nejlépe) schopen věcmi pohnout?</a:t>
            </a:r>
          </a:p>
          <a:p>
            <a:pPr hangingPunct="1">
              <a:lnSpc>
                <a:spcPct val="118000"/>
              </a:lnSpc>
              <a:spcBef>
                <a:spcPts val="924"/>
              </a:spcBef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ea typeface="Lucida Sans Unicode" panose="020B0602030504020204" pitchFamily="34" charset="0"/>
                <a:cs typeface="Arial" panose="020B0604020202020204" pitchFamily="34" charset="0"/>
              </a:rPr>
              <a:t> Kdo jsou klíčoví hráči v tématu (spojenci i protivníci) </a:t>
            </a:r>
          </a:p>
        </p:txBody>
      </p:sp>
    </p:spTree>
    <p:extLst>
      <p:ext uri="{BB962C8B-B14F-4D97-AF65-F5344CB8AC3E}">
        <p14:creationId xmlns:p14="http://schemas.microsoft.com/office/powerpoint/2010/main" val="24818131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752</Words>
  <Application>Microsoft Office PowerPoint</Application>
  <PresentationFormat>Vlastní</PresentationFormat>
  <Paragraphs>164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5" baseType="lpstr">
      <vt:lpstr>Arial</vt:lpstr>
      <vt:lpstr>Brix Sans Regular</vt:lpstr>
      <vt:lpstr>Fabrikat</vt:lpstr>
      <vt:lpstr>Fabrikat Light</vt:lpstr>
      <vt:lpstr>Helvetica Light</vt:lpstr>
      <vt:lpstr>Helvetica Neue</vt:lpstr>
      <vt:lpstr>Helvetica Neue Light</vt:lpstr>
      <vt:lpstr>Helvetica Neue Medium</vt:lpstr>
      <vt:lpstr>Helvetica Neue Thin</vt:lpstr>
      <vt:lpstr>Lucida Sans Unicode</vt:lpstr>
      <vt:lpstr>Wingdings</vt:lpstr>
      <vt:lpstr>White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Strom problému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2022-10-14T05:12:48Z</dcterms:modified>
</cp:coreProperties>
</file>