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sldIdLst>
    <p:sldId id="340" r:id="rId3"/>
    <p:sldId id="342" r:id="rId4"/>
    <p:sldId id="343" r:id="rId5"/>
    <p:sldId id="347" r:id="rId6"/>
    <p:sldId id="346" r:id="rId7"/>
    <p:sldId id="302" r:id="rId8"/>
    <p:sldId id="303" r:id="rId9"/>
    <p:sldId id="344" r:id="rId10"/>
    <p:sldId id="345" r:id="rId11"/>
    <p:sldId id="307" r:id="rId12"/>
    <p:sldId id="310" r:id="rId13"/>
    <p:sldId id="309" r:id="rId14"/>
    <p:sldId id="314" r:id="rId15"/>
    <p:sldId id="318" r:id="rId16"/>
    <p:sldId id="319" r:id="rId17"/>
    <p:sldId id="320" r:id="rId18"/>
    <p:sldId id="321" r:id="rId19"/>
    <p:sldId id="259" r:id="rId20"/>
    <p:sldId id="260" r:id="rId21"/>
    <p:sldId id="324" r:id="rId22"/>
    <p:sldId id="262" r:id="rId23"/>
    <p:sldId id="287" r:id="rId24"/>
    <p:sldId id="271" r:id="rId25"/>
    <p:sldId id="272" r:id="rId26"/>
    <p:sldId id="348" r:id="rId27"/>
    <p:sldId id="288" r:id="rId28"/>
    <p:sldId id="289" r:id="rId29"/>
    <p:sldId id="290" r:id="rId30"/>
    <p:sldId id="349" r:id="rId31"/>
    <p:sldId id="306" r:id="rId32"/>
    <p:sldId id="308" r:id="rId33"/>
    <p:sldId id="350" r:id="rId34"/>
    <p:sldId id="263" r:id="rId35"/>
    <p:sldId id="266" r:id="rId36"/>
    <p:sldId id="267" r:id="rId37"/>
    <p:sldId id="269" r:id="rId38"/>
    <p:sldId id="258" r:id="rId39"/>
    <p:sldId id="270" r:id="rId40"/>
    <p:sldId id="273" r:id="rId41"/>
    <p:sldId id="313" r:id="rId42"/>
    <p:sldId id="311" r:id="rId43"/>
    <p:sldId id="312" r:id="rId44"/>
    <p:sldId id="812" r:id="rId45"/>
    <p:sldId id="810" r:id="rId46"/>
    <p:sldId id="339" r:id="rId47"/>
    <p:sldId id="300"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58" autoAdjust="0"/>
  </p:normalViewPr>
  <p:slideViewPr>
    <p:cSldViewPr>
      <p:cViewPr varScale="1">
        <p:scale>
          <a:sx n="63" d="100"/>
          <a:sy n="63" d="100"/>
        </p:scale>
        <p:origin x="1512" y="78"/>
      </p:cViewPr>
      <p:guideLst>
        <p:guide orient="horz" pos="2160"/>
        <p:guide pos="2880"/>
      </p:guideLst>
    </p:cSldViewPr>
  </p:slideViewPr>
  <p:notesTextViewPr>
    <p:cViewPr>
      <p:scale>
        <a:sx n="3" d="2"/>
        <a:sy n="3" d="2"/>
      </p:scale>
      <p:origin x="0" y="0"/>
    </p:cViewPr>
  </p:notesTextViewPr>
  <p:sorterViewPr>
    <p:cViewPr>
      <p:scale>
        <a:sx n="100" d="100"/>
        <a:sy n="100" d="100"/>
      </p:scale>
      <p:origin x="0" y="-52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9614-8CF4-46DC-8015-2E0B2D56D8B7}" type="datetimeFigureOut">
              <a:rPr lang="cs-CZ" smtClean="0"/>
              <a:t>22.09.2022</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EB6D54-D49A-4FD5-B690-340D8EA85C79}" type="slidenum">
              <a:rPr lang="cs-CZ" smtClean="0"/>
              <a:t>‹#›</a:t>
            </a:fld>
            <a:endParaRPr lang="cs-CZ"/>
          </a:p>
        </p:txBody>
      </p:sp>
    </p:spTree>
    <p:extLst>
      <p:ext uri="{BB962C8B-B14F-4D97-AF65-F5344CB8AC3E}">
        <p14:creationId xmlns:p14="http://schemas.microsoft.com/office/powerpoint/2010/main" val="2521563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FD4D7C3-9EE4-4348-8633-BE6E9E33FBFE}"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742445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D4D7C3-9EE4-4348-8633-BE6E9E33FBFE}"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2262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D4D7C3-9EE4-4348-8633-BE6E9E33FBFE}"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2261508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ED8CA0E-59D5-4D6F-A9E8-F103AED8D50E}"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DF419-D6F5-4C1C-8D50-61EE14CD1C76}" type="slidenum">
              <a:rPr lang="en-US" smtClean="0"/>
              <a:t>‹#›</a:t>
            </a:fld>
            <a:endParaRPr lang="en-US"/>
          </a:p>
        </p:txBody>
      </p:sp>
    </p:spTree>
    <p:extLst>
      <p:ext uri="{BB962C8B-B14F-4D97-AF65-F5344CB8AC3E}">
        <p14:creationId xmlns:p14="http://schemas.microsoft.com/office/powerpoint/2010/main" val="753785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D8CA0E-59D5-4D6F-A9E8-F103AED8D50E}"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DF419-D6F5-4C1C-8D50-61EE14CD1C76}" type="slidenum">
              <a:rPr lang="en-US" smtClean="0"/>
              <a:t>‹#›</a:t>
            </a:fld>
            <a:endParaRPr lang="en-US"/>
          </a:p>
        </p:txBody>
      </p:sp>
    </p:spTree>
    <p:extLst>
      <p:ext uri="{BB962C8B-B14F-4D97-AF65-F5344CB8AC3E}">
        <p14:creationId xmlns:p14="http://schemas.microsoft.com/office/powerpoint/2010/main" val="617672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D8CA0E-59D5-4D6F-A9E8-F103AED8D50E}"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DF419-D6F5-4C1C-8D50-61EE14CD1C76}" type="slidenum">
              <a:rPr lang="en-US" smtClean="0"/>
              <a:t>‹#›</a:t>
            </a:fld>
            <a:endParaRPr lang="en-US"/>
          </a:p>
        </p:txBody>
      </p:sp>
    </p:spTree>
    <p:extLst>
      <p:ext uri="{BB962C8B-B14F-4D97-AF65-F5344CB8AC3E}">
        <p14:creationId xmlns:p14="http://schemas.microsoft.com/office/powerpoint/2010/main" val="3017619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D8CA0E-59D5-4D6F-A9E8-F103AED8D50E}"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DF419-D6F5-4C1C-8D50-61EE14CD1C76}" type="slidenum">
              <a:rPr lang="en-US" smtClean="0"/>
              <a:t>‹#›</a:t>
            </a:fld>
            <a:endParaRPr lang="en-US"/>
          </a:p>
        </p:txBody>
      </p:sp>
    </p:spTree>
    <p:extLst>
      <p:ext uri="{BB962C8B-B14F-4D97-AF65-F5344CB8AC3E}">
        <p14:creationId xmlns:p14="http://schemas.microsoft.com/office/powerpoint/2010/main" val="1699404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D8CA0E-59D5-4D6F-A9E8-F103AED8D50E}" type="datetimeFigureOut">
              <a:rPr lang="en-US" smtClean="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DF419-D6F5-4C1C-8D50-61EE14CD1C76}" type="slidenum">
              <a:rPr lang="en-US" smtClean="0"/>
              <a:t>‹#›</a:t>
            </a:fld>
            <a:endParaRPr lang="en-US"/>
          </a:p>
        </p:txBody>
      </p:sp>
    </p:spTree>
    <p:extLst>
      <p:ext uri="{BB962C8B-B14F-4D97-AF65-F5344CB8AC3E}">
        <p14:creationId xmlns:p14="http://schemas.microsoft.com/office/powerpoint/2010/main" val="3206856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D8CA0E-59D5-4D6F-A9E8-F103AED8D50E}"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DF419-D6F5-4C1C-8D50-61EE14CD1C76}" type="slidenum">
              <a:rPr lang="en-US" smtClean="0"/>
              <a:t>‹#›</a:t>
            </a:fld>
            <a:endParaRPr lang="en-US"/>
          </a:p>
        </p:txBody>
      </p:sp>
    </p:spTree>
    <p:extLst>
      <p:ext uri="{BB962C8B-B14F-4D97-AF65-F5344CB8AC3E}">
        <p14:creationId xmlns:p14="http://schemas.microsoft.com/office/powerpoint/2010/main" val="1642121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D8CA0E-59D5-4D6F-A9E8-F103AED8D50E}" type="datetimeFigureOut">
              <a:rPr lang="en-US" smtClean="0"/>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DF419-D6F5-4C1C-8D50-61EE14CD1C76}" type="slidenum">
              <a:rPr lang="en-US" smtClean="0"/>
              <a:t>‹#›</a:t>
            </a:fld>
            <a:endParaRPr lang="en-US"/>
          </a:p>
        </p:txBody>
      </p:sp>
    </p:spTree>
    <p:extLst>
      <p:ext uri="{BB962C8B-B14F-4D97-AF65-F5344CB8AC3E}">
        <p14:creationId xmlns:p14="http://schemas.microsoft.com/office/powerpoint/2010/main" val="1875059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ED8CA0E-59D5-4D6F-A9E8-F103AED8D50E}"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DF419-D6F5-4C1C-8D50-61EE14CD1C76}" type="slidenum">
              <a:rPr lang="en-US" smtClean="0"/>
              <a:t>‹#›</a:t>
            </a:fld>
            <a:endParaRPr lang="en-US"/>
          </a:p>
        </p:txBody>
      </p:sp>
    </p:spTree>
    <p:extLst>
      <p:ext uri="{BB962C8B-B14F-4D97-AF65-F5344CB8AC3E}">
        <p14:creationId xmlns:p14="http://schemas.microsoft.com/office/powerpoint/2010/main" val="3953701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D4D7C3-9EE4-4348-8633-BE6E9E33FBFE}"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936107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ED8CA0E-59D5-4D6F-A9E8-F103AED8D50E}"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DF419-D6F5-4C1C-8D50-61EE14CD1C76}" type="slidenum">
              <a:rPr lang="en-US" smtClean="0"/>
              <a:t>‹#›</a:t>
            </a:fld>
            <a:endParaRPr lang="en-US"/>
          </a:p>
        </p:txBody>
      </p:sp>
    </p:spTree>
    <p:extLst>
      <p:ext uri="{BB962C8B-B14F-4D97-AF65-F5344CB8AC3E}">
        <p14:creationId xmlns:p14="http://schemas.microsoft.com/office/powerpoint/2010/main" val="2934199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D8CA0E-59D5-4D6F-A9E8-F103AED8D50E}"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DF419-D6F5-4C1C-8D50-61EE14CD1C76}" type="slidenum">
              <a:rPr lang="en-US" smtClean="0"/>
              <a:t>‹#›</a:t>
            </a:fld>
            <a:endParaRPr lang="en-US"/>
          </a:p>
        </p:txBody>
      </p:sp>
    </p:spTree>
    <p:extLst>
      <p:ext uri="{BB962C8B-B14F-4D97-AF65-F5344CB8AC3E}">
        <p14:creationId xmlns:p14="http://schemas.microsoft.com/office/powerpoint/2010/main" val="675038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D8CA0E-59D5-4D6F-A9E8-F103AED8D50E}"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DF419-D6F5-4C1C-8D50-61EE14CD1C76}" type="slidenum">
              <a:rPr lang="en-US" smtClean="0"/>
              <a:t>‹#›</a:t>
            </a:fld>
            <a:endParaRPr lang="en-US"/>
          </a:p>
        </p:txBody>
      </p:sp>
    </p:spTree>
    <p:extLst>
      <p:ext uri="{BB962C8B-B14F-4D97-AF65-F5344CB8AC3E}">
        <p14:creationId xmlns:p14="http://schemas.microsoft.com/office/powerpoint/2010/main" val="3195556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D4D7C3-9EE4-4348-8633-BE6E9E33FBFE}"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2177662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D4D7C3-9EE4-4348-8633-BE6E9E33FBFE}"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3698807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D4D7C3-9EE4-4348-8633-BE6E9E33FBFE}" type="datetimeFigureOut">
              <a:rPr lang="en-US" smtClean="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797778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D4D7C3-9EE4-4348-8633-BE6E9E33FBFE}"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733265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D4D7C3-9EE4-4348-8633-BE6E9E33FBFE}" type="datetimeFigureOut">
              <a:rPr lang="en-US" smtClean="0"/>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4256310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D4D7C3-9EE4-4348-8633-BE6E9E33FBFE}"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601237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D4D7C3-9EE4-4348-8633-BE6E9E33FBFE}"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B1F90-852D-4767-A318-055D16167873}" type="slidenum">
              <a:rPr lang="en-US" smtClean="0"/>
              <a:t>‹#›</a:t>
            </a:fld>
            <a:endParaRPr lang="en-US"/>
          </a:p>
        </p:txBody>
      </p:sp>
    </p:spTree>
    <p:extLst>
      <p:ext uri="{BB962C8B-B14F-4D97-AF65-F5344CB8AC3E}">
        <p14:creationId xmlns:p14="http://schemas.microsoft.com/office/powerpoint/2010/main" val="365648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D4D7C3-9EE4-4348-8633-BE6E9E33FBFE}" type="datetimeFigureOut">
              <a:rPr lang="en-US" smtClean="0"/>
              <a:t>9/22/2022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B1F90-852D-4767-A318-055D16167873}" type="slidenum">
              <a:rPr lang="en-US" smtClean="0"/>
              <a:t>‹#›</a:t>
            </a:fld>
            <a:endParaRPr lang="en-US"/>
          </a:p>
        </p:txBody>
      </p:sp>
    </p:spTree>
    <p:extLst>
      <p:ext uri="{BB962C8B-B14F-4D97-AF65-F5344CB8AC3E}">
        <p14:creationId xmlns:p14="http://schemas.microsoft.com/office/powerpoint/2010/main" val="257305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ED8CA0E-59D5-4D6F-A9E8-F103AED8D50E}" type="datetimeFigureOut">
              <a:rPr lang="en-US" smtClean="0"/>
              <a:t>9/22/2022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BDF419-D6F5-4C1C-8D50-61EE14CD1C76}" type="slidenum">
              <a:rPr lang="en-US" smtClean="0"/>
              <a:t>‹#›</a:t>
            </a:fld>
            <a:endParaRPr lang="en-US"/>
          </a:p>
        </p:txBody>
      </p:sp>
    </p:spTree>
    <p:extLst>
      <p:ext uri="{BB962C8B-B14F-4D97-AF65-F5344CB8AC3E}">
        <p14:creationId xmlns:p14="http://schemas.microsoft.com/office/powerpoint/2010/main" val="3427105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tTo06jbSZ4M" TargetMode="Externa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8301990" cy="1829761"/>
          </a:xfrm>
        </p:spPr>
        <p:txBody>
          <a:bodyPr>
            <a:noAutofit/>
          </a:bodyPr>
          <a:lstStyle/>
          <a:p>
            <a:r>
              <a:rPr lang="en-US" sz="4000" dirty="0"/>
              <a:t>Framework for Sustainability</a:t>
            </a:r>
            <a:br>
              <a:rPr lang="en-US" sz="4000" dirty="0"/>
            </a:br>
            <a:r>
              <a:rPr lang="en-US" sz="3200" dirty="0"/>
              <a:t>ENSn4673</a:t>
            </a:r>
            <a:endParaRPr lang="en-US" sz="4000" dirty="0"/>
          </a:p>
        </p:txBody>
      </p:sp>
      <p:sp>
        <p:nvSpPr>
          <p:cNvPr id="3" name="Subtitle 2"/>
          <p:cNvSpPr>
            <a:spLocks noGrp="1"/>
          </p:cNvSpPr>
          <p:nvPr>
            <p:ph type="subTitle" idx="1"/>
          </p:nvPr>
        </p:nvSpPr>
        <p:spPr>
          <a:xfrm>
            <a:off x="152400" y="1859005"/>
            <a:ext cx="8763000" cy="2560595"/>
          </a:xfrm>
        </p:spPr>
        <p:txBody>
          <a:bodyPr>
            <a:normAutofit fontScale="92500" lnSpcReduction="10000"/>
          </a:bodyPr>
          <a:lstStyle/>
          <a:p>
            <a:r>
              <a:rPr lang="en-US" dirty="0"/>
              <a:t>Brian D. Fath, Ph.D. – bfath@towson.edu</a:t>
            </a:r>
          </a:p>
          <a:p>
            <a:endParaRPr lang="en-US" dirty="0"/>
          </a:p>
          <a:p>
            <a:r>
              <a:rPr lang="en-US" sz="2000" dirty="0"/>
              <a:t>Professor, Department of Biological Sciences, Towson University, Baltimore, Maryland, USA</a:t>
            </a:r>
          </a:p>
          <a:p>
            <a:endParaRPr lang="en-US" sz="2000" dirty="0"/>
          </a:p>
          <a:p>
            <a:r>
              <a:rPr lang="en-US" sz="2000" dirty="0"/>
              <a:t>Senior Research Scholar, International Institute for Applied Systems Analysis, </a:t>
            </a:r>
            <a:r>
              <a:rPr lang="en-US" sz="2000" dirty="0" err="1"/>
              <a:t>Laxenburg</a:t>
            </a:r>
            <a:r>
              <a:rPr lang="en-US" sz="2000" dirty="0"/>
              <a:t>, Austria</a:t>
            </a:r>
            <a:endParaRPr lang="en-US" dirty="0"/>
          </a:p>
        </p:txBody>
      </p:sp>
      <p:pic>
        <p:nvPicPr>
          <p:cNvPr id="4" name="Obráze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4310062"/>
            <a:ext cx="4076700" cy="2547938"/>
          </a:xfrm>
          <a:prstGeom prst="rect">
            <a:avLst/>
          </a:prstGeom>
        </p:spPr>
      </p:pic>
      <p:pic>
        <p:nvPicPr>
          <p:cNvPr id="5" name="Obráze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0354" y="4572000"/>
            <a:ext cx="3090286" cy="2320290"/>
          </a:xfrm>
          <a:prstGeom prst="rect">
            <a:avLst/>
          </a:prstGeom>
        </p:spPr>
      </p:pic>
    </p:spTree>
    <p:extLst>
      <p:ext uri="{BB962C8B-B14F-4D97-AF65-F5344CB8AC3E}">
        <p14:creationId xmlns:p14="http://schemas.microsoft.com/office/powerpoint/2010/main" val="428673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ustainable developm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2650" y="304800"/>
            <a:ext cx="6153150" cy="59150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304800"/>
            <a:ext cx="2514600" cy="1200329"/>
          </a:xfrm>
          <a:prstGeom prst="rect">
            <a:avLst/>
          </a:prstGeom>
          <a:noFill/>
        </p:spPr>
        <p:txBody>
          <a:bodyPr wrap="square" rtlCol="0">
            <a:spAutoFit/>
          </a:bodyPr>
          <a:lstStyle/>
          <a:p>
            <a:r>
              <a:rPr lang="en-US" sz="3600" dirty="0"/>
              <a:t>Three pillars of SD</a:t>
            </a:r>
          </a:p>
        </p:txBody>
      </p:sp>
    </p:spTree>
    <p:extLst>
      <p:ext uri="{BB962C8B-B14F-4D97-AF65-F5344CB8AC3E}">
        <p14:creationId xmlns:p14="http://schemas.microsoft.com/office/powerpoint/2010/main" val="3514682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09529" cy="6858000"/>
          </a:xfrm>
          <a:prstGeom prst="rect">
            <a:avLst/>
          </a:prstGeom>
        </p:spPr>
      </p:pic>
      <p:sp>
        <p:nvSpPr>
          <p:cNvPr id="5" name="TextBox 4"/>
          <p:cNvSpPr txBox="1"/>
          <p:nvPr/>
        </p:nvSpPr>
        <p:spPr>
          <a:xfrm>
            <a:off x="838200" y="6248400"/>
            <a:ext cx="6650218" cy="461665"/>
          </a:xfrm>
          <a:prstGeom prst="rect">
            <a:avLst/>
          </a:prstGeom>
          <a:noFill/>
        </p:spPr>
        <p:txBody>
          <a:bodyPr wrap="none" rtlCol="0">
            <a:spAutoFit/>
          </a:bodyPr>
          <a:lstStyle/>
          <a:p>
            <a:r>
              <a:rPr lang="en-US" dirty="0"/>
              <a:t>Adopted September 2015 – also called Agenda 2030</a:t>
            </a:r>
          </a:p>
        </p:txBody>
      </p:sp>
    </p:spTree>
    <p:extLst>
      <p:ext uri="{BB962C8B-B14F-4D97-AF65-F5344CB8AC3E}">
        <p14:creationId xmlns:p14="http://schemas.microsoft.com/office/powerpoint/2010/main" val="256677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environment economy socie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533400"/>
            <a:ext cx="5562600" cy="55798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152400"/>
            <a:ext cx="8821646" cy="523220"/>
          </a:xfrm>
          <a:prstGeom prst="rect">
            <a:avLst/>
          </a:prstGeom>
          <a:noFill/>
        </p:spPr>
        <p:txBody>
          <a:bodyPr wrap="none" rtlCol="0">
            <a:spAutoFit/>
          </a:bodyPr>
          <a:lstStyle/>
          <a:p>
            <a:r>
              <a:rPr lang="en-US" sz="2800" dirty="0"/>
              <a:t>Environment is foundation for all aspects, others are subsets</a:t>
            </a:r>
          </a:p>
        </p:txBody>
      </p:sp>
    </p:spTree>
    <p:extLst>
      <p:ext uri="{BB962C8B-B14F-4D97-AF65-F5344CB8AC3E}">
        <p14:creationId xmlns:p14="http://schemas.microsoft.com/office/powerpoint/2010/main" val="1486651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stockholmresilience.org/images/18.36c25848153d54bdba33eda2/1465905983520/sdgs-food-azote-web.jpg"/>
          <p:cNvPicPr>
            <a:picLocks noChangeAspect="1" noChangeArrowheads="1"/>
          </p:cNvPicPr>
          <p:nvPr/>
        </p:nvPicPr>
        <p:blipFill rotWithShape="1">
          <a:blip r:embed="rId2">
            <a:extLst>
              <a:ext uri="{28A0092B-C50C-407E-A947-70E740481C1C}">
                <a14:useLocalDpi xmlns:a14="http://schemas.microsoft.com/office/drawing/2010/main" val="0"/>
              </a:ext>
            </a:extLst>
          </a:blip>
          <a:srcRect l="22250" r="21319"/>
          <a:stretch/>
        </p:blipFill>
        <p:spPr bwMode="auto">
          <a:xfrm>
            <a:off x="174172" y="65933"/>
            <a:ext cx="8973457" cy="6784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74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000" dirty="0"/>
              <a:t>Sustainable Development </a:t>
            </a:r>
            <a:r>
              <a:rPr lang="en-US" sz="3000" dirty="0" err="1"/>
              <a:t>vs</a:t>
            </a:r>
            <a:r>
              <a:rPr lang="en-US" sz="3000" dirty="0"/>
              <a:t> Sustainability</a:t>
            </a:r>
          </a:p>
        </p:txBody>
      </p:sp>
      <p:sp>
        <p:nvSpPr>
          <p:cNvPr id="3" name="Content Placeholder 2"/>
          <p:cNvSpPr>
            <a:spLocks noGrp="1"/>
          </p:cNvSpPr>
          <p:nvPr>
            <p:ph idx="1"/>
          </p:nvPr>
        </p:nvSpPr>
        <p:spPr/>
        <p:txBody>
          <a:bodyPr>
            <a:normAutofit/>
          </a:bodyPr>
          <a:lstStyle/>
          <a:p>
            <a:r>
              <a:rPr lang="en-US" dirty="0"/>
              <a:t>Sustainable Development: “development that meets the needs of the present generation without compromising the ability of future generations to meet their own needs” </a:t>
            </a:r>
            <a:r>
              <a:rPr lang="en-US" sz="1800" dirty="0"/>
              <a:t>– </a:t>
            </a:r>
            <a:r>
              <a:rPr lang="en-US" sz="1800" i="1" dirty="0"/>
              <a:t>Our Common Future</a:t>
            </a:r>
            <a:r>
              <a:rPr lang="en-US" sz="1800" dirty="0"/>
              <a:t>/ </a:t>
            </a:r>
            <a:r>
              <a:rPr lang="en-US" sz="1800" dirty="0" err="1"/>
              <a:t>Brundtland</a:t>
            </a:r>
            <a:r>
              <a:rPr lang="en-US" sz="1800" dirty="0"/>
              <a:t> Report, 1987</a:t>
            </a:r>
          </a:p>
          <a:p>
            <a:endParaRPr lang="en-US" sz="1800" dirty="0"/>
          </a:p>
          <a:p>
            <a:endParaRPr lang="en-US" sz="1800" dirty="0"/>
          </a:p>
          <a:p>
            <a:r>
              <a:rPr lang="en-US" dirty="0"/>
              <a:t>Sustainability: “the capacity to endure” – </a:t>
            </a:r>
            <a:r>
              <a:rPr lang="en-US" sz="1800" dirty="0" err="1"/>
              <a:t>wikipedia</a:t>
            </a:r>
            <a:endParaRPr lang="en-US" dirty="0"/>
          </a:p>
        </p:txBody>
      </p:sp>
      <p:sp>
        <p:nvSpPr>
          <p:cNvPr id="6" name="TextBox 5"/>
          <p:cNvSpPr txBox="1"/>
          <p:nvPr/>
        </p:nvSpPr>
        <p:spPr>
          <a:xfrm rot="20788839">
            <a:off x="2755982" y="2888741"/>
            <a:ext cx="3478453" cy="507831"/>
          </a:xfrm>
          <a:prstGeom prst="rect">
            <a:avLst/>
          </a:prstGeom>
          <a:solidFill>
            <a:schemeClr val="bg2">
              <a:lumMod val="60000"/>
              <a:lumOff val="40000"/>
              <a:alpha val="75000"/>
            </a:schemeClr>
          </a:solidFill>
        </p:spPr>
        <p:txBody>
          <a:bodyPr wrap="none">
            <a:spAutoFit/>
          </a:bodyPr>
          <a:lstStyle/>
          <a:p>
            <a:pPr>
              <a:defRPr/>
            </a:pPr>
            <a:r>
              <a:rPr lang="en-US" sz="2700" dirty="0">
                <a:solidFill>
                  <a:srgbClr val="C00000"/>
                </a:solidFill>
              </a:rPr>
              <a:t>What are “our needs”? </a:t>
            </a:r>
            <a:endParaRPr lang="en-US" sz="1500" dirty="0">
              <a:solidFill>
                <a:srgbClr val="C00000"/>
              </a:solidFill>
            </a:endParaRPr>
          </a:p>
        </p:txBody>
      </p:sp>
    </p:spTree>
    <p:extLst>
      <p:ext uri="{BB962C8B-B14F-4D97-AF65-F5344CB8AC3E}">
        <p14:creationId xmlns:p14="http://schemas.microsoft.com/office/powerpoint/2010/main" val="2418087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857250"/>
            <a:ext cx="6520376" cy="4336050"/>
          </a:xfrm>
          <a:prstGeom prst="rect">
            <a:avLst/>
          </a:prstGeom>
        </p:spPr>
      </p:pic>
      <p:sp>
        <p:nvSpPr>
          <p:cNvPr id="6" name="TextBox 5"/>
          <p:cNvSpPr txBox="1"/>
          <p:nvPr/>
        </p:nvSpPr>
        <p:spPr>
          <a:xfrm>
            <a:off x="5771272" y="5246370"/>
            <a:ext cx="1873911" cy="600164"/>
          </a:xfrm>
          <a:prstGeom prst="rect">
            <a:avLst/>
          </a:prstGeom>
          <a:noFill/>
        </p:spPr>
        <p:txBody>
          <a:bodyPr wrap="none" rtlCol="0">
            <a:spAutoFit/>
          </a:bodyPr>
          <a:lstStyle/>
          <a:p>
            <a:r>
              <a:rPr lang="en-US" sz="3300" dirty="0">
                <a:solidFill>
                  <a:schemeClr val="accent5">
                    <a:lumMod val="50000"/>
                  </a:schemeClr>
                </a:solidFill>
              </a:rPr>
              <a:t>Hurricane</a:t>
            </a:r>
          </a:p>
        </p:txBody>
      </p:sp>
      <p:sp>
        <p:nvSpPr>
          <p:cNvPr id="2" name="Rectangle 1"/>
          <p:cNvSpPr/>
          <p:nvPr/>
        </p:nvSpPr>
        <p:spPr>
          <a:xfrm>
            <a:off x="1" y="5723751"/>
            <a:ext cx="2690160" cy="253916"/>
          </a:xfrm>
          <a:prstGeom prst="rect">
            <a:avLst/>
          </a:prstGeom>
        </p:spPr>
        <p:txBody>
          <a:bodyPr wrap="none">
            <a:spAutoFit/>
          </a:bodyPr>
          <a:lstStyle/>
          <a:p>
            <a:r>
              <a:rPr lang="en-US" sz="1050" dirty="0"/>
              <a:t>https://en.wikipedia.org/wiki/Hurricane_Irma</a:t>
            </a:r>
          </a:p>
        </p:txBody>
      </p:sp>
    </p:spTree>
    <p:extLst>
      <p:ext uri="{BB962C8B-B14F-4D97-AF65-F5344CB8AC3E}">
        <p14:creationId xmlns:p14="http://schemas.microsoft.com/office/powerpoint/2010/main" val="339437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857250"/>
            <a:ext cx="7039087" cy="4061012"/>
          </a:xfrm>
          <a:prstGeom prst="rect">
            <a:avLst/>
          </a:prstGeom>
        </p:spPr>
      </p:pic>
      <p:sp>
        <p:nvSpPr>
          <p:cNvPr id="3" name="Rectangle 2"/>
          <p:cNvSpPr/>
          <p:nvPr/>
        </p:nvSpPr>
        <p:spPr>
          <a:xfrm>
            <a:off x="0" y="5723751"/>
            <a:ext cx="2486578" cy="253916"/>
          </a:xfrm>
          <a:prstGeom prst="rect">
            <a:avLst/>
          </a:prstGeom>
        </p:spPr>
        <p:txBody>
          <a:bodyPr wrap="none">
            <a:spAutoFit/>
          </a:bodyPr>
          <a:lstStyle/>
          <a:p>
            <a:r>
              <a:rPr lang="en-US" sz="1050" dirty="0"/>
              <a:t>https://www.weather.gov/safety/tornado</a:t>
            </a:r>
          </a:p>
        </p:txBody>
      </p:sp>
      <p:sp>
        <p:nvSpPr>
          <p:cNvPr id="4" name="TextBox 3"/>
          <p:cNvSpPr txBox="1"/>
          <p:nvPr/>
        </p:nvSpPr>
        <p:spPr>
          <a:xfrm>
            <a:off x="5771272" y="5246370"/>
            <a:ext cx="1594539" cy="600164"/>
          </a:xfrm>
          <a:prstGeom prst="rect">
            <a:avLst/>
          </a:prstGeom>
          <a:noFill/>
        </p:spPr>
        <p:txBody>
          <a:bodyPr wrap="none" rtlCol="0">
            <a:spAutoFit/>
          </a:bodyPr>
          <a:lstStyle/>
          <a:p>
            <a:r>
              <a:rPr lang="en-US" sz="3300" dirty="0">
                <a:solidFill>
                  <a:schemeClr val="accent5">
                    <a:lumMod val="50000"/>
                  </a:schemeClr>
                </a:solidFill>
              </a:rPr>
              <a:t>Tornado</a:t>
            </a:r>
          </a:p>
        </p:txBody>
      </p:sp>
    </p:spTree>
    <p:extLst>
      <p:ext uri="{BB962C8B-B14F-4D97-AF65-F5344CB8AC3E}">
        <p14:creationId xmlns:p14="http://schemas.microsoft.com/office/powerpoint/2010/main" val="547263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71271" y="5246370"/>
            <a:ext cx="1973938" cy="600164"/>
          </a:xfrm>
          <a:prstGeom prst="rect">
            <a:avLst/>
          </a:prstGeom>
          <a:noFill/>
        </p:spPr>
        <p:txBody>
          <a:bodyPr wrap="none" rtlCol="0">
            <a:spAutoFit/>
          </a:bodyPr>
          <a:lstStyle/>
          <a:p>
            <a:r>
              <a:rPr lang="en-US" sz="3300" dirty="0">
                <a:solidFill>
                  <a:schemeClr val="accent5">
                    <a:lumMod val="50000"/>
                  </a:schemeClr>
                </a:solidFill>
              </a:rPr>
              <a:t>Ecosystem</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7251"/>
            <a:ext cx="5771271" cy="4328453"/>
          </a:xfrm>
          <a:prstGeom prst="rect">
            <a:avLst/>
          </a:prstGeom>
        </p:spPr>
      </p:pic>
    </p:spTree>
    <p:extLst>
      <p:ext uri="{BB962C8B-B14F-4D97-AF65-F5344CB8AC3E}">
        <p14:creationId xmlns:p14="http://schemas.microsoft.com/office/powerpoint/2010/main" val="2317848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71272" y="5246370"/>
            <a:ext cx="840295" cy="600164"/>
          </a:xfrm>
          <a:prstGeom prst="rect">
            <a:avLst/>
          </a:prstGeom>
          <a:noFill/>
        </p:spPr>
        <p:txBody>
          <a:bodyPr wrap="none" rtlCol="0">
            <a:spAutoFit/>
          </a:bodyPr>
          <a:lstStyle/>
          <a:p>
            <a:r>
              <a:rPr lang="en-US" sz="3300" dirty="0">
                <a:solidFill>
                  <a:schemeClr val="accent5">
                    <a:lumMod val="50000"/>
                  </a:schemeClr>
                </a:solidFill>
              </a:rPr>
              <a:t>City</a:t>
            </a:r>
          </a:p>
        </p:txBody>
      </p:sp>
      <p:pic>
        <p:nvPicPr>
          <p:cNvPr id="1026" name="Picture 2" descr="Výsledek obrázku pro brn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57250"/>
            <a:ext cx="9040879" cy="4131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53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71271" y="5246370"/>
            <a:ext cx="1561646" cy="600164"/>
          </a:xfrm>
          <a:prstGeom prst="rect">
            <a:avLst/>
          </a:prstGeom>
          <a:noFill/>
        </p:spPr>
        <p:txBody>
          <a:bodyPr wrap="none" rtlCol="0">
            <a:spAutoFit/>
          </a:bodyPr>
          <a:lstStyle/>
          <a:p>
            <a:r>
              <a:rPr lang="en-US" sz="3300" dirty="0">
                <a:solidFill>
                  <a:schemeClr val="accent5">
                    <a:lumMod val="50000"/>
                  </a:schemeClr>
                </a:solidFill>
              </a:rPr>
              <a:t>Campus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73580"/>
            <a:ext cx="6004533" cy="4342145"/>
          </a:xfrm>
          <a:prstGeom prst="rect">
            <a:avLst/>
          </a:prstGeom>
        </p:spPr>
      </p:pic>
    </p:spTree>
    <p:extLst>
      <p:ext uri="{BB962C8B-B14F-4D97-AF65-F5344CB8AC3E}">
        <p14:creationId xmlns:p14="http://schemas.microsoft.com/office/powerpoint/2010/main" val="1689236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fontScale="70000" lnSpcReduction="20000"/>
          </a:bodyPr>
          <a:lstStyle/>
          <a:p>
            <a:r>
              <a:rPr lang="en-US" b="1" dirty="0"/>
              <a:t>Course Description</a:t>
            </a:r>
            <a:r>
              <a:rPr lang="en-US" dirty="0"/>
              <a:t>:</a:t>
            </a:r>
          </a:p>
          <a:p>
            <a:pPr lvl="1"/>
            <a:r>
              <a:rPr lang="en-US" dirty="0"/>
              <a:t>This investigates the concept of sustainability from first principles of energetics and ecology applied to socio-economic systems.  It deals with the ecological, physical, economic, social, and moral dimensions of sustainability.</a:t>
            </a:r>
          </a:p>
          <a:p>
            <a:pPr lvl="1"/>
            <a:endParaRPr lang="en-US" dirty="0"/>
          </a:p>
          <a:p>
            <a:r>
              <a:rPr lang="en-US" b="1" dirty="0"/>
              <a:t>Grade evaluation (points available):</a:t>
            </a:r>
          </a:p>
          <a:p>
            <a:pPr lvl="1"/>
            <a:r>
              <a:rPr lang="en-US"/>
              <a:t>Paper (50</a:t>
            </a:r>
            <a:r>
              <a:rPr lang="en-US" dirty="0"/>
              <a:t>), Exercises (50), Discussion (50), Group discussion </a:t>
            </a:r>
            <a:r>
              <a:rPr lang="en-US"/>
              <a:t>lead (50</a:t>
            </a:r>
            <a:r>
              <a:rPr lang="en-US" dirty="0"/>
              <a:t>), Final Exam (100) = Total (400)</a:t>
            </a:r>
          </a:p>
          <a:p>
            <a:pPr marL="457200" lvl="1" indent="0">
              <a:buNone/>
            </a:pPr>
            <a:endParaRPr lang="en-US" dirty="0"/>
          </a:p>
          <a:p>
            <a:r>
              <a:rPr lang="en-US" b="1" dirty="0"/>
              <a:t>Format:</a:t>
            </a:r>
          </a:p>
          <a:p>
            <a:pPr lvl="1"/>
            <a:r>
              <a:rPr lang="en-US" dirty="0"/>
              <a:t>Each session will begin with a ~30-minute overview and summary of the topic/reading, 20-minute exercise, and 40-minute discussion.  Students are expected to come to class prepared and ready to discuss with an open and curious mind.</a:t>
            </a:r>
            <a:endParaRPr lang="cs-CZ" dirty="0"/>
          </a:p>
        </p:txBody>
      </p:sp>
      <p:sp>
        <p:nvSpPr>
          <p:cNvPr id="3" name="Nadpis 2"/>
          <p:cNvSpPr>
            <a:spLocks noGrp="1"/>
          </p:cNvSpPr>
          <p:nvPr>
            <p:ph type="title"/>
          </p:nvPr>
        </p:nvSpPr>
        <p:spPr/>
        <p:txBody>
          <a:bodyPr>
            <a:normAutofit fontScale="90000"/>
          </a:bodyPr>
          <a:lstStyle/>
          <a:p>
            <a:r>
              <a:rPr lang="en-US" b="0" i="0" dirty="0">
                <a:solidFill>
                  <a:srgbClr val="029123"/>
                </a:solidFill>
                <a:effectLst/>
                <a:latin typeface="Roboto" panose="020B0604020202020204" pitchFamily="2" charset="0"/>
              </a:rPr>
              <a:t>Framework for Sustainability ENSn4673 (Autumn 2022)</a:t>
            </a:r>
            <a:endParaRPr lang="cs-CZ" dirty="0"/>
          </a:p>
        </p:txBody>
      </p:sp>
    </p:spTree>
    <p:extLst>
      <p:ext uri="{BB962C8B-B14F-4D97-AF65-F5344CB8AC3E}">
        <p14:creationId xmlns:p14="http://schemas.microsoft.com/office/powerpoint/2010/main" val="1635832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7234" y="1485539"/>
            <a:ext cx="6910219" cy="2677656"/>
          </a:xfrm>
          <a:prstGeom prst="rect">
            <a:avLst/>
          </a:prstGeom>
          <a:noFill/>
        </p:spPr>
        <p:txBody>
          <a:bodyPr wrap="square" rtlCol="0">
            <a:spAutoFit/>
          </a:bodyPr>
          <a:lstStyle/>
          <a:p>
            <a:r>
              <a:rPr lang="en-US" sz="2100" dirty="0"/>
              <a:t>All are open systems with energy driving and maintaining the processes</a:t>
            </a:r>
          </a:p>
          <a:p>
            <a:endParaRPr lang="en-US" sz="2100" dirty="0"/>
          </a:p>
          <a:p>
            <a:endParaRPr lang="en-US" sz="2100" dirty="0"/>
          </a:p>
          <a:p>
            <a:r>
              <a:rPr lang="en-US" sz="2100" dirty="0"/>
              <a:t>All import, reuse, and export resources (water, wood, waste, minerals, metals, materials, etc.)</a:t>
            </a:r>
          </a:p>
          <a:p>
            <a:endParaRPr lang="en-US" sz="2100" dirty="0"/>
          </a:p>
          <a:p>
            <a:endParaRPr lang="en-US" sz="2100" dirty="0"/>
          </a:p>
        </p:txBody>
      </p:sp>
      <p:pic>
        <p:nvPicPr>
          <p:cNvPr id="5" name="Picture 4"/>
          <p:cNvPicPr>
            <a:picLocks noChangeAspect="1"/>
          </p:cNvPicPr>
          <p:nvPr/>
        </p:nvPicPr>
        <p:blipFill>
          <a:blip r:embed="rId2"/>
          <a:stretch>
            <a:fillRect/>
          </a:stretch>
        </p:blipFill>
        <p:spPr>
          <a:xfrm>
            <a:off x="3540806" y="3428067"/>
            <a:ext cx="5143500" cy="2214563"/>
          </a:xfrm>
          <a:prstGeom prst="rect">
            <a:avLst/>
          </a:prstGeom>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73289" b="44027"/>
          <a:stretch/>
        </p:blipFill>
        <p:spPr>
          <a:xfrm>
            <a:off x="6560758" y="4286250"/>
            <a:ext cx="606098" cy="698529"/>
          </a:xfrm>
          <a:prstGeom prst="rect">
            <a:avLst/>
          </a:prstGeom>
        </p:spPr>
      </p:pic>
    </p:spTree>
    <p:extLst>
      <p:ext uri="{BB962C8B-B14F-4D97-AF65-F5344CB8AC3E}">
        <p14:creationId xmlns:p14="http://schemas.microsoft.com/office/powerpoint/2010/main" val="156006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5"/>
            <a:ext cx="7886700" cy="629568"/>
          </a:xfrm>
        </p:spPr>
        <p:txBody>
          <a:bodyPr/>
          <a:lstStyle/>
          <a:p>
            <a:r>
              <a:rPr lang="en-US" dirty="0"/>
              <a:t>Understanding SYSTEMS!</a:t>
            </a:r>
          </a:p>
        </p:txBody>
      </p:sp>
      <p:sp>
        <p:nvSpPr>
          <p:cNvPr id="3" name="Content Placeholder 2"/>
          <p:cNvSpPr>
            <a:spLocks noGrp="1"/>
          </p:cNvSpPr>
          <p:nvPr>
            <p:ph idx="1"/>
          </p:nvPr>
        </p:nvSpPr>
        <p:spPr>
          <a:xfrm>
            <a:off x="231820" y="1939075"/>
            <a:ext cx="8283530" cy="3483283"/>
          </a:xfrm>
        </p:spPr>
        <p:txBody>
          <a:bodyPr>
            <a:noAutofit/>
          </a:bodyPr>
          <a:lstStyle/>
          <a:p>
            <a:r>
              <a:rPr lang="en-US" dirty="0"/>
              <a:t>A set of inter-relationships between components or parts that function together to act as a whole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 system is simultaneously both a system and a part of a larger system</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7033" y="2885538"/>
            <a:ext cx="1653064" cy="1974493"/>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6174" y="2595898"/>
            <a:ext cx="2901971" cy="2133802"/>
          </a:xfrm>
          <a:prstGeom prst="rect">
            <a:avLst/>
          </a:prstGeom>
        </p:spPr>
      </p:pic>
      <p:sp>
        <p:nvSpPr>
          <p:cNvPr id="6" name="TextBox 5"/>
          <p:cNvSpPr txBox="1"/>
          <p:nvPr/>
        </p:nvSpPr>
        <p:spPr>
          <a:xfrm>
            <a:off x="898301" y="5001028"/>
            <a:ext cx="1349344" cy="300082"/>
          </a:xfrm>
          <a:prstGeom prst="rect">
            <a:avLst/>
          </a:prstGeom>
          <a:noFill/>
        </p:spPr>
        <p:txBody>
          <a:bodyPr wrap="none" rtlCol="0">
            <a:spAutoFit/>
          </a:bodyPr>
          <a:lstStyle/>
          <a:p>
            <a:pPr defTabSz="685800"/>
            <a:r>
              <a:rPr lang="en-US" sz="1350" dirty="0">
                <a:solidFill>
                  <a:prstClr val="black"/>
                </a:solidFill>
                <a:latin typeface="Calibri" panose="020F0502020204030204"/>
              </a:rPr>
              <a:t>Digestive system</a:t>
            </a:r>
          </a:p>
        </p:txBody>
      </p:sp>
      <p:sp>
        <p:nvSpPr>
          <p:cNvPr id="7" name="TextBox 6"/>
          <p:cNvSpPr txBox="1"/>
          <p:nvPr/>
        </p:nvSpPr>
        <p:spPr>
          <a:xfrm>
            <a:off x="5788823" y="4874840"/>
            <a:ext cx="1390637" cy="300082"/>
          </a:xfrm>
          <a:prstGeom prst="rect">
            <a:avLst/>
          </a:prstGeom>
          <a:noFill/>
        </p:spPr>
        <p:txBody>
          <a:bodyPr wrap="none" rtlCol="0">
            <a:spAutoFit/>
          </a:bodyPr>
          <a:lstStyle/>
          <a:p>
            <a:pPr defTabSz="685800"/>
            <a:r>
              <a:rPr lang="en-US" sz="1350" dirty="0">
                <a:solidFill>
                  <a:prstClr val="black"/>
                </a:solidFill>
                <a:latin typeface="Calibri" panose="020F0502020204030204"/>
              </a:rPr>
              <a:t>Economic system</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86063" y="2885538"/>
            <a:ext cx="2214076" cy="2214076"/>
          </a:xfrm>
          <a:prstGeom prst="rect">
            <a:avLst/>
          </a:prstGeom>
        </p:spPr>
      </p:pic>
      <p:sp>
        <p:nvSpPr>
          <p:cNvPr id="9" name="TextBox 8"/>
          <p:cNvSpPr txBox="1"/>
          <p:nvPr/>
        </p:nvSpPr>
        <p:spPr>
          <a:xfrm>
            <a:off x="3221065" y="5001028"/>
            <a:ext cx="1418209" cy="300082"/>
          </a:xfrm>
          <a:prstGeom prst="rect">
            <a:avLst/>
          </a:prstGeom>
          <a:noFill/>
        </p:spPr>
        <p:txBody>
          <a:bodyPr wrap="none" rtlCol="0">
            <a:spAutoFit/>
          </a:bodyPr>
          <a:lstStyle/>
          <a:p>
            <a:pPr defTabSz="685800"/>
            <a:r>
              <a:rPr lang="en-US" sz="1350" dirty="0">
                <a:solidFill>
                  <a:prstClr val="black"/>
                </a:solidFill>
                <a:latin typeface="Calibri" panose="020F0502020204030204"/>
              </a:rPr>
              <a:t>Computer system</a:t>
            </a:r>
          </a:p>
        </p:txBody>
      </p:sp>
    </p:spTree>
    <p:extLst>
      <p:ext uri="{BB962C8B-B14F-4D97-AF65-F5344CB8AC3E}">
        <p14:creationId xmlns:p14="http://schemas.microsoft.com/office/powerpoint/2010/main" val="422289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a:t>
            </a:r>
          </a:p>
        </p:txBody>
      </p:sp>
      <p:sp>
        <p:nvSpPr>
          <p:cNvPr id="3" name="Content Placeholder 2"/>
          <p:cNvSpPr>
            <a:spLocks noGrp="1"/>
          </p:cNvSpPr>
          <p:nvPr>
            <p:ph idx="1"/>
          </p:nvPr>
        </p:nvSpPr>
        <p:spPr>
          <a:xfrm>
            <a:off x="231820" y="2006690"/>
            <a:ext cx="3206840" cy="3483283"/>
          </a:xfrm>
        </p:spPr>
        <p:txBody>
          <a:bodyPr>
            <a:noAutofit/>
          </a:bodyPr>
          <a:lstStyle/>
          <a:p>
            <a:r>
              <a:rPr lang="en-US" dirty="0"/>
              <a:t>A system is simultaneously both a system and a part of a larger system</a:t>
            </a:r>
          </a:p>
          <a:p>
            <a:endParaRPr lang="en-US" dirty="0"/>
          </a:p>
          <a:p>
            <a:r>
              <a:rPr lang="en-US" dirty="0"/>
              <a:t>Better to think in terms of processes and connections than parts</a:t>
            </a:r>
          </a:p>
          <a:p>
            <a:pPr marL="0" indent="0">
              <a:buNone/>
            </a:pPr>
            <a:endParaRPr lang="en-US" dirty="0"/>
          </a:p>
        </p:txBody>
      </p:sp>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t="2086"/>
          <a:stretch/>
        </p:blipFill>
        <p:spPr>
          <a:xfrm>
            <a:off x="3961245" y="912557"/>
            <a:ext cx="4055854" cy="5065757"/>
          </a:xfrm>
          <a:prstGeom prst="rect">
            <a:avLst/>
          </a:prstGeom>
        </p:spPr>
      </p:pic>
    </p:spTree>
    <p:extLst>
      <p:ext uri="{BB962C8B-B14F-4D97-AF65-F5344CB8AC3E}">
        <p14:creationId xmlns:p14="http://schemas.microsoft.com/office/powerpoint/2010/main" val="396761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1597819"/>
          </a:xfrm>
        </p:spPr>
        <p:txBody>
          <a:bodyPr>
            <a:normAutofit/>
          </a:bodyPr>
          <a:lstStyle/>
          <a:p>
            <a:r>
              <a:rPr lang="en-US" dirty="0"/>
              <a:t>System Boundary – identifies the system from its external environment, but it is always part of and interacting with this environment</a:t>
            </a:r>
          </a:p>
        </p:txBody>
      </p:sp>
      <p:grpSp>
        <p:nvGrpSpPr>
          <p:cNvPr id="5" name="Group 14"/>
          <p:cNvGrpSpPr>
            <a:grpSpLocks/>
          </p:cNvGrpSpPr>
          <p:nvPr/>
        </p:nvGrpSpPr>
        <p:grpSpPr bwMode="auto">
          <a:xfrm>
            <a:off x="3479006" y="2800350"/>
            <a:ext cx="4514850" cy="2757948"/>
            <a:chOff x="1344" y="1008"/>
            <a:chExt cx="2736" cy="1496"/>
          </a:xfrm>
        </p:grpSpPr>
        <p:sp>
          <p:nvSpPr>
            <p:cNvPr id="7" name="AutoShape 15"/>
            <p:cNvSpPr>
              <a:spLocks noChangeArrowheads="1"/>
            </p:cNvSpPr>
            <p:nvPr/>
          </p:nvSpPr>
          <p:spPr bwMode="auto">
            <a:xfrm>
              <a:off x="2339" y="1346"/>
              <a:ext cx="804" cy="719"/>
            </a:xfrm>
            <a:prstGeom prst="flowChartAlternateProcess">
              <a:avLst/>
            </a:prstGeom>
            <a:solidFill>
              <a:schemeClr val="accent1"/>
            </a:solidFill>
            <a:ln w="9525">
              <a:solidFill>
                <a:schemeClr val="tx1"/>
              </a:solidFill>
              <a:miter lim="800000"/>
              <a:headEnd/>
              <a:tailEnd/>
            </a:ln>
          </p:spPr>
          <p:txBody>
            <a:bodyPr anchor="ctr"/>
            <a:lstStyle/>
            <a:p>
              <a:pPr algn="ctr" defTabSz="685800"/>
              <a:r>
                <a:rPr lang="en-US" sz="1350" dirty="0">
                  <a:solidFill>
                    <a:prstClr val="black"/>
                  </a:solidFill>
                  <a:latin typeface="Calibri" panose="020F0502020204030204"/>
                </a:rPr>
                <a:t>System</a:t>
              </a:r>
            </a:p>
            <a:p>
              <a:pPr algn="ctr" defTabSz="685800"/>
              <a:r>
                <a:rPr lang="en-US" sz="1200" dirty="0">
                  <a:solidFill>
                    <a:prstClr val="black"/>
                  </a:solidFill>
                  <a:latin typeface="Calibri" panose="020F0502020204030204"/>
                </a:rPr>
                <a:t>(Self,</a:t>
              </a:r>
            </a:p>
            <a:p>
              <a:pPr algn="ctr" defTabSz="685800"/>
              <a:r>
                <a:rPr lang="en-US" sz="1200" dirty="0">
                  <a:solidFill>
                    <a:prstClr val="black"/>
                  </a:solidFill>
                  <a:latin typeface="Calibri" panose="020F0502020204030204"/>
                </a:rPr>
                <a:t>Campus, </a:t>
              </a:r>
            </a:p>
            <a:p>
              <a:pPr algn="ctr" defTabSz="685800"/>
              <a:r>
                <a:rPr lang="en-US" sz="1200" dirty="0">
                  <a:solidFill>
                    <a:prstClr val="black"/>
                  </a:solidFill>
                  <a:latin typeface="Calibri" panose="020F0502020204030204"/>
                </a:rPr>
                <a:t>City,</a:t>
              </a:r>
            </a:p>
            <a:p>
              <a:pPr algn="ctr" defTabSz="685800"/>
              <a:r>
                <a:rPr lang="en-US" sz="1200" dirty="0">
                  <a:solidFill>
                    <a:prstClr val="black"/>
                  </a:solidFill>
                  <a:latin typeface="Calibri" panose="020F0502020204030204"/>
                </a:rPr>
                <a:t>State,</a:t>
              </a:r>
            </a:p>
            <a:p>
              <a:pPr algn="ctr" defTabSz="685800"/>
              <a:r>
                <a:rPr lang="en-US" sz="1200" dirty="0">
                  <a:solidFill>
                    <a:prstClr val="black"/>
                  </a:solidFill>
                  <a:latin typeface="Calibri" panose="020F0502020204030204"/>
                </a:rPr>
                <a:t>Nation)</a:t>
              </a:r>
            </a:p>
          </p:txBody>
        </p:sp>
        <p:sp>
          <p:nvSpPr>
            <p:cNvPr id="8" name="AutoShape 16"/>
            <p:cNvSpPr>
              <a:spLocks noChangeArrowheads="1"/>
            </p:cNvSpPr>
            <p:nvPr/>
          </p:nvSpPr>
          <p:spPr bwMode="auto">
            <a:xfrm>
              <a:off x="1344" y="1008"/>
              <a:ext cx="2736" cy="1488"/>
            </a:xfrm>
            <a:prstGeom prst="roundRect">
              <a:avLst>
                <a:gd name="adj" fmla="val 16667"/>
              </a:avLst>
            </a:prstGeom>
            <a:noFill/>
            <a:ln w="9525">
              <a:solidFill>
                <a:schemeClr val="tx1"/>
              </a:solidFill>
              <a:round/>
              <a:headEnd/>
              <a:tailEnd/>
            </a:ln>
          </p:spPr>
          <p:txBody>
            <a:bodyPr wrap="none" anchor="ctr"/>
            <a:lstStyle/>
            <a:p>
              <a:pPr defTabSz="685800"/>
              <a:endParaRPr lang="en-US" sz="1350">
                <a:solidFill>
                  <a:prstClr val="black"/>
                </a:solidFill>
                <a:latin typeface="Calibri" panose="020F0502020204030204"/>
              </a:endParaRPr>
            </a:p>
          </p:txBody>
        </p:sp>
        <p:sp>
          <p:nvSpPr>
            <p:cNvPr id="9" name="Text Box 17"/>
            <p:cNvSpPr txBox="1">
              <a:spLocks noChangeArrowheads="1"/>
            </p:cNvSpPr>
            <p:nvPr/>
          </p:nvSpPr>
          <p:spPr bwMode="auto">
            <a:xfrm>
              <a:off x="1536" y="2341"/>
              <a:ext cx="803" cy="163"/>
            </a:xfrm>
            <a:prstGeom prst="rect">
              <a:avLst/>
            </a:prstGeom>
            <a:noFill/>
            <a:ln w="9525">
              <a:noFill/>
              <a:miter lim="800000"/>
              <a:headEnd/>
              <a:tailEnd/>
            </a:ln>
          </p:spPr>
          <p:txBody>
            <a:bodyPr wrap="square">
              <a:spAutoFit/>
            </a:bodyPr>
            <a:lstStyle/>
            <a:p>
              <a:pPr defTabSz="685800"/>
              <a:r>
                <a:rPr lang="en-US" sz="1350" dirty="0">
                  <a:solidFill>
                    <a:prstClr val="black"/>
                  </a:solidFill>
                  <a:latin typeface="Calibri" panose="020F0502020204030204"/>
                </a:rPr>
                <a:t>Environment</a:t>
              </a:r>
            </a:p>
          </p:txBody>
        </p:sp>
      </p:grpSp>
    </p:spTree>
    <p:extLst>
      <p:ext uri="{BB962C8B-B14F-4D97-AF65-F5344CB8AC3E}">
        <p14:creationId xmlns:p14="http://schemas.microsoft.com/office/powerpoint/2010/main" val="4066538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28750" y="3429000"/>
            <a:ext cx="5829300" cy="2343150"/>
            <a:chOff x="240" y="2160"/>
            <a:chExt cx="4896" cy="1968"/>
          </a:xfrm>
        </p:grpSpPr>
        <p:grpSp>
          <p:nvGrpSpPr>
            <p:cNvPr id="37897" name="Group 3"/>
            <p:cNvGrpSpPr>
              <a:grpSpLocks/>
            </p:cNvGrpSpPr>
            <p:nvPr/>
          </p:nvGrpSpPr>
          <p:grpSpPr bwMode="auto">
            <a:xfrm>
              <a:off x="432" y="2496"/>
              <a:ext cx="4539" cy="1632"/>
              <a:chOff x="624" y="2544"/>
              <a:chExt cx="4539" cy="1632"/>
            </a:xfrm>
          </p:grpSpPr>
          <p:sp>
            <p:nvSpPr>
              <p:cNvPr id="37899" name="AutoShape 4"/>
              <p:cNvSpPr>
                <a:spLocks noChangeArrowheads="1"/>
              </p:cNvSpPr>
              <p:nvPr/>
            </p:nvSpPr>
            <p:spPr bwMode="auto">
              <a:xfrm>
                <a:off x="2688" y="3216"/>
                <a:ext cx="369" cy="327"/>
              </a:xfrm>
              <a:prstGeom prst="flowChartAlternateProcess">
                <a:avLst/>
              </a:prstGeom>
              <a:solidFill>
                <a:schemeClr val="accent1"/>
              </a:solidFill>
              <a:ln w="9525">
                <a:solidFill>
                  <a:schemeClr val="tx1"/>
                </a:solidFill>
                <a:miter lim="800000"/>
                <a:headEnd/>
                <a:tailEnd/>
              </a:ln>
            </p:spPr>
            <p:txBody>
              <a:bodyPr anchor="ct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ctr" eaLnBrk="1" hangingPunct="1">
                  <a:spcBef>
                    <a:spcPct val="0"/>
                  </a:spcBef>
                  <a:buClrTx/>
                  <a:buSzTx/>
                  <a:buFontTx/>
                  <a:buNone/>
                </a:pPr>
                <a:r>
                  <a:rPr lang="en-US" altLang="en-US" sz="1800">
                    <a:latin typeface="Times New Roman" pitchFamily="18" charset="0"/>
                  </a:rPr>
                  <a:t>H</a:t>
                </a:r>
              </a:p>
            </p:txBody>
          </p:sp>
          <p:sp>
            <p:nvSpPr>
              <p:cNvPr id="37900" name="Line 5"/>
              <p:cNvSpPr>
                <a:spLocks noChangeShapeType="1"/>
              </p:cNvSpPr>
              <p:nvPr/>
            </p:nvSpPr>
            <p:spPr bwMode="auto">
              <a:xfrm flipH="1">
                <a:off x="2884" y="2642"/>
                <a:ext cx="1304" cy="587"/>
              </a:xfrm>
              <a:prstGeom prst="line">
                <a:avLst/>
              </a:prstGeom>
              <a:noFill/>
              <a:ln w="34925">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37901" name="Line 6"/>
              <p:cNvSpPr>
                <a:spLocks noChangeShapeType="1"/>
              </p:cNvSpPr>
              <p:nvPr/>
            </p:nvSpPr>
            <p:spPr bwMode="auto">
              <a:xfrm flipH="1" flipV="1">
                <a:off x="2884" y="3556"/>
                <a:ext cx="1304" cy="587"/>
              </a:xfrm>
              <a:prstGeom prst="line">
                <a:avLst/>
              </a:prstGeom>
              <a:noFill/>
              <a:ln w="34925">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37902" name="Line 7"/>
              <p:cNvSpPr>
                <a:spLocks noChangeShapeType="1"/>
              </p:cNvSpPr>
              <p:nvPr/>
            </p:nvSpPr>
            <p:spPr bwMode="auto">
              <a:xfrm flipH="1" flipV="1">
                <a:off x="1353" y="2544"/>
                <a:ext cx="1531" cy="685"/>
              </a:xfrm>
              <a:prstGeom prst="line">
                <a:avLst/>
              </a:prstGeom>
              <a:noFill/>
              <a:ln w="34925">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37903" name="Line 8"/>
              <p:cNvSpPr>
                <a:spLocks noChangeShapeType="1"/>
              </p:cNvSpPr>
              <p:nvPr/>
            </p:nvSpPr>
            <p:spPr bwMode="auto">
              <a:xfrm flipH="1">
                <a:off x="1296" y="3556"/>
                <a:ext cx="1560" cy="620"/>
              </a:xfrm>
              <a:prstGeom prst="line">
                <a:avLst/>
              </a:prstGeom>
              <a:noFill/>
              <a:ln w="34925">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37904" name="Freeform 9"/>
              <p:cNvSpPr>
                <a:spLocks/>
              </p:cNvSpPr>
              <p:nvPr/>
            </p:nvSpPr>
            <p:spPr bwMode="auto">
              <a:xfrm>
                <a:off x="2827" y="3229"/>
                <a:ext cx="85" cy="327"/>
              </a:xfrm>
              <a:custGeom>
                <a:avLst/>
                <a:gdLst>
                  <a:gd name="T0" fmla="*/ 1 w 144"/>
                  <a:gd name="T1" fmla="*/ 0 h 480"/>
                  <a:gd name="T2" fmla="*/ 0 w 144"/>
                  <a:gd name="T3" fmla="*/ 1 h 480"/>
                  <a:gd name="T4" fmla="*/ 1 w 144"/>
                  <a:gd name="T5" fmla="*/ 1 h 480"/>
                  <a:gd name="T6" fmla="*/ 1 w 144"/>
                  <a:gd name="T7" fmla="*/ 1 h 480"/>
                  <a:gd name="T8" fmla="*/ 0 60000 65536"/>
                  <a:gd name="T9" fmla="*/ 0 60000 65536"/>
                  <a:gd name="T10" fmla="*/ 0 60000 65536"/>
                  <a:gd name="T11" fmla="*/ 0 60000 65536"/>
                  <a:gd name="T12" fmla="*/ 0 w 144"/>
                  <a:gd name="T13" fmla="*/ 0 h 480"/>
                  <a:gd name="T14" fmla="*/ 144 w 144"/>
                  <a:gd name="T15" fmla="*/ 480 h 480"/>
                </a:gdLst>
                <a:ahLst/>
                <a:cxnLst>
                  <a:cxn ang="T8">
                    <a:pos x="T0" y="T1"/>
                  </a:cxn>
                  <a:cxn ang="T9">
                    <a:pos x="T2" y="T3"/>
                  </a:cxn>
                  <a:cxn ang="T10">
                    <a:pos x="T4" y="T5"/>
                  </a:cxn>
                  <a:cxn ang="T11">
                    <a:pos x="T6" y="T7"/>
                  </a:cxn>
                </a:cxnLst>
                <a:rect l="T12" t="T13" r="T14" b="T15"/>
                <a:pathLst>
                  <a:path w="144" h="480">
                    <a:moveTo>
                      <a:pt x="96" y="0"/>
                    </a:moveTo>
                    <a:lnTo>
                      <a:pt x="0" y="288"/>
                    </a:lnTo>
                    <a:lnTo>
                      <a:pt x="144" y="192"/>
                    </a:lnTo>
                    <a:lnTo>
                      <a:pt x="96" y="480"/>
                    </a:lnTo>
                  </a:path>
                </a:pathLst>
              </a:custGeom>
              <a:noFill/>
              <a:ln w="34925">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en-US" sz="1350"/>
              </a:p>
            </p:txBody>
          </p:sp>
          <p:sp>
            <p:nvSpPr>
              <p:cNvPr id="37905" name="Text Box 10"/>
              <p:cNvSpPr txBox="1">
                <a:spLocks noChangeArrowheads="1"/>
              </p:cNvSpPr>
              <p:nvPr/>
            </p:nvSpPr>
            <p:spPr bwMode="auto">
              <a:xfrm>
                <a:off x="624" y="3264"/>
                <a:ext cx="162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ct val="0"/>
                  </a:spcBef>
                  <a:buClrTx/>
                  <a:buSzTx/>
                  <a:buFontTx/>
                  <a:buNone/>
                </a:pPr>
                <a:r>
                  <a:rPr lang="en-US" altLang="en-US" sz="1800">
                    <a:latin typeface="Times New Roman" pitchFamily="18" charset="0"/>
                  </a:rPr>
                  <a:t>Input Environment</a:t>
                </a:r>
              </a:p>
            </p:txBody>
          </p:sp>
          <p:sp>
            <p:nvSpPr>
              <p:cNvPr id="37906" name="Text Box 11"/>
              <p:cNvSpPr txBox="1">
                <a:spLocks noChangeArrowheads="1"/>
              </p:cNvSpPr>
              <p:nvPr/>
            </p:nvSpPr>
            <p:spPr bwMode="auto">
              <a:xfrm>
                <a:off x="3408" y="3264"/>
                <a:ext cx="175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ct val="0"/>
                  </a:spcBef>
                  <a:buClrTx/>
                  <a:buSzTx/>
                  <a:buFontTx/>
                  <a:buNone/>
                </a:pPr>
                <a:r>
                  <a:rPr lang="en-US" altLang="en-US" sz="1800">
                    <a:latin typeface="Times New Roman" pitchFamily="18" charset="0"/>
                  </a:rPr>
                  <a:t>Output Environment</a:t>
                </a:r>
              </a:p>
            </p:txBody>
          </p:sp>
        </p:grpSp>
        <p:sp>
          <p:nvSpPr>
            <p:cNvPr id="37898" name="Text Box 12"/>
            <p:cNvSpPr txBox="1">
              <a:spLocks noChangeArrowheads="1"/>
            </p:cNvSpPr>
            <p:nvPr/>
          </p:nvSpPr>
          <p:spPr bwMode="auto">
            <a:xfrm>
              <a:off x="240" y="2160"/>
              <a:ext cx="489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ct val="0"/>
                </a:spcBef>
                <a:buClrTx/>
                <a:buSzTx/>
                <a:buFontTx/>
                <a:buNone/>
              </a:pPr>
              <a:r>
                <a:rPr lang="en-US" altLang="en-US" sz="1950" dirty="0">
                  <a:latin typeface="Times New Roman" pitchFamily="18" charset="0"/>
                </a:rPr>
                <a:t>New perspective, system is focus of two environments</a:t>
              </a:r>
            </a:p>
          </p:txBody>
        </p:sp>
      </p:grpSp>
      <p:grpSp>
        <p:nvGrpSpPr>
          <p:cNvPr id="37891" name="Group 13"/>
          <p:cNvGrpSpPr>
            <a:grpSpLocks/>
          </p:cNvGrpSpPr>
          <p:nvPr/>
        </p:nvGrpSpPr>
        <p:grpSpPr bwMode="auto">
          <a:xfrm>
            <a:off x="1314450" y="1028700"/>
            <a:ext cx="5829300" cy="2197894"/>
            <a:chOff x="144" y="144"/>
            <a:chExt cx="4896" cy="1846"/>
          </a:xfrm>
        </p:grpSpPr>
        <p:grpSp>
          <p:nvGrpSpPr>
            <p:cNvPr id="37892" name="Group 14"/>
            <p:cNvGrpSpPr>
              <a:grpSpLocks/>
            </p:cNvGrpSpPr>
            <p:nvPr/>
          </p:nvGrpSpPr>
          <p:grpSpPr bwMode="auto">
            <a:xfrm>
              <a:off x="1248" y="480"/>
              <a:ext cx="2736" cy="1510"/>
              <a:chOff x="1344" y="1008"/>
              <a:chExt cx="2736" cy="1510"/>
            </a:xfrm>
          </p:grpSpPr>
          <p:sp>
            <p:nvSpPr>
              <p:cNvPr id="37894" name="AutoShape 15"/>
              <p:cNvSpPr>
                <a:spLocks noChangeArrowheads="1"/>
              </p:cNvSpPr>
              <p:nvPr/>
            </p:nvSpPr>
            <p:spPr bwMode="auto">
              <a:xfrm>
                <a:off x="2400" y="1460"/>
                <a:ext cx="704" cy="578"/>
              </a:xfrm>
              <a:prstGeom prst="flowChartAlternateProcess">
                <a:avLst/>
              </a:prstGeom>
              <a:solidFill>
                <a:schemeClr val="accent1"/>
              </a:solidFill>
              <a:ln w="9525">
                <a:solidFill>
                  <a:schemeClr val="tx1"/>
                </a:solidFill>
                <a:miter lim="800000"/>
                <a:headEnd/>
                <a:tailEnd/>
              </a:ln>
            </p:spPr>
            <p:txBody>
              <a:bodyPr anchor="ct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ctr" eaLnBrk="1" hangingPunct="1">
                  <a:spcBef>
                    <a:spcPct val="0"/>
                  </a:spcBef>
                  <a:buClrTx/>
                  <a:buSzTx/>
                  <a:buFontTx/>
                  <a:buNone/>
                </a:pPr>
                <a:r>
                  <a:rPr lang="en-US" altLang="en-US" sz="1500" dirty="0">
                    <a:latin typeface="Times New Roman" pitchFamily="18" charset="0"/>
                  </a:rPr>
                  <a:t>System</a:t>
                </a:r>
                <a:endParaRPr lang="en-US" altLang="en-US" sz="1800" dirty="0">
                  <a:latin typeface="Times New Roman" pitchFamily="18" charset="0"/>
                </a:endParaRPr>
              </a:p>
            </p:txBody>
          </p:sp>
          <p:sp>
            <p:nvSpPr>
              <p:cNvPr id="37895" name="AutoShape 16"/>
              <p:cNvSpPr>
                <a:spLocks noChangeArrowheads="1"/>
              </p:cNvSpPr>
              <p:nvPr/>
            </p:nvSpPr>
            <p:spPr bwMode="auto">
              <a:xfrm>
                <a:off x="1344" y="1008"/>
                <a:ext cx="2736" cy="14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ct val="0"/>
                  </a:spcBef>
                  <a:buClrTx/>
                  <a:buSzTx/>
                  <a:buFontTx/>
                  <a:buNone/>
                </a:pPr>
                <a:endParaRPr lang="en-US" altLang="en-US" sz="1800">
                  <a:latin typeface="Times New Roman" pitchFamily="18" charset="0"/>
                </a:endParaRPr>
              </a:p>
            </p:txBody>
          </p:sp>
          <p:sp>
            <p:nvSpPr>
              <p:cNvPr id="37896" name="Text Box 17"/>
              <p:cNvSpPr txBox="1">
                <a:spLocks noChangeArrowheads="1"/>
              </p:cNvSpPr>
              <p:nvPr/>
            </p:nvSpPr>
            <p:spPr bwMode="auto">
              <a:xfrm>
                <a:off x="1536" y="2208"/>
                <a:ext cx="1168"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ct val="0"/>
                  </a:spcBef>
                  <a:buClrTx/>
                  <a:buSzTx/>
                  <a:buFontTx/>
                  <a:buNone/>
                </a:pPr>
                <a:r>
                  <a:rPr lang="en-US" altLang="en-US" sz="1800">
                    <a:latin typeface="Times New Roman" pitchFamily="18" charset="0"/>
                  </a:rPr>
                  <a:t>Environment</a:t>
                </a:r>
              </a:p>
            </p:txBody>
          </p:sp>
        </p:grpSp>
        <p:sp>
          <p:nvSpPr>
            <p:cNvPr id="37893" name="Text Box 18"/>
            <p:cNvSpPr txBox="1">
              <a:spLocks noChangeArrowheads="1"/>
            </p:cNvSpPr>
            <p:nvPr/>
          </p:nvSpPr>
          <p:spPr bwMode="auto">
            <a:xfrm>
              <a:off x="144" y="144"/>
              <a:ext cx="489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ct val="0"/>
                </a:spcBef>
                <a:buClrTx/>
                <a:buSzTx/>
                <a:buFontTx/>
                <a:buNone/>
              </a:pPr>
              <a:r>
                <a:rPr lang="en-US" altLang="en-US" sz="1800" dirty="0">
                  <a:latin typeface="Times New Roman" pitchFamily="18" charset="0"/>
                </a:rPr>
                <a:t>Old perspective, dichotomy between system and environment</a:t>
              </a:r>
            </a:p>
          </p:txBody>
        </p:sp>
      </p:grpSp>
      <p:sp>
        <p:nvSpPr>
          <p:cNvPr id="3" name="TextBox 2">
            <a:extLst>
              <a:ext uri="{FF2B5EF4-FFF2-40B4-BE49-F238E27FC236}">
                <a16:creationId xmlns:a16="http://schemas.microsoft.com/office/drawing/2014/main" id="{6029424F-B618-4A40-B3BB-ACB5FFF624B1}"/>
              </a:ext>
            </a:extLst>
          </p:cNvPr>
          <p:cNvSpPr txBox="1"/>
          <p:nvPr/>
        </p:nvSpPr>
        <p:spPr>
          <a:xfrm>
            <a:off x="2340531" y="6330672"/>
            <a:ext cx="5923353"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Where does it come from?  Where does it go?</a:t>
            </a:r>
          </a:p>
        </p:txBody>
      </p:sp>
    </p:spTree>
    <p:extLst>
      <p:ext uri="{BB962C8B-B14F-4D97-AF65-F5344CB8AC3E}">
        <p14:creationId xmlns:p14="http://schemas.microsoft.com/office/powerpoint/2010/main" val="3723252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a:extLst>
              <a:ext uri="{FF2B5EF4-FFF2-40B4-BE49-F238E27FC236}">
                <a16:creationId xmlns:a16="http://schemas.microsoft.com/office/drawing/2014/main" id="{DF7595E4-B7EB-4D56-AE5F-D1DC83FB4CD9}"/>
              </a:ext>
            </a:extLst>
          </p:cNvPr>
          <p:cNvSpPr txBox="1">
            <a:spLocks noChangeArrowheads="1"/>
          </p:cNvSpPr>
          <p:nvPr/>
        </p:nvSpPr>
        <p:spPr bwMode="auto">
          <a:xfrm>
            <a:off x="1143000" y="971550"/>
            <a:ext cx="617989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1800" b="1" dirty="0">
                <a:latin typeface="Times New Roman" panose="02020603050405020304" pitchFamily="18" charset="0"/>
              </a:rPr>
              <a:t>FEEDBACK as a consequence of interconnections</a:t>
            </a:r>
          </a:p>
          <a:p>
            <a:pPr eaLnBrk="1" hangingPunct="1">
              <a:spcBef>
                <a:spcPct val="0"/>
              </a:spcBef>
              <a:buClrTx/>
              <a:buSzTx/>
              <a:buFontTx/>
              <a:buNone/>
            </a:pPr>
            <a:r>
              <a:rPr lang="en-US" altLang="en-US" sz="1800" dirty="0">
                <a:latin typeface="Times New Roman" panose="02020603050405020304" pitchFamily="18" charset="0"/>
              </a:rPr>
              <a:t>Systems possess capacity for </a:t>
            </a:r>
          </a:p>
          <a:p>
            <a:pPr eaLnBrk="1" hangingPunct="1">
              <a:spcBef>
                <a:spcPct val="0"/>
              </a:spcBef>
              <a:buClrTx/>
              <a:buSzTx/>
              <a:buFontTx/>
              <a:buNone/>
            </a:pPr>
            <a:r>
              <a:rPr lang="en-US" altLang="en-US" sz="1800" dirty="0">
                <a:latin typeface="Times New Roman" panose="02020603050405020304" pitchFamily="18" charset="0"/>
              </a:rPr>
              <a:t>(a) self-regulation: negative feedback – balancing, stabilizing</a:t>
            </a:r>
          </a:p>
          <a:p>
            <a:pPr eaLnBrk="1" hangingPunct="1">
              <a:spcBef>
                <a:spcPct val="0"/>
              </a:spcBef>
              <a:buClrTx/>
              <a:buSzTx/>
              <a:buFontTx/>
              <a:buNone/>
            </a:pPr>
            <a:r>
              <a:rPr lang="en-US" altLang="en-US" sz="1800" dirty="0">
                <a:latin typeface="Times New Roman" panose="02020603050405020304" pitchFamily="18" charset="0"/>
              </a:rPr>
              <a:t>(b) self-adaptation: positive feedback – reinforcing, destabilizing</a:t>
            </a:r>
          </a:p>
        </p:txBody>
      </p:sp>
      <p:pic>
        <p:nvPicPr>
          <p:cNvPr id="10243" name="Picture 4" descr="http://www.gerrymarten.com/human-ecology/images/02-8-english.gif">
            <a:extLst>
              <a:ext uri="{FF2B5EF4-FFF2-40B4-BE49-F238E27FC236}">
                <a16:creationId xmlns:a16="http://schemas.microsoft.com/office/drawing/2014/main" id="{003008D8-2437-4351-B47C-A02446BA71A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19674" y="2400300"/>
            <a:ext cx="614341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958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7: Homeostasis and Feedback - Biology LibreText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7910" y="1465621"/>
            <a:ext cx="5857667" cy="38935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17938" y="1078476"/>
            <a:ext cx="3307326" cy="44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8684" y="4197760"/>
            <a:ext cx="3205316" cy="1802990"/>
          </a:xfrm>
          <a:prstGeom prst="rect">
            <a:avLst/>
          </a:prstGeom>
        </p:spPr>
      </p:pic>
      <p:sp>
        <p:nvSpPr>
          <p:cNvPr id="5" name="TextBox 4"/>
          <p:cNvSpPr txBox="1"/>
          <p:nvPr/>
        </p:nvSpPr>
        <p:spPr>
          <a:xfrm>
            <a:off x="7211961" y="1885950"/>
            <a:ext cx="1780868" cy="1061829"/>
          </a:xfrm>
          <a:prstGeom prst="rect">
            <a:avLst/>
          </a:prstGeom>
          <a:noFill/>
        </p:spPr>
        <p:txBody>
          <a:bodyPr wrap="square" rtlCol="0">
            <a:spAutoFit/>
          </a:bodyPr>
          <a:lstStyle/>
          <a:p>
            <a:r>
              <a:rPr lang="en-US" sz="2100" dirty="0"/>
              <a:t>Stabilizes body temperature</a:t>
            </a:r>
          </a:p>
        </p:txBody>
      </p:sp>
    </p:spTree>
    <p:extLst>
      <p:ext uri="{BB962C8B-B14F-4D97-AF65-F5344CB8AC3E}">
        <p14:creationId xmlns:p14="http://schemas.microsoft.com/office/powerpoint/2010/main" val="387962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2103" y="877299"/>
            <a:ext cx="6858000" cy="5143500"/>
          </a:xfrm>
          <a:prstGeom prst="rect">
            <a:avLst/>
          </a:prstGeom>
        </p:spPr>
      </p:pic>
    </p:spTree>
    <p:extLst>
      <p:ext uri="{BB962C8B-B14F-4D97-AF65-F5344CB8AC3E}">
        <p14:creationId xmlns:p14="http://schemas.microsoft.com/office/powerpoint/2010/main" val="3122686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69356" y="2163908"/>
            <a:ext cx="2870266" cy="1265973"/>
          </a:xfrm>
          <a:prstGeom prst="rect">
            <a:avLst/>
          </a:prstGeom>
        </p:spPr>
      </p:pic>
      <p:sp>
        <p:nvSpPr>
          <p:cNvPr id="6" name="TextBox 5"/>
          <p:cNvSpPr txBox="1"/>
          <p:nvPr/>
        </p:nvSpPr>
        <p:spPr>
          <a:xfrm>
            <a:off x="5940379" y="1833603"/>
            <a:ext cx="3179012" cy="2400657"/>
          </a:xfrm>
          <a:prstGeom prst="rect">
            <a:avLst/>
          </a:prstGeom>
          <a:noFill/>
        </p:spPr>
        <p:txBody>
          <a:bodyPr wrap="square" rtlCol="0">
            <a:spAutoFit/>
          </a:bodyPr>
          <a:lstStyle/>
          <a:p>
            <a:r>
              <a:rPr lang="en-US" sz="1500" dirty="0"/>
              <a:t>Biological growth is a positive feedback</a:t>
            </a:r>
          </a:p>
          <a:p>
            <a:endParaRPr lang="en-US" sz="1500" dirty="0"/>
          </a:p>
          <a:p>
            <a:endParaRPr lang="en-US" sz="1500" dirty="0"/>
          </a:p>
          <a:p>
            <a:endParaRPr lang="en-US" sz="1500" dirty="0"/>
          </a:p>
          <a:p>
            <a:endParaRPr lang="en-US" sz="1500" dirty="0"/>
          </a:p>
          <a:p>
            <a:endParaRPr lang="en-US" sz="1500" dirty="0"/>
          </a:p>
          <a:p>
            <a:endParaRPr lang="en-US" sz="1500" dirty="0"/>
          </a:p>
          <a:p>
            <a:r>
              <a:rPr lang="en-US" sz="1500" dirty="0"/>
              <a:t>More biomass </a:t>
            </a:r>
            <a:r>
              <a:rPr lang="en-US" sz="1500" dirty="0">
                <a:sym typeface="Wingdings" panose="05000000000000000000" pitchFamily="2" charset="2"/>
              </a:rPr>
              <a:t> more photosynthesis  more biomass </a:t>
            </a:r>
            <a:endParaRPr lang="en-US" sz="1500" dirty="0"/>
          </a:p>
        </p:txBody>
      </p:sp>
      <p:sp>
        <p:nvSpPr>
          <p:cNvPr id="3" name="TextBox 2"/>
          <p:cNvSpPr txBox="1"/>
          <p:nvPr/>
        </p:nvSpPr>
        <p:spPr>
          <a:xfrm>
            <a:off x="635301" y="946811"/>
            <a:ext cx="8508699" cy="646331"/>
          </a:xfrm>
          <a:prstGeom prst="rect">
            <a:avLst/>
          </a:prstGeom>
          <a:noFill/>
        </p:spPr>
        <p:txBody>
          <a:bodyPr wrap="square" rtlCol="0">
            <a:spAutoFit/>
          </a:bodyPr>
          <a:lstStyle/>
          <a:p>
            <a:r>
              <a:rPr lang="en-US" dirty="0"/>
              <a:t>Positive feedback – when the signal is amplified and moves the system further from its original condition</a:t>
            </a:r>
          </a:p>
        </p:txBody>
      </p:sp>
      <p:sp>
        <p:nvSpPr>
          <p:cNvPr id="5" name="TextBox 4"/>
          <p:cNvSpPr txBox="1"/>
          <p:nvPr/>
        </p:nvSpPr>
        <p:spPr>
          <a:xfrm>
            <a:off x="323582" y="4563248"/>
            <a:ext cx="1479764" cy="369332"/>
          </a:xfrm>
          <a:prstGeom prst="rect">
            <a:avLst/>
          </a:prstGeom>
          <a:noFill/>
        </p:spPr>
        <p:txBody>
          <a:bodyPr wrap="none" rtlCol="0">
            <a:spAutoFit/>
          </a:bodyPr>
          <a:lstStyle/>
          <a:p>
            <a:r>
              <a:rPr lang="en-US" dirty="0"/>
              <a:t>Sound system</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13532"/>
          <a:stretch/>
        </p:blipFill>
        <p:spPr>
          <a:xfrm>
            <a:off x="3528551" y="4112957"/>
            <a:ext cx="2409065" cy="2000250"/>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l="-408" b="-620"/>
          <a:stretch/>
        </p:blipFill>
        <p:spPr>
          <a:xfrm>
            <a:off x="6393425" y="4145389"/>
            <a:ext cx="2721078" cy="1795186"/>
          </a:xfrm>
          <a:prstGeom prst="rect">
            <a:avLst/>
          </a:prstGeom>
        </p:spPr>
      </p:pic>
      <p:sp>
        <p:nvSpPr>
          <p:cNvPr id="11" name="TextBox 10"/>
          <p:cNvSpPr txBox="1"/>
          <p:nvPr/>
        </p:nvSpPr>
        <p:spPr>
          <a:xfrm>
            <a:off x="5962036" y="4939958"/>
            <a:ext cx="479222" cy="415498"/>
          </a:xfrm>
          <a:prstGeom prst="rect">
            <a:avLst/>
          </a:prstGeom>
          <a:noFill/>
        </p:spPr>
        <p:txBody>
          <a:bodyPr wrap="square" rtlCol="0">
            <a:spAutoFit/>
          </a:bodyPr>
          <a:lstStyle/>
          <a:p>
            <a:r>
              <a:rPr lang="en-US" sz="2100" dirty="0">
                <a:sym typeface="Wingdings" panose="05000000000000000000" pitchFamily="2" charset="2"/>
              </a:rPr>
              <a:t></a:t>
            </a:r>
            <a:endParaRPr lang="en-US" sz="2100" dirty="0"/>
          </a:p>
        </p:txBody>
      </p:sp>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4609" y="1643514"/>
            <a:ext cx="4811661" cy="2904234"/>
          </a:xfrm>
          <a:prstGeom prst="rect">
            <a:avLst/>
          </a:prstGeom>
        </p:spPr>
      </p:pic>
      <p:sp>
        <p:nvSpPr>
          <p:cNvPr id="10" name="Rectangle 9"/>
          <p:cNvSpPr/>
          <p:nvPr/>
        </p:nvSpPr>
        <p:spPr>
          <a:xfrm>
            <a:off x="146653" y="5419306"/>
            <a:ext cx="3147118" cy="553998"/>
          </a:xfrm>
          <a:prstGeom prst="rect">
            <a:avLst/>
          </a:prstGeom>
        </p:spPr>
        <p:txBody>
          <a:bodyPr wrap="square">
            <a:spAutoFit/>
          </a:bodyPr>
          <a:lstStyle/>
          <a:p>
            <a:r>
              <a:rPr lang="en-US" sz="1500" dirty="0"/>
              <a:t>Positive feedbacks can’t go on forever, coming up against constraints</a:t>
            </a:r>
          </a:p>
        </p:txBody>
      </p:sp>
    </p:spTree>
    <p:extLst>
      <p:ext uri="{BB962C8B-B14F-4D97-AF65-F5344CB8AC3E}">
        <p14:creationId xmlns:p14="http://schemas.microsoft.com/office/powerpoint/2010/main" val="417807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5119" y="1176564"/>
            <a:ext cx="7632798" cy="923330"/>
          </a:xfrm>
          <a:prstGeom prst="rect">
            <a:avLst/>
          </a:prstGeom>
          <a:noFill/>
        </p:spPr>
        <p:txBody>
          <a:bodyPr wrap="square" rtlCol="0">
            <a:spAutoFit/>
          </a:bodyPr>
          <a:lstStyle/>
          <a:p>
            <a:r>
              <a:rPr lang="en-US" dirty="0"/>
              <a:t>All system dynamics are an interplay of positive feedbacks that grow and change the system and negative feedbacks that stabilize and maintain the system</a:t>
            </a:r>
          </a:p>
          <a:p>
            <a:r>
              <a:rPr lang="en-US" dirty="0"/>
              <a:t>For example:</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85424" y="2562644"/>
            <a:ext cx="6072188" cy="1940384"/>
          </a:xfrm>
          <a:prstGeom prst="rect">
            <a:avLst/>
          </a:prstGeom>
        </p:spPr>
      </p:pic>
      <p:sp>
        <p:nvSpPr>
          <p:cNvPr id="7" name="TextBox 6"/>
          <p:cNvSpPr txBox="1"/>
          <p:nvPr/>
        </p:nvSpPr>
        <p:spPr>
          <a:xfrm>
            <a:off x="2704564" y="3532836"/>
            <a:ext cx="1178417" cy="507831"/>
          </a:xfrm>
          <a:prstGeom prst="rect">
            <a:avLst/>
          </a:prstGeom>
          <a:noFill/>
        </p:spPr>
        <p:txBody>
          <a:bodyPr wrap="square" rtlCol="0">
            <a:spAutoFit/>
          </a:bodyPr>
          <a:lstStyle/>
          <a:p>
            <a:r>
              <a:rPr lang="en-US" sz="1350" dirty="0"/>
              <a:t>Positive feedback</a:t>
            </a:r>
          </a:p>
        </p:txBody>
      </p:sp>
      <p:sp>
        <p:nvSpPr>
          <p:cNvPr id="8" name="TextBox 7"/>
          <p:cNvSpPr txBox="1"/>
          <p:nvPr/>
        </p:nvSpPr>
        <p:spPr>
          <a:xfrm>
            <a:off x="4412624" y="3048088"/>
            <a:ext cx="1178417" cy="507831"/>
          </a:xfrm>
          <a:prstGeom prst="rect">
            <a:avLst/>
          </a:prstGeom>
          <a:noFill/>
        </p:spPr>
        <p:txBody>
          <a:bodyPr wrap="square" rtlCol="0">
            <a:spAutoFit/>
          </a:bodyPr>
          <a:lstStyle/>
          <a:p>
            <a:r>
              <a:rPr lang="en-US" sz="1350" dirty="0"/>
              <a:t>Negative feedback</a:t>
            </a:r>
          </a:p>
        </p:txBody>
      </p:sp>
    </p:spTree>
    <p:extLst>
      <p:ext uri="{BB962C8B-B14F-4D97-AF65-F5344CB8AC3E}">
        <p14:creationId xmlns:p14="http://schemas.microsoft.com/office/powerpoint/2010/main" val="300797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34340" y="914400"/>
            <a:ext cx="8229600" cy="5257800"/>
          </a:xfrm>
        </p:spPr>
        <p:txBody>
          <a:bodyPr numCol="2">
            <a:noAutofit/>
          </a:bodyPr>
          <a:lstStyle/>
          <a:p>
            <a:pPr marL="0" indent="0">
              <a:buNone/>
            </a:pPr>
            <a:r>
              <a:rPr lang="en-US" sz="1400" dirty="0"/>
              <a:t>Thursday 22. 9. 14:00-17:40, room M117</a:t>
            </a:r>
            <a:endParaRPr lang="cs-CZ" sz="1400" dirty="0"/>
          </a:p>
          <a:p>
            <a:r>
              <a:rPr lang="en-US" sz="1400" dirty="0"/>
              <a:t>Lecture 1: Introduction to sustainability and the Sustainable Development Goals.  </a:t>
            </a:r>
            <a:endParaRPr lang="cs-CZ" sz="1400" dirty="0"/>
          </a:p>
          <a:p>
            <a:r>
              <a:rPr lang="en-US" sz="1400" dirty="0"/>
              <a:t>Lecture 2: Ways of valuing the environment. Introduction of cultural theory and ecosystem services </a:t>
            </a:r>
            <a:endParaRPr lang="cs-CZ" sz="1400" dirty="0"/>
          </a:p>
          <a:p>
            <a:pPr marL="0" indent="0">
              <a:buNone/>
            </a:pPr>
            <a:endParaRPr lang="en-US" sz="1400" dirty="0"/>
          </a:p>
          <a:p>
            <a:pPr marL="0" indent="0">
              <a:buNone/>
            </a:pPr>
            <a:r>
              <a:rPr lang="en-US" sz="1400" dirty="0"/>
              <a:t> </a:t>
            </a:r>
            <a:endParaRPr lang="cs-CZ" sz="1400" dirty="0"/>
          </a:p>
          <a:p>
            <a:pPr marL="0" indent="0">
              <a:buNone/>
            </a:pPr>
            <a:r>
              <a:rPr lang="en-US" sz="1400" dirty="0"/>
              <a:t>Thursday 6. 10. 14:00-17:40, room M117</a:t>
            </a:r>
            <a:endParaRPr lang="cs-CZ" sz="1400" dirty="0"/>
          </a:p>
          <a:p>
            <a:r>
              <a:rPr lang="en-US" sz="1400" dirty="0"/>
              <a:t>Lecture 3: Limits to Growth, planetary boundaries, Flourishing overview </a:t>
            </a:r>
            <a:endParaRPr lang="cs-CZ" sz="1400" dirty="0"/>
          </a:p>
          <a:p>
            <a:r>
              <a:rPr lang="en-US" sz="1400" dirty="0"/>
              <a:t>Lecture 4: Foundations for Sustainability (</a:t>
            </a:r>
            <a:r>
              <a:rPr lang="en-US" sz="1400" dirty="0" err="1"/>
              <a:t>FfS</a:t>
            </a:r>
            <a:r>
              <a:rPr lang="en-US" sz="1400" dirty="0"/>
              <a:t>) – Chapter 1 systems thinking and win-win</a:t>
            </a:r>
            <a:endParaRPr lang="cs-CZ" sz="1400" dirty="0"/>
          </a:p>
          <a:p>
            <a:endParaRPr lang="cs-CZ" sz="1400" dirty="0"/>
          </a:p>
          <a:p>
            <a:pPr marL="0" indent="0">
              <a:buNone/>
            </a:pPr>
            <a:r>
              <a:rPr lang="en-US" sz="1400" dirty="0"/>
              <a:t> </a:t>
            </a:r>
            <a:endParaRPr lang="cs-CZ" sz="1400" dirty="0"/>
          </a:p>
          <a:p>
            <a:pPr marL="0" indent="0">
              <a:buNone/>
            </a:pPr>
            <a:r>
              <a:rPr lang="en-US" sz="1400" dirty="0"/>
              <a:t>Thursday 20. 10. 14:00-17:40, room M117</a:t>
            </a:r>
            <a:endParaRPr lang="cs-CZ" sz="1400" dirty="0"/>
          </a:p>
          <a:p>
            <a:r>
              <a:rPr lang="en-US" sz="1400" dirty="0"/>
              <a:t>Lecture 5: </a:t>
            </a:r>
            <a:r>
              <a:rPr lang="en-US" sz="1400" dirty="0" err="1"/>
              <a:t>FfS</a:t>
            </a:r>
            <a:r>
              <a:rPr lang="en-US" sz="1400" dirty="0"/>
              <a:t> – Chapter 2 Ecologic metaphysics</a:t>
            </a:r>
            <a:endParaRPr lang="cs-CZ" sz="1400" dirty="0"/>
          </a:p>
          <a:p>
            <a:r>
              <a:rPr lang="en-US" sz="1400" dirty="0"/>
              <a:t>Lecture 6: </a:t>
            </a:r>
            <a:r>
              <a:rPr lang="en-US" sz="1400" dirty="0" err="1"/>
              <a:t>FfS</a:t>
            </a:r>
            <a:r>
              <a:rPr lang="en-US" sz="1400" dirty="0"/>
              <a:t> – Chapter 3 mutualism </a:t>
            </a:r>
            <a:endParaRPr lang="cs-CZ" sz="1400" dirty="0"/>
          </a:p>
          <a:p>
            <a:pPr marL="0" indent="0">
              <a:buNone/>
            </a:pPr>
            <a:endParaRPr lang="en-US" sz="1400" dirty="0"/>
          </a:p>
          <a:p>
            <a:pPr marL="0" indent="0">
              <a:buNone/>
            </a:pPr>
            <a:endParaRPr lang="en-US" sz="1400" dirty="0"/>
          </a:p>
          <a:p>
            <a:pPr marL="0" indent="0">
              <a:buNone/>
            </a:pPr>
            <a:endParaRPr lang="en-US" sz="1400" dirty="0"/>
          </a:p>
          <a:p>
            <a:pPr indent="-174625">
              <a:buNone/>
            </a:pPr>
            <a:r>
              <a:rPr lang="en-US" sz="1400" dirty="0"/>
              <a:t>Thursday 3.11. 14:00-17:40, room M117</a:t>
            </a:r>
            <a:endParaRPr lang="cs-CZ" sz="1400" dirty="0"/>
          </a:p>
          <a:p>
            <a:pPr indent="-174625"/>
            <a:r>
              <a:rPr lang="en-US" sz="1400" dirty="0"/>
              <a:t>Lecture 7: </a:t>
            </a:r>
            <a:r>
              <a:rPr lang="en-US" sz="1400" dirty="0" err="1"/>
              <a:t>FfS</a:t>
            </a:r>
            <a:r>
              <a:rPr lang="en-US" sz="1400" dirty="0"/>
              <a:t> – Chapter 4 – origins of life</a:t>
            </a:r>
            <a:endParaRPr lang="cs-CZ" sz="1400" dirty="0"/>
          </a:p>
          <a:p>
            <a:pPr indent="-174625"/>
            <a:r>
              <a:rPr lang="en-US" sz="1400" dirty="0"/>
              <a:t>Lecture 8: </a:t>
            </a:r>
            <a:r>
              <a:rPr lang="en-US" sz="1400" dirty="0" err="1"/>
              <a:t>FfS</a:t>
            </a:r>
            <a:r>
              <a:rPr lang="en-US" sz="1400" dirty="0"/>
              <a:t> – Chapter 5 – reforming reductionism</a:t>
            </a:r>
            <a:endParaRPr lang="cs-CZ" sz="1400" dirty="0"/>
          </a:p>
          <a:p>
            <a:pPr indent="-174625"/>
            <a:r>
              <a:rPr lang="en-US" sz="1400" b="1" dirty="0"/>
              <a:t>Paper topic due</a:t>
            </a:r>
            <a:endParaRPr lang="en-US" sz="1400" dirty="0"/>
          </a:p>
          <a:p>
            <a:pPr indent="-174625"/>
            <a:endParaRPr lang="en-US" sz="1400" dirty="0"/>
          </a:p>
          <a:p>
            <a:pPr indent="-174625"/>
            <a:endParaRPr lang="en-US" sz="1400" dirty="0"/>
          </a:p>
          <a:p>
            <a:pPr indent="-174625"/>
            <a:endParaRPr lang="cs-CZ" sz="1400" dirty="0"/>
          </a:p>
          <a:p>
            <a:pPr indent="-174625">
              <a:buNone/>
            </a:pPr>
            <a:r>
              <a:rPr lang="en-US" sz="1400" b="1" dirty="0">
                <a:solidFill>
                  <a:srgbClr val="C00000"/>
                </a:solidFill>
              </a:rPr>
              <a:t>Thursday 24.11. 14:00–17:40, room U32</a:t>
            </a:r>
            <a:endParaRPr lang="cs-CZ" sz="1400" b="1" dirty="0">
              <a:solidFill>
                <a:srgbClr val="C00000"/>
              </a:solidFill>
            </a:endParaRPr>
          </a:p>
          <a:p>
            <a:pPr indent="-174625"/>
            <a:r>
              <a:rPr lang="en-US" sz="1400" dirty="0"/>
              <a:t>Lecture 9: </a:t>
            </a:r>
            <a:r>
              <a:rPr lang="en-US" sz="1400" dirty="0" err="1"/>
              <a:t>FfS</a:t>
            </a:r>
            <a:r>
              <a:rPr lang="en-US" sz="1400" dirty="0"/>
              <a:t> – Chapter 6 – networks.</a:t>
            </a:r>
          </a:p>
          <a:p>
            <a:pPr indent="-174625"/>
            <a:r>
              <a:rPr lang="en-US" sz="1400" dirty="0"/>
              <a:t>Lecture 10: </a:t>
            </a:r>
            <a:r>
              <a:rPr lang="en-US" sz="1400" dirty="0" err="1"/>
              <a:t>FfS</a:t>
            </a:r>
            <a:r>
              <a:rPr lang="en-US" sz="1400" dirty="0"/>
              <a:t> – Chapter 7 – Rosen. </a:t>
            </a:r>
          </a:p>
          <a:p>
            <a:pPr indent="-174625"/>
            <a:endParaRPr lang="en-US" sz="1400" dirty="0"/>
          </a:p>
          <a:p>
            <a:pPr indent="-174625"/>
            <a:endParaRPr lang="en-US" sz="1400" dirty="0"/>
          </a:p>
          <a:p>
            <a:pPr indent="-174625"/>
            <a:endParaRPr lang="en-US" sz="1400" dirty="0"/>
          </a:p>
          <a:p>
            <a:pPr indent="-174625">
              <a:buNone/>
            </a:pPr>
            <a:r>
              <a:rPr lang="en-US" sz="1400" dirty="0"/>
              <a:t>Thursday 1. 12. 14:00-17:40, room M117</a:t>
            </a:r>
            <a:endParaRPr lang="cs-CZ" sz="1400" dirty="0"/>
          </a:p>
          <a:p>
            <a:pPr indent="-174625"/>
            <a:r>
              <a:rPr lang="en-US" sz="1400" dirty="0"/>
              <a:t>Lecture 11: </a:t>
            </a:r>
            <a:r>
              <a:rPr lang="en-US" sz="1400" dirty="0" err="1"/>
              <a:t>FfS</a:t>
            </a:r>
            <a:r>
              <a:rPr lang="en-US" sz="1400" dirty="0"/>
              <a:t> – Chapter 8 – applications</a:t>
            </a:r>
            <a:endParaRPr lang="cs-CZ" sz="1400" dirty="0"/>
          </a:p>
          <a:p>
            <a:pPr indent="-174625"/>
            <a:r>
              <a:rPr lang="en-US" sz="1400" dirty="0"/>
              <a:t>Lecture 12: </a:t>
            </a:r>
            <a:r>
              <a:rPr lang="en-US" sz="1400" dirty="0" err="1"/>
              <a:t>FfS</a:t>
            </a:r>
            <a:r>
              <a:rPr lang="en-US" sz="1400" dirty="0"/>
              <a:t> – Chapter 9 – Sustainability for all</a:t>
            </a:r>
            <a:endParaRPr lang="cs-CZ" sz="1400" dirty="0"/>
          </a:p>
          <a:p>
            <a:pPr indent="-174625"/>
            <a:r>
              <a:rPr lang="en-US" sz="1400" b="1" dirty="0"/>
              <a:t>Paper due</a:t>
            </a:r>
          </a:p>
          <a:p>
            <a:pPr indent="-174625"/>
            <a:endParaRPr lang="cs-CZ" sz="1400" b="1" dirty="0"/>
          </a:p>
        </p:txBody>
      </p:sp>
      <p:sp>
        <p:nvSpPr>
          <p:cNvPr id="3" name="Nadpis 2"/>
          <p:cNvSpPr>
            <a:spLocks noGrp="1"/>
          </p:cNvSpPr>
          <p:nvPr>
            <p:ph type="title"/>
          </p:nvPr>
        </p:nvSpPr>
        <p:spPr>
          <a:xfrm>
            <a:off x="457200" y="274638"/>
            <a:ext cx="8229600" cy="563562"/>
          </a:xfrm>
        </p:spPr>
        <p:txBody>
          <a:bodyPr>
            <a:normAutofit fontScale="90000"/>
          </a:bodyPr>
          <a:lstStyle/>
          <a:p>
            <a:r>
              <a:rPr lang="en-US" sz="3600" dirty="0"/>
              <a:t>Schedule</a:t>
            </a:r>
            <a:endParaRPr lang="cs-CZ" sz="3600" dirty="0"/>
          </a:p>
        </p:txBody>
      </p:sp>
    </p:spTree>
    <p:extLst>
      <p:ext uri="{BB962C8B-B14F-4D97-AF65-F5344CB8AC3E}">
        <p14:creationId xmlns:p14="http://schemas.microsoft.com/office/powerpoint/2010/main" val="622177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Casual Loop Diagrams (CLD)</a:t>
            </a:r>
            <a:endParaRPr lang="en-US" dirty="0"/>
          </a:p>
        </p:txBody>
      </p:sp>
      <p:sp>
        <p:nvSpPr>
          <p:cNvPr id="3" name="TextBox 2"/>
          <p:cNvSpPr txBox="1"/>
          <p:nvPr/>
        </p:nvSpPr>
        <p:spPr>
          <a:xfrm>
            <a:off x="628650" y="1907057"/>
            <a:ext cx="7569777" cy="1962076"/>
          </a:xfrm>
          <a:prstGeom prst="rect">
            <a:avLst/>
          </a:prstGeom>
          <a:noFill/>
        </p:spPr>
        <p:txBody>
          <a:bodyPr wrap="square" rtlCol="0">
            <a:spAutoFit/>
          </a:bodyPr>
          <a:lstStyle/>
          <a:p>
            <a:r>
              <a:rPr lang="en-US" sz="1350" dirty="0"/>
              <a:t>A visual representation of interrelation between variables.</a:t>
            </a:r>
          </a:p>
          <a:p>
            <a:endParaRPr lang="en-US" sz="1350" dirty="0"/>
          </a:p>
          <a:p>
            <a:r>
              <a:rPr lang="en-US" sz="1350" b="1" dirty="0"/>
              <a:t>Positive causal link</a:t>
            </a:r>
            <a:r>
              <a:rPr lang="en-US" sz="1350" dirty="0"/>
              <a:t> means that the two variables change in the same direction.</a:t>
            </a:r>
          </a:p>
          <a:p>
            <a:r>
              <a:rPr lang="en-US" sz="1350" b="1" dirty="0"/>
              <a:t>Negative causal link</a:t>
            </a:r>
            <a:r>
              <a:rPr lang="en-US" sz="1350" dirty="0"/>
              <a:t> means that the two variables change in opposite directions.</a:t>
            </a:r>
          </a:p>
          <a:p>
            <a:endParaRPr lang="en-US" sz="1350" dirty="0"/>
          </a:p>
          <a:p>
            <a:endParaRPr lang="en-US" sz="1350" dirty="0"/>
          </a:p>
          <a:p>
            <a:r>
              <a:rPr lang="en-US" sz="1350" dirty="0"/>
              <a:t>The loop is:</a:t>
            </a:r>
          </a:p>
          <a:p>
            <a:r>
              <a:rPr lang="en-US" sz="1350" b="1" dirty="0"/>
              <a:t>reinforcing</a:t>
            </a:r>
            <a:r>
              <a:rPr lang="en-US" sz="1350" dirty="0"/>
              <a:t> if, after going around the loop, one ends up with the same result as the initial assumption.</a:t>
            </a:r>
          </a:p>
          <a:p>
            <a:r>
              <a:rPr lang="en-US" sz="1350" b="1" dirty="0"/>
              <a:t>balancing</a:t>
            </a:r>
            <a:r>
              <a:rPr lang="en-US" sz="1350" dirty="0"/>
              <a:t> if the result contradicts the initial assumption.</a:t>
            </a:r>
          </a:p>
        </p:txBody>
      </p:sp>
      <p:pic>
        <p:nvPicPr>
          <p:cNvPr id="4" name="Picture 3"/>
          <p:cNvPicPr>
            <a:picLocks noChangeAspect="1"/>
          </p:cNvPicPr>
          <p:nvPr/>
        </p:nvPicPr>
        <p:blipFill>
          <a:blip r:embed="rId3"/>
          <a:stretch>
            <a:fillRect/>
          </a:stretch>
        </p:blipFill>
        <p:spPr>
          <a:xfrm>
            <a:off x="296140" y="4072782"/>
            <a:ext cx="3867314" cy="1858149"/>
          </a:xfrm>
          <a:prstGeom prst="rect">
            <a:avLst/>
          </a:prstGeom>
        </p:spPr>
      </p:pic>
      <p:pic>
        <p:nvPicPr>
          <p:cNvPr id="5" name="Picture 4"/>
          <p:cNvPicPr>
            <a:picLocks noChangeAspect="1"/>
          </p:cNvPicPr>
          <p:nvPr/>
        </p:nvPicPr>
        <p:blipFill>
          <a:blip r:embed="rId4"/>
          <a:stretch>
            <a:fillRect/>
          </a:stretch>
        </p:blipFill>
        <p:spPr>
          <a:xfrm>
            <a:off x="4513209" y="4005696"/>
            <a:ext cx="4508048" cy="1740153"/>
          </a:xfrm>
          <a:prstGeom prst="rect">
            <a:avLst/>
          </a:prstGeom>
        </p:spPr>
      </p:pic>
    </p:spTree>
    <p:extLst>
      <p:ext uri="{BB962C8B-B14F-4D97-AF65-F5344CB8AC3E}">
        <p14:creationId xmlns:p14="http://schemas.microsoft.com/office/powerpoint/2010/main" val="375712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42110" y="1441234"/>
            <a:ext cx="6680422" cy="4490267"/>
          </a:xfrm>
          <a:prstGeom prst="rect">
            <a:avLst/>
          </a:prstGeom>
        </p:spPr>
      </p:pic>
      <p:sp>
        <p:nvSpPr>
          <p:cNvPr id="4" name="Rectangle 3"/>
          <p:cNvSpPr/>
          <p:nvPr/>
        </p:nvSpPr>
        <p:spPr>
          <a:xfrm>
            <a:off x="383316" y="5723751"/>
            <a:ext cx="2076209" cy="230832"/>
          </a:xfrm>
          <a:prstGeom prst="rect">
            <a:avLst/>
          </a:prstGeom>
        </p:spPr>
        <p:txBody>
          <a:bodyPr wrap="none">
            <a:spAutoFit/>
          </a:bodyPr>
          <a:lstStyle/>
          <a:p>
            <a:r>
              <a:rPr lang="en-US" sz="900" dirty="0"/>
              <a:t>www.mdpi.com/2079-8954/8/2/20/htm</a:t>
            </a:r>
          </a:p>
        </p:txBody>
      </p:sp>
      <p:sp>
        <p:nvSpPr>
          <p:cNvPr id="2" name="Title 1"/>
          <p:cNvSpPr>
            <a:spLocks noGrp="1"/>
          </p:cNvSpPr>
          <p:nvPr>
            <p:ph type="title"/>
          </p:nvPr>
        </p:nvSpPr>
        <p:spPr>
          <a:xfrm>
            <a:off x="0" y="773907"/>
            <a:ext cx="9144000" cy="994172"/>
          </a:xfrm>
        </p:spPr>
        <p:txBody>
          <a:bodyPr>
            <a:noAutofit/>
          </a:bodyPr>
          <a:lstStyle/>
          <a:p>
            <a:r>
              <a:rPr lang="en-US" sz="2100" b="1" dirty="0"/>
              <a:t>Developing a Preliminary Causal Loop Diagram for Understanding the Wicked Complexity of the COVID-19 Pandemic</a:t>
            </a:r>
            <a:endParaRPr lang="en-US" sz="2100" dirty="0"/>
          </a:p>
        </p:txBody>
      </p:sp>
    </p:spTree>
    <p:extLst>
      <p:ext uri="{BB962C8B-B14F-4D97-AF65-F5344CB8AC3E}">
        <p14:creationId xmlns:p14="http://schemas.microsoft.com/office/powerpoint/2010/main" val="822455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21C57-49C9-4A66-B5AC-05A49D6849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ACCA41-66CC-4305-931B-10DB87D12EE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95125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Misuse of the term sustainable</a:t>
            </a:r>
          </a:p>
        </p:txBody>
      </p:sp>
      <p:sp>
        <p:nvSpPr>
          <p:cNvPr id="3" name="Content Placeholder 2"/>
          <p:cNvSpPr>
            <a:spLocks noGrp="1"/>
          </p:cNvSpPr>
          <p:nvPr>
            <p:ph idx="1"/>
          </p:nvPr>
        </p:nvSpPr>
        <p:spPr/>
        <p:txBody>
          <a:bodyPr/>
          <a:lstStyle/>
          <a:p>
            <a:r>
              <a:rPr lang="en-US" dirty="0"/>
              <a:t>Adjective that means “green”</a:t>
            </a:r>
          </a:p>
          <a:p>
            <a:r>
              <a:rPr lang="en-US" dirty="0"/>
              <a:t>“A little better for the environment than the alternative”</a:t>
            </a:r>
          </a:p>
          <a:p>
            <a:r>
              <a:rPr lang="en-US" dirty="0"/>
              <a:t>Less bad</a:t>
            </a:r>
          </a:p>
          <a:p>
            <a:r>
              <a:rPr lang="en-US" dirty="0" err="1"/>
              <a:t>greenwashing</a:t>
            </a:r>
            <a:endParaRPr lang="en-US" dirty="0"/>
          </a:p>
          <a:p>
            <a:pPr marL="0" indent="0">
              <a:buNone/>
            </a:pPr>
            <a:endParaRPr lang="en-US" dirty="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022" y="2940490"/>
            <a:ext cx="3267178" cy="372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79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620000"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1866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57200"/>
            <a:ext cx="445770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3927508"/>
            <a:ext cx="28575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5" y="3295650"/>
            <a:ext cx="298132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75" y="76200"/>
            <a:ext cx="4965137" cy="3082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4407618"/>
            <a:ext cx="342582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99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we tracking?</a:t>
            </a:r>
          </a:p>
        </p:txBody>
      </p:sp>
      <p:sp>
        <p:nvSpPr>
          <p:cNvPr id="3" name="Content Placeholder 2"/>
          <p:cNvSpPr>
            <a:spLocks noGrp="1"/>
          </p:cNvSpPr>
          <p:nvPr>
            <p:ph idx="1"/>
          </p:nvPr>
        </p:nvSpPr>
        <p:spPr/>
        <p:txBody>
          <a:bodyPr/>
          <a:lstStyle/>
          <a:p>
            <a:r>
              <a:rPr lang="en-US" dirty="0"/>
              <a:t>If development is not sustainable, is it development – why so many bad decisions?</a:t>
            </a:r>
          </a:p>
          <a:p>
            <a:endParaRPr lang="en-US" dirty="0"/>
          </a:p>
          <a:p>
            <a:endParaRPr lang="en-US" dirty="0"/>
          </a:p>
          <a:p>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1774" y="2971800"/>
            <a:ext cx="4226002"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304800" y="3653457"/>
            <a:ext cx="4343400" cy="28997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Too often we focus first and only on economic indicators, namely GDP, ignoring Environmental &amp; Social factors</a:t>
            </a:r>
          </a:p>
        </p:txBody>
      </p:sp>
    </p:spTree>
    <p:extLst>
      <p:ext uri="{BB962C8B-B14F-4D97-AF65-F5344CB8AC3E}">
        <p14:creationId xmlns:p14="http://schemas.microsoft.com/office/powerpoint/2010/main" val="394927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219"/>
                                        </p:tgtEl>
                                        <p:attrNameLst>
                                          <p:attrName>style.visibility</p:attrName>
                                        </p:attrNameLst>
                                      </p:cBhvr>
                                      <p:to>
                                        <p:strVal val="visible"/>
                                      </p:to>
                                    </p:set>
                                    <p:animEffect transition="in" filter="barn(inVertical)">
                                      <p:cBhvr>
                                        <p:cTn id="11"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 sustainability still possible?</a:t>
            </a:r>
          </a:p>
        </p:txBody>
      </p:sp>
      <p:sp>
        <p:nvSpPr>
          <p:cNvPr id="3" name="Content Placeholder 2"/>
          <p:cNvSpPr>
            <a:spLocks noGrp="1"/>
          </p:cNvSpPr>
          <p:nvPr>
            <p:ph idx="1"/>
          </p:nvPr>
        </p:nvSpPr>
        <p:spPr>
          <a:xfrm>
            <a:off x="457200" y="1600200"/>
            <a:ext cx="6400800" cy="4525963"/>
          </a:xfrm>
        </p:spPr>
        <p:txBody>
          <a:bodyPr>
            <a:normAutofit fontScale="92500" lnSpcReduction="10000"/>
          </a:bodyPr>
          <a:lstStyle/>
          <a:p>
            <a:r>
              <a:rPr lang="en-US" dirty="0"/>
              <a:t>“Growing human populations are eating more meat, using more carbon-based energy, shouldering aside more natural resources, and tapping into more renewable and nonrenewable commodities than ever before.”</a:t>
            </a:r>
          </a:p>
          <a:p>
            <a:r>
              <a:rPr lang="en-US" dirty="0"/>
              <a:t>“If humanity fails to achieve sustainability, when, and how, will unsustainable trends end?”</a:t>
            </a:r>
          </a:p>
          <a:p>
            <a:endParaRPr lang="en-US" dirty="0"/>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886200"/>
            <a:ext cx="1962150" cy="2807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2757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 sustainability still possible?</a:t>
            </a:r>
          </a:p>
        </p:txBody>
      </p:sp>
      <p:sp>
        <p:nvSpPr>
          <p:cNvPr id="3" name="Content Placeholder 2"/>
          <p:cNvSpPr>
            <a:spLocks noGrp="1"/>
          </p:cNvSpPr>
          <p:nvPr>
            <p:ph idx="1"/>
          </p:nvPr>
        </p:nvSpPr>
        <p:spPr/>
        <p:txBody>
          <a:bodyPr>
            <a:normAutofit/>
          </a:bodyPr>
          <a:lstStyle/>
          <a:p>
            <a:r>
              <a:rPr lang="en-US" dirty="0"/>
              <a:t>Why has it proved so hard to conform human behavior to the needs of a life-supporting future?</a:t>
            </a:r>
          </a:p>
          <a:p>
            <a:r>
              <a:rPr lang="en-US" dirty="0"/>
              <a:t>Our political and economic institutions evolved before anyone imagined the need to restrain human behavior out of concern for the future.</a:t>
            </a:r>
          </a:p>
          <a:p>
            <a:endParaRPr lang="en-US" dirty="0"/>
          </a:p>
        </p:txBody>
      </p:sp>
    </p:spTree>
    <p:extLst>
      <p:ext uri="{BB962C8B-B14F-4D97-AF65-F5344CB8AC3E}">
        <p14:creationId xmlns:p14="http://schemas.microsoft.com/office/powerpoint/2010/main" val="323362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Alternative approaches</a:t>
            </a:r>
            <a:br>
              <a:rPr lang="en-US" dirty="0"/>
            </a:br>
            <a:r>
              <a:rPr lang="en-US" dirty="0"/>
              <a:t>Great Law of the Iroquois</a:t>
            </a:r>
          </a:p>
        </p:txBody>
      </p:sp>
      <p:sp>
        <p:nvSpPr>
          <p:cNvPr id="3" name="Content Placeholder 2"/>
          <p:cNvSpPr>
            <a:spLocks noGrp="1"/>
          </p:cNvSpPr>
          <p:nvPr>
            <p:ph idx="1"/>
          </p:nvPr>
        </p:nvSpPr>
        <p:spPr/>
        <p:txBody>
          <a:bodyPr/>
          <a:lstStyle/>
          <a:p>
            <a:r>
              <a:rPr lang="en-US" dirty="0"/>
              <a:t>In every deliberation, we must consider the impact on the seventh generation (~140 years into the future)</a:t>
            </a:r>
          </a:p>
          <a:p>
            <a:endParaRPr lang="en-US" dirty="0"/>
          </a:p>
          <a:p>
            <a:r>
              <a:rPr lang="en-US" dirty="0"/>
              <a:t>What is the purpose of expressing concern for the consequences of decision-making down to the seventh generation from their own?</a:t>
            </a:r>
          </a:p>
          <a:p>
            <a:endParaRPr lang="en-US" dirty="0"/>
          </a:p>
        </p:txBody>
      </p:sp>
    </p:spTree>
    <p:extLst>
      <p:ext uri="{BB962C8B-B14F-4D97-AF65-F5344CB8AC3E}">
        <p14:creationId xmlns:p14="http://schemas.microsoft.com/office/powerpoint/2010/main" val="78004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58F28-5486-4E96-AEEB-26B001EBD012}"/>
              </a:ext>
            </a:extLst>
          </p:cNvPr>
          <p:cNvSpPr>
            <a:spLocks noGrp="1"/>
          </p:cNvSpPr>
          <p:nvPr>
            <p:ph type="title"/>
          </p:nvPr>
        </p:nvSpPr>
        <p:spPr/>
        <p:txBody>
          <a:bodyPr/>
          <a:lstStyle/>
          <a:p>
            <a:r>
              <a:rPr lang="en-US" dirty="0"/>
              <a:t>Introductions</a:t>
            </a:r>
          </a:p>
        </p:txBody>
      </p:sp>
      <p:sp>
        <p:nvSpPr>
          <p:cNvPr id="3" name="Content Placeholder 2">
            <a:extLst>
              <a:ext uri="{FF2B5EF4-FFF2-40B4-BE49-F238E27FC236}">
                <a16:creationId xmlns:a16="http://schemas.microsoft.com/office/drawing/2014/main" id="{AD0B39B9-2DE2-48DB-BAAC-50A6606AA17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83963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Guidance for answers</a:t>
            </a:r>
          </a:p>
        </p:txBody>
      </p:sp>
      <p:sp>
        <p:nvSpPr>
          <p:cNvPr id="3" name="Content Placeholder 2"/>
          <p:cNvSpPr>
            <a:spLocks noGrp="1"/>
          </p:cNvSpPr>
          <p:nvPr>
            <p:ph idx="1"/>
          </p:nvPr>
        </p:nvSpPr>
        <p:spPr/>
        <p:txBody>
          <a:bodyPr/>
          <a:lstStyle/>
          <a:p>
            <a:r>
              <a:rPr lang="en-US" dirty="0"/>
              <a:t>Western insight into the needed physical and ethical transformations</a:t>
            </a:r>
          </a:p>
          <a:p>
            <a:r>
              <a:rPr lang="en-US" dirty="0"/>
              <a:t>Alternatively, we should look to other traditions as well: indigenous, Eastern</a:t>
            </a:r>
            <a:br>
              <a:rPr lang="en-US" dirty="0"/>
            </a:br>
            <a:endParaRPr lang="en-US" dirty="0"/>
          </a:p>
        </p:txBody>
      </p:sp>
    </p:spTree>
    <p:extLst>
      <p:ext uri="{BB962C8B-B14F-4D97-AF65-F5344CB8AC3E}">
        <p14:creationId xmlns:p14="http://schemas.microsoft.com/office/powerpoint/2010/main" val="158149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pPr algn="l" eaLnBrk="1" hangingPunct="1"/>
            <a:r>
              <a:rPr lang="en-US" sz="3600" b="1" dirty="0">
                <a:latin typeface="+mn-lt"/>
                <a:cs typeface="Times New Roman" pitchFamily="18" charset="0"/>
              </a:rPr>
              <a:t>Aldo Leopold</a:t>
            </a:r>
          </a:p>
        </p:txBody>
      </p:sp>
      <p:sp>
        <p:nvSpPr>
          <p:cNvPr id="49155" name="Rectangle 3"/>
          <p:cNvSpPr>
            <a:spLocks noGrp="1" noChangeArrowheads="1"/>
          </p:cNvSpPr>
          <p:nvPr>
            <p:ph type="body" idx="1"/>
          </p:nvPr>
        </p:nvSpPr>
        <p:spPr>
          <a:xfrm>
            <a:off x="0" y="2667000"/>
            <a:ext cx="9144000" cy="4114800"/>
          </a:xfrm>
        </p:spPr>
        <p:txBody>
          <a:bodyPr/>
          <a:lstStyle/>
          <a:p>
            <a:pPr eaLnBrk="1" hangingPunct="1">
              <a:lnSpc>
                <a:spcPct val="90000"/>
              </a:lnSpc>
            </a:pPr>
            <a:r>
              <a:rPr lang="en-US" sz="2400" dirty="0">
                <a:ea typeface="Arial Unicode MS" pitchFamily="34" charset="-128"/>
                <a:cs typeface="Arial Unicode MS" pitchFamily="34" charset="-128"/>
              </a:rPr>
              <a:t>Forest Service and Wisconsin professor, eloquent and passionate writer of our duty to protect the balance of nature: </a:t>
            </a:r>
          </a:p>
          <a:p>
            <a:pPr lvl="1">
              <a:lnSpc>
                <a:spcPct val="90000"/>
              </a:lnSpc>
            </a:pPr>
            <a:r>
              <a:rPr lang="en-US" sz="2000" dirty="0">
                <a:ea typeface="Arial Unicode MS" pitchFamily="34" charset="-128"/>
                <a:cs typeface="Arial Unicode MS" pitchFamily="34" charset="-128"/>
              </a:rPr>
              <a:t>humans should extend to nature the same ethical sense of responsibility that we extend to each other.</a:t>
            </a:r>
          </a:p>
          <a:p>
            <a:pPr eaLnBrk="1" hangingPunct="1">
              <a:lnSpc>
                <a:spcPct val="90000"/>
              </a:lnSpc>
            </a:pPr>
            <a:endParaRPr lang="en-US" sz="2400" dirty="0">
              <a:ea typeface="Arial Unicode MS" pitchFamily="34" charset="-128"/>
              <a:cs typeface="Arial Unicode MS" pitchFamily="34" charset="-128"/>
            </a:endParaRPr>
          </a:p>
          <a:p>
            <a:pPr eaLnBrk="1" hangingPunct="1">
              <a:lnSpc>
                <a:spcPct val="90000"/>
              </a:lnSpc>
            </a:pPr>
            <a:r>
              <a:rPr lang="en-US" sz="2400" dirty="0">
                <a:ea typeface="Arial Unicode MS" pitchFamily="34" charset="-128"/>
                <a:cs typeface="Arial Unicode MS" pitchFamily="34" charset="-128"/>
              </a:rPr>
              <a:t>A Sand County Almanac (1949) – regarded as the most influential book on conservation ever written. </a:t>
            </a:r>
          </a:p>
          <a:p>
            <a:pPr eaLnBrk="1" hangingPunct="1">
              <a:lnSpc>
                <a:spcPct val="90000"/>
              </a:lnSpc>
            </a:pPr>
            <a:endParaRPr lang="en-US" sz="2400" dirty="0">
              <a:ea typeface="Arial Unicode MS" pitchFamily="34" charset="-128"/>
              <a:cs typeface="Arial Unicode MS" pitchFamily="34" charset="-128"/>
            </a:endParaRPr>
          </a:p>
          <a:p>
            <a:pPr eaLnBrk="1" hangingPunct="1">
              <a:lnSpc>
                <a:spcPct val="90000"/>
              </a:lnSpc>
            </a:pPr>
            <a:r>
              <a:rPr lang="en-US" sz="2400" dirty="0">
                <a:ea typeface="Arial Unicode MS" pitchFamily="34" charset="-128"/>
                <a:cs typeface="Arial Unicode MS" pitchFamily="34" charset="-128"/>
              </a:rPr>
              <a:t>“The land ethic simply enlarges the boundaries of the community to include soils, waters, plants, and animals, or collectively: the land.”</a:t>
            </a:r>
          </a:p>
        </p:txBody>
      </p:sp>
      <p:pic>
        <p:nvPicPr>
          <p:cNvPr id="49156" name="Picture 5" descr="http://www.historycooperative.org/journals/ht/37.1/images/frese_fig02b.jpg"/>
          <p:cNvPicPr>
            <a:picLocks noChangeAspect="1" noChangeArrowheads="1"/>
          </p:cNvPicPr>
          <p:nvPr/>
        </p:nvPicPr>
        <p:blipFill>
          <a:blip r:embed="rId2"/>
          <a:srcRect/>
          <a:stretch>
            <a:fillRect/>
          </a:stretch>
        </p:blipFill>
        <p:spPr bwMode="auto">
          <a:xfrm>
            <a:off x="7324725" y="0"/>
            <a:ext cx="1819275" cy="25908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562600" y="152400"/>
            <a:ext cx="1568750" cy="2362200"/>
          </a:xfrm>
          <a:prstGeom prst="rect">
            <a:avLst/>
          </a:prstGeom>
          <a:noFill/>
          <a:ln w="9525">
            <a:noFill/>
            <a:miter lim="800000"/>
            <a:headEnd/>
            <a:tailEnd/>
          </a:ln>
          <a:effectLst/>
        </p:spPr>
      </p:pic>
    </p:spTree>
    <p:extLst>
      <p:ext uri="{BB962C8B-B14F-4D97-AF65-F5344CB8AC3E}">
        <p14:creationId xmlns:p14="http://schemas.microsoft.com/office/powerpoint/2010/main" val="1598391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47800" y="381000"/>
            <a:ext cx="4191000" cy="1143000"/>
          </a:xfrm>
        </p:spPr>
        <p:txBody>
          <a:bodyPr>
            <a:normAutofit/>
          </a:bodyPr>
          <a:lstStyle/>
          <a:p>
            <a:pPr eaLnBrk="1" hangingPunct="1"/>
            <a:r>
              <a:rPr lang="en-US" sz="3600" b="1" dirty="0">
                <a:latin typeface="+mn-lt"/>
                <a:cs typeface="Times New Roman" pitchFamily="18" charset="0"/>
              </a:rPr>
              <a:t>Rachel Carson</a:t>
            </a:r>
          </a:p>
        </p:txBody>
      </p:sp>
      <p:sp>
        <p:nvSpPr>
          <p:cNvPr id="56323" name="Rectangle 3"/>
          <p:cNvSpPr>
            <a:spLocks noGrp="1" noChangeArrowheads="1"/>
          </p:cNvSpPr>
          <p:nvPr>
            <p:ph type="body" idx="1"/>
          </p:nvPr>
        </p:nvSpPr>
        <p:spPr>
          <a:xfrm>
            <a:off x="76200" y="2057400"/>
            <a:ext cx="8991600" cy="4876800"/>
          </a:xfrm>
        </p:spPr>
        <p:txBody>
          <a:bodyPr/>
          <a:lstStyle/>
          <a:p>
            <a:r>
              <a:rPr lang="en-US" sz="2400" dirty="0">
                <a:ea typeface="Arial Unicode MS" pitchFamily="34" charset="-128"/>
                <a:cs typeface="Arial Unicode MS" pitchFamily="34" charset="-128"/>
              </a:rPr>
              <a:t>1960s – </a:t>
            </a:r>
            <a:r>
              <a:rPr lang="en-US" sz="2400" b="1" dirty="0">
                <a:ea typeface="Arial Unicode MS" pitchFamily="34" charset="-128"/>
                <a:cs typeface="Arial Unicode MS" pitchFamily="34" charset="-128"/>
              </a:rPr>
              <a:t>The modern environmental movement is born</a:t>
            </a:r>
          </a:p>
          <a:p>
            <a:pPr eaLnBrk="1" hangingPunct="1">
              <a:lnSpc>
                <a:spcPct val="90000"/>
              </a:lnSpc>
            </a:pPr>
            <a:endParaRPr lang="en-US" sz="2400" dirty="0">
              <a:ea typeface="Arial Unicode MS" pitchFamily="34" charset="-128"/>
              <a:cs typeface="Arial Unicode MS" pitchFamily="34" charset="-128"/>
            </a:endParaRPr>
          </a:p>
          <a:p>
            <a:pPr eaLnBrk="1" hangingPunct="1">
              <a:lnSpc>
                <a:spcPct val="90000"/>
              </a:lnSpc>
            </a:pPr>
            <a:r>
              <a:rPr lang="en-US" sz="2400" dirty="0">
                <a:ea typeface="Arial Unicode MS" pitchFamily="34" charset="-128"/>
                <a:cs typeface="Arial Unicode MS" pitchFamily="34" charset="-128"/>
              </a:rPr>
              <a:t>1962 </a:t>
            </a:r>
            <a:r>
              <a:rPr lang="en-US" sz="2400" i="1" dirty="0">
                <a:ea typeface="Arial Unicode MS" pitchFamily="34" charset="-128"/>
                <a:cs typeface="Arial Unicode MS" pitchFamily="34" charset="-128"/>
              </a:rPr>
              <a:t>Silent Spring</a:t>
            </a:r>
          </a:p>
          <a:p>
            <a:pPr eaLnBrk="1" hangingPunct="1">
              <a:lnSpc>
                <a:spcPct val="90000"/>
              </a:lnSpc>
            </a:pPr>
            <a:r>
              <a:rPr lang="en-US" sz="2400" dirty="0">
                <a:ea typeface="Arial Unicode MS" pitchFamily="34" charset="-128"/>
                <a:cs typeface="Arial Unicode MS" pitchFamily="34" charset="-128"/>
              </a:rPr>
              <a:t>Carson, writer and marine biologist, told how chemical use on farms, forests, and gardens, poison the environment. Insects were dying (not just the pest species) which meant no food for the birds. No birds, no bird song – a silent spring</a:t>
            </a:r>
          </a:p>
          <a:p>
            <a:pPr eaLnBrk="1" hangingPunct="1">
              <a:lnSpc>
                <a:spcPct val="90000"/>
              </a:lnSpc>
              <a:buNone/>
            </a:pPr>
            <a:endParaRPr lang="en-US" sz="2400" dirty="0">
              <a:ea typeface="Arial Unicode MS" pitchFamily="34" charset="-128"/>
              <a:cs typeface="Arial Unicode MS" pitchFamily="34" charset="-128"/>
            </a:endParaRPr>
          </a:p>
          <a:p>
            <a:pPr>
              <a:lnSpc>
                <a:spcPct val="90000"/>
              </a:lnSpc>
            </a:pPr>
            <a:r>
              <a:rPr lang="en-US" sz="2400" dirty="0">
                <a:ea typeface="Arial Unicode MS" pitchFamily="34" charset="-128"/>
                <a:cs typeface="Arial Unicode MS" pitchFamily="34" charset="-128"/>
              </a:rPr>
              <a:t>Public awareness that humans are damaging environment</a:t>
            </a:r>
          </a:p>
        </p:txBody>
      </p:sp>
      <p:pic>
        <p:nvPicPr>
          <p:cNvPr id="56324" name="Picture 5" descr="http://www.todayinliterature.com/assets/photos/c/rachel-carson-190x290.jpg"/>
          <p:cNvPicPr>
            <a:picLocks noChangeAspect="1" noChangeArrowheads="1"/>
          </p:cNvPicPr>
          <p:nvPr/>
        </p:nvPicPr>
        <p:blipFill>
          <a:blip r:embed="rId2"/>
          <a:srcRect/>
          <a:stretch>
            <a:fillRect/>
          </a:stretch>
        </p:blipFill>
        <p:spPr bwMode="auto">
          <a:xfrm>
            <a:off x="7543800" y="0"/>
            <a:ext cx="1600200" cy="2441924"/>
          </a:xfrm>
          <a:prstGeom prst="rect">
            <a:avLst/>
          </a:prstGeom>
          <a:noFill/>
          <a:ln w="9525">
            <a:noFill/>
            <a:miter lim="800000"/>
            <a:headEnd/>
            <a:tailEnd/>
          </a:ln>
        </p:spPr>
      </p:pic>
      <p:pic>
        <p:nvPicPr>
          <p:cNvPr id="56325" name="Picture 7" descr="http://library.furman.edu/resources/subject/women/images/rachelcarson.gif"/>
          <p:cNvPicPr>
            <a:picLocks noChangeAspect="1" noChangeArrowheads="1"/>
          </p:cNvPicPr>
          <p:nvPr/>
        </p:nvPicPr>
        <p:blipFill>
          <a:blip r:embed="rId3"/>
          <a:srcRect/>
          <a:stretch>
            <a:fillRect/>
          </a:stretch>
        </p:blipFill>
        <p:spPr bwMode="auto">
          <a:xfrm>
            <a:off x="0" y="0"/>
            <a:ext cx="1365250" cy="1981200"/>
          </a:xfrm>
          <a:prstGeom prst="rect">
            <a:avLst/>
          </a:prstGeom>
          <a:noFill/>
          <a:ln w="9525">
            <a:noFill/>
            <a:miter lim="800000"/>
            <a:headEnd/>
            <a:tailEnd/>
          </a:ln>
        </p:spPr>
      </p:pic>
    </p:spTree>
    <p:extLst>
      <p:ext uri="{BB962C8B-B14F-4D97-AF65-F5344CB8AC3E}">
        <p14:creationId xmlns:p14="http://schemas.microsoft.com/office/powerpoint/2010/main" val="19279975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cdn.theatlantic.com/static/mt/assets/science/cool-space-picture-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0"/>
            <a:ext cx="952081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01505A-DA78-4253-AEDB-43B2CFBA6844}"/>
              </a:ext>
            </a:extLst>
          </p:cNvPr>
          <p:cNvSpPr txBox="1"/>
          <p:nvPr/>
        </p:nvSpPr>
        <p:spPr>
          <a:xfrm>
            <a:off x="-121920" y="30480"/>
            <a:ext cx="1676399" cy="3970318"/>
          </a:xfrm>
          <a:prstGeom prst="rect">
            <a:avLst/>
          </a:prstGeom>
          <a:noFill/>
        </p:spPr>
        <p:txBody>
          <a:bodyPr wrap="square" rtlCol="0">
            <a:spAutoFit/>
          </a:bodyPr>
          <a:lstStyle/>
          <a:p>
            <a:r>
              <a:rPr lang="en-US" sz="2800" dirty="0">
                <a:solidFill>
                  <a:schemeClr val="bg1"/>
                </a:solidFill>
              </a:rPr>
              <a:t>Apollo 17, Dec 1972, put world and all its people and resources into one frame</a:t>
            </a:r>
          </a:p>
        </p:txBody>
      </p:sp>
    </p:spTree>
    <p:extLst>
      <p:ext uri="{BB962C8B-B14F-4D97-AF65-F5344CB8AC3E}">
        <p14:creationId xmlns:p14="http://schemas.microsoft.com/office/powerpoint/2010/main" val="115072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clubofrome.org/cms/wp-content/uploads/2011/07/ov-simmon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3810000" cy="629543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773929" y="67661"/>
            <a:ext cx="3134981" cy="3124200"/>
            <a:chOff x="4602480" y="304800"/>
            <a:chExt cx="4206240" cy="391668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 t="1" r="49295" b="57374"/>
            <a:stretch/>
          </p:blipFill>
          <p:spPr bwMode="auto">
            <a:xfrm>
              <a:off x="5334000" y="304800"/>
              <a:ext cx="2743200"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887" t="83489" r="4367" b="-1756"/>
            <a:stretch/>
          </p:blipFill>
          <p:spPr bwMode="auto">
            <a:xfrm>
              <a:off x="4602480" y="3124200"/>
              <a:ext cx="4206240" cy="1097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TextBox 4">
            <a:extLst>
              <a:ext uri="{FF2B5EF4-FFF2-40B4-BE49-F238E27FC236}">
                <a16:creationId xmlns:a16="http://schemas.microsoft.com/office/drawing/2014/main" id="{B0F61E15-3AD4-4CA5-A43B-4B672C8017A3}"/>
              </a:ext>
            </a:extLst>
          </p:cNvPr>
          <p:cNvSpPr txBox="1"/>
          <p:nvPr/>
        </p:nvSpPr>
        <p:spPr>
          <a:xfrm>
            <a:off x="1674294" y="5410200"/>
            <a:ext cx="1223412" cy="584775"/>
          </a:xfrm>
          <a:prstGeom prst="rect">
            <a:avLst/>
          </a:prstGeom>
          <a:noFill/>
        </p:spPr>
        <p:txBody>
          <a:bodyPr wrap="none" rtlCol="0">
            <a:spAutoFit/>
          </a:bodyPr>
          <a:lstStyle/>
          <a:p>
            <a:r>
              <a:rPr lang="en-US" sz="3200" b="1" dirty="0">
                <a:solidFill>
                  <a:schemeClr val="bg1"/>
                </a:solidFill>
              </a:rPr>
              <a:t>1972</a:t>
            </a:r>
            <a:endParaRPr lang="en-US" b="1" dirty="0">
              <a:solidFill>
                <a:schemeClr val="bg1"/>
              </a:solidFill>
            </a:endParaRPr>
          </a:p>
        </p:txBody>
      </p:sp>
      <p:pic>
        <p:nvPicPr>
          <p:cNvPr id="6" name="Picture 5">
            <a:extLst>
              <a:ext uri="{FF2B5EF4-FFF2-40B4-BE49-F238E27FC236}">
                <a16:creationId xmlns:a16="http://schemas.microsoft.com/office/drawing/2014/main" id="{635E02E9-05A4-4F89-8E9B-A718469AD2BC}"/>
              </a:ext>
            </a:extLst>
          </p:cNvPr>
          <p:cNvPicPr>
            <a:picLocks noChangeAspect="1"/>
          </p:cNvPicPr>
          <p:nvPr/>
        </p:nvPicPr>
        <p:blipFill>
          <a:blip r:embed="rId4"/>
          <a:stretch>
            <a:fillRect/>
          </a:stretch>
        </p:blipFill>
        <p:spPr>
          <a:xfrm>
            <a:off x="4773930" y="3352800"/>
            <a:ext cx="3134981" cy="2050702"/>
          </a:xfrm>
          <a:prstGeom prst="rect">
            <a:avLst/>
          </a:prstGeom>
        </p:spPr>
      </p:pic>
      <p:sp>
        <p:nvSpPr>
          <p:cNvPr id="7" name="TextBox 6">
            <a:extLst>
              <a:ext uri="{FF2B5EF4-FFF2-40B4-BE49-F238E27FC236}">
                <a16:creationId xmlns:a16="http://schemas.microsoft.com/office/drawing/2014/main" id="{2C0059E8-E498-41DC-A23B-ABE2ECAEDFCB}"/>
              </a:ext>
            </a:extLst>
          </p:cNvPr>
          <p:cNvSpPr txBox="1"/>
          <p:nvPr/>
        </p:nvSpPr>
        <p:spPr>
          <a:xfrm>
            <a:off x="4495800" y="5486400"/>
            <a:ext cx="4572000"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Integrated global model showing that indefinite growth on a finite planet is not possible</a:t>
            </a:r>
          </a:p>
        </p:txBody>
      </p:sp>
    </p:spTree>
    <p:extLst>
      <p:ext uri="{BB962C8B-B14F-4D97-AF65-F5344CB8AC3E}">
        <p14:creationId xmlns:p14="http://schemas.microsoft.com/office/powerpoint/2010/main" val="273998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47800" y="381000"/>
            <a:ext cx="4191000" cy="1143000"/>
          </a:xfrm>
        </p:spPr>
        <p:txBody>
          <a:bodyPr>
            <a:normAutofit/>
          </a:bodyPr>
          <a:lstStyle/>
          <a:p>
            <a:pPr eaLnBrk="1" hangingPunct="1"/>
            <a:r>
              <a:rPr lang="en-US" sz="3600" b="1" dirty="0">
                <a:latin typeface="+mn-lt"/>
                <a:cs typeface="Times New Roman" pitchFamily="18" charset="0"/>
              </a:rPr>
              <a:t>Greta Thunberg</a:t>
            </a:r>
          </a:p>
        </p:txBody>
      </p:sp>
      <p:sp>
        <p:nvSpPr>
          <p:cNvPr id="56323" name="Rectangle 3"/>
          <p:cNvSpPr>
            <a:spLocks noGrp="1" noChangeArrowheads="1"/>
          </p:cNvSpPr>
          <p:nvPr>
            <p:ph type="body" idx="1"/>
          </p:nvPr>
        </p:nvSpPr>
        <p:spPr>
          <a:xfrm>
            <a:off x="128954" y="2286000"/>
            <a:ext cx="8991600" cy="3505200"/>
          </a:xfrm>
        </p:spPr>
        <p:txBody>
          <a:bodyPr/>
          <a:lstStyle/>
          <a:p>
            <a:r>
              <a:rPr lang="en-US" sz="2400" dirty="0">
                <a:ea typeface="Arial Unicode MS" pitchFamily="34" charset="-128"/>
                <a:cs typeface="Arial Unicode MS" pitchFamily="34" charset="-128"/>
              </a:rPr>
              <a:t>2018 – School Strike for climate – Friday’s for Future</a:t>
            </a:r>
            <a:endParaRPr lang="en-US" sz="2400" b="1" dirty="0">
              <a:ea typeface="Arial Unicode MS" pitchFamily="34" charset="-128"/>
              <a:cs typeface="Arial Unicode MS" pitchFamily="34" charset="-128"/>
            </a:endParaRPr>
          </a:p>
          <a:p>
            <a:pPr eaLnBrk="1" hangingPunct="1">
              <a:lnSpc>
                <a:spcPct val="90000"/>
              </a:lnSpc>
            </a:pPr>
            <a:endParaRPr lang="en-US" sz="2400" dirty="0">
              <a:ea typeface="Arial Unicode MS" pitchFamily="34" charset="-128"/>
              <a:cs typeface="Arial Unicode MS" pitchFamily="34" charset="-128"/>
            </a:endParaRPr>
          </a:p>
          <a:p>
            <a:pPr eaLnBrk="1" hangingPunct="1">
              <a:lnSpc>
                <a:spcPct val="90000"/>
              </a:lnSpc>
            </a:pPr>
            <a:r>
              <a:rPr lang="en-US" sz="2400" dirty="0">
                <a:ea typeface="Arial Unicode MS" pitchFamily="34" charset="-128"/>
                <a:cs typeface="Arial Unicode MS" pitchFamily="34" charset="-128"/>
              </a:rPr>
              <a:t>2019 Spoke before UN Climate conference</a:t>
            </a:r>
          </a:p>
          <a:p>
            <a:pPr eaLnBrk="1" hangingPunct="1">
              <a:lnSpc>
                <a:spcPct val="90000"/>
              </a:lnSpc>
              <a:buNone/>
            </a:pPr>
            <a:endParaRPr lang="en-US" sz="2400" dirty="0">
              <a:ea typeface="Arial Unicode MS" pitchFamily="34" charset="-128"/>
              <a:cs typeface="Arial Unicode MS" pitchFamily="34" charset="-128"/>
            </a:endParaRPr>
          </a:p>
          <a:p>
            <a:pPr>
              <a:lnSpc>
                <a:spcPct val="90000"/>
              </a:lnSpc>
            </a:pPr>
            <a:r>
              <a:rPr lang="en-US" sz="2400" dirty="0">
                <a:ea typeface="Arial Unicode MS" pitchFamily="34" charset="-128"/>
                <a:cs typeface="Arial Unicode MS" pitchFamily="34" charset="-128"/>
              </a:rPr>
              <a:t>We will remember…</a:t>
            </a:r>
          </a:p>
        </p:txBody>
      </p:sp>
      <p:pic>
        <p:nvPicPr>
          <p:cNvPr id="2" name="Obrázek 1"/>
          <p:cNvPicPr>
            <a:picLocks noChangeAspect="1"/>
          </p:cNvPicPr>
          <p:nvPr/>
        </p:nvPicPr>
        <p:blipFill>
          <a:blip r:embed="rId2"/>
          <a:stretch>
            <a:fillRect/>
          </a:stretch>
        </p:blipFill>
        <p:spPr>
          <a:xfrm>
            <a:off x="0" y="0"/>
            <a:ext cx="1582615" cy="2057400"/>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8040" y="37123"/>
            <a:ext cx="1889760" cy="1280160"/>
          </a:xfrm>
          <a:prstGeom prst="rect">
            <a:avLst/>
          </a:prstGeom>
        </p:spPr>
      </p:pic>
    </p:spTree>
    <p:extLst>
      <p:ext uri="{BB962C8B-B14F-4D97-AF65-F5344CB8AC3E}">
        <p14:creationId xmlns:p14="http://schemas.microsoft.com/office/powerpoint/2010/main" val="3247219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rtoon by Joel Pett from USA Today, December 2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7620000" cy="5089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777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69ED4-3453-408E-8468-0C38E1791942}"/>
              </a:ext>
            </a:extLst>
          </p:cNvPr>
          <p:cNvSpPr>
            <a:spLocks noGrp="1"/>
          </p:cNvSpPr>
          <p:nvPr>
            <p:ph type="title"/>
          </p:nvPr>
        </p:nvSpPr>
        <p:spPr/>
        <p:txBody>
          <a:bodyPr/>
          <a:lstStyle/>
          <a:p>
            <a:r>
              <a:rPr lang="en-US" dirty="0"/>
              <a:t>Framing questions</a:t>
            </a:r>
          </a:p>
        </p:txBody>
      </p:sp>
      <p:sp>
        <p:nvSpPr>
          <p:cNvPr id="3" name="Content Placeholder 2">
            <a:extLst>
              <a:ext uri="{FF2B5EF4-FFF2-40B4-BE49-F238E27FC236}">
                <a16:creationId xmlns:a16="http://schemas.microsoft.com/office/drawing/2014/main" id="{1FF9A1B9-CC9F-4FF5-B2C4-C85C627465E4}"/>
              </a:ext>
            </a:extLst>
          </p:cNvPr>
          <p:cNvSpPr>
            <a:spLocks noGrp="1"/>
          </p:cNvSpPr>
          <p:nvPr>
            <p:ph idx="1"/>
          </p:nvPr>
        </p:nvSpPr>
        <p:spPr/>
        <p:txBody>
          <a:bodyPr>
            <a:normAutofit/>
          </a:bodyPr>
          <a:lstStyle/>
          <a:p>
            <a:pPr marL="514350" indent="-514350">
              <a:buFont typeface="+mj-lt"/>
              <a:buAutoNum type="arabicParenR"/>
            </a:pPr>
            <a:r>
              <a:rPr lang="en-US" dirty="0"/>
              <a:t>What are the most important threats to achieving global sustainability in the 21st Century?</a:t>
            </a:r>
          </a:p>
          <a:p>
            <a:pPr marL="514350" indent="-514350">
              <a:buFont typeface="+mj-lt"/>
              <a:buAutoNum type="arabicParenR"/>
            </a:pPr>
            <a:endParaRPr lang="en-US" dirty="0"/>
          </a:p>
          <a:p>
            <a:pPr marL="514350" indent="-514350">
              <a:buFont typeface="+mj-lt"/>
              <a:buAutoNum type="arabicParenR"/>
            </a:pPr>
            <a:r>
              <a:rPr lang="en-US" dirty="0"/>
              <a:t>What may be the most practical and effective ways to mitigate these threats?</a:t>
            </a:r>
          </a:p>
        </p:txBody>
      </p:sp>
    </p:spTree>
    <p:extLst>
      <p:ext uri="{BB962C8B-B14F-4D97-AF65-F5344CB8AC3E}">
        <p14:creationId xmlns:p14="http://schemas.microsoft.com/office/powerpoint/2010/main" val="5283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Sustainable Development</a:t>
            </a:r>
          </a:p>
        </p:txBody>
      </p:sp>
      <p:sp>
        <p:nvSpPr>
          <p:cNvPr id="3" name="Content Placeholder 2"/>
          <p:cNvSpPr>
            <a:spLocks noGrp="1"/>
          </p:cNvSpPr>
          <p:nvPr>
            <p:ph idx="1"/>
          </p:nvPr>
        </p:nvSpPr>
        <p:spPr/>
        <p:txBody>
          <a:bodyPr/>
          <a:lstStyle/>
          <a:p>
            <a:r>
              <a:rPr lang="en-US" sz="2800" dirty="0"/>
              <a:t>“development that meets the needs of the present generation without compromising the ability of future generations to meet their own needs”</a:t>
            </a:r>
            <a:r>
              <a:rPr lang="en-US" dirty="0"/>
              <a:t> </a:t>
            </a:r>
          </a:p>
          <a:p>
            <a:pPr lvl="1"/>
            <a:r>
              <a:rPr lang="en-US" sz="2000" i="1" dirty="0"/>
              <a:t>Our Common Future</a:t>
            </a:r>
            <a:r>
              <a:rPr lang="en-US" sz="2000" dirty="0"/>
              <a:t>/ United Nations </a:t>
            </a:r>
            <a:r>
              <a:rPr lang="en-US" sz="2000" dirty="0" err="1"/>
              <a:t>Brundtland</a:t>
            </a:r>
            <a:r>
              <a:rPr lang="en-US" sz="2000" dirty="0"/>
              <a:t> Report, 1987</a:t>
            </a:r>
          </a:p>
        </p:txBody>
      </p:sp>
      <p:pic>
        <p:nvPicPr>
          <p:cNvPr id="4" name="Picture 3">
            <a:extLst>
              <a:ext uri="{FF2B5EF4-FFF2-40B4-BE49-F238E27FC236}">
                <a16:creationId xmlns:a16="http://schemas.microsoft.com/office/drawing/2014/main" id="{0DD13A63-6228-4611-88EE-E7C241762690}"/>
              </a:ext>
            </a:extLst>
          </p:cNvPr>
          <p:cNvPicPr>
            <a:picLocks noChangeAspect="1"/>
          </p:cNvPicPr>
          <p:nvPr/>
        </p:nvPicPr>
        <p:blipFill>
          <a:blip r:embed="rId2"/>
          <a:stretch>
            <a:fillRect/>
          </a:stretch>
        </p:blipFill>
        <p:spPr>
          <a:xfrm>
            <a:off x="6781800" y="3709987"/>
            <a:ext cx="2095500" cy="3095625"/>
          </a:xfrm>
          <a:prstGeom prst="rect">
            <a:avLst/>
          </a:prstGeom>
        </p:spPr>
      </p:pic>
    </p:spTree>
    <p:extLst>
      <p:ext uri="{BB962C8B-B14F-4D97-AF65-F5344CB8AC3E}">
        <p14:creationId xmlns:p14="http://schemas.microsoft.com/office/powerpoint/2010/main" val="3329282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4000" dirty="0"/>
              <a:t>To develop?</a:t>
            </a:r>
          </a:p>
          <a:p>
            <a:endParaRPr lang="en-US" sz="4000" dirty="0"/>
          </a:p>
          <a:p>
            <a:pPr lvl="1"/>
            <a:r>
              <a:rPr lang="en-US" sz="3600" dirty="0"/>
              <a:t>Or</a:t>
            </a:r>
          </a:p>
          <a:p>
            <a:pPr lvl="1"/>
            <a:endParaRPr lang="en-US" sz="3600" dirty="0"/>
          </a:p>
          <a:p>
            <a:r>
              <a:rPr lang="en-US" sz="4000" dirty="0"/>
              <a:t>To sustain?</a:t>
            </a:r>
          </a:p>
        </p:txBody>
      </p:sp>
      <p:sp>
        <p:nvSpPr>
          <p:cNvPr id="3" name="Title 2"/>
          <p:cNvSpPr>
            <a:spLocks noGrp="1"/>
          </p:cNvSpPr>
          <p:nvPr>
            <p:ph type="title"/>
          </p:nvPr>
        </p:nvSpPr>
        <p:spPr/>
        <p:txBody>
          <a:bodyPr/>
          <a:lstStyle/>
          <a:p>
            <a:r>
              <a:rPr lang="en-US" dirty="0"/>
              <a:t>Goal</a:t>
            </a:r>
          </a:p>
        </p:txBody>
      </p:sp>
      <p:sp>
        <p:nvSpPr>
          <p:cNvPr id="4" name="TextBox 3"/>
          <p:cNvSpPr txBox="1"/>
          <p:nvPr/>
        </p:nvSpPr>
        <p:spPr>
          <a:xfrm>
            <a:off x="5486400" y="1358734"/>
            <a:ext cx="3429001" cy="1569660"/>
          </a:xfrm>
          <a:prstGeom prst="rect">
            <a:avLst/>
          </a:prstGeom>
          <a:noFill/>
        </p:spPr>
        <p:txBody>
          <a:bodyPr wrap="square" rtlCol="0">
            <a:spAutoFit/>
          </a:bodyPr>
          <a:lstStyle/>
          <a:p>
            <a:r>
              <a:rPr lang="en-US" dirty="0"/>
              <a:t>Some of the most threatening environmental problems are caused by widespread poverty</a:t>
            </a:r>
          </a:p>
        </p:txBody>
      </p:sp>
      <p:sp>
        <p:nvSpPr>
          <p:cNvPr id="5" name="TextBox 4"/>
          <p:cNvSpPr txBox="1"/>
          <p:nvPr/>
        </p:nvSpPr>
        <p:spPr>
          <a:xfrm>
            <a:off x="5486400" y="3744119"/>
            <a:ext cx="3657601" cy="646331"/>
          </a:xfrm>
          <a:prstGeom prst="rect">
            <a:avLst/>
          </a:prstGeom>
          <a:noFill/>
        </p:spPr>
        <p:txBody>
          <a:bodyPr wrap="square" rtlCol="0">
            <a:spAutoFit/>
          </a:bodyPr>
          <a:lstStyle/>
          <a:p>
            <a:r>
              <a:rPr lang="en-US" dirty="0"/>
              <a:t>Development is often based on squandering our biological capital</a:t>
            </a:r>
          </a:p>
        </p:txBody>
      </p:sp>
    </p:spTree>
    <p:extLst>
      <p:ext uri="{BB962C8B-B14F-4D97-AF65-F5344CB8AC3E}">
        <p14:creationId xmlns:p14="http://schemas.microsoft.com/office/powerpoint/2010/main" val="47846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68C722-F559-45BB-AE23-2CC0C1BCDEFE}"/>
              </a:ext>
            </a:extLst>
          </p:cNvPr>
          <p:cNvPicPr>
            <a:picLocks noChangeAspect="1"/>
          </p:cNvPicPr>
          <p:nvPr/>
        </p:nvPicPr>
        <p:blipFill>
          <a:blip r:embed="rId2"/>
          <a:stretch>
            <a:fillRect/>
          </a:stretch>
        </p:blipFill>
        <p:spPr>
          <a:xfrm>
            <a:off x="523875" y="571500"/>
            <a:ext cx="8096250" cy="5715000"/>
          </a:xfrm>
          <a:prstGeom prst="rect">
            <a:avLst/>
          </a:prstGeom>
        </p:spPr>
      </p:pic>
    </p:spTree>
    <p:extLst>
      <p:ext uri="{BB962C8B-B14F-4D97-AF65-F5344CB8AC3E}">
        <p14:creationId xmlns:p14="http://schemas.microsoft.com/office/powerpoint/2010/main" val="860532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D636C0-8114-415A-A371-5B944705D7E4}"/>
              </a:ext>
            </a:extLst>
          </p:cNvPr>
          <p:cNvPicPr>
            <a:picLocks noChangeAspect="1"/>
          </p:cNvPicPr>
          <p:nvPr/>
        </p:nvPicPr>
        <p:blipFill>
          <a:blip r:embed="rId2"/>
          <a:stretch>
            <a:fillRect/>
          </a:stretch>
        </p:blipFill>
        <p:spPr>
          <a:xfrm>
            <a:off x="457200" y="0"/>
            <a:ext cx="8229600" cy="6858000"/>
          </a:xfrm>
          <a:prstGeom prst="rect">
            <a:avLst/>
          </a:prstGeom>
        </p:spPr>
      </p:pic>
    </p:spTree>
    <p:extLst>
      <p:ext uri="{BB962C8B-B14F-4D97-AF65-F5344CB8AC3E}">
        <p14:creationId xmlns:p14="http://schemas.microsoft.com/office/powerpoint/2010/main" val="21463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1401</Words>
  <Application>Microsoft Office PowerPoint</Application>
  <PresentationFormat>On-screen Show (4:3)</PresentationFormat>
  <Paragraphs>197</Paragraphs>
  <Slides>46</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Arial</vt:lpstr>
      <vt:lpstr>Calibri</vt:lpstr>
      <vt:lpstr>Calibri Light</vt:lpstr>
      <vt:lpstr>Roboto</vt:lpstr>
      <vt:lpstr>Times New Roman</vt:lpstr>
      <vt:lpstr>Office Theme</vt:lpstr>
      <vt:lpstr>1_Office Theme</vt:lpstr>
      <vt:lpstr>Framework for Sustainability ENSn4673</vt:lpstr>
      <vt:lpstr>Framework for Sustainability ENSn4673 (Autumn 2022)</vt:lpstr>
      <vt:lpstr>Schedule</vt:lpstr>
      <vt:lpstr>Introductions</vt:lpstr>
      <vt:lpstr>Framing questions</vt:lpstr>
      <vt:lpstr>Sustainable Development</vt:lpstr>
      <vt:lpstr>Goal</vt:lpstr>
      <vt:lpstr>PowerPoint Presentation</vt:lpstr>
      <vt:lpstr>PowerPoint Presentation</vt:lpstr>
      <vt:lpstr>PowerPoint Presentation</vt:lpstr>
      <vt:lpstr>PowerPoint Presentation</vt:lpstr>
      <vt:lpstr>PowerPoint Presentation</vt:lpstr>
      <vt:lpstr>PowerPoint Presentation</vt:lpstr>
      <vt:lpstr>Sustainable Development vs Sustainability</vt:lpstr>
      <vt:lpstr>PowerPoint Presentation</vt:lpstr>
      <vt:lpstr>PowerPoint Presentation</vt:lpstr>
      <vt:lpstr>PowerPoint Presentation</vt:lpstr>
      <vt:lpstr>PowerPoint Presentation</vt:lpstr>
      <vt:lpstr>PowerPoint Presentation</vt:lpstr>
      <vt:lpstr>PowerPoint Presentation</vt:lpstr>
      <vt:lpstr>Understanding SYSTEMS!</vt:lpstr>
      <vt:lpstr>Hierarchy</vt:lpstr>
      <vt:lpstr>System Boundary – identifies the system from its external environment, but it is always part of and interacting with this environment</vt:lpstr>
      <vt:lpstr>PowerPoint Presentation</vt:lpstr>
      <vt:lpstr>PowerPoint Presentation</vt:lpstr>
      <vt:lpstr>PowerPoint Presentation</vt:lpstr>
      <vt:lpstr>PowerPoint Presentation</vt:lpstr>
      <vt:lpstr>PowerPoint Presentation</vt:lpstr>
      <vt:lpstr>PowerPoint Presentation</vt:lpstr>
      <vt:lpstr>Casual Loop Diagrams (CLD)</vt:lpstr>
      <vt:lpstr>Developing a Preliminary Causal Loop Diagram for Understanding the Wicked Complexity of the COVID-19 Pandemic</vt:lpstr>
      <vt:lpstr>PowerPoint Presentation</vt:lpstr>
      <vt:lpstr>Misuse of the term sustainable</vt:lpstr>
      <vt:lpstr>PowerPoint Presentation</vt:lpstr>
      <vt:lpstr>PowerPoint Presentation</vt:lpstr>
      <vt:lpstr>What are we tracking?</vt:lpstr>
      <vt:lpstr>Is sustainability still possible?</vt:lpstr>
      <vt:lpstr>Is sustainability still possible?</vt:lpstr>
      <vt:lpstr>Alternative approaches Great Law of the Iroquois</vt:lpstr>
      <vt:lpstr>Guidance for answers</vt:lpstr>
      <vt:lpstr>Aldo Leopold</vt:lpstr>
      <vt:lpstr>Rachel Carson</vt:lpstr>
      <vt:lpstr>PowerPoint Presentation</vt:lpstr>
      <vt:lpstr>PowerPoint Presentation</vt:lpstr>
      <vt:lpstr>Greta Thunberg</vt:lpstr>
      <vt:lpstr>PowerPoint Presentation</vt:lpstr>
    </vt:vector>
  </TitlesOfParts>
  <Company>Towson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Fath, Brian</dc:creator>
  <cp:lastModifiedBy>Fath, Brian</cp:lastModifiedBy>
  <cp:revision>45</cp:revision>
  <dcterms:created xsi:type="dcterms:W3CDTF">2014-02-10T17:03:30Z</dcterms:created>
  <dcterms:modified xsi:type="dcterms:W3CDTF">2022-09-22T09:20:29Z</dcterms:modified>
</cp:coreProperties>
</file>