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317" r:id="rId2"/>
    <p:sldId id="274" r:id="rId3"/>
    <p:sldId id="371" r:id="rId4"/>
    <p:sldId id="1021" r:id="rId5"/>
    <p:sldId id="1023" r:id="rId6"/>
    <p:sldId id="359" r:id="rId7"/>
    <p:sldId id="360" r:id="rId8"/>
    <p:sldId id="355" r:id="rId9"/>
    <p:sldId id="356" r:id="rId10"/>
    <p:sldId id="357" r:id="rId11"/>
    <p:sldId id="358" r:id="rId12"/>
    <p:sldId id="369" r:id="rId13"/>
    <p:sldId id="325" r:id="rId14"/>
    <p:sldId id="324" r:id="rId15"/>
    <p:sldId id="372" r:id="rId16"/>
    <p:sldId id="343" r:id="rId17"/>
    <p:sldId id="344" r:id="rId18"/>
    <p:sldId id="1020" r:id="rId19"/>
    <p:sldId id="361" r:id="rId20"/>
    <p:sldId id="362" r:id="rId21"/>
    <p:sldId id="367" r:id="rId22"/>
    <p:sldId id="368" r:id="rId23"/>
    <p:sldId id="363" r:id="rId24"/>
    <p:sldId id="364" r:id="rId25"/>
    <p:sldId id="365" r:id="rId26"/>
    <p:sldId id="370" r:id="rId27"/>
    <p:sldId id="366" r:id="rId28"/>
    <p:sldId id="1018" r:id="rId29"/>
    <p:sldId id="973" r:id="rId30"/>
    <p:sldId id="974" r:id="rId31"/>
    <p:sldId id="977" r:id="rId32"/>
    <p:sldId id="993" r:id="rId33"/>
    <p:sldId id="996" r:id="rId34"/>
    <p:sldId id="978" r:id="rId35"/>
    <p:sldId id="982" r:id="rId36"/>
    <p:sldId id="997" r:id="rId37"/>
    <p:sldId id="980" r:id="rId38"/>
    <p:sldId id="979" r:id="rId39"/>
    <p:sldId id="988" r:id="rId40"/>
    <p:sldId id="990" r:id="rId41"/>
    <p:sldId id="888" r:id="rId42"/>
    <p:sldId id="991" r:id="rId43"/>
    <p:sldId id="84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D327D-E33E-483A-A9B3-446604490C98}" type="datetimeFigureOut">
              <a:rPr lang="en-US" smtClean="0"/>
              <a:t>9/22/2022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07D72-41E1-49E2-85F5-BA6BFE133F12}" type="slidenum">
              <a:rPr lang="en-US" smtClean="0"/>
              <a:t>‹#›</a:t>
            </a:fld>
            <a:endParaRPr lang="en-US"/>
          </a:p>
        </p:txBody>
      </p:sp>
    </p:spTree>
    <p:extLst>
      <p:ext uri="{BB962C8B-B14F-4D97-AF65-F5344CB8AC3E}">
        <p14:creationId xmlns:p14="http://schemas.microsoft.com/office/powerpoint/2010/main" val="367802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2A2D406-A411-4A11-8697-3C06CFCDCBCE}" type="slidenum">
              <a:rPr lang="en-US" altLang="en-US" sz="1300" smtClean="0"/>
              <a:pPr fontAlgn="base">
                <a:spcBef>
                  <a:spcPct val="0"/>
                </a:spcBef>
                <a:spcAft>
                  <a:spcPct val="0"/>
                </a:spcAft>
              </a:pPr>
              <a:t>40</a:t>
            </a:fld>
            <a:endParaRPr lang="en-US" altLang="en-US" sz="13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Synthetic N was first manufactured in 1913.</a:t>
            </a:r>
          </a:p>
          <a:p>
            <a:pPr eaLnBrk="1" hangingPunct="1"/>
            <a:r>
              <a:rPr lang="en-US" altLang="en-US">
                <a:latin typeface="Arial" panose="020B0604020202020204" pitchFamily="34" charset="0"/>
              </a:rPr>
              <a:t>Since 1750, the atmospheric concentration of carbon dioxide has increased by about 32% (from about 280 to 376 parts per million in 2003), primarily due to the combustion of fossil fuels and land use changes.</a:t>
            </a:r>
          </a:p>
        </p:txBody>
      </p:sp>
    </p:spTree>
    <p:extLst>
      <p:ext uri="{BB962C8B-B14F-4D97-AF65-F5344CB8AC3E}">
        <p14:creationId xmlns:p14="http://schemas.microsoft.com/office/powerpoint/2010/main" val="316370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33CC525-ED31-45F8-8923-2B23FE517D7A}" type="datetimeFigureOut">
              <a:rPr lang="en-US" smtClean="0"/>
              <a:pPr/>
              <a:t>9/22/2022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2D58A58-DC5A-432C-A906-895FBA6D709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33CC525-ED31-45F8-8923-2B23FE517D7A}"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58A58-DC5A-432C-A906-895FBA6D70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33CC525-ED31-45F8-8923-2B23FE517D7A}"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58A58-DC5A-432C-A906-895FBA6D709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5413"/>
            <a:ext cx="8229600" cy="1020762"/>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40386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154891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33CC525-ED31-45F8-8923-2B23FE517D7A}"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58A58-DC5A-432C-A906-895FBA6D709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33CC525-ED31-45F8-8923-2B23FE517D7A}" type="datetimeFigureOut">
              <a:rPr lang="en-US" smtClean="0"/>
              <a:pPr/>
              <a:t>9/22/2022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2D58A58-DC5A-432C-A906-895FBA6D709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33CC525-ED31-45F8-8923-2B23FE517D7A}"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58A58-DC5A-432C-A906-895FBA6D709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33CC525-ED31-45F8-8923-2B23FE517D7A}" type="datetimeFigureOut">
              <a:rPr lang="en-US" smtClean="0"/>
              <a:pPr/>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58A58-DC5A-432C-A906-895FBA6D709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33CC525-ED31-45F8-8923-2B23FE517D7A}" type="datetimeFigureOut">
              <a:rPr lang="en-US" smtClean="0"/>
              <a:pPr/>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58A58-DC5A-432C-A906-895FBA6D70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CC525-ED31-45F8-8923-2B23FE517D7A}" type="datetimeFigureOut">
              <a:rPr lang="en-US" smtClean="0"/>
              <a:pPr/>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58A58-DC5A-432C-A906-895FBA6D70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33CC525-ED31-45F8-8923-2B23FE517D7A}"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58A58-DC5A-432C-A906-895FBA6D709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33CC525-ED31-45F8-8923-2B23FE517D7A}" type="datetimeFigureOut">
              <a:rPr lang="en-US" smtClean="0"/>
              <a:pPr/>
              <a:t>9/22/2022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52D58A58-DC5A-432C-A906-895FBA6D709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33CC525-ED31-45F8-8923-2B23FE517D7A}" type="datetimeFigureOut">
              <a:rPr lang="en-US" smtClean="0"/>
              <a:pPr/>
              <a:t>9/22/2022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2D58A58-DC5A-432C-A906-895FBA6D70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QLVdvLPeSKA" TargetMode="External"/><Relationship Id="rId2" Type="http://schemas.openxmlformats.org/officeDocument/2006/relationships/hyperlink" Target="http://w2.vatican.va/content/francesco/en/encyclicals/documents/papa-francesco_20150524_enciclica-laudato-si.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4"/>
          <p:cNvSpPr>
            <a:spLocks noGrp="1"/>
          </p:cNvSpPr>
          <p:nvPr>
            <p:ph type="subTitle" idx="1"/>
          </p:nvPr>
        </p:nvSpPr>
        <p:spPr/>
        <p:txBody>
          <a:bodyPr/>
          <a:lstStyle/>
          <a:p>
            <a:pPr eaLnBrk="1" hangingPunct="1"/>
            <a:r>
              <a:rPr lang="en-US" dirty="0"/>
              <a:t>Attitudes of risk?</a:t>
            </a:r>
          </a:p>
          <a:p>
            <a:pPr eaLnBrk="1" hangingPunct="1"/>
            <a:r>
              <a:rPr lang="en-US" dirty="0"/>
              <a:t>Implication for nature?</a:t>
            </a:r>
          </a:p>
          <a:p>
            <a:pPr eaLnBrk="1" hangingPunct="1"/>
            <a:r>
              <a:rPr lang="en-US" dirty="0"/>
              <a:t>Compromise, Consensus, or Complementarity?</a:t>
            </a:r>
          </a:p>
        </p:txBody>
      </p:sp>
      <p:sp>
        <p:nvSpPr>
          <p:cNvPr id="6" name="Title 1"/>
          <p:cNvSpPr>
            <a:spLocks noGrp="1"/>
          </p:cNvSpPr>
          <p:nvPr>
            <p:ph type="ctrTitle"/>
          </p:nvPr>
        </p:nvSpPr>
        <p:spPr>
          <a:xfrm>
            <a:off x="457200" y="1506538"/>
            <a:ext cx="8229600" cy="1470025"/>
          </a:xfrm>
        </p:spPr>
        <p:txBody>
          <a:bodyPr>
            <a:normAutofit/>
          </a:bodyPr>
          <a:lstStyle/>
          <a:p>
            <a:pPr eaLnBrk="1" fontAlgn="auto" hangingPunct="1">
              <a:spcAft>
                <a:spcPts val="0"/>
              </a:spcAft>
              <a:defRPr/>
            </a:pPr>
            <a:r>
              <a:rPr dirty="0"/>
              <a:t>Cultural Theory of Worldviews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838200"/>
            <a:ext cx="9144000" cy="4170372"/>
          </a:xfrm>
          <a:prstGeom prst="rect">
            <a:avLst/>
          </a:prstGeom>
          <a:noFill/>
          <a:ln w="9525">
            <a:noFill/>
            <a:miter lim="800000"/>
            <a:headEnd/>
            <a:tailEnd/>
          </a:ln>
        </p:spPr>
        <p:txBody>
          <a:bodyPr>
            <a:spAutoFit/>
          </a:bodyPr>
          <a:lstStyle/>
          <a:p>
            <a:r>
              <a:rPr lang="en-US" sz="2800" b="1" dirty="0"/>
              <a:t>Individualist</a:t>
            </a:r>
          </a:p>
          <a:p>
            <a:pPr eaLnBrk="0" hangingPunct="0"/>
            <a:r>
              <a:rPr lang="en-US" sz="1900" dirty="0"/>
              <a:t>Individualists’ choices are unconstrained by society and lack close ties to other people. They value </a:t>
            </a:r>
            <a:r>
              <a:rPr lang="en-US" sz="1900" b="1" dirty="0"/>
              <a:t>individual initiative</a:t>
            </a:r>
            <a:r>
              <a:rPr lang="en-US" sz="1900" dirty="0"/>
              <a:t> in the </a:t>
            </a:r>
            <a:r>
              <a:rPr lang="en-US" sz="1900" b="1" dirty="0"/>
              <a:t>marketplace</a:t>
            </a:r>
            <a:r>
              <a:rPr lang="en-US" sz="1900" dirty="0"/>
              <a:t>, and fear threats like war that would hamper free exchange. The individualist view of nature is described as cornucopian or resilient. Thus, individualists embrace </a:t>
            </a:r>
            <a:r>
              <a:rPr lang="en-US" sz="1900" b="1" dirty="0"/>
              <a:t>trial-and-error</a:t>
            </a:r>
            <a:r>
              <a:rPr lang="en-US" sz="1900" dirty="0"/>
              <a:t>, as they have confidence that the system will fix itself in the end.</a:t>
            </a:r>
          </a:p>
          <a:p>
            <a:pPr eaLnBrk="0" hangingPunct="0"/>
            <a:endParaRPr lang="en-US" sz="1900" dirty="0"/>
          </a:p>
          <a:p>
            <a:pPr eaLnBrk="0" hangingPunct="0"/>
            <a:r>
              <a:rPr lang="en-US" sz="2800" b="1" dirty="0"/>
              <a:t>Egalitarian</a:t>
            </a:r>
          </a:p>
          <a:p>
            <a:pPr eaLnBrk="0" hangingPunct="0"/>
            <a:r>
              <a:rPr lang="en-US" sz="1900" dirty="0"/>
              <a:t>Egalitarians live in voluntary associations where everyone is equal and the </a:t>
            </a:r>
            <a:r>
              <a:rPr lang="en-US" sz="1900" b="1" dirty="0"/>
              <a:t>good of the group comes before the good of any individual</a:t>
            </a:r>
            <a:r>
              <a:rPr lang="en-US" sz="1900" dirty="0"/>
              <a:t>. In order to maintain their solidarity, egalitarians are sensitive to low probability-high consequence risks (such as nuclear power), and use them to paint a picture of impending apocalypse. Egalitarians see nature as fragile. Thus egalitarians advocate the </a:t>
            </a:r>
            <a:r>
              <a:rPr lang="en-US" sz="1900" b="1" dirty="0"/>
              <a:t>precautionary principle </a:t>
            </a:r>
            <a:r>
              <a:rPr lang="en-US" sz="1900" dirty="0"/>
              <a:t>and cling to traditional ways of life that have proven to be sustainable, rather than risking disaster by trying new technologies.</a:t>
            </a:r>
            <a:endParaRPr lang="en-US" sz="400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152400"/>
            <a:ext cx="1036637"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1029"/>
          <p:cNvGrpSpPr>
            <a:grpSpLocks/>
          </p:cNvGrpSpPr>
          <p:nvPr/>
        </p:nvGrpSpPr>
        <p:grpSpPr bwMode="auto">
          <a:xfrm>
            <a:off x="7509619" y="5033307"/>
            <a:ext cx="1024781" cy="1367493"/>
            <a:chOff x="1056" y="480"/>
            <a:chExt cx="864" cy="1152"/>
          </a:xfrm>
        </p:grpSpPr>
        <p:grpSp>
          <p:nvGrpSpPr>
            <p:cNvPr id="9" name="Group 1030"/>
            <p:cNvGrpSpPr>
              <a:grpSpLocks/>
            </p:cNvGrpSpPr>
            <p:nvPr/>
          </p:nvGrpSpPr>
          <p:grpSpPr bwMode="auto">
            <a:xfrm rot="5400000" flipH="1">
              <a:off x="1008" y="720"/>
              <a:ext cx="960" cy="864"/>
              <a:chOff x="864" y="960"/>
              <a:chExt cx="960" cy="864"/>
            </a:xfrm>
          </p:grpSpPr>
          <p:sp>
            <p:nvSpPr>
              <p:cNvPr id="11" name="Arc 1031"/>
              <p:cNvSpPr>
                <a:spLocks/>
              </p:cNvSpPr>
              <p:nvPr/>
            </p:nvSpPr>
            <p:spPr bwMode="auto">
              <a:xfrm>
                <a:off x="864" y="960"/>
                <a:ext cx="960"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rc 1032"/>
              <p:cNvSpPr>
                <a:spLocks/>
              </p:cNvSpPr>
              <p:nvPr/>
            </p:nvSpPr>
            <p:spPr bwMode="auto">
              <a:xfrm flipV="1">
                <a:off x="864" y="1392"/>
                <a:ext cx="960"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 name="Oval 1033"/>
            <p:cNvSpPr>
              <a:spLocks noChangeArrowheads="1"/>
            </p:cNvSpPr>
            <p:nvPr/>
          </p:nvSpPr>
          <p:spPr bwMode="auto">
            <a:xfrm>
              <a:off x="1392" y="480"/>
              <a:ext cx="192" cy="1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spTree>
    <p:extLst>
      <p:ext uri="{BB962C8B-B14F-4D97-AF65-F5344CB8AC3E}">
        <p14:creationId xmlns:p14="http://schemas.microsoft.com/office/powerpoint/2010/main" val="380365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xEl>
                                              <p:pRg st="3" end="3"/>
                                            </p:txEl>
                                          </p:spTgt>
                                        </p:tgtEl>
                                        <p:attrNameLst>
                                          <p:attrName>style.visibility</p:attrName>
                                        </p:attrNameLst>
                                      </p:cBhvr>
                                      <p:to>
                                        <p:strVal val="visible"/>
                                      </p:to>
                                    </p:set>
                                    <p:animEffect transition="in" filter="fade">
                                      <p:cBhvr>
                                        <p:cTn id="7" dur="500"/>
                                        <p:tgtEl>
                                          <p:spTgt spid="1126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xEl>
                                              <p:pRg st="4" end="4"/>
                                            </p:txEl>
                                          </p:spTgt>
                                        </p:tgtEl>
                                        <p:attrNameLst>
                                          <p:attrName>style.visibility</p:attrName>
                                        </p:attrNameLst>
                                      </p:cBhvr>
                                      <p:to>
                                        <p:strVal val="visible"/>
                                      </p:to>
                                    </p:set>
                                    <p:animEffect transition="in" filter="fade">
                                      <p:cBhvr>
                                        <p:cTn id="10" dur="500"/>
                                        <p:tgtEl>
                                          <p:spTgt spid="1126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288925"/>
            <a:ext cx="8991600" cy="4970591"/>
          </a:xfrm>
          <a:prstGeom prst="rect">
            <a:avLst/>
          </a:prstGeom>
          <a:noFill/>
          <a:ln w="9525">
            <a:noFill/>
            <a:miter lim="800000"/>
            <a:headEnd/>
            <a:tailEnd/>
          </a:ln>
        </p:spPr>
        <p:txBody>
          <a:bodyPr>
            <a:spAutoFit/>
          </a:bodyPr>
          <a:lstStyle/>
          <a:p>
            <a:pPr eaLnBrk="0" hangingPunct="0">
              <a:spcBef>
                <a:spcPct val="50000"/>
              </a:spcBef>
            </a:pPr>
            <a:r>
              <a:rPr lang="en-US" sz="2800" b="1" dirty="0" err="1"/>
              <a:t>Hierarchist</a:t>
            </a:r>
            <a:endParaRPr lang="en-US" sz="2800" b="1" dirty="0"/>
          </a:p>
          <a:p>
            <a:pPr eaLnBrk="0" hangingPunct="0">
              <a:spcBef>
                <a:spcPct val="50000"/>
              </a:spcBef>
            </a:pPr>
            <a:r>
              <a:rPr lang="en-US" sz="1900" dirty="0" err="1"/>
              <a:t>Hierarchist</a:t>
            </a:r>
            <a:r>
              <a:rPr lang="en-US" sz="1900" dirty="0"/>
              <a:t> society has a well-defined role for each member. </a:t>
            </a:r>
            <a:r>
              <a:rPr lang="en-US" sz="1900" dirty="0" err="1"/>
              <a:t>Hierarchists</a:t>
            </a:r>
            <a:r>
              <a:rPr lang="en-US" sz="1900" dirty="0"/>
              <a:t> believe in the need for a </a:t>
            </a:r>
            <a:r>
              <a:rPr lang="en-US" sz="1900" b="1" dirty="0"/>
              <a:t>well-defined system of rules</a:t>
            </a:r>
            <a:r>
              <a:rPr lang="en-US" sz="1900" dirty="0"/>
              <a:t>, and fear social deviance (such as crime) that disrupts those rules. </a:t>
            </a:r>
            <a:r>
              <a:rPr lang="en-US" sz="1900" dirty="0" err="1"/>
              <a:t>Hierarchists</a:t>
            </a:r>
            <a:r>
              <a:rPr lang="en-US" sz="1900" dirty="0"/>
              <a:t> see nature as "perverse/tolerant": it can be exploited within certain limits, but if those limits are exceeded the system will collapse. They thus </a:t>
            </a:r>
            <a:r>
              <a:rPr lang="en-US" sz="1900" b="1" dirty="0"/>
              <a:t>rely heavily on experts</a:t>
            </a:r>
            <a:r>
              <a:rPr lang="en-US" sz="1900" dirty="0"/>
              <a:t>, who can identify those limits and establish rules to keep society within proper bounds.</a:t>
            </a:r>
          </a:p>
          <a:p>
            <a:pPr eaLnBrk="0" hangingPunct="0">
              <a:spcBef>
                <a:spcPct val="50000"/>
              </a:spcBef>
            </a:pPr>
            <a:endParaRPr lang="en-US" sz="1900" dirty="0"/>
          </a:p>
          <a:p>
            <a:pPr eaLnBrk="0" hangingPunct="0">
              <a:spcBef>
                <a:spcPct val="50000"/>
              </a:spcBef>
            </a:pPr>
            <a:endParaRPr lang="en-US" sz="1900" dirty="0"/>
          </a:p>
          <a:p>
            <a:pPr eaLnBrk="0" hangingPunct="0">
              <a:spcBef>
                <a:spcPct val="50000"/>
              </a:spcBef>
            </a:pPr>
            <a:r>
              <a:rPr lang="en-US" sz="2800" b="1" dirty="0"/>
              <a:t>Fatalist</a:t>
            </a:r>
          </a:p>
          <a:p>
            <a:pPr eaLnBrk="0" hangingPunct="0">
              <a:spcBef>
                <a:spcPct val="50000"/>
              </a:spcBef>
            </a:pPr>
            <a:r>
              <a:rPr lang="en-US" sz="1900" dirty="0"/>
              <a:t>Fatalists feel isolated in the face of an external world imposing arbitrary constraints on them. Thus, they feel that there is little they can do to control their situation, and resign themselves to </a:t>
            </a:r>
            <a:r>
              <a:rPr lang="en-US" sz="1900" b="1" dirty="0"/>
              <a:t>riding out whatever fate throws at them</a:t>
            </a:r>
            <a:r>
              <a:rPr lang="en-US" sz="1900" dirty="0"/>
              <a:t>. Because of their passive stance, fatalists are often excluded from Cultural Theory analyses.</a:t>
            </a:r>
          </a:p>
        </p:txBody>
      </p:sp>
      <p:sp>
        <p:nvSpPr>
          <p:cNvPr id="3" name="Oval 1049"/>
          <p:cNvSpPr>
            <a:spLocks noChangeArrowheads="1"/>
          </p:cNvSpPr>
          <p:nvPr/>
        </p:nvSpPr>
        <p:spPr bwMode="auto">
          <a:xfrm>
            <a:off x="7546421" y="2764966"/>
            <a:ext cx="227945" cy="22776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 name="Arc 1051"/>
          <p:cNvSpPr>
            <a:spLocks/>
          </p:cNvSpPr>
          <p:nvPr/>
        </p:nvSpPr>
        <p:spPr bwMode="auto">
          <a:xfrm flipH="1">
            <a:off x="6862586" y="2480260"/>
            <a:ext cx="284931" cy="10249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5" name="Arc 1052"/>
          <p:cNvSpPr>
            <a:spLocks/>
          </p:cNvSpPr>
          <p:nvPr/>
        </p:nvSpPr>
        <p:spPr bwMode="auto">
          <a:xfrm>
            <a:off x="7147517" y="2480260"/>
            <a:ext cx="280182" cy="341647"/>
          </a:xfrm>
          <a:custGeom>
            <a:avLst/>
            <a:gdLst>
              <a:gd name="T0" fmla="*/ 0 w 21280"/>
              <a:gd name="T1" fmla="*/ 0 h 21600"/>
              <a:gd name="T2" fmla="*/ 0 w 21280"/>
              <a:gd name="T3" fmla="*/ 0 h 21600"/>
              <a:gd name="T4" fmla="*/ 0 w 21280"/>
              <a:gd name="T5" fmla="*/ 0 h 21600"/>
              <a:gd name="T6" fmla="*/ 0 60000 65536"/>
              <a:gd name="T7" fmla="*/ 0 60000 65536"/>
              <a:gd name="T8" fmla="*/ 0 60000 65536"/>
              <a:gd name="T9" fmla="*/ 0 w 21280"/>
              <a:gd name="T10" fmla="*/ 0 h 21600"/>
              <a:gd name="T11" fmla="*/ 21280 w 21280"/>
              <a:gd name="T12" fmla="*/ 21600 h 21600"/>
            </a:gdLst>
            <a:ahLst/>
            <a:cxnLst>
              <a:cxn ang="T6">
                <a:pos x="T0" y="T1"/>
              </a:cxn>
              <a:cxn ang="T7">
                <a:pos x="T2" y="T3"/>
              </a:cxn>
              <a:cxn ang="T8">
                <a:pos x="T4" y="T5"/>
              </a:cxn>
            </a:cxnLst>
            <a:rect l="T9" t="T10" r="T11" b="T12"/>
            <a:pathLst>
              <a:path w="21280" h="21600" fill="none" extrusionOk="0">
                <a:moveTo>
                  <a:pt x="-1" y="0"/>
                </a:moveTo>
                <a:cubicBezTo>
                  <a:pt x="10499" y="0"/>
                  <a:pt x="19478" y="7550"/>
                  <a:pt x="21279" y="17895"/>
                </a:cubicBezTo>
              </a:path>
              <a:path w="21280" h="21600" stroke="0" extrusionOk="0">
                <a:moveTo>
                  <a:pt x="-1" y="0"/>
                </a:moveTo>
                <a:cubicBezTo>
                  <a:pt x="10499" y="0"/>
                  <a:pt x="19478" y="7550"/>
                  <a:pt x="21279" y="17895"/>
                </a:cubicBezTo>
                <a:lnTo>
                  <a:pt x="0" y="21600"/>
                </a:lnTo>
                <a:close/>
              </a:path>
            </a:pathLst>
          </a:custGeom>
          <a:noFill/>
          <a:ln w="9525">
            <a:solidFill>
              <a:schemeClr val="tx1"/>
            </a:solidFill>
            <a:round/>
            <a:headEnd/>
            <a:tailEnd/>
          </a:ln>
        </p:spPr>
        <p:txBody>
          <a:bodyPr wrap="none" anchor="ctr"/>
          <a:lstStyle/>
          <a:p>
            <a:endParaRPr lang="en-US"/>
          </a:p>
        </p:txBody>
      </p:sp>
      <p:sp>
        <p:nvSpPr>
          <p:cNvPr id="6" name="Arc 1053"/>
          <p:cNvSpPr>
            <a:spLocks/>
          </p:cNvSpPr>
          <p:nvPr/>
        </p:nvSpPr>
        <p:spPr bwMode="auto">
          <a:xfrm flipH="1" flipV="1">
            <a:off x="7432448" y="2744799"/>
            <a:ext cx="227945" cy="249117"/>
          </a:xfrm>
          <a:custGeom>
            <a:avLst/>
            <a:gdLst>
              <a:gd name="T0" fmla="*/ 0 w 21600"/>
              <a:gd name="T1" fmla="*/ 0 h 23616"/>
              <a:gd name="T2" fmla="*/ 0 w 21600"/>
              <a:gd name="T3" fmla="*/ 0 h 23616"/>
              <a:gd name="T4" fmla="*/ 0 w 21600"/>
              <a:gd name="T5" fmla="*/ 0 h 23616"/>
              <a:gd name="T6" fmla="*/ 0 60000 65536"/>
              <a:gd name="T7" fmla="*/ 0 60000 65536"/>
              <a:gd name="T8" fmla="*/ 0 60000 65536"/>
              <a:gd name="T9" fmla="*/ 0 w 21600"/>
              <a:gd name="T10" fmla="*/ 0 h 23616"/>
              <a:gd name="T11" fmla="*/ 21600 w 21600"/>
              <a:gd name="T12" fmla="*/ 23616 h 23616"/>
            </a:gdLst>
            <a:ahLst/>
            <a:cxnLst>
              <a:cxn ang="T6">
                <a:pos x="T0" y="T1"/>
              </a:cxn>
              <a:cxn ang="T7">
                <a:pos x="T2" y="T3"/>
              </a:cxn>
              <a:cxn ang="T8">
                <a:pos x="T4" y="T5"/>
              </a:cxn>
            </a:cxnLst>
            <a:rect l="T9" t="T10" r="T11" b="T12"/>
            <a:pathLst>
              <a:path w="21600" h="23616" fill="none" extrusionOk="0">
                <a:moveTo>
                  <a:pt x="-1" y="0"/>
                </a:moveTo>
                <a:cubicBezTo>
                  <a:pt x="11929" y="0"/>
                  <a:pt x="21600" y="9670"/>
                  <a:pt x="21600" y="21600"/>
                </a:cubicBezTo>
                <a:cubicBezTo>
                  <a:pt x="21600" y="22273"/>
                  <a:pt x="21568" y="22945"/>
                  <a:pt x="21505" y="23615"/>
                </a:cubicBezTo>
              </a:path>
              <a:path w="21600" h="23616" stroke="0" extrusionOk="0">
                <a:moveTo>
                  <a:pt x="-1" y="0"/>
                </a:moveTo>
                <a:cubicBezTo>
                  <a:pt x="11929" y="0"/>
                  <a:pt x="21600" y="9670"/>
                  <a:pt x="21600" y="21600"/>
                </a:cubicBezTo>
                <a:cubicBezTo>
                  <a:pt x="21600" y="22273"/>
                  <a:pt x="21568" y="22945"/>
                  <a:pt x="21505" y="23615"/>
                </a:cubicBezTo>
                <a:lnTo>
                  <a:pt x="0" y="21600"/>
                </a:lnTo>
                <a:close/>
              </a:path>
            </a:pathLst>
          </a:custGeom>
          <a:noFill/>
          <a:ln w="9525">
            <a:solidFill>
              <a:schemeClr val="tx1"/>
            </a:solidFill>
            <a:round/>
            <a:headEnd/>
            <a:tailEnd/>
          </a:ln>
        </p:spPr>
        <p:txBody>
          <a:bodyPr wrap="none" anchor="ctr"/>
          <a:lstStyle/>
          <a:p>
            <a:endParaRPr lang="en-US"/>
          </a:p>
        </p:txBody>
      </p:sp>
      <p:sp>
        <p:nvSpPr>
          <p:cNvPr id="7" name="Arc 1055"/>
          <p:cNvSpPr>
            <a:spLocks/>
          </p:cNvSpPr>
          <p:nvPr/>
        </p:nvSpPr>
        <p:spPr bwMode="auto">
          <a:xfrm>
            <a:off x="8173269" y="2480260"/>
            <a:ext cx="284931" cy="10249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8" name="Arc 1056"/>
          <p:cNvSpPr>
            <a:spLocks/>
          </p:cNvSpPr>
          <p:nvPr/>
        </p:nvSpPr>
        <p:spPr bwMode="auto">
          <a:xfrm flipH="1">
            <a:off x="7893087" y="2480260"/>
            <a:ext cx="280182" cy="341647"/>
          </a:xfrm>
          <a:custGeom>
            <a:avLst/>
            <a:gdLst>
              <a:gd name="T0" fmla="*/ 0 w 21280"/>
              <a:gd name="T1" fmla="*/ 0 h 21600"/>
              <a:gd name="T2" fmla="*/ 0 w 21280"/>
              <a:gd name="T3" fmla="*/ 0 h 21600"/>
              <a:gd name="T4" fmla="*/ 0 w 21280"/>
              <a:gd name="T5" fmla="*/ 0 h 21600"/>
              <a:gd name="T6" fmla="*/ 0 60000 65536"/>
              <a:gd name="T7" fmla="*/ 0 60000 65536"/>
              <a:gd name="T8" fmla="*/ 0 60000 65536"/>
              <a:gd name="T9" fmla="*/ 0 w 21280"/>
              <a:gd name="T10" fmla="*/ 0 h 21600"/>
              <a:gd name="T11" fmla="*/ 21280 w 21280"/>
              <a:gd name="T12" fmla="*/ 21600 h 21600"/>
            </a:gdLst>
            <a:ahLst/>
            <a:cxnLst>
              <a:cxn ang="T6">
                <a:pos x="T0" y="T1"/>
              </a:cxn>
              <a:cxn ang="T7">
                <a:pos x="T2" y="T3"/>
              </a:cxn>
              <a:cxn ang="T8">
                <a:pos x="T4" y="T5"/>
              </a:cxn>
            </a:cxnLst>
            <a:rect l="T9" t="T10" r="T11" b="T12"/>
            <a:pathLst>
              <a:path w="21280" h="21600" fill="none" extrusionOk="0">
                <a:moveTo>
                  <a:pt x="-1" y="0"/>
                </a:moveTo>
                <a:cubicBezTo>
                  <a:pt x="10499" y="0"/>
                  <a:pt x="19478" y="7550"/>
                  <a:pt x="21279" y="17895"/>
                </a:cubicBezTo>
              </a:path>
              <a:path w="21280" h="21600" stroke="0" extrusionOk="0">
                <a:moveTo>
                  <a:pt x="-1" y="0"/>
                </a:moveTo>
                <a:cubicBezTo>
                  <a:pt x="10499" y="0"/>
                  <a:pt x="19478" y="7550"/>
                  <a:pt x="21279" y="17895"/>
                </a:cubicBezTo>
                <a:lnTo>
                  <a:pt x="0" y="21600"/>
                </a:lnTo>
                <a:close/>
              </a:path>
            </a:pathLst>
          </a:custGeom>
          <a:noFill/>
          <a:ln w="9525">
            <a:solidFill>
              <a:schemeClr val="tx1"/>
            </a:solidFill>
            <a:round/>
            <a:headEnd/>
            <a:tailEnd/>
          </a:ln>
        </p:spPr>
        <p:txBody>
          <a:bodyPr wrap="none" anchor="ctr"/>
          <a:lstStyle/>
          <a:p>
            <a:endParaRPr lang="en-US"/>
          </a:p>
        </p:txBody>
      </p:sp>
      <p:sp>
        <p:nvSpPr>
          <p:cNvPr id="9" name="Arc 1057"/>
          <p:cNvSpPr>
            <a:spLocks/>
          </p:cNvSpPr>
          <p:nvPr/>
        </p:nvSpPr>
        <p:spPr bwMode="auto">
          <a:xfrm flipV="1">
            <a:off x="7660393" y="2744799"/>
            <a:ext cx="227945" cy="249117"/>
          </a:xfrm>
          <a:custGeom>
            <a:avLst/>
            <a:gdLst>
              <a:gd name="T0" fmla="*/ 0 w 21600"/>
              <a:gd name="T1" fmla="*/ 0 h 23616"/>
              <a:gd name="T2" fmla="*/ 0 w 21600"/>
              <a:gd name="T3" fmla="*/ 0 h 23616"/>
              <a:gd name="T4" fmla="*/ 0 w 21600"/>
              <a:gd name="T5" fmla="*/ 0 h 23616"/>
              <a:gd name="T6" fmla="*/ 0 60000 65536"/>
              <a:gd name="T7" fmla="*/ 0 60000 65536"/>
              <a:gd name="T8" fmla="*/ 0 60000 65536"/>
              <a:gd name="T9" fmla="*/ 0 w 21600"/>
              <a:gd name="T10" fmla="*/ 0 h 23616"/>
              <a:gd name="T11" fmla="*/ 21600 w 21600"/>
              <a:gd name="T12" fmla="*/ 23616 h 23616"/>
            </a:gdLst>
            <a:ahLst/>
            <a:cxnLst>
              <a:cxn ang="T6">
                <a:pos x="T0" y="T1"/>
              </a:cxn>
              <a:cxn ang="T7">
                <a:pos x="T2" y="T3"/>
              </a:cxn>
              <a:cxn ang="T8">
                <a:pos x="T4" y="T5"/>
              </a:cxn>
            </a:cxnLst>
            <a:rect l="T9" t="T10" r="T11" b="T12"/>
            <a:pathLst>
              <a:path w="21600" h="23616" fill="none" extrusionOk="0">
                <a:moveTo>
                  <a:pt x="-1" y="0"/>
                </a:moveTo>
                <a:cubicBezTo>
                  <a:pt x="11929" y="0"/>
                  <a:pt x="21600" y="9670"/>
                  <a:pt x="21600" y="21600"/>
                </a:cubicBezTo>
                <a:cubicBezTo>
                  <a:pt x="21600" y="22273"/>
                  <a:pt x="21568" y="22945"/>
                  <a:pt x="21505" y="23615"/>
                </a:cubicBezTo>
              </a:path>
              <a:path w="21600" h="23616" stroke="0" extrusionOk="0">
                <a:moveTo>
                  <a:pt x="-1" y="0"/>
                </a:moveTo>
                <a:cubicBezTo>
                  <a:pt x="11929" y="0"/>
                  <a:pt x="21600" y="9670"/>
                  <a:pt x="21600" y="21600"/>
                </a:cubicBezTo>
                <a:cubicBezTo>
                  <a:pt x="21600" y="22273"/>
                  <a:pt x="21568" y="22945"/>
                  <a:pt x="21505" y="23615"/>
                </a:cubicBezTo>
                <a:lnTo>
                  <a:pt x="0" y="21600"/>
                </a:lnTo>
                <a:close/>
              </a:path>
            </a:pathLst>
          </a:custGeom>
          <a:noFill/>
          <a:ln w="9525">
            <a:solidFill>
              <a:schemeClr val="tx1"/>
            </a:solidFill>
            <a:round/>
            <a:headEnd/>
            <a:tailEnd/>
          </a:ln>
        </p:spPr>
        <p:txBody>
          <a:bodyPr wrap="none" anchor="ctr"/>
          <a:lstStyle/>
          <a:p>
            <a:endParaRPr lang="en-US"/>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94450" y="5775325"/>
            <a:ext cx="1987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xEl>
                                              <p:pRg st="4" end="4"/>
                                            </p:txEl>
                                          </p:spTgt>
                                        </p:tgtEl>
                                        <p:attrNameLst>
                                          <p:attrName>style.visibility</p:attrName>
                                        </p:attrNameLst>
                                      </p:cBhvr>
                                      <p:to>
                                        <p:strVal val="visible"/>
                                      </p:to>
                                    </p:set>
                                    <p:animEffect transition="in" filter="fade">
                                      <p:cBhvr>
                                        <p:cTn id="7" dur="500"/>
                                        <p:tgtEl>
                                          <p:spTgt spid="12290">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xEl>
                                              <p:pRg st="5" end="5"/>
                                            </p:txEl>
                                          </p:spTgt>
                                        </p:tgtEl>
                                        <p:attrNameLst>
                                          <p:attrName>style.visibility</p:attrName>
                                        </p:attrNameLst>
                                      </p:cBhvr>
                                      <p:to>
                                        <p:strVal val="visible"/>
                                      </p:to>
                                    </p:set>
                                    <p:animEffect transition="in" filter="fade">
                                      <p:cBhvr>
                                        <p:cTn id="10" dur="500"/>
                                        <p:tgtEl>
                                          <p:spTgt spid="12290">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855" y="122253"/>
            <a:ext cx="7894527" cy="6704687"/>
          </a:xfrm>
          <a:prstGeom prst="rect">
            <a:avLst/>
          </a:prstGeom>
        </p:spPr>
      </p:pic>
    </p:spTree>
    <p:extLst>
      <p:ext uri="{BB962C8B-B14F-4D97-AF65-F5344CB8AC3E}">
        <p14:creationId xmlns:p14="http://schemas.microsoft.com/office/powerpoint/2010/main" val="3427448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91148390"/>
              </p:ext>
            </p:extLst>
          </p:nvPr>
        </p:nvGraphicFramePr>
        <p:xfrm>
          <a:off x="457200" y="807721"/>
          <a:ext cx="8305800" cy="4069079"/>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1345150">
                <a:tc>
                  <a:txBody>
                    <a:bodyPr/>
                    <a:lstStyle/>
                    <a:p>
                      <a:endParaRPr lang="en-US" sz="2800" dirty="0"/>
                    </a:p>
                  </a:txBody>
                  <a:tcPr/>
                </a:tc>
                <a:tc>
                  <a:txBody>
                    <a:bodyPr/>
                    <a:lstStyle/>
                    <a:p>
                      <a:r>
                        <a:rPr lang="en-US" sz="2800" dirty="0"/>
                        <a:t>Not Manage needs</a:t>
                      </a:r>
                    </a:p>
                  </a:txBody>
                  <a:tcPr/>
                </a:tc>
                <a:tc>
                  <a:txBody>
                    <a:bodyPr/>
                    <a:lstStyle/>
                    <a:p>
                      <a:r>
                        <a:rPr lang="en-US" sz="2800" dirty="0"/>
                        <a:t>Manage needs</a:t>
                      </a:r>
                    </a:p>
                  </a:txBody>
                  <a:tcPr/>
                </a:tc>
                <a:extLst>
                  <a:ext uri="{0D108BD9-81ED-4DB2-BD59-A6C34878D82A}">
                    <a16:rowId xmlns:a16="http://schemas.microsoft.com/office/drawing/2014/main" val="10000"/>
                  </a:ext>
                </a:extLst>
              </a:tr>
              <a:tr h="1378779">
                <a:tc>
                  <a:txBody>
                    <a:bodyPr/>
                    <a:lstStyle/>
                    <a:p>
                      <a:r>
                        <a:rPr lang="en-US" sz="2800" dirty="0"/>
                        <a:t>Not Manage</a:t>
                      </a:r>
                      <a:r>
                        <a:rPr lang="en-US" sz="2800" baseline="0" dirty="0"/>
                        <a:t> resources</a:t>
                      </a:r>
                      <a:endParaRPr lang="en-US" sz="2800" dirty="0"/>
                    </a:p>
                  </a:txBody>
                  <a:tcPr/>
                </a:tc>
                <a:tc>
                  <a:txBody>
                    <a:bodyPr/>
                    <a:lstStyle/>
                    <a:p>
                      <a:r>
                        <a:rPr kumimoji="0" lang="en-US" sz="3200" kern="1200" dirty="0">
                          <a:solidFill>
                            <a:schemeClr val="dk1"/>
                          </a:solidFill>
                          <a:latin typeface="+mn-lt"/>
                          <a:ea typeface="+mn-ea"/>
                          <a:cs typeface="+mn-cs"/>
                        </a:rPr>
                        <a:t>Fatalist</a:t>
                      </a:r>
                      <a:endParaRPr lang="en-US" sz="3200" dirty="0"/>
                    </a:p>
                    <a:p>
                      <a:r>
                        <a:rPr lang="en-US" sz="2400" dirty="0"/>
                        <a:t>(capricious)</a:t>
                      </a:r>
                    </a:p>
                  </a:txBody>
                  <a:tcPr/>
                </a:tc>
                <a:tc>
                  <a:txBody>
                    <a:bodyPr/>
                    <a:lstStyle/>
                    <a:p>
                      <a:r>
                        <a:rPr lang="en-US" sz="3200" dirty="0"/>
                        <a:t>Egalitarian</a:t>
                      </a:r>
                    </a:p>
                    <a:p>
                      <a:r>
                        <a:rPr lang="en-US" sz="2400" dirty="0"/>
                        <a:t>(ephemeral)</a:t>
                      </a:r>
                    </a:p>
                  </a:txBody>
                  <a:tcPr/>
                </a:tc>
                <a:extLst>
                  <a:ext uri="{0D108BD9-81ED-4DB2-BD59-A6C34878D82A}">
                    <a16:rowId xmlns:a16="http://schemas.microsoft.com/office/drawing/2014/main" val="10001"/>
                  </a:ext>
                </a:extLst>
              </a:tr>
              <a:tr h="1345150">
                <a:tc>
                  <a:txBody>
                    <a:bodyPr/>
                    <a:lstStyle/>
                    <a:p>
                      <a:r>
                        <a:rPr lang="en-US" sz="2800" dirty="0"/>
                        <a:t>Manage resources</a:t>
                      </a:r>
                    </a:p>
                  </a:txBody>
                  <a:tcPr/>
                </a:tc>
                <a:tc>
                  <a:txBody>
                    <a:bodyPr/>
                    <a:lstStyle/>
                    <a:p>
                      <a:r>
                        <a:rPr lang="en-US" sz="3200" dirty="0"/>
                        <a:t>Individualist</a:t>
                      </a:r>
                      <a:endParaRPr lang="en-US" sz="2800" dirty="0"/>
                    </a:p>
                    <a:p>
                      <a:r>
                        <a:rPr lang="en-US" sz="2400" dirty="0"/>
                        <a:t>(benign)</a:t>
                      </a:r>
                      <a:endParaRPr lang="en-US" sz="2000" dirty="0"/>
                    </a:p>
                  </a:txBody>
                  <a:tcPr/>
                </a:tc>
                <a:tc>
                  <a:txBody>
                    <a:bodyPr/>
                    <a:lstStyle/>
                    <a:p>
                      <a:r>
                        <a:rPr lang="en-US" sz="3200" dirty="0" err="1"/>
                        <a:t>Hierarchist</a:t>
                      </a:r>
                      <a:endParaRPr lang="en-US" sz="2800" dirty="0"/>
                    </a:p>
                    <a:p>
                      <a:r>
                        <a:rPr lang="en-US" sz="2400" dirty="0"/>
                        <a:t>(perverse yet tolerant )</a:t>
                      </a:r>
                      <a:endParaRPr lang="en-US" sz="2000" dirty="0"/>
                    </a:p>
                    <a:p>
                      <a:endParaRPr lang="en-US" sz="2000"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743200" y="3733800"/>
            <a:ext cx="1524000" cy="366713"/>
          </a:xfrm>
          <a:prstGeom prst="rect">
            <a:avLst/>
          </a:prstGeom>
          <a:noFill/>
          <a:ln w="9525">
            <a:noFill/>
            <a:miter lim="800000"/>
            <a:headEnd/>
            <a:tailEnd/>
          </a:ln>
        </p:spPr>
        <p:txBody>
          <a:bodyPr>
            <a:spAutoFit/>
          </a:bodyPr>
          <a:lstStyle/>
          <a:p>
            <a:pPr>
              <a:spcBef>
                <a:spcPct val="50000"/>
              </a:spcBef>
            </a:pPr>
            <a:r>
              <a:rPr lang="en-US" sz="1800">
                <a:latin typeface="Helvetica"/>
              </a:rPr>
              <a:t>“technology”</a:t>
            </a:r>
          </a:p>
        </p:txBody>
      </p:sp>
      <p:sp>
        <p:nvSpPr>
          <p:cNvPr id="14339" name="Line 3"/>
          <p:cNvSpPr>
            <a:spLocks noChangeShapeType="1"/>
          </p:cNvSpPr>
          <p:nvPr/>
        </p:nvSpPr>
        <p:spPr bwMode="auto">
          <a:xfrm rot="379575" flipH="1">
            <a:off x="3886200" y="1600200"/>
            <a:ext cx="2286000" cy="1905000"/>
          </a:xfrm>
          <a:prstGeom prst="line">
            <a:avLst/>
          </a:prstGeom>
          <a:noFill/>
          <a:ln w="22225">
            <a:solidFill>
              <a:schemeClr val="tx1"/>
            </a:solidFill>
            <a:round/>
            <a:headEnd type="triangle" w="med" len="med"/>
            <a:tailEnd type="triangle" w="med" len="med"/>
          </a:ln>
        </p:spPr>
        <p:txBody>
          <a:bodyPr/>
          <a:lstStyle/>
          <a:p>
            <a:endParaRPr lang="en-US"/>
          </a:p>
        </p:txBody>
      </p:sp>
      <p:sp>
        <p:nvSpPr>
          <p:cNvPr id="14340" name="Line 4"/>
          <p:cNvSpPr>
            <a:spLocks noChangeShapeType="1"/>
          </p:cNvSpPr>
          <p:nvPr/>
        </p:nvSpPr>
        <p:spPr bwMode="auto">
          <a:xfrm rot="3919772" flipH="1">
            <a:off x="4076700" y="3162300"/>
            <a:ext cx="2286000" cy="1905000"/>
          </a:xfrm>
          <a:prstGeom prst="line">
            <a:avLst/>
          </a:prstGeom>
          <a:noFill/>
          <a:ln w="22225">
            <a:solidFill>
              <a:schemeClr val="tx1"/>
            </a:solidFill>
            <a:round/>
            <a:headEnd type="triangle" w="med" len="med"/>
            <a:tailEnd type="triangle" w="med" len="med"/>
          </a:ln>
        </p:spPr>
        <p:txBody>
          <a:bodyPr/>
          <a:lstStyle/>
          <a:p>
            <a:endParaRPr lang="en-US"/>
          </a:p>
        </p:txBody>
      </p:sp>
      <p:sp>
        <p:nvSpPr>
          <p:cNvPr id="14341" name="Line 5"/>
          <p:cNvSpPr>
            <a:spLocks noChangeShapeType="1"/>
          </p:cNvSpPr>
          <p:nvPr/>
        </p:nvSpPr>
        <p:spPr bwMode="auto">
          <a:xfrm rot="18508458" flipH="1">
            <a:off x="5372100" y="2247900"/>
            <a:ext cx="2286000" cy="1905000"/>
          </a:xfrm>
          <a:prstGeom prst="line">
            <a:avLst/>
          </a:prstGeom>
          <a:noFill/>
          <a:ln w="22225">
            <a:solidFill>
              <a:schemeClr val="tx1"/>
            </a:solidFill>
            <a:prstDash val="dash"/>
            <a:round/>
            <a:headEnd type="triangle" w="med" len="med"/>
            <a:tailEnd type="triangle" w="med" len="med"/>
          </a:ln>
        </p:spPr>
        <p:txBody>
          <a:bodyPr/>
          <a:lstStyle/>
          <a:p>
            <a:endParaRPr lang="en-US"/>
          </a:p>
        </p:txBody>
      </p:sp>
      <p:sp>
        <p:nvSpPr>
          <p:cNvPr id="14342" name="Rectangle 6"/>
          <p:cNvSpPr>
            <a:spLocks noChangeArrowheads="1"/>
          </p:cNvSpPr>
          <p:nvPr/>
        </p:nvSpPr>
        <p:spPr bwMode="auto">
          <a:xfrm>
            <a:off x="4953000" y="990600"/>
            <a:ext cx="2308225" cy="457200"/>
          </a:xfrm>
          <a:prstGeom prst="rect">
            <a:avLst/>
          </a:prstGeom>
          <a:noFill/>
          <a:ln w="9525">
            <a:noFill/>
            <a:miter lim="800000"/>
            <a:headEnd/>
            <a:tailEnd/>
          </a:ln>
        </p:spPr>
        <p:txBody>
          <a:bodyPr wrap="none">
            <a:spAutoFit/>
          </a:bodyPr>
          <a:lstStyle/>
          <a:p>
            <a:pPr>
              <a:spcBef>
                <a:spcPct val="50000"/>
              </a:spcBef>
            </a:pPr>
            <a:r>
              <a:rPr lang="en-US" b="1">
                <a:solidFill>
                  <a:srgbClr val="CC0000"/>
                </a:solidFill>
                <a:latin typeface="Helvetica-Bold"/>
              </a:rPr>
              <a:t>Nature Tolerant</a:t>
            </a:r>
          </a:p>
        </p:txBody>
      </p:sp>
      <p:sp>
        <p:nvSpPr>
          <p:cNvPr id="14343" name="Rectangle 7"/>
          <p:cNvSpPr>
            <a:spLocks noChangeArrowheads="1"/>
          </p:cNvSpPr>
          <p:nvPr/>
        </p:nvSpPr>
        <p:spPr bwMode="auto">
          <a:xfrm>
            <a:off x="1447800" y="3124200"/>
            <a:ext cx="2089150" cy="457200"/>
          </a:xfrm>
          <a:prstGeom prst="rect">
            <a:avLst/>
          </a:prstGeom>
          <a:noFill/>
          <a:ln w="9525">
            <a:noFill/>
            <a:miter lim="800000"/>
            <a:headEnd/>
            <a:tailEnd/>
          </a:ln>
        </p:spPr>
        <p:txBody>
          <a:bodyPr wrap="none">
            <a:spAutoFit/>
          </a:bodyPr>
          <a:lstStyle/>
          <a:p>
            <a:r>
              <a:rPr lang="en-US" b="1">
                <a:solidFill>
                  <a:srgbClr val="CC0000"/>
                </a:solidFill>
                <a:latin typeface="Helvetica-Bold"/>
              </a:rPr>
              <a:t>Nature Benign</a:t>
            </a:r>
          </a:p>
        </p:txBody>
      </p:sp>
      <p:sp>
        <p:nvSpPr>
          <p:cNvPr id="14344" name="Rectangle 8"/>
          <p:cNvSpPr>
            <a:spLocks noChangeArrowheads="1"/>
          </p:cNvSpPr>
          <p:nvPr/>
        </p:nvSpPr>
        <p:spPr bwMode="auto">
          <a:xfrm>
            <a:off x="5029200" y="4876800"/>
            <a:ext cx="2613025" cy="457200"/>
          </a:xfrm>
          <a:prstGeom prst="rect">
            <a:avLst/>
          </a:prstGeom>
          <a:noFill/>
          <a:ln w="9525">
            <a:noFill/>
            <a:miter lim="800000"/>
            <a:headEnd/>
            <a:tailEnd/>
          </a:ln>
        </p:spPr>
        <p:txBody>
          <a:bodyPr wrap="none">
            <a:spAutoFit/>
          </a:bodyPr>
          <a:lstStyle/>
          <a:p>
            <a:pPr>
              <a:spcBef>
                <a:spcPct val="50000"/>
              </a:spcBef>
            </a:pPr>
            <a:r>
              <a:rPr lang="en-US" b="1">
                <a:solidFill>
                  <a:srgbClr val="CC0000"/>
                </a:solidFill>
                <a:latin typeface="Helvetica-Bold"/>
              </a:rPr>
              <a:t>Nature Ephemeral</a:t>
            </a:r>
          </a:p>
        </p:txBody>
      </p:sp>
      <p:sp>
        <p:nvSpPr>
          <p:cNvPr id="14345" name="Rectangle 9"/>
          <p:cNvSpPr>
            <a:spLocks noChangeArrowheads="1"/>
          </p:cNvSpPr>
          <p:nvPr/>
        </p:nvSpPr>
        <p:spPr bwMode="auto">
          <a:xfrm>
            <a:off x="2743200" y="4240213"/>
            <a:ext cx="1979613" cy="396875"/>
          </a:xfrm>
          <a:prstGeom prst="rect">
            <a:avLst/>
          </a:prstGeom>
          <a:noFill/>
          <a:ln w="9525">
            <a:noFill/>
            <a:miter lim="800000"/>
            <a:headEnd/>
            <a:tailEnd/>
          </a:ln>
        </p:spPr>
        <p:txBody>
          <a:bodyPr wrap="none">
            <a:spAutoFit/>
          </a:bodyPr>
          <a:lstStyle/>
          <a:p>
            <a:r>
              <a:rPr lang="en-US" sz="2000" b="1">
                <a:latin typeface="Helvetica-Bold"/>
              </a:rPr>
              <a:t>solution strategy</a:t>
            </a:r>
          </a:p>
        </p:txBody>
      </p:sp>
      <p:sp>
        <p:nvSpPr>
          <p:cNvPr id="14346" name="Rectangle 10"/>
          <p:cNvSpPr>
            <a:spLocks noChangeArrowheads="1"/>
          </p:cNvSpPr>
          <p:nvPr/>
        </p:nvSpPr>
        <p:spPr bwMode="auto">
          <a:xfrm>
            <a:off x="2743200" y="2106613"/>
            <a:ext cx="1992313" cy="396875"/>
          </a:xfrm>
          <a:prstGeom prst="rect">
            <a:avLst/>
          </a:prstGeom>
          <a:noFill/>
          <a:ln w="9525">
            <a:noFill/>
            <a:miter lim="800000"/>
            <a:headEnd/>
            <a:tailEnd/>
          </a:ln>
        </p:spPr>
        <p:txBody>
          <a:bodyPr wrap="none">
            <a:spAutoFit/>
          </a:bodyPr>
          <a:lstStyle/>
          <a:p>
            <a:r>
              <a:rPr lang="en-US" sz="2000" b="1">
                <a:latin typeface="Helvetica-Bold"/>
              </a:rPr>
              <a:t>political strategy</a:t>
            </a:r>
          </a:p>
        </p:txBody>
      </p:sp>
      <p:sp>
        <p:nvSpPr>
          <p:cNvPr id="14347" name="Rectangle 11"/>
          <p:cNvSpPr>
            <a:spLocks noChangeArrowheads="1"/>
          </p:cNvSpPr>
          <p:nvPr/>
        </p:nvSpPr>
        <p:spPr bwMode="auto">
          <a:xfrm>
            <a:off x="4343400" y="1524000"/>
            <a:ext cx="1544638" cy="366713"/>
          </a:xfrm>
          <a:prstGeom prst="rect">
            <a:avLst/>
          </a:prstGeom>
          <a:noFill/>
          <a:ln w="9525">
            <a:noFill/>
            <a:miter lim="800000"/>
            <a:headEnd/>
            <a:tailEnd/>
          </a:ln>
        </p:spPr>
        <p:txBody>
          <a:bodyPr wrap="none">
            <a:spAutoFit/>
          </a:bodyPr>
          <a:lstStyle/>
          <a:p>
            <a:r>
              <a:rPr lang="en-US" sz="1800">
                <a:latin typeface="Helvetica"/>
              </a:rPr>
              <a:t>“government”</a:t>
            </a:r>
          </a:p>
        </p:txBody>
      </p:sp>
      <p:sp>
        <p:nvSpPr>
          <p:cNvPr id="14348" name="Rectangle 12"/>
          <p:cNvSpPr>
            <a:spLocks noChangeArrowheads="1"/>
          </p:cNvSpPr>
          <p:nvPr/>
        </p:nvSpPr>
        <p:spPr bwMode="auto">
          <a:xfrm>
            <a:off x="3048000" y="2743200"/>
            <a:ext cx="1035050" cy="366713"/>
          </a:xfrm>
          <a:prstGeom prst="rect">
            <a:avLst/>
          </a:prstGeom>
          <a:noFill/>
          <a:ln w="9525">
            <a:noFill/>
            <a:miter lim="800000"/>
            <a:headEnd/>
            <a:tailEnd/>
          </a:ln>
        </p:spPr>
        <p:txBody>
          <a:bodyPr wrap="none">
            <a:spAutoFit/>
          </a:bodyPr>
          <a:lstStyle/>
          <a:p>
            <a:pPr>
              <a:spcBef>
                <a:spcPct val="50000"/>
              </a:spcBef>
            </a:pPr>
            <a:r>
              <a:rPr lang="en-US" sz="1800">
                <a:latin typeface="Helvetica"/>
              </a:rPr>
              <a:t>“market”</a:t>
            </a:r>
          </a:p>
        </p:txBody>
      </p:sp>
      <p:sp>
        <p:nvSpPr>
          <p:cNvPr id="14349" name="Rectangle 13"/>
          <p:cNvSpPr>
            <a:spLocks noChangeArrowheads="1"/>
          </p:cNvSpPr>
          <p:nvPr/>
        </p:nvSpPr>
        <p:spPr bwMode="auto">
          <a:xfrm>
            <a:off x="4953000" y="4572000"/>
            <a:ext cx="1214438" cy="366713"/>
          </a:xfrm>
          <a:prstGeom prst="rect">
            <a:avLst/>
          </a:prstGeom>
          <a:noFill/>
          <a:ln w="9525">
            <a:noFill/>
            <a:miter lim="800000"/>
            <a:headEnd/>
            <a:tailEnd/>
          </a:ln>
        </p:spPr>
        <p:txBody>
          <a:bodyPr wrap="none">
            <a:spAutoFit/>
          </a:bodyPr>
          <a:lstStyle/>
          <a:p>
            <a:r>
              <a:rPr lang="en-US" sz="1800">
                <a:latin typeface="Helvetica"/>
              </a:rPr>
              <a:t>“behavior”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762000" y="1524000"/>
            <a:ext cx="7391400" cy="4401205"/>
          </a:xfrm>
          <a:prstGeom prst="rect">
            <a:avLst/>
          </a:prstGeom>
          <a:noFill/>
          <a:ln w="9525">
            <a:noFill/>
            <a:miter lim="800000"/>
            <a:headEnd/>
            <a:tailEnd/>
          </a:ln>
        </p:spPr>
        <p:txBody>
          <a:bodyPr wrap="square">
            <a:spAutoFit/>
          </a:bodyPr>
          <a:lstStyle/>
          <a:p>
            <a:r>
              <a:rPr lang="en-US" sz="2800" b="1" dirty="0"/>
              <a:t>Conclusion</a:t>
            </a:r>
          </a:p>
          <a:p>
            <a:endParaRPr lang="en-US" sz="2800" dirty="0"/>
          </a:p>
          <a:p>
            <a:r>
              <a:rPr lang="en-US" sz="2800" dirty="0"/>
              <a:t>Cultural theorists maintain there is not one “correct” solidarity, but that they are complementary.  </a:t>
            </a:r>
          </a:p>
          <a:p>
            <a:endParaRPr lang="en-US" sz="2800" dirty="0"/>
          </a:p>
          <a:p>
            <a:r>
              <a:rPr lang="en-US" sz="2800" dirty="0"/>
              <a:t>In light of dynamical systems, this could be analogous to early and late </a:t>
            </a:r>
            <a:r>
              <a:rPr lang="en-US" sz="2800" dirty="0" err="1"/>
              <a:t>successional</a:t>
            </a:r>
            <a:r>
              <a:rPr lang="en-US" sz="2800" dirty="0"/>
              <a:t> species.  </a:t>
            </a:r>
          </a:p>
          <a:p>
            <a:endParaRPr lang="en-US" sz="2800" dirty="0"/>
          </a:p>
          <a:p>
            <a:r>
              <a:rPr lang="en-US" sz="2800" dirty="0"/>
              <a:t>Each solidarity might play a role at a more central role at a certain time under certain circumstances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4262" y="152400"/>
            <a:ext cx="1438275" cy="220635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viraltheshow.com/wp-content/uploads/2008/01/logistic-curve-viral-marketing.GIF"/>
          <p:cNvPicPr>
            <a:picLocks noChangeAspect="1" noChangeArrowheads="1"/>
          </p:cNvPicPr>
          <p:nvPr/>
        </p:nvPicPr>
        <p:blipFill>
          <a:blip r:embed="rId2"/>
          <a:srcRect/>
          <a:stretch>
            <a:fillRect/>
          </a:stretch>
        </p:blipFill>
        <p:spPr bwMode="auto">
          <a:xfrm>
            <a:off x="1066800" y="1219200"/>
            <a:ext cx="6486525" cy="4286250"/>
          </a:xfrm>
          <a:prstGeom prst="rect">
            <a:avLst/>
          </a:prstGeom>
          <a:noFill/>
          <a:ln w="9525">
            <a:noFill/>
            <a:miter lim="800000"/>
            <a:headEnd/>
            <a:tailEnd/>
          </a:ln>
        </p:spPr>
      </p:pic>
      <p:sp>
        <p:nvSpPr>
          <p:cNvPr id="32771" name="TextBox 2"/>
          <p:cNvSpPr txBox="1">
            <a:spLocks noChangeArrowheads="1"/>
          </p:cNvSpPr>
          <p:nvPr/>
        </p:nvSpPr>
        <p:spPr bwMode="auto">
          <a:xfrm>
            <a:off x="533400" y="228600"/>
            <a:ext cx="7315200" cy="830997"/>
          </a:xfrm>
          <a:prstGeom prst="rect">
            <a:avLst/>
          </a:prstGeom>
          <a:noFill/>
          <a:ln w="9525">
            <a:noFill/>
            <a:miter lim="800000"/>
            <a:headEnd/>
            <a:tailEnd/>
          </a:ln>
        </p:spPr>
        <p:txBody>
          <a:bodyPr>
            <a:spAutoFit/>
          </a:bodyPr>
          <a:lstStyle/>
          <a:p>
            <a:r>
              <a:rPr lang="en-US" sz="2400" dirty="0"/>
              <a:t>Dominance/Success of each worldview during stages of societal development</a:t>
            </a:r>
          </a:p>
        </p:txBody>
      </p:sp>
      <p:sp>
        <p:nvSpPr>
          <p:cNvPr id="32772" name="TextBox 3"/>
          <p:cNvSpPr txBox="1">
            <a:spLocks noChangeArrowheads="1"/>
          </p:cNvSpPr>
          <p:nvPr/>
        </p:nvSpPr>
        <p:spPr bwMode="auto">
          <a:xfrm>
            <a:off x="1905000" y="4419600"/>
            <a:ext cx="4507644" cy="523220"/>
          </a:xfrm>
          <a:prstGeom prst="rect">
            <a:avLst/>
          </a:prstGeom>
          <a:noFill/>
          <a:ln w="9525">
            <a:noFill/>
            <a:miter lim="800000"/>
            <a:headEnd/>
            <a:tailEnd/>
          </a:ln>
        </p:spPr>
        <p:txBody>
          <a:bodyPr wrap="none">
            <a:spAutoFit/>
          </a:bodyPr>
          <a:lstStyle/>
          <a:p>
            <a:r>
              <a:rPr lang="en-US" sz="2800" dirty="0">
                <a:solidFill>
                  <a:srgbClr val="FF0000"/>
                </a:solidFill>
              </a:rPr>
              <a:t>Individualist</a:t>
            </a:r>
            <a:r>
              <a:rPr lang="en-US" sz="2800" dirty="0"/>
              <a:t> – resources plentiful</a:t>
            </a:r>
          </a:p>
        </p:txBody>
      </p:sp>
      <p:sp>
        <p:nvSpPr>
          <p:cNvPr id="32773" name="TextBox 5"/>
          <p:cNvSpPr txBox="1">
            <a:spLocks noChangeArrowheads="1"/>
          </p:cNvSpPr>
          <p:nvPr/>
        </p:nvSpPr>
        <p:spPr bwMode="auto">
          <a:xfrm>
            <a:off x="5791200" y="1066800"/>
            <a:ext cx="3200400" cy="954107"/>
          </a:xfrm>
          <a:prstGeom prst="rect">
            <a:avLst/>
          </a:prstGeom>
          <a:noFill/>
          <a:ln w="9525">
            <a:noFill/>
            <a:miter lim="800000"/>
            <a:headEnd/>
            <a:tailEnd/>
          </a:ln>
        </p:spPr>
        <p:txBody>
          <a:bodyPr wrap="square">
            <a:spAutoFit/>
          </a:bodyPr>
          <a:lstStyle/>
          <a:p>
            <a:r>
              <a:rPr lang="en-US" sz="2800" dirty="0">
                <a:solidFill>
                  <a:srgbClr val="FF0000"/>
                </a:solidFill>
              </a:rPr>
              <a:t>Egalitarian</a:t>
            </a:r>
            <a:r>
              <a:rPr lang="en-US" sz="2800" dirty="0"/>
              <a:t> – resources scarce</a:t>
            </a:r>
          </a:p>
        </p:txBody>
      </p:sp>
      <p:sp>
        <p:nvSpPr>
          <p:cNvPr id="32774" name="TextBox 6"/>
          <p:cNvSpPr txBox="1">
            <a:spLocks noChangeArrowheads="1"/>
          </p:cNvSpPr>
          <p:nvPr/>
        </p:nvSpPr>
        <p:spPr bwMode="auto">
          <a:xfrm>
            <a:off x="4433888" y="2514600"/>
            <a:ext cx="4024312" cy="954107"/>
          </a:xfrm>
          <a:prstGeom prst="rect">
            <a:avLst/>
          </a:prstGeom>
          <a:noFill/>
          <a:ln w="9525">
            <a:noFill/>
            <a:miter lim="800000"/>
            <a:headEnd/>
            <a:tailEnd/>
          </a:ln>
        </p:spPr>
        <p:txBody>
          <a:bodyPr wrap="square">
            <a:spAutoFit/>
          </a:bodyPr>
          <a:lstStyle/>
          <a:p>
            <a:r>
              <a:rPr lang="en-US" sz="2800" dirty="0" err="1">
                <a:solidFill>
                  <a:srgbClr val="FF0000"/>
                </a:solidFill>
              </a:rPr>
              <a:t>Hierarchist</a:t>
            </a:r>
            <a:r>
              <a:rPr lang="en-US" sz="2800" dirty="0"/>
              <a:t> – resources showing signs of scarcity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143000" y="1676400"/>
            <a:ext cx="7162800" cy="3108543"/>
          </a:xfrm>
          <a:prstGeom prst="rect">
            <a:avLst/>
          </a:prstGeom>
          <a:noFill/>
          <a:ln w="9525">
            <a:noFill/>
            <a:miter lim="800000"/>
            <a:headEnd/>
            <a:tailEnd/>
          </a:ln>
        </p:spPr>
        <p:txBody>
          <a:bodyPr wrap="square">
            <a:spAutoFit/>
          </a:bodyPr>
          <a:lstStyle/>
          <a:p>
            <a:r>
              <a:rPr lang="en-US" sz="2800" dirty="0"/>
              <a:t>Fortunately, there are typically many different places and resources in the many niches that exist in a complex and diverse world, thus giving a role to each cultural bias.</a:t>
            </a:r>
          </a:p>
          <a:p>
            <a:endParaRPr lang="en-US" sz="2800" dirty="0"/>
          </a:p>
          <a:p>
            <a:endParaRPr lang="en-US" sz="2800" dirty="0"/>
          </a:p>
          <a:p>
            <a:r>
              <a:rPr lang="en-US" sz="2800" dirty="0"/>
              <a:t>How to make sure that continues?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615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305800" cy="3108543"/>
          </a:xfrm>
          <a:prstGeom prst="rect">
            <a:avLst/>
          </a:prstGeom>
        </p:spPr>
        <p:txBody>
          <a:bodyPr wrap="square">
            <a:spAutoFit/>
          </a:bodyPr>
          <a:lstStyle/>
          <a:p>
            <a:r>
              <a:rPr lang="en-US" sz="2800" b="1" dirty="0"/>
              <a:t>Attitudes of Religions toward nature</a:t>
            </a:r>
          </a:p>
          <a:p>
            <a:r>
              <a:rPr lang="en-US" sz="2800" dirty="0"/>
              <a:t>Religion is a powerful way for a culture to organize its values and behaviors – offers moral codes about what is right and what is wrong</a:t>
            </a:r>
          </a:p>
          <a:p>
            <a:endParaRPr lang="en-US" sz="2800" dirty="0"/>
          </a:p>
          <a:p>
            <a:r>
              <a:rPr lang="en-US" sz="2800" dirty="0"/>
              <a:t>Particularly effective because they are reinforced by emotionally compelling beliefs, symbols and rituals.</a:t>
            </a:r>
          </a:p>
        </p:txBody>
      </p:sp>
    </p:spTree>
    <p:extLst>
      <p:ext uri="{BB962C8B-B14F-4D97-AF65-F5344CB8AC3E}">
        <p14:creationId xmlns:p14="http://schemas.microsoft.com/office/powerpoint/2010/main" val="373626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Placing value on the environment</a:t>
            </a:r>
          </a:p>
        </p:txBody>
      </p:sp>
      <p:sp>
        <p:nvSpPr>
          <p:cNvPr id="3" name="Content Placeholder 2"/>
          <p:cNvSpPr>
            <a:spLocks noGrp="1"/>
          </p:cNvSpPr>
          <p:nvPr>
            <p:ph idx="1"/>
          </p:nvPr>
        </p:nvSpPr>
        <p:spPr>
          <a:xfrm>
            <a:off x="0" y="1600200"/>
            <a:ext cx="9144000" cy="4525963"/>
          </a:xfrm>
        </p:spPr>
        <p:txBody>
          <a:bodyPr>
            <a:normAutofit/>
          </a:bodyPr>
          <a:lstStyle/>
          <a:p>
            <a:r>
              <a:rPr lang="en-US" sz="2400" dirty="0"/>
              <a:t>Utilitarian – survival or economic</a:t>
            </a:r>
          </a:p>
          <a:p>
            <a:r>
              <a:rPr lang="en-US" sz="2400" dirty="0"/>
              <a:t>Ecological – essential to larger life support systems</a:t>
            </a:r>
          </a:p>
          <a:p>
            <a:r>
              <a:rPr lang="en-US" sz="2400" dirty="0"/>
              <a:t>Aesthetic – our appreciation of the beauty of nature</a:t>
            </a:r>
          </a:p>
          <a:p>
            <a:r>
              <a:rPr lang="en-US" sz="2400" dirty="0"/>
              <a:t>Moral – environment has a right to exist</a:t>
            </a:r>
          </a:p>
        </p:txBody>
      </p:sp>
      <p:pic>
        <p:nvPicPr>
          <p:cNvPr id="19458" name="Picture 2" descr="http://www.uvm.edu/giee/default1.png"/>
          <p:cNvPicPr>
            <a:picLocks noChangeAspect="1" noChangeArrowheads="1"/>
          </p:cNvPicPr>
          <p:nvPr/>
        </p:nvPicPr>
        <p:blipFill>
          <a:blip r:embed="rId2" cstate="print"/>
          <a:srcRect/>
          <a:stretch>
            <a:fillRect/>
          </a:stretch>
        </p:blipFill>
        <p:spPr bwMode="auto">
          <a:xfrm>
            <a:off x="6812280" y="1600200"/>
            <a:ext cx="1905000" cy="1828800"/>
          </a:xfrm>
          <a:prstGeom prst="rect">
            <a:avLst/>
          </a:prstGeom>
          <a:noFill/>
        </p:spPr>
      </p:pic>
      <p:pic>
        <p:nvPicPr>
          <p:cNvPr id="4" name="Picture 3">
            <a:extLst>
              <a:ext uri="{FF2B5EF4-FFF2-40B4-BE49-F238E27FC236}">
                <a16:creationId xmlns:a16="http://schemas.microsoft.com/office/drawing/2014/main" id="{0FB62D9D-861A-4DB9-9E97-723EE5E854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615" y="3429000"/>
            <a:ext cx="5181600" cy="34530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05800" cy="1200329"/>
          </a:xfrm>
          <a:prstGeom prst="rect">
            <a:avLst/>
          </a:prstGeom>
        </p:spPr>
        <p:txBody>
          <a:bodyPr wrap="square">
            <a:spAutoFit/>
          </a:bodyPr>
          <a:lstStyle/>
          <a:p>
            <a:r>
              <a:rPr lang="en-US" sz="2400" b="1" dirty="0"/>
              <a:t>Animism</a:t>
            </a:r>
          </a:p>
          <a:p>
            <a:r>
              <a:rPr lang="en-US" sz="2400" dirty="0"/>
              <a:t>Spirits are primitive explanations for natural processes; passed down through oral traditions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105" y="3962400"/>
            <a:ext cx="3267253" cy="258766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3240" y="2286000"/>
            <a:ext cx="5642160" cy="2598363"/>
          </a:xfrm>
          <a:prstGeom prst="rect">
            <a:avLst/>
          </a:prstGeom>
        </p:spPr>
      </p:pic>
      <p:sp>
        <p:nvSpPr>
          <p:cNvPr id="5" name="TextBox 4"/>
          <p:cNvSpPr txBox="1"/>
          <p:nvPr/>
        </p:nvSpPr>
        <p:spPr>
          <a:xfrm>
            <a:off x="3733800" y="5256232"/>
            <a:ext cx="4343400" cy="830997"/>
          </a:xfrm>
          <a:prstGeom prst="rect">
            <a:avLst/>
          </a:prstGeom>
          <a:noFill/>
        </p:spPr>
        <p:txBody>
          <a:bodyPr wrap="square" rtlCol="0">
            <a:spAutoFit/>
          </a:bodyPr>
          <a:lstStyle/>
          <a:p>
            <a:r>
              <a:rPr lang="en-US" sz="2400" dirty="0"/>
              <a:t>Sun god, moon god, water god, fertility god, harvest god,…</a:t>
            </a:r>
          </a:p>
        </p:txBody>
      </p:sp>
    </p:spTree>
    <p:extLst>
      <p:ext uri="{BB962C8B-B14F-4D97-AF65-F5344CB8AC3E}">
        <p14:creationId xmlns:p14="http://schemas.microsoft.com/office/powerpoint/2010/main" val="3784832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1720840"/>
            <a:ext cx="8846887" cy="2677656"/>
          </a:xfrm>
          <a:prstGeom prst="rect">
            <a:avLst/>
          </a:prstGeom>
        </p:spPr>
        <p:txBody>
          <a:bodyPr wrap="square">
            <a:spAutoFit/>
          </a:bodyPr>
          <a:lstStyle/>
          <a:p>
            <a:r>
              <a:rPr lang="en-US" sz="2400" b="1" dirty="0"/>
              <a:t>Eastern Religions</a:t>
            </a:r>
          </a:p>
          <a:p>
            <a:r>
              <a:rPr lang="en-US" sz="2400" dirty="0"/>
              <a:t>Hinduism, Buddhism, and Taoism have similarities with spirit religions, but these are codified in writing.  </a:t>
            </a:r>
          </a:p>
          <a:p>
            <a:r>
              <a:rPr lang="en-US" sz="2400" dirty="0"/>
              <a:t>People are part of nature with no special status.  </a:t>
            </a:r>
          </a:p>
          <a:p>
            <a:r>
              <a:rPr lang="en-US" sz="2400" dirty="0"/>
              <a:t>For example, Buddhism – restraining desire is the key to happiness.  Use of natural resources should be limited to meeting basic needs. </a:t>
            </a:r>
          </a:p>
          <a:p>
            <a:r>
              <a:rPr lang="en-US" sz="2400" dirty="0"/>
              <a:t>Reincarnation – returning to the same place encourages one to protect it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52334" y="76200"/>
            <a:ext cx="2946953" cy="20574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4419600"/>
            <a:ext cx="3810000" cy="2286000"/>
          </a:xfrm>
          <a:prstGeom prst="rect">
            <a:avLst/>
          </a:prstGeom>
        </p:spPr>
      </p:pic>
      <p:pic>
        <p:nvPicPr>
          <p:cNvPr id="5" name="Picture 4"/>
          <p:cNvPicPr>
            <a:picLocks noChangeAspect="1"/>
          </p:cNvPicPr>
          <p:nvPr/>
        </p:nvPicPr>
        <p:blipFill>
          <a:blip r:embed="rId4"/>
          <a:stretch>
            <a:fillRect/>
          </a:stretch>
        </p:blipFill>
        <p:spPr>
          <a:xfrm>
            <a:off x="6248400" y="4519136"/>
            <a:ext cx="1828800" cy="1828800"/>
          </a:xfrm>
          <a:prstGeom prst="rect">
            <a:avLst/>
          </a:prstGeom>
        </p:spPr>
      </p:pic>
    </p:spTree>
    <p:extLst>
      <p:ext uri="{BB962C8B-B14F-4D97-AF65-F5344CB8AC3E}">
        <p14:creationId xmlns:p14="http://schemas.microsoft.com/office/powerpoint/2010/main" val="166674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03033"/>
            <a:ext cx="9144000" cy="5051934"/>
          </a:xfrm>
          <a:prstGeom prst="rect">
            <a:avLst/>
          </a:prstGeom>
        </p:spPr>
      </p:pic>
      <p:sp>
        <p:nvSpPr>
          <p:cNvPr id="4" name="Rectangle 3"/>
          <p:cNvSpPr/>
          <p:nvPr/>
        </p:nvSpPr>
        <p:spPr>
          <a:xfrm>
            <a:off x="304800" y="6059269"/>
            <a:ext cx="8534400" cy="646331"/>
          </a:xfrm>
          <a:prstGeom prst="rect">
            <a:avLst/>
          </a:prstGeom>
        </p:spPr>
        <p:txBody>
          <a:bodyPr wrap="square">
            <a:spAutoFit/>
          </a:bodyPr>
          <a:lstStyle/>
          <a:p>
            <a:r>
              <a:rPr lang="en-US" dirty="0"/>
              <a:t>Confucianism, Taoism, and Buddhism are one, a painting in the </a:t>
            </a:r>
            <a:r>
              <a:rPr lang="en-US" dirty="0" err="1"/>
              <a:t>litang</a:t>
            </a:r>
            <a:r>
              <a:rPr lang="en-US" dirty="0"/>
              <a:t> style portraying three men laughing by a river stream, 12th century, Song dynasty. - </a:t>
            </a:r>
            <a:r>
              <a:rPr lang="en-US" sz="1400" dirty="0"/>
              <a:t>en.wikipedia.org/wiki/Taoism</a:t>
            </a:r>
          </a:p>
        </p:txBody>
      </p:sp>
    </p:spTree>
    <p:extLst>
      <p:ext uri="{BB962C8B-B14F-4D97-AF65-F5344CB8AC3E}">
        <p14:creationId xmlns:p14="http://schemas.microsoft.com/office/powerpoint/2010/main" val="3765621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97839"/>
            <a:ext cx="8382000" cy="3108543"/>
          </a:xfrm>
          <a:prstGeom prst="rect">
            <a:avLst/>
          </a:prstGeom>
        </p:spPr>
        <p:txBody>
          <a:bodyPr wrap="square">
            <a:spAutoFit/>
          </a:bodyPr>
          <a:lstStyle/>
          <a:p>
            <a:r>
              <a:rPr lang="en-US" sz="2800" b="1" dirty="0"/>
              <a:t>Western religions</a:t>
            </a:r>
          </a:p>
          <a:p>
            <a:r>
              <a:rPr lang="en-US" sz="2800" dirty="0"/>
              <a:t>Began with Judaism and development of monotheism.</a:t>
            </a:r>
          </a:p>
          <a:p>
            <a:r>
              <a:rPr lang="en-US" sz="2800" dirty="0"/>
              <a:t>“God created man is his own image”, man not a part of nature.</a:t>
            </a:r>
          </a:p>
          <a:p>
            <a:endParaRPr lang="en-US" sz="2800" dirty="0"/>
          </a:p>
          <a:p>
            <a:r>
              <a:rPr lang="en-US" sz="2800" dirty="0"/>
              <a:t>Nature is sacred since God created it</a:t>
            </a:r>
          </a:p>
          <a:p>
            <a:r>
              <a:rPr lang="en-US" sz="2800" dirty="0"/>
              <a:t>Humans are superior to other animals</a:t>
            </a:r>
          </a:p>
          <a:p>
            <a:r>
              <a:rPr lang="en-US" sz="2800" dirty="0"/>
              <a:t>Humans have a responsibility as custodians/stewards of Earth</a:t>
            </a:r>
          </a:p>
        </p:txBody>
      </p:sp>
      <p:pic>
        <p:nvPicPr>
          <p:cNvPr id="3" name="Picture 2"/>
          <p:cNvPicPr>
            <a:picLocks noChangeAspect="1"/>
          </p:cNvPicPr>
          <p:nvPr/>
        </p:nvPicPr>
        <p:blipFill>
          <a:blip r:embed="rId2"/>
          <a:stretch>
            <a:fillRect/>
          </a:stretch>
        </p:blipFill>
        <p:spPr>
          <a:xfrm>
            <a:off x="4829175" y="304800"/>
            <a:ext cx="3857625" cy="1749253"/>
          </a:xfrm>
          <a:prstGeom prst="rect">
            <a:avLst/>
          </a:prstGeom>
        </p:spPr>
      </p:pic>
      <p:grpSp>
        <p:nvGrpSpPr>
          <p:cNvPr id="6" name="Group 5"/>
          <p:cNvGrpSpPr/>
          <p:nvPr/>
        </p:nvGrpSpPr>
        <p:grpSpPr>
          <a:xfrm>
            <a:off x="2357682" y="1179426"/>
            <a:ext cx="6405263" cy="5523501"/>
            <a:chOff x="2281537" y="685800"/>
            <a:chExt cx="6405263" cy="5523501"/>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1537" y="685800"/>
              <a:ext cx="6405263" cy="4803947"/>
            </a:xfrm>
            <a:prstGeom prst="rect">
              <a:avLst/>
            </a:prstGeom>
          </p:spPr>
        </p:pic>
        <p:sp>
          <p:nvSpPr>
            <p:cNvPr id="5" name="TextBox 4"/>
            <p:cNvSpPr txBox="1"/>
            <p:nvPr/>
          </p:nvSpPr>
          <p:spPr>
            <a:xfrm>
              <a:off x="3276600" y="5501415"/>
              <a:ext cx="5283369" cy="707886"/>
            </a:xfrm>
            <a:prstGeom prst="rect">
              <a:avLst/>
            </a:prstGeom>
            <a:noFill/>
          </p:spPr>
          <p:txBody>
            <a:bodyPr wrap="none" rtlCol="0">
              <a:spAutoFit/>
            </a:bodyPr>
            <a:lstStyle/>
            <a:p>
              <a:r>
                <a:rPr lang="en-US" sz="2000" dirty="0"/>
                <a:t>Punishment for those that do not behave</a:t>
              </a:r>
            </a:p>
            <a:p>
              <a:r>
                <a:rPr lang="en-US" sz="2000" dirty="0" err="1"/>
                <a:t>Scrovegni</a:t>
              </a:r>
              <a:r>
                <a:rPr lang="en-US" sz="2000" dirty="0"/>
                <a:t> Chapel, Padua, Italy – Fresco by Giotto 1305</a:t>
              </a:r>
            </a:p>
          </p:txBody>
        </p:sp>
      </p:grpSp>
    </p:spTree>
    <p:extLst>
      <p:ext uri="{BB962C8B-B14F-4D97-AF65-F5344CB8AC3E}">
        <p14:creationId xmlns:p14="http://schemas.microsoft.com/office/powerpoint/2010/main" val="199827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551837"/>
            <a:ext cx="8534400" cy="3970318"/>
          </a:xfrm>
          <a:prstGeom prst="rect">
            <a:avLst/>
          </a:prstGeom>
        </p:spPr>
        <p:txBody>
          <a:bodyPr wrap="square">
            <a:spAutoFit/>
          </a:bodyPr>
          <a:lstStyle/>
          <a:p>
            <a:r>
              <a:rPr lang="en-US" sz="2800" dirty="0"/>
              <a:t>About 400 years ago, science provided new explanations of nature as a machine (which it is not).</a:t>
            </a:r>
          </a:p>
          <a:p>
            <a:endParaRPr lang="en-US" sz="2800" dirty="0"/>
          </a:p>
          <a:p>
            <a:r>
              <a:rPr lang="en-US" sz="2800" dirty="0"/>
              <a:t>Religion merged with economics</a:t>
            </a:r>
          </a:p>
          <a:p>
            <a:r>
              <a:rPr lang="en-US" sz="2800" dirty="0"/>
              <a:t>Calvinism – chosen people (eternal life in heaven) should have material wealth on Earth.</a:t>
            </a:r>
          </a:p>
          <a:p>
            <a:endParaRPr lang="en-US" sz="2800" dirty="0"/>
          </a:p>
          <a:p>
            <a:r>
              <a:rPr lang="en-US" sz="2800" dirty="0"/>
              <a:t>Wealth acquired a positive spiritual value, even if gained through destructive exploitation of nature.  </a:t>
            </a:r>
          </a:p>
        </p:txBody>
      </p:sp>
      <p:pic>
        <p:nvPicPr>
          <p:cNvPr id="3" name="Picture 2"/>
          <p:cNvPicPr>
            <a:picLocks noChangeAspect="1"/>
          </p:cNvPicPr>
          <p:nvPr/>
        </p:nvPicPr>
        <p:blipFill>
          <a:blip r:embed="rId2"/>
          <a:stretch>
            <a:fillRect/>
          </a:stretch>
        </p:blipFill>
        <p:spPr>
          <a:xfrm>
            <a:off x="5181600" y="152400"/>
            <a:ext cx="3429000" cy="2238375"/>
          </a:xfrm>
          <a:prstGeom prst="rect">
            <a:avLst/>
          </a:prstGeom>
        </p:spPr>
      </p:pic>
    </p:spTree>
    <p:extLst>
      <p:ext uri="{BB962C8B-B14F-4D97-AF65-F5344CB8AC3E}">
        <p14:creationId xmlns:p14="http://schemas.microsoft.com/office/powerpoint/2010/main" val="356842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8686800" cy="1384995"/>
          </a:xfrm>
          <a:prstGeom prst="rect">
            <a:avLst/>
          </a:prstGeom>
        </p:spPr>
        <p:txBody>
          <a:bodyPr wrap="square">
            <a:spAutoFit/>
          </a:bodyPr>
          <a:lstStyle/>
          <a:p>
            <a:r>
              <a:rPr lang="en-US" sz="2800" dirty="0"/>
              <a:t>More recently many Christians are turning to earlier Christian values. The World Council of Churches promotes preservation and restoration of natural environment.</a:t>
            </a:r>
          </a:p>
        </p:txBody>
      </p:sp>
      <p:sp>
        <p:nvSpPr>
          <p:cNvPr id="4" name="Rectangle 3"/>
          <p:cNvSpPr/>
          <p:nvPr/>
        </p:nvSpPr>
        <p:spPr>
          <a:xfrm>
            <a:off x="1752600" y="2438400"/>
            <a:ext cx="4572000" cy="1754326"/>
          </a:xfrm>
          <a:prstGeom prst="rect">
            <a:avLst/>
          </a:prstGeom>
        </p:spPr>
        <p:txBody>
          <a:bodyPr>
            <a:spAutoFit/>
          </a:bodyPr>
          <a:lstStyle/>
          <a:p>
            <a:r>
              <a:rPr lang="en-US" dirty="0">
                <a:hlinkClick r:id="rId2"/>
              </a:rPr>
              <a:t>May 24, 2015 </a:t>
            </a:r>
          </a:p>
          <a:p>
            <a:pPr algn="ctr"/>
            <a:r>
              <a:rPr lang="en-US" dirty="0">
                <a:hlinkClick r:id="rId2"/>
              </a:rPr>
              <a:t>ENCYCLICAL LETTER</a:t>
            </a:r>
          </a:p>
          <a:p>
            <a:pPr algn="ctr"/>
            <a:r>
              <a:rPr lang="en-US" dirty="0">
                <a:hlinkClick r:id="rId2"/>
              </a:rPr>
              <a:t>LAUDATO SI’</a:t>
            </a:r>
          </a:p>
          <a:p>
            <a:pPr algn="ctr"/>
            <a:r>
              <a:rPr lang="en-US" dirty="0">
                <a:hlinkClick r:id="rId2"/>
              </a:rPr>
              <a:t>OF THE HOLY FATHER</a:t>
            </a:r>
          </a:p>
          <a:p>
            <a:pPr algn="ctr"/>
            <a:r>
              <a:rPr lang="en-US" dirty="0">
                <a:hlinkClick r:id="rId2"/>
              </a:rPr>
              <a:t>FRANCIS</a:t>
            </a:r>
          </a:p>
          <a:p>
            <a:pPr algn="ctr"/>
            <a:r>
              <a:rPr lang="en-US" dirty="0">
                <a:hlinkClick r:id="rId2"/>
              </a:rPr>
              <a:t>ON CARE FOR OUR COMMON HOME</a:t>
            </a:r>
            <a:endParaRPr lang="en-US" dirty="0"/>
          </a:p>
        </p:txBody>
      </p:sp>
      <p:sp>
        <p:nvSpPr>
          <p:cNvPr id="5" name="Rectangle 4"/>
          <p:cNvSpPr/>
          <p:nvPr/>
        </p:nvSpPr>
        <p:spPr>
          <a:xfrm>
            <a:off x="1371600" y="4648200"/>
            <a:ext cx="5486400" cy="646331"/>
          </a:xfrm>
          <a:prstGeom prst="rect">
            <a:avLst/>
          </a:prstGeom>
        </p:spPr>
        <p:txBody>
          <a:bodyPr wrap="square">
            <a:spAutoFit/>
          </a:bodyPr>
          <a:lstStyle/>
          <a:p>
            <a:r>
              <a:rPr lang="en-US" dirty="0">
                <a:hlinkClick r:id="rId3"/>
              </a:rPr>
              <a:t>www.youtube.com/watch?v=QLVdvLPeSKA</a:t>
            </a:r>
            <a:endParaRPr lang="en-US" dirty="0"/>
          </a:p>
          <a:p>
            <a:endParaRPr lang="en-US" dirty="0"/>
          </a:p>
        </p:txBody>
      </p:sp>
    </p:spTree>
    <p:extLst>
      <p:ext uri="{BB962C8B-B14F-4D97-AF65-F5344CB8AC3E}">
        <p14:creationId xmlns:p14="http://schemas.microsoft.com/office/powerpoint/2010/main" val="4110970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4595"/>
            <a:ext cx="8686800" cy="3416320"/>
          </a:xfrm>
          <a:prstGeom prst="rect">
            <a:avLst/>
          </a:prstGeom>
        </p:spPr>
        <p:txBody>
          <a:bodyPr wrap="square">
            <a:spAutoFit/>
          </a:bodyPr>
          <a:lstStyle/>
          <a:p>
            <a:r>
              <a:rPr lang="en-US" sz="2400" dirty="0"/>
              <a:t>Note of caution about romanticizing nature and traditional social systems.</a:t>
            </a:r>
          </a:p>
          <a:p>
            <a:endParaRPr lang="en-US" sz="2400" dirty="0"/>
          </a:p>
          <a:p>
            <a:r>
              <a:rPr lang="en-US" sz="2400" dirty="0"/>
              <a:t>Not everything completely natural is good for humans. People have found it useful to modify ecosystems so that they function in ways which serve human needs.</a:t>
            </a:r>
          </a:p>
          <a:p>
            <a:endParaRPr lang="en-US" sz="2400" dirty="0"/>
          </a:p>
          <a:p>
            <a:r>
              <a:rPr lang="en-US" sz="2400" dirty="0"/>
              <a:t>Some traditional societies have coevolved with their ecosystems.  They are co-adapted and have inter-generational focus. But, not all traditional societies have healthy relationships with the environment.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0" y="4038600"/>
            <a:ext cx="3505200" cy="26289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668" y="4376602"/>
            <a:ext cx="3054531" cy="2290898"/>
          </a:xfrm>
          <a:prstGeom prst="rect">
            <a:avLst/>
          </a:prstGeom>
        </p:spPr>
      </p:pic>
    </p:spTree>
    <p:extLst>
      <p:ext uri="{BB962C8B-B14F-4D97-AF65-F5344CB8AC3E}">
        <p14:creationId xmlns:p14="http://schemas.microsoft.com/office/powerpoint/2010/main" val="161561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2677656"/>
          </a:xfrm>
          <a:prstGeom prst="rect">
            <a:avLst/>
          </a:prstGeom>
        </p:spPr>
        <p:txBody>
          <a:bodyPr wrap="square">
            <a:spAutoFit/>
          </a:bodyPr>
          <a:lstStyle/>
          <a:p>
            <a:r>
              <a:rPr lang="en-US" sz="2800" dirty="0"/>
              <a:t>Within these paradigms, there is variability of how we fit new knowledge into pre-existing structures. Cultures and their story tellers help us make sense of the world.</a:t>
            </a:r>
          </a:p>
          <a:p>
            <a:endParaRPr lang="en-US" sz="2800" dirty="0"/>
          </a:p>
          <a:p>
            <a:r>
              <a:rPr lang="en-US" sz="2800" dirty="0"/>
              <a:t>Challenge is to combine an ethical values and scientific understanding to find a sustainable path for society.</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1400" y="3197733"/>
            <a:ext cx="5314950" cy="3507867"/>
          </a:xfrm>
          <a:prstGeom prst="rect">
            <a:avLst/>
          </a:prstGeom>
        </p:spPr>
      </p:pic>
      <p:pic>
        <p:nvPicPr>
          <p:cNvPr id="6" name="Picture 5"/>
          <p:cNvPicPr>
            <a:picLocks noChangeAspect="1"/>
          </p:cNvPicPr>
          <p:nvPr/>
        </p:nvPicPr>
        <p:blipFill>
          <a:blip r:embed="rId3"/>
          <a:stretch>
            <a:fillRect/>
          </a:stretch>
        </p:blipFill>
        <p:spPr>
          <a:xfrm>
            <a:off x="398416" y="4114800"/>
            <a:ext cx="3237481" cy="2162175"/>
          </a:xfrm>
          <a:prstGeom prst="rect">
            <a:avLst/>
          </a:prstGeom>
        </p:spPr>
      </p:pic>
    </p:spTree>
    <p:extLst>
      <p:ext uri="{BB962C8B-B14F-4D97-AF65-F5344CB8AC3E}">
        <p14:creationId xmlns:p14="http://schemas.microsoft.com/office/powerpoint/2010/main" val="336874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707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Ecosystem services – the benefits people get from nature</a:t>
            </a:r>
          </a:p>
        </p:txBody>
      </p:sp>
      <p:sp>
        <p:nvSpPr>
          <p:cNvPr id="8195" name="Content Placeholder 2"/>
          <p:cNvSpPr>
            <a:spLocks noGrp="1"/>
          </p:cNvSpPr>
          <p:nvPr>
            <p:ph idx="1"/>
          </p:nvPr>
        </p:nvSpPr>
        <p:spPr>
          <a:xfrm>
            <a:off x="685800" y="1600200"/>
            <a:ext cx="7650163" cy="3095625"/>
          </a:xfrm>
        </p:spPr>
        <p:txBody>
          <a:bodyPr>
            <a:normAutofit fontScale="92500" lnSpcReduction="10000"/>
          </a:bodyPr>
          <a:lstStyle/>
          <a:p>
            <a:pPr marL="0" indent="0" eaLnBrk="1" hangingPunct="1">
              <a:buNone/>
            </a:pPr>
            <a:r>
              <a:rPr lang="en-US" altLang="en-US" sz="2800" dirty="0"/>
              <a:t>How do we value what we get from nature?</a:t>
            </a:r>
          </a:p>
          <a:p>
            <a:pPr eaLnBrk="1" hangingPunct="1"/>
            <a:endParaRPr lang="en-US" altLang="en-US" sz="2800" dirty="0"/>
          </a:p>
          <a:p>
            <a:pPr marL="0" indent="0" eaLnBrk="1" hangingPunct="1">
              <a:buNone/>
            </a:pPr>
            <a:r>
              <a:rPr lang="en-US" altLang="en-US" sz="2800" dirty="0"/>
              <a:t>Ways of valuing nature</a:t>
            </a:r>
          </a:p>
          <a:p>
            <a:pPr eaLnBrk="1" hangingPunct="1"/>
            <a:r>
              <a:rPr lang="en-US" altLang="en-US" sz="2800" dirty="0"/>
              <a:t>	Utilitarian</a:t>
            </a:r>
          </a:p>
          <a:p>
            <a:pPr eaLnBrk="1" hangingPunct="1"/>
            <a:r>
              <a:rPr lang="en-US" altLang="en-US" sz="2800" dirty="0"/>
              <a:t>	Ecological</a:t>
            </a:r>
          </a:p>
          <a:p>
            <a:pPr eaLnBrk="1" hangingPunct="1"/>
            <a:r>
              <a:rPr lang="en-US" altLang="en-US" sz="2800" dirty="0"/>
              <a:t>	Aesthetic</a:t>
            </a:r>
          </a:p>
          <a:p>
            <a:pPr eaLnBrk="1" hangingPunct="1"/>
            <a:r>
              <a:rPr lang="en-US" altLang="en-US" sz="2800" dirty="0"/>
              <a:t>	Moral</a:t>
            </a:r>
          </a:p>
        </p:txBody>
      </p:sp>
      <p:grpSp>
        <p:nvGrpSpPr>
          <p:cNvPr id="6" name="Group 5"/>
          <p:cNvGrpSpPr>
            <a:grpSpLocks/>
          </p:cNvGrpSpPr>
          <p:nvPr/>
        </p:nvGrpSpPr>
        <p:grpSpPr bwMode="auto">
          <a:xfrm>
            <a:off x="923925" y="4953000"/>
            <a:ext cx="8005763" cy="1619250"/>
            <a:chOff x="923525" y="4952789"/>
            <a:chExt cx="8006055" cy="1619250"/>
          </a:xfrm>
        </p:grpSpPr>
        <p:pic>
          <p:nvPicPr>
            <p:cNvPr id="8197"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00655" y="4952789"/>
              <a:ext cx="2828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4"/>
            <p:cNvSpPr>
              <a:spLocks noChangeArrowheads="1"/>
            </p:cNvSpPr>
            <p:nvPr/>
          </p:nvSpPr>
          <p:spPr bwMode="auto">
            <a:xfrm>
              <a:off x="923525" y="5285360"/>
              <a:ext cx="57808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a:solidFill>
                    <a:schemeClr val="tx1"/>
                  </a:solidFill>
                </a:rPr>
                <a:t>Economists and politicians mainly/only consider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05800" cy="1938992"/>
          </a:xfrm>
          <a:prstGeom prst="rect">
            <a:avLst/>
          </a:prstGeom>
          <a:noFill/>
        </p:spPr>
        <p:txBody>
          <a:bodyPr wrap="square" rtlCol="0">
            <a:spAutoFit/>
          </a:bodyPr>
          <a:lstStyle/>
          <a:p>
            <a:r>
              <a:rPr lang="en-US" sz="2400" dirty="0"/>
              <a:t>To what extent do our beliefs about the nature of reality, our worldview, affect the degree or intensity of our manipulation of nature?</a:t>
            </a:r>
          </a:p>
          <a:p>
            <a:endParaRPr lang="en-US" sz="2400" dirty="0"/>
          </a:p>
          <a:p>
            <a:endParaRPr lang="en-US" sz="2400" dirty="0"/>
          </a:p>
          <a:p>
            <a:endParaRPr lang="en-US" sz="2400" dirty="0"/>
          </a:p>
        </p:txBody>
      </p:sp>
      <p:pic>
        <p:nvPicPr>
          <p:cNvPr id="19458" name="Picture 2" descr="http://creationwiki.org/pool/images/5/5c/Worldview.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493889"/>
            <a:ext cx="2438400" cy="1715911"/>
          </a:xfrm>
          <a:prstGeom prst="rect">
            <a:avLst/>
          </a:prstGeom>
          <a:noFill/>
        </p:spPr>
      </p:pic>
      <p:sp>
        <p:nvSpPr>
          <p:cNvPr id="6" name="TextBox 5"/>
          <p:cNvSpPr txBox="1"/>
          <p:nvPr/>
        </p:nvSpPr>
        <p:spPr>
          <a:xfrm>
            <a:off x="381000" y="2895600"/>
            <a:ext cx="184731" cy="369332"/>
          </a:xfrm>
          <a:prstGeom prst="rect">
            <a:avLst/>
          </a:prstGeom>
          <a:noFill/>
        </p:spPr>
        <p:txBody>
          <a:bodyPr wrap="none" rtlCol="0">
            <a:spAutoFit/>
          </a:bodyPr>
          <a:lstStyle/>
          <a:p>
            <a:endParaRPr lang="en-US" dirty="0"/>
          </a:p>
        </p:txBody>
      </p:sp>
      <p:grpSp>
        <p:nvGrpSpPr>
          <p:cNvPr id="5" name="Group 4"/>
          <p:cNvGrpSpPr/>
          <p:nvPr/>
        </p:nvGrpSpPr>
        <p:grpSpPr>
          <a:xfrm>
            <a:off x="228600" y="2057400"/>
            <a:ext cx="8839200" cy="4765265"/>
            <a:chOff x="228600" y="2057400"/>
            <a:chExt cx="8839200" cy="4765265"/>
          </a:xfrm>
        </p:grpSpPr>
        <p:pic>
          <p:nvPicPr>
            <p:cNvPr id="19460" name="Picture 4" descr="http://profalbrecht.files.wordpress.com/2009/12/worldview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4277353"/>
              <a:ext cx="2222500" cy="2397625"/>
            </a:xfrm>
            <a:prstGeom prst="rect">
              <a:avLst/>
            </a:prstGeom>
            <a:noFill/>
          </p:spPr>
        </p:pic>
        <p:sp>
          <p:nvSpPr>
            <p:cNvPr id="7" name="Rectangle 6"/>
            <p:cNvSpPr/>
            <p:nvPr/>
          </p:nvSpPr>
          <p:spPr>
            <a:xfrm>
              <a:off x="228600" y="2057400"/>
              <a:ext cx="8763000" cy="2308324"/>
            </a:xfrm>
            <a:prstGeom prst="rect">
              <a:avLst/>
            </a:prstGeom>
          </p:spPr>
          <p:txBody>
            <a:bodyPr wrap="square">
              <a:spAutoFit/>
            </a:bodyPr>
            <a:lstStyle/>
            <a:p>
              <a:r>
                <a:rPr lang="en-US" sz="2400" dirty="0"/>
                <a:t>Attitudes toward nature implicit in all worldviews can have either a restraining or enhancing influence upon the tendency of human civilizations to despoil their natural surroundings (p. 137).</a:t>
              </a:r>
            </a:p>
            <a:p>
              <a:endParaRPr lang="en-US" sz="2400" dirty="0"/>
            </a:p>
            <a:p>
              <a:r>
                <a:rPr lang="en-US" sz="2400" dirty="0"/>
                <a:t>Human nature is not the same from society to society or from individual to individual, </a:t>
              </a:r>
              <a:r>
                <a:rPr lang="en-US" sz="2400" b="1" dirty="0"/>
                <a:t>nor is it a permanent attribute of </a:t>
              </a:r>
              <a:r>
                <a:rPr lang="en-US" sz="2400" b="1" i="1" dirty="0"/>
                <a:t>Homo sapiens</a:t>
              </a:r>
              <a:r>
                <a:rPr lang="en-US" sz="2400" i="1" dirty="0"/>
                <a:t> </a:t>
              </a:r>
              <a:r>
                <a:rPr lang="en-US" sz="2400" dirty="0"/>
                <a:t>(p.138).</a:t>
              </a:r>
            </a:p>
          </p:txBody>
        </p:sp>
        <p:sp>
          <p:nvSpPr>
            <p:cNvPr id="3" name="TextBox 2"/>
            <p:cNvSpPr txBox="1"/>
            <p:nvPr/>
          </p:nvSpPr>
          <p:spPr>
            <a:xfrm>
              <a:off x="6934200" y="6176334"/>
              <a:ext cx="2133600" cy="646331"/>
            </a:xfrm>
            <a:prstGeom prst="rect">
              <a:avLst/>
            </a:prstGeom>
            <a:noFill/>
          </p:spPr>
          <p:txBody>
            <a:bodyPr wrap="square" rtlCol="0">
              <a:spAutoFit/>
            </a:bodyPr>
            <a:lstStyle/>
            <a:p>
              <a:r>
                <a:rPr lang="en-US" sz="1200" dirty="0" err="1"/>
                <a:t>Lafreniere</a:t>
              </a:r>
              <a:r>
                <a:rPr lang="en-US" sz="1200" dirty="0"/>
                <a:t> G. 2007. The Decline of Nature : Environmental History and the Western Worldview</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1" y="4386322"/>
              <a:ext cx="1198124" cy="179001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Ecological Economists wanted to give credit to “Natural Capital”</a:t>
            </a:r>
          </a:p>
        </p:txBody>
      </p:sp>
      <p:sp>
        <p:nvSpPr>
          <p:cNvPr id="9219" name="Content Placeholder 2"/>
          <p:cNvSpPr>
            <a:spLocks noGrp="1"/>
          </p:cNvSpPr>
          <p:nvPr>
            <p:ph idx="1"/>
          </p:nvPr>
        </p:nvSpPr>
        <p:spPr>
          <a:xfrm>
            <a:off x="609600" y="1681163"/>
            <a:ext cx="7034800" cy="3881437"/>
          </a:xfrm>
        </p:spPr>
        <p:txBody>
          <a:bodyPr>
            <a:normAutofit/>
          </a:bodyPr>
          <a:lstStyle/>
          <a:p>
            <a:pPr marL="0" indent="0" eaLnBrk="1" hangingPunct="1">
              <a:buNone/>
            </a:pPr>
            <a:r>
              <a:rPr lang="en-US" altLang="en-US" sz="2400" dirty="0"/>
              <a:t>We get a lot of stuff from nature that we do not pay for</a:t>
            </a:r>
          </a:p>
          <a:p>
            <a:pPr eaLnBrk="1" hangingPunct="1"/>
            <a:r>
              <a:rPr lang="en-US" altLang="en-US" sz="2400" dirty="0"/>
              <a:t>oxygen</a:t>
            </a:r>
          </a:p>
          <a:p>
            <a:pPr eaLnBrk="1" hangingPunct="1"/>
            <a:r>
              <a:rPr lang="en-US" altLang="en-US" sz="2400" dirty="0"/>
              <a:t>clean air</a:t>
            </a:r>
          </a:p>
          <a:p>
            <a:pPr eaLnBrk="1" hangingPunct="1"/>
            <a:r>
              <a:rPr lang="en-US" altLang="en-US" sz="2400" dirty="0"/>
              <a:t>clean water</a:t>
            </a:r>
          </a:p>
          <a:p>
            <a:pPr eaLnBrk="1" hangingPunct="1"/>
            <a:r>
              <a:rPr lang="en-US" altLang="en-US" sz="2400" dirty="0"/>
              <a:t>soil formation</a:t>
            </a:r>
          </a:p>
          <a:p>
            <a:pPr eaLnBrk="1" hangingPunct="1"/>
            <a:r>
              <a:rPr lang="en-US" altLang="en-US" sz="2400" dirty="0"/>
              <a:t>climate regulation</a:t>
            </a:r>
          </a:p>
          <a:p>
            <a:pPr eaLnBrk="1" hangingPunct="1"/>
            <a:r>
              <a:rPr lang="en-US" altLang="en-US" sz="2400" dirty="0"/>
              <a:t>crop pollination</a:t>
            </a:r>
          </a:p>
          <a:p>
            <a:pPr eaLnBrk="1" hangingPunct="1"/>
            <a:r>
              <a:rPr lang="en-US" altLang="en-US" sz="2400" dirty="0"/>
              <a:t>decomposition of wastes</a:t>
            </a:r>
          </a:p>
          <a:p>
            <a:pPr eaLnBrk="1" hangingPunct="1"/>
            <a:endParaRPr lang="en-US" altLang="en-US" sz="2400" dirty="0"/>
          </a:p>
          <a:p>
            <a:pPr eaLnBrk="1" hangingPunct="1"/>
            <a:endParaRPr lang="en-US" altLang="en-US" sz="2400" dirty="0"/>
          </a:p>
        </p:txBody>
      </p:sp>
      <p:pic>
        <p:nvPicPr>
          <p:cNvPr id="3" name="Picture 2">
            <a:extLst>
              <a:ext uri="{FF2B5EF4-FFF2-40B4-BE49-F238E27FC236}">
                <a16:creationId xmlns:a16="http://schemas.microsoft.com/office/drawing/2014/main" id="{F2623464-F6B6-47FB-AF77-EDC175F7FF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2400" y="2327499"/>
            <a:ext cx="5105400" cy="445747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0"/>
            <a:ext cx="7772400" cy="838200"/>
          </a:xfrm>
        </p:spPr>
        <p:txBody>
          <a:bodyPr>
            <a:normAutofit/>
          </a:bodyPr>
          <a:lstStyle/>
          <a:p>
            <a:pPr eaLnBrk="1" hangingPunct="1"/>
            <a:r>
              <a:rPr lang="en-US" altLang="en-US" dirty="0"/>
              <a:t>Energy flow and material cycling</a:t>
            </a:r>
          </a:p>
        </p:txBody>
      </p:sp>
      <p:sp>
        <p:nvSpPr>
          <p:cNvPr id="10243" name="Content Placeholder 2"/>
          <p:cNvSpPr>
            <a:spLocks noGrp="1"/>
          </p:cNvSpPr>
          <p:nvPr>
            <p:ph idx="1"/>
          </p:nvPr>
        </p:nvSpPr>
        <p:spPr>
          <a:xfrm>
            <a:off x="914400" y="1066800"/>
            <a:ext cx="7772400" cy="4572000"/>
          </a:xfrm>
        </p:spPr>
        <p:txBody>
          <a:bodyPr>
            <a:normAutofit/>
          </a:bodyPr>
          <a:lstStyle/>
          <a:p>
            <a:pPr eaLnBrk="1" hangingPunct="1"/>
            <a:r>
              <a:rPr lang="en-US" altLang="en-US" sz="2400" dirty="0"/>
              <a:t>Emergent properties of ecosystems that result from primary production of plants and consumption by heterotrophs</a:t>
            </a:r>
          </a:p>
          <a:p>
            <a:pPr eaLnBrk="1" hangingPunct="1"/>
            <a:endParaRPr lang="en-US" altLang="en-US" sz="2400" dirty="0"/>
          </a:p>
          <a:p>
            <a:pPr eaLnBrk="1" hangingPunct="1"/>
            <a:r>
              <a:rPr lang="en-US" altLang="en-US" sz="2400" dirty="0"/>
              <a:t>These are renewable processes if nature is not overexploited</a:t>
            </a:r>
          </a:p>
          <a:p>
            <a:pPr eaLnBrk="1" hangingPunct="1"/>
            <a:endParaRPr lang="en-US" altLang="en-US" sz="2400" dirty="0"/>
          </a:p>
        </p:txBody>
      </p:sp>
      <p:pic>
        <p:nvPicPr>
          <p:cNvPr id="2" name="Picture 1">
            <a:extLst>
              <a:ext uri="{FF2B5EF4-FFF2-40B4-BE49-F238E27FC236}">
                <a16:creationId xmlns:a16="http://schemas.microsoft.com/office/drawing/2014/main" id="{27713F11-492C-4A06-92D5-DF7D6E49B1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00" y="2919359"/>
            <a:ext cx="6019800" cy="393864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5763" y="838200"/>
            <a:ext cx="7772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b="1" dirty="0">
                <a:solidFill>
                  <a:schemeClr val="tx1"/>
                </a:solidFill>
                <a:latin typeface="Times New Roman" panose="02020603050405020304" pitchFamily="18" charset="0"/>
                <a:cs typeface="Times New Roman" panose="02020603050405020304" pitchFamily="18" charset="0"/>
              </a:rPr>
              <a:t>Energy is the ability to do work</a:t>
            </a:r>
          </a:p>
          <a:p>
            <a:pPr eaLnBrk="1" hangingPunct="1">
              <a:spcBef>
                <a:spcPct val="0"/>
              </a:spcBef>
              <a:buClrTx/>
              <a:buSzTx/>
              <a:buFontTx/>
              <a:buNone/>
            </a:pPr>
            <a:endParaRPr lang="en-US" altLang="en-US" sz="24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Forms of energy: potential, kinetic, thermal, chemical, electrical, etc.</a:t>
            </a:r>
          </a:p>
          <a:p>
            <a:pPr eaLnBrk="1" hangingPunct="1">
              <a:spcBef>
                <a:spcPct val="0"/>
              </a:spcBef>
              <a:buClrTx/>
              <a:buSzTx/>
              <a:buFontTx/>
              <a:buNone/>
            </a:pPr>
            <a:endParaRPr lang="en-US" altLang="en-US" sz="24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1</a:t>
            </a:r>
            <a:r>
              <a:rPr lang="en-US" altLang="en-US" sz="2400" baseline="30000" dirty="0">
                <a:solidFill>
                  <a:schemeClr val="tx1"/>
                </a:solidFill>
                <a:latin typeface="Times New Roman" panose="02020603050405020304" pitchFamily="18" charset="0"/>
                <a:cs typeface="Times New Roman" panose="02020603050405020304" pitchFamily="18" charset="0"/>
              </a:rPr>
              <a:t>st</a:t>
            </a:r>
            <a:r>
              <a:rPr lang="en-US" altLang="en-US" sz="2400" dirty="0">
                <a:solidFill>
                  <a:schemeClr val="tx1"/>
                </a:solidFill>
                <a:latin typeface="Times New Roman" panose="02020603050405020304" pitchFamily="18" charset="0"/>
                <a:cs typeface="Times New Roman" panose="02020603050405020304" pitchFamily="18" charset="0"/>
              </a:rPr>
              <a:t> Law of Thermodynamics: </a:t>
            </a: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	energy cannot be created or destroyed</a:t>
            </a:r>
          </a:p>
          <a:p>
            <a:pPr eaLnBrk="1" hangingPunct="1">
              <a:spcBef>
                <a:spcPct val="0"/>
              </a:spcBef>
              <a:buClrTx/>
              <a:buSzTx/>
              <a:buFontTx/>
              <a:buNone/>
            </a:pPr>
            <a:endParaRPr lang="en-US" altLang="en-US" sz="24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2</a:t>
            </a:r>
            <a:r>
              <a:rPr lang="en-US" altLang="en-US" sz="2400" baseline="30000" dirty="0">
                <a:solidFill>
                  <a:schemeClr val="tx1"/>
                </a:solidFill>
                <a:latin typeface="Times New Roman" panose="02020603050405020304" pitchFamily="18" charset="0"/>
                <a:cs typeface="Times New Roman" panose="02020603050405020304" pitchFamily="18" charset="0"/>
              </a:rPr>
              <a:t>nd</a:t>
            </a:r>
            <a:r>
              <a:rPr lang="en-US" altLang="en-US" sz="2400" dirty="0">
                <a:solidFill>
                  <a:schemeClr val="tx1"/>
                </a:solidFill>
                <a:latin typeface="Times New Roman" panose="02020603050405020304" pitchFamily="18" charset="0"/>
                <a:cs typeface="Times New Roman" panose="02020603050405020304" pitchFamily="18" charset="0"/>
              </a:rPr>
              <a:t> Law of Thermodynamics:</a:t>
            </a: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	energy goes from a high quality to a lower</a:t>
            </a: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 	quality during each energy transformation; while 	energy is conserved, it’s ability to due work decreases</a:t>
            </a:r>
            <a:endParaRPr lang="en-US" altLang="en-US" sz="24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99210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4" end="4"/>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xEl>
                                              <p:pRg st="5" end="5"/>
                                            </p:txEl>
                                          </p:spTgt>
                                        </p:tgtEl>
                                        <p:attrNameLst>
                                          <p:attrName>style.visibility</p:attrName>
                                        </p:attrNameLst>
                                      </p:cBhvr>
                                      <p:to>
                                        <p:strVal val="visible"/>
                                      </p:to>
                                    </p:set>
                                    <p:animEffect transition="in" filter="fade">
                                      <p:cBhvr>
                                        <p:cTn id="9" dur="500"/>
                                        <p:tgtEl>
                                          <p:spTgt spid="4098">
                                            <p:txEl>
                                              <p:pRg st="5" end="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098">
                                            <p:txEl>
                                              <p:pRg st="7" end="7"/>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098">
                                            <p:txEl>
                                              <p:pRg st="8" end="8"/>
                                            </p:txEl>
                                          </p:spTgt>
                                        </p:tgtEl>
                                        <p:attrNameLst>
                                          <p:attrName>style.visibility</p:attrName>
                                        </p:attrNameLst>
                                      </p:cBhvr>
                                      <p:to>
                                        <p:strVal val="visible"/>
                                      </p:to>
                                    </p:set>
                                    <p:animEffect transition="in" filter="fade">
                                      <p:cBhvr>
                                        <p:cTn id="16" dur="500"/>
                                        <p:tgtEl>
                                          <p:spTgt spid="4098">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098">
                                            <p:txEl>
                                              <p:pRg st="9" end="9"/>
                                            </p:txEl>
                                          </p:spTgt>
                                        </p:tgtEl>
                                        <p:attrNameLst>
                                          <p:attrName>style.visibility</p:attrName>
                                        </p:attrNameLst>
                                      </p:cBhvr>
                                      <p:to>
                                        <p:strVal val="visible"/>
                                      </p:to>
                                    </p:set>
                                    <p:animEffect transition="in" filter="fade">
                                      <p:cBhvr>
                                        <p:cTn id="19" dur="500"/>
                                        <p:tgtEl>
                                          <p:spTgt spid="409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and consumption</a:t>
            </a:r>
          </a:p>
        </p:txBody>
      </p:sp>
      <p:sp>
        <p:nvSpPr>
          <p:cNvPr id="3" name="Content Placeholder 2"/>
          <p:cNvSpPr>
            <a:spLocks noGrp="1"/>
          </p:cNvSpPr>
          <p:nvPr>
            <p:ph idx="1"/>
          </p:nvPr>
        </p:nvSpPr>
        <p:spPr>
          <a:xfrm>
            <a:off x="609600" y="2160588"/>
            <a:ext cx="6348413" cy="4225597"/>
          </a:xfrm>
        </p:spPr>
        <p:txBody>
          <a:bodyPr>
            <a:normAutofit fontScale="92500" lnSpcReduction="20000"/>
          </a:bodyPr>
          <a:lstStyle/>
          <a:p>
            <a:r>
              <a:rPr lang="en-US" dirty="0"/>
              <a:t>Photosynthesis results in biological production</a:t>
            </a:r>
          </a:p>
          <a:p>
            <a:pPr lvl="1"/>
            <a:r>
              <a:rPr lang="en-US" dirty="0"/>
              <a:t>Building block</a:t>
            </a:r>
          </a:p>
          <a:p>
            <a:pPr lvl="1"/>
            <a:r>
              <a:rPr lang="en-US" dirty="0"/>
              <a:t>Source of energy for metabolic activity</a:t>
            </a:r>
          </a:p>
          <a:p>
            <a:pPr marL="457200" lvl="1" indent="0">
              <a:buNone/>
            </a:pPr>
            <a:endParaRPr lang="en-US" dirty="0"/>
          </a:p>
          <a:p>
            <a:r>
              <a:rPr lang="en-US" dirty="0"/>
              <a:t>Respiration is outflow during consumption of the biological production</a:t>
            </a:r>
          </a:p>
          <a:p>
            <a:pPr marL="0" indent="0">
              <a:buNone/>
            </a:pPr>
            <a:endParaRPr lang="en-US" dirty="0"/>
          </a:p>
          <a:p>
            <a:r>
              <a:rPr lang="en-US" dirty="0"/>
              <a:t>Different ecological roles emerge</a:t>
            </a:r>
          </a:p>
          <a:p>
            <a:pPr lvl="1"/>
            <a:r>
              <a:rPr lang="en-US" dirty="0"/>
              <a:t>Producers (plants)</a:t>
            </a:r>
          </a:p>
          <a:p>
            <a:pPr lvl="1"/>
            <a:r>
              <a:rPr lang="en-US" dirty="0"/>
              <a:t>Herbivores</a:t>
            </a:r>
          </a:p>
          <a:p>
            <a:pPr lvl="1"/>
            <a:r>
              <a:rPr lang="en-US" dirty="0"/>
              <a:t>Carnivores (predators)</a:t>
            </a:r>
          </a:p>
          <a:p>
            <a:pPr lvl="1"/>
            <a:r>
              <a:rPr lang="en-US" dirty="0"/>
              <a:t>Decomposers (scavengers)</a:t>
            </a:r>
          </a:p>
          <a:p>
            <a:pPr lvl="1"/>
            <a:endParaRPr lang="en-US" dirty="0"/>
          </a:p>
        </p:txBody>
      </p:sp>
    </p:spTree>
    <p:extLst>
      <p:ext uri="{BB962C8B-B14F-4D97-AF65-F5344CB8AC3E}">
        <p14:creationId xmlns:p14="http://schemas.microsoft.com/office/powerpoint/2010/main" val="168414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altLang="en-US"/>
              <a:t>Biological production is main service</a:t>
            </a:r>
          </a:p>
        </p:txBody>
      </p:sp>
      <p:pic>
        <p:nvPicPr>
          <p:cNvPr id="12291" name="Picture 2" descr="http://ideonexus.com/wp-content/uploads/2009/04/coalformation.jpg"/>
          <p:cNvPicPr>
            <a:picLocks noChangeAspect="1" noChangeArrowheads="1"/>
          </p:cNvPicPr>
          <p:nvPr/>
        </p:nvPicPr>
        <p:blipFill>
          <a:blip r:embed="rId2" cstate="email">
            <a:extLst>
              <a:ext uri="{28A0092B-C50C-407E-A947-70E740481C1C}">
                <a14:useLocalDpi xmlns:a14="http://schemas.microsoft.com/office/drawing/2010/main"/>
              </a:ext>
            </a:extLst>
          </a:blip>
          <a:srcRect t="-3"/>
          <a:stretch>
            <a:fillRect/>
          </a:stretch>
        </p:blipFill>
        <p:spPr bwMode="auto">
          <a:xfrm>
            <a:off x="923925" y="1931988"/>
            <a:ext cx="59436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7" descr="http://www.marietta.edu/~biol/102/ecycle.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071" y="742950"/>
            <a:ext cx="73152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07DCD2E-816D-498E-9D78-E3D8095A4F8C}"/>
              </a:ext>
            </a:extLst>
          </p:cNvPr>
          <p:cNvSpPr txBox="1"/>
          <p:nvPr/>
        </p:nvSpPr>
        <p:spPr>
          <a:xfrm>
            <a:off x="1676400" y="533400"/>
            <a:ext cx="5584542" cy="584775"/>
          </a:xfrm>
          <a:prstGeom prst="rect">
            <a:avLst/>
          </a:prstGeom>
          <a:noFill/>
        </p:spPr>
        <p:txBody>
          <a:bodyPr wrap="none" rtlCol="0">
            <a:spAutoFit/>
          </a:bodyPr>
          <a:lstStyle/>
          <a:p>
            <a:r>
              <a:rPr lang="en-US" sz="3200" dirty="0"/>
              <a:t>Simplified Energy Flow in Food Web</a:t>
            </a:r>
          </a:p>
        </p:txBody>
      </p:sp>
      <p:sp>
        <p:nvSpPr>
          <p:cNvPr id="3" name="TextBox 2">
            <a:extLst>
              <a:ext uri="{FF2B5EF4-FFF2-40B4-BE49-F238E27FC236}">
                <a16:creationId xmlns:a16="http://schemas.microsoft.com/office/drawing/2014/main" id="{CBC7884D-691E-4402-9E5C-6402DEA4639D}"/>
              </a:ext>
            </a:extLst>
          </p:cNvPr>
          <p:cNvSpPr txBox="1"/>
          <p:nvPr/>
        </p:nvSpPr>
        <p:spPr>
          <a:xfrm>
            <a:off x="42472" y="6115050"/>
            <a:ext cx="9180718" cy="523220"/>
          </a:xfrm>
          <a:prstGeom prst="rect">
            <a:avLst/>
          </a:prstGeom>
          <a:noFill/>
        </p:spPr>
        <p:txBody>
          <a:bodyPr wrap="none" rtlCol="0">
            <a:spAutoFit/>
          </a:bodyPr>
          <a:lstStyle/>
          <a:p>
            <a:r>
              <a:rPr lang="en-US" sz="2800" dirty="0"/>
              <a:t>Sustainable systems are based on renewable flows such as solar energy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cycling</a:t>
            </a:r>
          </a:p>
        </p:txBody>
      </p:sp>
      <p:sp>
        <p:nvSpPr>
          <p:cNvPr id="3" name="Content Placeholder 2"/>
          <p:cNvSpPr>
            <a:spLocks noGrp="1"/>
          </p:cNvSpPr>
          <p:nvPr>
            <p:ph idx="1"/>
          </p:nvPr>
        </p:nvSpPr>
        <p:spPr>
          <a:xfrm>
            <a:off x="914400" y="1447800"/>
            <a:ext cx="7772400" cy="4800600"/>
          </a:xfrm>
        </p:spPr>
        <p:txBody>
          <a:bodyPr>
            <a:normAutofit fontScale="92500" lnSpcReduction="10000"/>
          </a:bodyPr>
          <a:lstStyle/>
          <a:p>
            <a:r>
              <a:rPr lang="en-US" sz="3200" dirty="0"/>
              <a:t>Biogeochemical cycles</a:t>
            </a:r>
          </a:p>
          <a:p>
            <a:r>
              <a:rPr lang="en-US" sz="3200" dirty="0"/>
              <a:t>Some macronutrients are needed for life processes:</a:t>
            </a:r>
          </a:p>
          <a:p>
            <a:pPr lvl="1"/>
            <a:r>
              <a:rPr lang="en-US" sz="2800" dirty="0"/>
              <a:t>Carbon</a:t>
            </a:r>
          </a:p>
          <a:p>
            <a:pPr lvl="1"/>
            <a:r>
              <a:rPr lang="en-US" sz="2800" dirty="0"/>
              <a:t>Water</a:t>
            </a:r>
          </a:p>
          <a:p>
            <a:pPr lvl="1"/>
            <a:r>
              <a:rPr lang="en-US" sz="2800" dirty="0"/>
              <a:t>Nitrogen</a:t>
            </a:r>
          </a:p>
          <a:p>
            <a:pPr lvl="1"/>
            <a:r>
              <a:rPr lang="en-US" sz="2800" dirty="0"/>
              <a:t>Phosphorus</a:t>
            </a:r>
          </a:p>
          <a:p>
            <a:pPr lvl="1"/>
            <a:r>
              <a:rPr lang="en-US" sz="2800" dirty="0"/>
              <a:t>…</a:t>
            </a:r>
          </a:p>
          <a:p>
            <a:pPr marL="0" indent="0">
              <a:buNone/>
            </a:pPr>
            <a:endParaRPr lang="en-US" sz="3200" dirty="0"/>
          </a:p>
          <a:p>
            <a:r>
              <a:rPr lang="en-US" sz="3200" dirty="0"/>
              <a:t>Tracing these cycles helps to understand how we have modified them</a:t>
            </a:r>
          </a:p>
        </p:txBody>
      </p:sp>
    </p:spTree>
    <p:extLst>
      <p:ext uri="{BB962C8B-B14F-4D97-AF65-F5344CB8AC3E}">
        <p14:creationId xmlns:p14="http://schemas.microsoft.com/office/powerpoint/2010/main" val="1224795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96913" y="1355725"/>
            <a:ext cx="52959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p:cNvSpPr txBox="1">
            <a:spLocks noChangeArrowheads="1"/>
          </p:cNvSpPr>
          <p:nvPr/>
        </p:nvSpPr>
        <p:spPr bwMode="auto">
          <a:xfrm>
            <a:off x="808038" y="625475"/>
            <a:ext cx="6202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a:solidFill>
                  <a:schemeClr val="tx1"/>
                </a:solidFill>
              </a:rPr>
              <a:t>Carbon cycle – photosynthesis &amp; respiration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685800" y="380999"/>
            <a:ext cx="7162800" cy="5376957"/>
          </a:xfrm>
        </p:spPr>
      </p:pic>
      <p:sp>
        <p:nvSpPr>
          <p:cNvPr id="6" name="TextBox 5"/>
          <p:cNvSpPr txBox="1">
            <a:spLocks noChangeArrowheads="1"/>
          </p:cNvSpPr>
          <p:nvPr/>
        </p:nvSpPr>
        <p:spPr bwMode="auto">
          <a:xfrm>
            <a:off x="1227137" y="5845175"/>
            <a:ext cx="7383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000" dirty="0">
                <a:solidFill>
                  <a:schemeClr val="tx1"/>
                </a:solidFill>
              </a:rPr>
              <a:t>The “stuff” of nature is reused – in the biogeochemical cycles;</a:t>
            </a:r>
          </a:p>
          <a:p>
            <a:pPr eaLnBrk="1" hangingPunct="1">
              <a:spcBef>
                <a:spcPct val="0"/>
              </a:spcBef>
              <a:buClrTx/>
              <a:buSzTx/>
              <a:buFontTx/>
              <a:buNone/>
            </a:pPr>
            <a:r>
              <a:rPr lang="en-US" altLang="en-US" sz="2000" dirty="0">
                <a:solidFill>
                  <a:schemeClr val="tx1"/>
                </a:solidFill>
              </a:rPr>
              <a:t> the energy of nature flows through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altLang="en-US"/>
              <a:t>Ecosystem Changes in Last 50 Years</a:t>
            </a:r>
          </a:p>
        </p:txBody>
      </p:sp>
      <p:sp>
        <p:nvSpPr>
          <p:cNvPr id="22531" name="Rectangle 3"/>
          <p:cNvSpPr>
            <a:spLocks noGrp="1" noChangeArrowheads="1"/>
          </p:cNvSpPr>
          <p:nvPr>
            <p:ph type="body" idx="1"/>
          </p:nvPr>
        </p:nvSpPr>
        <p:spPr/>
        <p:txBody>
          <a:bodyPr/>
          <a:lstStyle/>
          <a:p>
            <a:pPr marL="400050" lvl="1" eaLnBrk="1" hangingPunct="1"/>
            <a:r>
              <a:rPr lang="en-US" altLang="en-US" sz="2000" dirty="0"/>
              <a:t>Over the past 50 years, humans have changed ecosystems more rapidly and extensively than in any comparable period of time in human history</a:t>
            </a:r>
          </a:p>
          <a:p>
            <a:pPr lvl="1" eaLnBrk="1" hangingPunct="1"/>
            <a:r>
              <a:rPr lang="en-US" altLang="en-US" sz="2000" dirty="0"/>
              <a:t>More land was converted to cropland in the 30 years after 1950 than in the 150 years between 1700 and 1850 </a:t>
            </a:r>
          </a:p>
          <a:p>
            <a:pPr lvl="1" eaLnBrk="1" hangingPunct="1"/>
            <a:r>
              <a:rPr lang="en-US" altLang="en-US" sz="2000" dirty="0"/>
              <a:t>20% of the world’s coral reefs and 35% of mangrove area were lost</a:t>
            </a:r>
          </a:p>
          <a:p>
            <a:pPr marL="400050" lvl="1" eaLnBrk="1" hangingPunct="1"/>
            <a:r>
              <a:rPr lang="en-US" altLang="en-US" sz="2000" dirty="0"/>
              <a:t>This has resulted in a substantial and largely irreversible loss in the diversity of life on Earth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F7F60F-63AA-46C1-B15C-28596E43C78A}"/>
              </a:ext>
            </a:extLst>
          </p:cNvPr>
          <p:cNvSpPr txBox="1"/>
          <p:nvPr/>
        </p:nvSpPr>
        <p:spPr>
          <a:xfrm>
            <a:off x="3042991" y="2362200"/>
            <a:ext cx="3058017" cy="523220"/>
          </a:xfrm>
          <a:prstGeom prst="rect">
            <a:avLst/>
          </a:prstGeom>
          <a:noFill/>
        </p:spPr>
        <p:txBody>
          <a:bodyPr wrap="none" rtlCol="0">
            <a:spAutoFit/>
          </a:bodyPr>
          <a:lstStyle/>
          <a:p>
            <a:r>
              <a:rPr lang="en-US" sz="2800" b="1" dirty="0"/>
              <a:t>Worldviews survey</a:t>
            </a:r>
          </a:p>
        </p:txBody>
      </p:sp>
    </p:spTree>
    <p:extLst>
      <p:ext uri="{BB962C8B-B14F-4D97-AF65-F5344CB8AC3E}">
        <p14:creationId xmlns:p14="http://schemas.microsoft.com/office/powerpoint/2010/main" val="3947329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noFill/>
        </p:spPr>
        <p:txBody>
          <a:bodyPr>
            <a:normAutofit fontScale="90000"/>
          </a:bodyPr>
          <a:lstStyle/>
          <a:p>
            <a:pPr eaLnBrk="1" hangingPunct="1"/>
            <a:r>
              <a:rPr lang="en-US" altLang="en-US"/>
              <a:t>Unprecedented change: Biogeochemical Cycles</a:t>
            </a:r>
          </a:p>
        </p:txBody>
      </p:sp>
      <p:sp>
        <p:nvSpPr>
          <p:cNvPr id="25603" name="Rectangle 3"/>
          <p:cNvSpPr>
            <a:spLocks noGrp="1" noChangeArrowheads="1"/>
          </p:cNvSpPr>
          <p:nvPr>
            <p:ph type="body" sz="half" idx="1"/>
          </p:nvPr>
        </p:nvSpPr>
        <p:spPr>
          <a:xfrm>
            <a:off x="685800" y="1600200"/>
            <a:ext cx="4032250" cy="4978400"/>
          </a:xfrm>
        </p:spPr>
        <p:txBody>
          <a:bodyPr/>
          <a:lstStyle/>
          <a:p>
            <a:pPr marL="0" indent="0" eaLnBrk="1" hangingPunct="1">
              <a:lnSpc>
                <a:spcPct val="90000"/>
              </a:lnSpc>
            </a:pPr>
            <a:r>
              <a:rPr lang="en-US" altLang="en-US" sz="1600" dirty="0"/>
              <a:t>Since 1960:</a:t>
            </a:r>
          </a:p>
          <a:p>
            <a:pPr marL="446088" lvl="1" eaLnBrk="1" hangingPunct="1">
              <a:lnSpc>
                <a:spcPct val="90000"/>
              </a:lnSpc>
            </a:pPr>
            <a:r>
              <a:rPr lang="en-US" altLang="en-US" sz="2000" dirty="0"/>
              <a:t>Flows of biologically available nitrogen in terrestrial ecosystems 2x</a:t>
            </a:r>
          </a:p>
          <a:p>
            <a:pPr marL="446088" lvl="1" eaLnBrk="1" hangingPunct="1">
              <a:lnSpc>
                <a:spcPct val="90000"/>
              </a:lnSpc>
            </a:pPr>
            <a:r>
              <a:rPr lang="en-US" altLang="en-US" sz="2000" dirty="0"/>
              <a:t>Flows of phosphorus 3x</a:t>
            </a:r>
          </a:p>
          <a:p>
            <a:pPr marL="0" indent="0" eaLnBrk="1" hangingPunct="1"/>
            <a:endParaRPr lang="en-US" altLang="en-US" sz="2000" dirty="0"/>
          </a:p>
          <a:p>
            <a:pPr marL="0" indent="0" eaLnBrk="1" hangingPunct="1"/>
            <a:endParaRPr lang="en-US" altLang="en-US" sz="1600" dirty="0"/>
          </a:p>
          <a:p>
            <a:pPr marL="0" indent="0" eaLnBrk="1" hangingPunct="1"/>
            <a:r>
              <a:rPr lang="en-US" altLang="en-US" sz="2000" dirty="0"/>
              <a:t>60% of the increase in the atmospheric concentration of CO</a:t>
            </a:r>
            <a:r>
              <a:rPr lang="en-US" altLang="en-US" sz="2000" baseline="-25000" dirty="0"/>
              <a:t>2</a:t>
            </a:r>
            <a:r>
              <a:rPr lang="en-US" altLang="en-US" sz="2000" dirty="0"/>
              <a:t> since 1750 has taken place since 1959</a:t>
            </a:r>
          </a:p>
          <a:p>
            <a:pPr marL="0" indent="0" eaLnBrk="1" hangingPunct="1">
              <a:lnSpc>
                <a:spcPct val="90000"/>
              </a:lnSpc>
            </a:pPr>
            <a:endParaRPr lang="en-US" altLang="en-US" sz="1600" dirty="0"/>
          </a:p>
        </p:txBody>
      </p:sp>
      <p:sp>
        <p:nvSpPr>
          <p:cNvPr id="25604" name="Text Box 7"/>
          <p:cNvSpPr txBox="1">
            <a:spLocks noChangeArrowheads="1"/>
          </p:cNvSpPr>
          <p:nvPr/>
        </p:nvSpPr>
        <p:spPr bwMode="auto">
          <a:xfrm>
            <a:off x="4918075" y="5080000"/>
            <a:ext cx="4225925" cy="1222375"/>
          </a:xfrm>
          <a:prstGeom prst="rect">
            <a:avLst/>
          </a:prstGeom>
          <a:noFill/>
          <a:ln>
            <a:noFill/>
          </a:ln>
          <a:effectLst/>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b="1">
                <a:solidFill>
                  <a:schemeClr val="tx2"/>
                </a:solidFill>
                <a:latin typeface="Arial" panose="020B0604020202020204" pitchFamily="34" charset="0"/>
              </a:rPr>
              <a:t>Human-produced Reactive Nitrogen</a:t>
            </a:r>
          </a:p>
          <a:p>
            <a:pPr algn="ctr" eaLnBrk="1" hangingPunct="1">
              <a:spcBef>
                <a:spcPct val="50000"/>
              </a:spcBef>
              <a:buClrTx/>
              <a:buSzTx/>
              <a:buFontTx/>
              <a:buNone/>
            </a:pPr>
            <a:r>
              <a:rPr lang="en-US" altLang="en-US" sz="1600">
                <a:solidFill>
                  <a:schemeClr val="tx2"/>
                </a:solidFill>
                <a:latin typeface="Georgia" panose="02040502050405020303" pitchFamily="18" charset="0"/>
              </a:rPr>
              <a:t>Humans produce as much biologically available N as all natural pathways and this may grow a further 65% by 2050</a:t>
            </a:r>
          </a:p>
        </p:txBody>
      </p:sp>
      <p:pic>
        <p:nvPicPr>
          <p:cNvPr id="25605" name="Picture 9" descr="gene-fig-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473700" y="1470025"/>
            <a:ext cx="2994025" cy="36480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Millennium Ecosystem Study</a:t>
            </a:r>
          </a:p>
        </p:txBody>
      </p:sp>
      <p:sp>
        <p:nvSpPr>
          <p:cNvPr id="27651" name="Rectangle 3"/>
          <p:cNvSpPr>
            <a:spLocks noGrp="1" noChangeArrowheads="1"/>
          </p:cNvSpPr>
          <p:nvPr>
            <p:ph idx="1"/>
          </p:nvPr>
        </p:nvSpPr>
        <p:spPr>
          <a:xfrm>
            <a:off x="609600" y="1739900"/>
            <a:ext cx="7772400" cy="3879850"/>
          </a:xfrm>
        </p:spPr>
        <p:txBody>
          <a:bodyPr>
            <a:normAutofit/>
          </a:bodyPr>
          <a:lstStyle/>
          <a:p>
            <a:pPr marL="400050" lvl="1" eaLnBrk="1" hangingPunct="1"/>
            <a:r>
              <a:rPr lang="en-US" altLang="en-US" sz="2800" dirty="0"/>
              <a:t>Ecological changes have contributed to substantial net gains in human well-being and economic development</a:t>
            </a:r>
          </a:p>
          <a:p>
            <a:pPr marL="742950" lvl="2" eaLnBrk="1" hangingPunct="1"/>
            <a:r>
              <a:rPr lang="en-US" altLang="en-US" sz="2400" dirty="0"/>
              <a:t>Since 1960, while population doubled and economic activity increased 6-fold, and food production increased 2 ½ times</a:t>
            </a:r>
          </a:p>
          <a:p>
            <a:pPr marL="400050" lvl="1" eaLnBrk="1" hangingPunct="1"/>
            <a:r>
              <a:rPr lang="en-US" altLang="en-US" sz="2800" dirty="0"/>
              <a:t>But these gains have been achieved at growing costs that, unless addressed, will substantially diminish the benefits that future generations obtain from ecosystems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fade">
                                      <p:cBhvr>
                                        <p:cTn id="7"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152400"/>
            <a:ext cx="7772400" cy="1320800"/>
          </a:xfrm>
        </p:spPr>
        <p:txBody>
          <a:bodyPr>
            <a:normAutofit/>
          </a:bodyPr>
          <a:lstStyle/>
          <a:p>
            <a:pPr eaLnBrk="1" hangingPunct="1"/>
            <a:r>
              <a:rPr lang="en-US" altLang="en-US" sz="3200" dirty="0"/>
              <a:t>The degradation of ecosystem services represents loss of a capital asset </a:t>
            </a:r>
          </a:p>
        </p:txBody>
      </p:sp>
      <p:sp>
        <p:nvSpPr>
          <p:cNvPr id="28675" name="Rectangle 3"/>
          <p:cNvSpPr>
            <a:spLocks noGrp="1" noChangeArrowheads="1"/>
          </p:cNvSpPr>
          <p:nvPr>
            <p:ph type="body" idx="1"/>
          </p:nvPr>
        </p:nvSpPr>
        <p:spPr>
          <a:xfrm>
            <a:off x="609600" y="1739179"/>
            <a:ext cx="8382000" cy="4800625"/>
          </a:xfrm>
        </p:spPr>
        <p:txBody>
          <a:bodyPr>
            <a:noAutofit/>
          </a:bodyPr>
          <a:lstStyle/>
          <a:p>
            <a:pPr marL="0" indent="0" eaLnBrk="1" hangingPunct="1"/>
            <a:r>
              <a:rPr lang="en-US" altLang="en-US" sz="2400" dirty="0"/>
              <a:t>Ecosystem services, as well as resources such as mineral deposits, soil nutrients, and fossil fuels are capital assets</a:t>
            </a:r>
          </a:p>
          <a:p>
            <a:pPr marL="0" indent="0" eaLnBrk="1" hangingPunct="1"/>
            <a:r>
              <a:rPr lang="en-US" altLang="en-US" sz="2400" dirty="0"/>
              <a:t>Loss of wealth due to ecosystem degradation is not reflected in economic accounts</a:t>
            </a:r>
          </a:p>
          <a:p>
            <a:pPr marL="0" indent="0" eaLnBrk="1" hangingPunct="1"/>
            <a:r>
              <a:rPr lang="en-US" altLang="en-US" sz="2400" dirty="0"/>
              <a:t>A country could cut its forests and deplete its fisheries, and this would show only as a positive gain in GDP without registering the corresponding decline in assets (wealth)</a:t>
            </a:r>
          </a:p>
          <a:p>
            <a:pPr marL="0" indent="0" eaLnBrk="1" hangingPunct="1"/>
            <a:r>
              <a:rPr lang="en-US" altLang="en-US" sz="2400" dirty="0"/>
              <a:t>A number of countries that appeared to have positive growth in net savings (wealth) in 2001 actually experienced a loss in wealth when degradation of natural resources were factored into the accounts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609600" y="164575"/>
            <a:ext cx="6348413" cy="1320800"/>
          </a:xfrm>
        </p:spPr>
        <p:txBody>
          <a:bodyPr rtlCol="0">
            <a:normAutofit fontScale="90000"/>
          </a:bodyPr>
          <a:lstStyle/>
          <a:p>
            <a:pPr eaLnBrk="1" fontAlgn="auto" hangingPunct="1">
              <a:spcAft>
                <a:spcPts val="0"/>
              </a:spcAft>
              <a:defRPr/>
            </a:pPr>
            <a:r>
              <a:rPr lang="en-US" altLang="en-US" dirty="0"/>
              <a:t>Visit the Millennium Ecosystem Assessment Website</a:t>
            </a:r>
          </a:p>
        </p:txBody>
      </p:sp>
      <p:sp>
        <p:nvSpPr>
          <p:cNvPr id="29699" name="Rectangle 6"/>
          <p:cNvSpPr>
            <a:spLocks noGrp="1" noChangeArrowheads="1"/>
          </p:cNvSpPr>
          <p:nvPr>
            <p:ph idx="1"/>
          </p:nvPr>
        </p:nvSpPr>
        <p:spPr>
          <a:xfrm>
            <a:off x="685800" y="2354263"/>
            <a:ext cx="4002088" cy="3648075"/>
          </a:xfrm>
        </p:spPr>
        <p:txBody>
          <a:bodyPr/>
          <a:lstStyle/>
          <a:p>
            <a:pPr marL="0" indent="0" eaLnBrk="1" hangingPunct="1"/>
            <a:r>
              <a:rPr lang="en-US" altLang="en-US"/>
              <a:t>All MA reports available to download</a:t>
            </a:r>
          </a:p>
          <a:p>
            <a:pPr marL="0" indent="0" eaLnBrk="1" hangingPunct="1"/>
            <a:r>
              <a:rPr lang="en-US" altLang="en-US"/>
              <a:t>Access to core data</a:t>
            </a:r>
          </a:p>
          <a:p>
            <a:pPr marL="0" indent="0" eaLnBrk="1" hangingPunct="1"/>
            <a:r>
              <a:rPr lang="en-US" altLang="en-US"/>
              <a:t>MA ‘outreach’ kit</a:t>
            </a:r>
          </a:p>
          <a:p>
            <a:pPr lvl="1" eaLnBrk="1" hangingPunct="1"/>
            <a:r>
              <a:rPr lang="en-US" altLang="en-US" sz="1800"/>
              <a:t>Slides</a:t>
            </a:r>
          </a:p>
          <a:p>
            <a:pPr lvl="1" eaLnBrk="1" hangingPunct="1"/>
            <a:r>
              <a:rPr lang="en-US" altLang="en-US" sz="1800"/>
              <a:t>Communication tools</a:t>
            </a:r>
          </a:p>
        </p:txBody>
      </p:sp>
      <p:grpSp>
        <p:nvGrpSpPr>
          <p:cNvPr id="29700" name="Group 12"/>
          <p:cNvGrpSpPr>
            <a:grpSpLocks/>
          </p:cNvGrpSpPr>
          <p:nvPr/>
        </p:nvGrpSpPr>
        <p:grpSpPr bwMode="auto">
          <a:xfrm>
            <a:off x="4994275" y="2354263"/>
            <a:ext cx="3840163" cy="3878262"/>
            <a:chOff x="3122" y="1338"/>
            <a:chExt cx="2419" cy="2443"/>
          </a:xfrm>
        </p:grpSpPr>
        <p:sp>
          <p:nvSpPr>
            <p:cNvPr id="29702" name="Rectangle 10"/>
            <p:cNvSpPr>
              <a:spLocks noChangeArrowheads="1"/>
            </p:cNvSpPr>
            <p:nvPr/>
          </p:nvSpPr>
          <p:spPr bwMode="auto">
            <a:xfrm>
              <a:off x="3146" y="1386"/>
              <a:ext cx="2395" cy="2395"/>
            </a:xfrm>
            <a:prstGeom prst="rect">
              <a:avLst/>
            </a:prstGeom>
            <a:solidFill>
              <a:srgbClr val="A09F6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pic>
          <p:nvPicPr>
            <p:cNvPr id="29703"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2" y="1338"/>
              <a:ext cx="2382" cy="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701" name="Rectangle 11"/>
          <p:cNvSpPr>
            <a:spLocks noChangeArrowheads="1"/>
          </p:cNvSpPr>
          <p:nvPr/>
        </p:nvSpPr>
        <p:spPr bwMode="auto">
          <a:xfrm>
            <a:off x="2690813" y="1443038"/>
            <a:ext cx="39639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None/>
            </a:pPr>
            <a:r>
              <a:rPr lang="en-US" altLang="en-US" sz="3600" i="1">
                <a:solidFill>
                  <a:schemeClr val="tx1"/>
                </a:solidFill>
                <a:latin typeface="Georgia" panose="02040502050405020303" pitchFamily="18" charset="0"/>
              </a:rPr>
              <a:t>www.MAweb.org</a:t>
            </a:r>
            <a:r>
              <a:rPr lang="en-US" altLang="en-US" sz="3600">
                <a:solidFill>
                  <a:schemeClr val="tx1"/>
                </a:solidFill>
                <a:latin typeface="Georgia" panose="02040502050405020303"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4AD37E-7203-4CBC-89FC-97176D302097}"/>
              </a:ext>
            </a:extLst>
          </p:cNvPr>
          <p:cNvGraphicFramePr>
            <a:graphicFrameLocks noGrp="1"/>
          </p:cNvGraphicFramePr>
          <p:nvPr>
            <p:extLst>
              <p:ext uri="{D42A27DB-BD31-4B8C-83A1-F6EECF244321}">
                <p14:modId xmlns:p14="http://schemas.microsoft.com/office/powerpoint/2010/main" val="2523872553"/>
              </p:ext>
            </p:extLst>
          </p:nvPr>
        </p:nvGraphicFramePr>
        <p:xfrm>
          <a:off x="304800" y="152400"/>
          <a:ext cx="8763000" cy="5440239"/>
        </p:xfrm>
        <a:graphic>
          <a:graphicData uri="http://schemas.openxmlformats.org/drawingml/2006/table">
            <a:tbl>
              <a:tblPr firstRow="1" firstCol="1" bandRow="1">
                <a:tableStyleId>{5C22544A-7EE6-4342-B048-85BDC9FD1C3A}</a:tableStyleId>
              </a:tblPr>
              <a:tblGrid>
                <a:gridCol w="611658">
                  <a:extLst>
                    <a:ext uri="{9D8B030D-6E8A-4147-A177-3AD203B41FA5}">
                      <a16:colId xmlns:a16="http://schemas.microsoft.com/office/drawing/2014/main" val="3767404551"/>
                    </a:ext>
                  </a:extLst>
                </a:gridCol>
                <a:gridCol w="1451152">
                  <a:extLst>
                    <a:ext uri="{9D8B030D-6E8A-4147-A177-3AD203B41FA5}">
                      <a16:colId xmlns:a16="http://schemas.microsoft.com/office/drawing/2014/main" val="908758479"/>
                    </a:ext>
                  </a:extLst>
                </a:gridCol>
                <a:gridCol w="6700190">
                  <a:extLst>
                    <a:ext uri="{9D8B030D-6E8A-4147-A177-3AD203B41FA5}">
                      <a16:colId xmlns:a16="http://schemas.microsoft.com/office/drawing/2014/main" val="2515678985"/>
                    </a:ext>
                  </a:extLst>
                </a:gridCol>
              </a:tblGrid>
              <a:tr h="163989">
                <a:tc>
                  <a:txBody>
                    <a:bodyPr/>
                    <a:lstStyle/>
                    <a:p>
                      <a:pPr marL="0" marR="0">
                        <a:lnSpc>
                          <a:spcPct val="115000"/>
                        </a:lnSpc>
                        <a:spcBef>
                          <a:spcPts val="0"/>
                        </a:spcBef>
                        <a:spcAft>
                          <a:spcPts val="0"/>
                        </a:spcAft>
                      </a:pPr>
                      <a:r>
                        <a:rPr lang="en-AU"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SD D N A SA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Item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1245441441"/>
                  </a:ext>
                </a:extLst>
              </a:tr>
              <a:tr h="163989">
                <a:tc>
                  <a:txBody>
                    <a:bodyPr/>
                    <a:lstStyle/>
                    <a:p>
                      <a:pPr marL="0" marR="0">
                        <a:lnSpc>
                          <a:spcPct val="115000"/>
                        </a:lnSpc>
                        <a:spcBef>
                          <a:spcPts val="0"/>
                        </a:spcBef>
                        <a:spcAft>
                          <a:spcPts val="0"/>
                        </a:spcAft>
                      </a:pPr>
                      <a:r>
                        <a:rPr lang="en-AU"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The natural environment will become unstable if humans exceed the limits identified by experts.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1428485198"/>
                  </a:ext>
                </a:extLst>
              </a:tr>
              <a:tr h="163989">
                <a:tc>
                  <a:txBody>
                    <a:bodyPr/>
                    <a:lstStyle/>
                    <a:p>
                      <a:pPr marL="0" marR="0">
                        <a:lnSpc>
                          <a:spcPct val="115000"/>
                        </a:lnSpc>
                        <a:spcBef>
                          <a:spcPts val="0"/>
                        </a:spcBef>
                        <a:spcAft>
                          <a:spcPts val="0"/>
                        </a:spcAft>
                      </a:pPr>
                      <a:r>
                        <a:rPr lang="en-AU"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Humans are part of the natural environment, not separate from it.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1227907414"/>
                  </a:ext>
                </a:extLst>
              </a:tr>
              <a:tr h="163989">
                <a:tc>
                  <a:txBody>
                    <a:bodyPr/>
                    <a:lstStyle/>
                    <a:p>
                      <a:pPr marL="0" marR="0">
                        <a:lnSpc>
                          <a:spcPct val="115000"/>
                        </a:lnSpc>
                        <a:spcBef>
                          <a:spcPts val="0"/>
                        </a:spcBef>
                        <a:spcAft>
                          <a:spcPts val="0"/>
                        </a:spcAft>
                      </a:pPr>
                      <a:r>
                        <a:rPr lang="en-AU"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There are plenty of resources for humans to use in the natural environment.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894853014"/>
                  </a:ext>
                </a:extLst>
              </a:tr>
              <a:tr h="163989">
                <a:tc>
                  <a:txBody>
                    <a:bodyPr/>
                    <a:lstStyle/>
                    <a:p>
                      <a:pPr marL="0" marR="0">
                        <a:lnSpc>
                          <a:spcPct val="115000"/>
                        </a:lnSpc>
                        <a:spcBef>
                          <a:spcPts val="0"/>
                        </a:spcBef>
                        <a:spcAft>
                          <a:spcPts val="0"/>
                        </a:spcAft>
                      </a:pPr>
                      <a:r>
                        <a:rPr lang="en-AU"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The natural environment is unpredictable.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4074913641"/>
                  </a:ext>
                </a:extLst>
              </a:tr>
              <a:tr h="163989">
                <a:tc>
                  <a:txBody>
                    <a:bodyPr/>
                    <a:lstStyle/>
                    <a:p>
                      <a:pPr marL="0" marR="0">
                        <a:lnSpc>
                          <a:spcPct val="115000"/>
                        </a:lnSpc>
                        <a:spcBef>
                          <a:spcPts val="0"/>
                        </a:spcBef>
                        <a:spcAft>
                          <a:spcPts val="0"/>
                        </a:spcAft>
                      </a:pPr>
                      <a:r>
                        <a:rPr lang="en-AU"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The natural environment is strong and stable, but only up to a certain point.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3108990672"/>
                  </a:ext>
                </a:extLst>
              </a:tr>
              <a:tr h="163989">
                <a:tc>
                  <a:txBody>
                    <a:bodyPr/>
                    <a:lstStyle/>
                    <a:p>
                      <a:pPr marL="0" marR="0">
                        <a:lnSpc>
                          <a:spcPct val="115000"/>
                        </a:lnSpc>
                        <a:spcBef>
                          <a:spcPts val="0"/>
                        </a:spcBef>
                        <a:spcAft>
                          <a:spcPts val="0"/>
                        </a:spcAft>
                      </a:pPr>
                      <a:r>
                        <a:rPr lang="en-AU"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All things in the natural environment are interconnected and dependent on each other.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128442502"/>
                  </a:ext>
                </a:extLst>
              </a:tr>
              <a:tr h="163989">
                <a:tc>
                  <a:txBody>
                    <a:bodyPr/>
                    <a:lstStyle/>
                    <a:p>
                      <a:pPr marL="0" marR="0">
                        <a:lnSpc>
                          <a:spcPct val="115000"/>
                        </a:lnSpc>
                        <a:spcBef>
                          <a:spcPts val="0"/>
                        </a:spcBef>
                        <a:spcAft>
                          <a:spcPts val="0"/>
                        </a:spcAft>
                      </a:pPr>
                      <a:r>
                        <a:rPr lang="en-AU" sz="1200">
                          <a:effectLst/>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dirty="0">
                          <a:effectLst/>
                        </a:rPr>
                        <a:t>Human industry and technology has not caused significant damage to the natural environment.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1594710458"/>
                  </a:ext>
                </a:extLst>
              </a:tr>
              <a:tr h="163989">
                <a:tc>
                  <a:txBody>
                    <a:bodyPr/>
                    <a:lstStyle/>
                    <a:p>
                      <a:pPr marL="0" marR="0">
                        <a:lnSpc>
                          <a:spcPct val="115000"/>
                        </a:lnSpc>
                        <a:spcBef>
                          <a:spcPts val="0"/>
                        </a:spcBef>
                        <a:spcAft>
                          <a:spcPts val="0"/>
                        </a:spcAft>
                      </a:pPr>
                      <a:r>
                        <a:rPr lang="en-AU" sz="1200">
                          <a:effectLst/>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The natural environment can be harsh and unfair.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1120768262"/>
                  </a:ext>
                </a:extLst>
              </a:tr>
              <a:tr h="163989">
                <a:tc>
                  <a:txBody>
                    <a:bodyPr/>
                    <a:lstStyle/>
                    <a:p>
                      <a:pPr marL="0" marR="0">
                        <a:lnSpc>
                          <a:spcPct val="115000"/>
                        </a:lnSpc>
                        <a:spcBef>
                          <a:spcPts val="0"/>
                        </a:spcBef>
                        <a:spcAft>
                          <a:spcPts val="0"/>
                        </a:spcAft>
                      </a:pPr>
                      <a:r>
                        <a:rPr lang="en-AU" sz="1200">
                          <a:effectLst/>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The natural environment is manageable within the known limits.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818346114"/>
                  </a:ext>
                </a:extLst>
              </a:tr>
              <a:tr h="163989">
                <a:tc>
                  <a:txBody>
                    <a:bodyPr/>
                    <a:lstStyle/>
                    <a:p>
                      <a:pPr marL="0" marR="0">
                        <a:lnSpc>
                          <a:spcPct val="115000"/>
                        </a:lnSpc>
                        <a:spcBef>
                          <a:spcPts val="0"/>
                        </a:spcBef>
                        <a:spcAft>
                          <a:spcPts val="0"/>
                        </a:spcAft>
                      </a:pPr>
                      <a:r>
                        <a:rPr lang="en-AU"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The natural environment is fragile and the balance can be easily upset.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2946924414"/>
                  </a:ext>
                </a:extLst>
              </a:tr>
              <a:tr h="163989">
                <a:tc>
                  <a:txBody>
                    <a:bodyPr/>
                    <a:lstStyle/>
                    <a:p>
                      <a:pPr marL="0" marR="0">
                        <a:lnSpc>
                          <a:spcPct val="115000"/>
                        </a:lnSpc>
                        <a:spcBef>
                          <a:spcPts val="0"/>
                        </a:spcBef>
                        <a:spcAft>
                          <a:spcPts val="0"/>
                        </a:spcAft>
                      </a:pPr>
                      <a:r>
                        <a:rPr lang="en-AU" sz="1200">
                          <a:effectLst/>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The natural environment is strong and can easily adapt to human activity.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1280805351"/>
                  </a:ext>
                </a:extLst>
              </a:tr>
              <a:tr h="163989">
                <a:tc>
                  <a:txBody>
                    <a:bodyPr/>
                    <a:lstStyle/>
                    <a:p>
                      <a:pPr marL="0" marR="0">
                        <a:lnSpc>
                          <a:spcPct val="115000"/>
                        </a:lnSpc>
                        <a:spcBef>
                          <a:spcPts val="0"/>
                        </a:spcBef>
                        <a:spcAft>
                          <a:spcPts val="0"/>
                        </a:spcAft>
                      </a:pPr>
                      <a:r>
                        <a:rPr lang="en-AU" sz="1200">
                          <a:effectLst/>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Often there's no explanation or reason for the things that happen in the natural environment.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2976670893"/>
                  </a:ext>
                </a:extLst>
              </a:tr>
              <a:tr h="163989">
                <a:tc>
                  <a:txBody>
                    <a:bodyPr/>
                    <a:lstStyle/>
                    <a:p>
                      <a:pPr marL="0" marR="0">
                        <a:lnSpc>
                          <a:spcPct val="115000"/>
                        </a:lnSpc>
                        <a:spcBef>
                          <a:spcPts val="0"/>
                        </a:spcBef>
                        <a:spcAft>
                          <a:spcPts val="0"/>
                        </a:spcAft>
                      </a:pPr>
                      <a:r>
                        <a:rPr lang="en-AU" sz="1200">
                          <a:effectLst/>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The natural environment can be managed if there are clear rules about what is allowed.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1480468295"/>
                  </a:ext>
                </a:extLst>
              </a:tr>
              <a:tr h="321417">
                <a:tc>
                  <a:txBody>
                    <a:bodyPr/>
                    <a:lstStyle/>
                    <a:p>
                      <a:pPr marL="0" marR="0">
                        <a:lnSpc>
                          <a:spcPct val="115000"/>
                        </a:lnSpc>
                        <a:spcBef>
                          <a:spcPts val="0"/>
                        </a:spcBef>
                        <a:spcAft>
                          <a:spcPts val="0"/>
                        </a:spcAft>
                      </a:pPr>
                      <a:r>
                        <a:rPr lang="en-AU" sz="1200">
                          <a:effectLst/>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dirty="0">
                          <a:effectLst/>
                        </a:rPr>
                        <a:t>The natural environment can only be protected if there are large changes in human </a:t>
                      </a:r>
                      <a:r>
                        <a:rPr lang="en-AU" sz="1200" dirty="0" err="1">
                          <a:effectLst/>
                        </a:rPr>
                        <a:t>behavior</a:t>
                      </a:r>
                      <a:r>
                        <a:rPr lang="en-AU" sz="1200" dirty="0">
                          <a:effectLst/>
                        </a:rPr>
                        <a:t> and society.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1149215138"/>
                  </a:ext>
                </a:extLst>
              </a:tr>
              <a:tr h="163989">
                <a:tc>
                  <a:txBody>
                    <a:bodyPr/>
                    <a:lstStyle/>
                    <a:p>
                      <a:pPr marL="0" marR="0">
                        <a:lnSpc>
                          <a:spcPct val="115000"/>
                        </a:lnSpc>
                        <a:spcBef>
                          <a:spcPts val="0"/>
                        </a:spcBef>
                        <a:spcAft>
                          <a:spcPts val="0"/>
                        </a:spcAft>
                      </a:pPr>
                      <a:r>
                        <a:rPr lang="en-AU" sz="1200">
                          <a:effectLst/>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Technology can solve environmental problems.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3352790171"/>
                  </a:ext>
                </a:extLst>
              </a:tr>
              <a:tr h="163989">
                <a:tc>
                  <a:txBody>
                    <a:bodyPr/>
                    <a:lstStyle/>
                    <a:p>
                      <a:pPr marL="0" marR="0">
                        <a:lnSpc>
                          <a:spcPct val="115000"/>
                        </a:lnSpc>
                        <a:spcBef>
                          <a:spcPts val="0"/>
                        </a:spcBef>
                        <a:spcAft>
                          <a:spcPts val="0"/>
                        </a:spcAft>
                      </a:pPr>
                      <a:r>
                        <a:rPr lang="en-AU" sz="1200">
                          <a:effectLst/>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Attempts to manage the natural environment usually end in failure.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1535981397"/>
                  </a:ext>
                </a:extLst>
              </a:tr>
              <a:tr h="163989">
                <a:tc>
                  <a:txBody>
                    <a:bodyPr/>
                    <a:lstStyle/>
                    <a:p>
                      <a:pPr marL="0" marR="0">
                        <a:lnSpc>
                          <a:spcPct val="115000"/>
                        </a:lnSpc>
                        <a:spcBef>
                          <a:spcPts val="0"/>
                        </a:spcBef>
                        <a:spcAft>
                          <a:spcPts val="0"/>
                        </a:spcAft>
                      </a:pPr>
                      <a:r>
                        <a:rPr lang="en-AU" sz="1200">
                          <a:effectLst/>
                        </a:rPr>
                        <a:t>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The Government and scientists should be responsible for managing the natural environment.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1904838326"/>
                  </a:ext>
                </a:extLst>
              </a:tr>
              <a:tr h="163989">
                <a:tc>
                  <a:txBody>
                    <a:bodyPr/>
                    <a:lstStyle/>
                    <a:p>
                      <a:pPr marL="0" marR="0">
                        <a:lnSpc>
                          <a:spcPct val="115000"/>
                        </a:lnSpc>
                        <a:spcBef>
                          <a:spcPts val="0"/>
                        </a:spcBef>
                        <a:spcAft>
                          <a:spcPts val="0"/>
                        </a:spcAft>
                      </a:pPr>
                      <a:r>
                        <a:rPr lang="en-AU" sz="1200">
                          <a:effectLst/>
                        </a:rPr>
                        <a:t>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We all have a moral obligation to protect the environment and consume fewer resources.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2013087737"/>
                  </a:ext>
                </a:extLst>
              </a:tr>
              <a:tr h="163989">
                <a:tc>
                  <a:txBody>
                    <a:bodyPr/>
                    <a:lstStyle/>
                    <a:p>
                      <a:pPr marL="0" marR="0">
                        <a:lnSpc>
                          <a:spcPct val="115000"/>
                        </a:lnSpc>
                        <a:spcBef>
                          <a:spcPts val="0"/>
                        </a:spcBef>
                        <a:spcAft>
                          <a:spcPts val="0"/>
                        </a:spcAft>
                      </a:pPr>
                      <a:r>
                        <a:rPr lang="en-AU" sz="1200">
                          <a:effectLst/>
                        </a:rPr>
                        <a:t>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Individuals should have freedom of choice regardless of the environmental impacts.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4078088716"/>
                  </a:ext>
                </a:extLst>
              </a:tr>
              <a:tr h="321417">
                <a:tc>
                  <a:txBody>
                    <a:bodyPr/>
                    <a:lstStyle/>
                    <a:p>
                      <a:pPr marL="0" marR="0">
                        <a:lnSpc>
                          <a:spcPct val="115000"/>
                        </a:lnSpc>
                        <a:spcBef>
                          <a:spcPts val="0"/>
                        </a:spcBef>
                        <a:spcAft>
                          <a:spcPts val="0"/>
                        </a:spcAft>
                      </a:pPr>
                      <a:r>
                        <a:rPr lang="en-AU" sz="1200">
                          <a:effectLst/>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Environmental rules and regulations are just a way for the authorities and environmentalists to control individuals.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4180989509"/>
                  </a:ext>
                </a:extLst>
              </a:tr>
              <a:tr h="163989">
                <a:tc>
                  <a:txBody>
                    <a:bodyPr/>
                    <a:lstStyle/>
                    <a:p>
                      <a:pPr marL="0" marR="0">
                        <a:lnSpc>
                          <a:spcPct val="115000"/>
                        </a:lnSpc>
                        <a:spcBef>
                          <a:spcPts val="0"/>
                        </a:spcBef>
                        <a:spcAft>
                          <a:spcPts val="0"/>
                        </a:spcAft>
                      </a:pPr>
                      <a:r>
                        <a:rPr lang="en-AU" sz="1200">
                          <a:effectLst/>
                        </a:rPr>
                        <a:t>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Sustainable development is the most rational strategy for managing the natural environment.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4092131469"/>
                  </a:ext>
                </a:extLst>
              </a:tr>
              <a:tr h="163989">
                <a:tc>
                  <a:txBody>
                    <a:bodyPr/>
                    <a:lstStyle/>
                    <a:p>
                      <a:pPr marL="0" marR="0">
                        <a:lnSpc>
                          <a:spcPct val="115000"/>
                        </a:lnSpc>
                        <a:spcBef>
                          <a:spcPts val="0"/>
                        </a:spcBef>
                        <a:spcAft>
                          <a:spcPts val="0"/>
                        </a:spcAft>
                      </a:pPr>
                      <a:r>
                        <a:rPr lang="en-AU" sz="1200">
                          <a:effectLst/>
                        </a:rPr>
                        <a:t>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Conservation and protection is the most rational strategy for managing the natural environment.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470832424"/>
                  </a:ext>
                </a:extLst>
              </a:tr>
              <a:tr h="321417">
                <a:tc>
                  <a:txBody>
                    <a:bodyPr/>
                    <a:lstStyle/>
                    <a:p>
                      <a:pPr marL="0" marR="0">
                        <a:lnSpc>
                          <a:spcPct val="115000"/>
                        </a:lnSpc>
                        <a:spcBef>
                          <a:spcPts val="0"/>
                        </a:spcBef>
                        <a:spcAft>
                          <a:spcPts val="0"/>
                        </a:spcAft>
                      </a:pPr>
                      <a:r>
                        <a:rPr lang="en-AU" sz="1200">
                          <a:effectLst/>
                        </a:rPr>
                        <a:t>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Economic competition and deregulation is the most rational strategy for managing the natural environment.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1834318695"/>
                  </a:ext>
                </a:extLst>
              </a:tr>
              <a:tr h="163989">
                <a:tc>
                  <a:txBody>
                    <a:bodyPr/>
                    <a:lstStyle/>
                    <a:p>
                      <a:pPr marL="0" marR="0">
                        <a:lnSpc>
                          <a:spcPct val="115000"/>
                        </a:lnSpc>
                        <a:spcBef>
                          <a:spcPts val="0"/>
                        </a:spcBef>
                        <a:spcAft>
                          <a:spcPts val="0"/>
                        </a:spcAft>
                      </a:pPr>
                      <a:r>
                        <a:rPr lang="en-AU" sz="1200">
                          <a:effectLst/>
                        </a:rPr>
                        <a:t>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a:effectLst/>
                        </a:rPr>
                        <a:t>1   2   3   4   5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tc>
                  <a:txBody>
                    <a:bodyPr/>
                    <a:lstStyle/>
                    <a:p>
                      <a:pPr marL="0" marR="0">
                        <a:lnSpc>
                          <a:spcPct val="115000"/>
                        </a:lnSpc>
                        <a:spcBef>
                          <a:spcPts val="0"/>
                        </a:spcBef>
                        <a:spcAft>
                          <a:spcPts val="0"/>
                        </a:spcAft>
                      </a:pPr>
                      <a:r>
                        <a:rPr lang="en-AU" sz="1200" dirty="0">
                          <a:effectLst/>
                        </a:rPr>
                        <a:t>Doing nothing is the most rational strategy for managing the natural environment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036" marR="59036" marT="0" marB="0" anchor="ctr"/>
                </a:tc>
                <a:extLst>
                  <a:ext uri="{0D108BD9-81ED-4DB2-BD59-A6C34878D82A}">
                    <a16:rowId xmlns:a16="http://schemas.microsoft.com/office/drawing/2014/main" val="3191742115"/>
                  </a:ext>
                </a:extLst>
              </a:tr>
            </a:tbl>
          </a:graphicData>
        </a:graphic>
      </p:graphicFrame>
      <p:sp>
        <p:nvSpPr>
          <p:cNvPr id="6" name="TextBox 5">
            <a:extLst>
              <a:ext uri="{FF2B5EF4-FFF2-40B4-BE49-F238E27FC236}">
                <a16:creationId xmlns:a16="http://schemas.microsoft.com/office/drawing/2014/main" id="{ED0B2B17-3B63-4248-A5E8-CF2F8D4AD057}"/>
              </a:ext>
            </a:extLst>
          </p:cNvPr>
          <p:cNvSpPr txBox="1"/>
          <p:nvPr/>
        </p:nvSpPr>
        <p:spPr>
          <a:xfrm>
            <a:off x="114300" y="5592639"/>
            <a:ext cx="9029700" cy="1084015"/>
          </a:xfrm>
          <a:prstGeom prst="rect">
            <a:avLst/>
          </a:prstGeom>
          <a:noFill/>
        </p:spPr>
        <p:txBody>
          <a:bodyPr wrap="square">
            <a:spAutoFit/>
          </a:bodyPr>
          <a:lstStyle/>
          <a:p>
            <a:pPr marL="0" marR="0">
              <a:lnSpc>
                <a:spcPct val="115000"/>
              </a:lnSpc>
              <a:spcBef>
                <a:spcPts val="0"/>
              </a:spcBef>
              <a:spcAft>
                <a:spcPts val="1000"/>
              </a:spcAft>
            </a:pPr>
            <a:r>
              <a:rPr lang="en-A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SD = strongly disagree; D = disagree; N = neither agree nor disagree; A = agree; SA = strongly agree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Sum up your scores for question numbers: 	1)+5)+9)+13)+17)+21) =		2)+6)+10)+14)+18)+22) =</a:t>
            </a:r>
          </a:p>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3)+7)+11)+15)+19)+23) =		4)+8)+12)+16)+20)+24) =</a:t>
            </a:r>
            <a:endParaRPr lang="en-US" sz="1400" dirty="0"/>
          </a:p>
        </p:txBody>
      </p:sp>
    </p:spTree>
    <p:extLst>
      <p:ext uri="{BB962C8B-B14F-4D97-AF65-F5344CB8AC3E}">
        <p14:creationId xmlns:p14="http://schemas.microsoft.com/office/powerpoint/2010/main" val="3541333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720840"/>
            <a:ext cx="8077200" cy="3785652"/>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Different Perspectives of Nature</a:t>
            </a:r>
          </a:p>
          <a:p>
            <a:endParaRPr lang="en-US" sz="2000" dirty="0">
              <a:latin typeface="Times New Roman" panose="02020603050405020304" pitchFamily="18" charset="0"/>
              <a:ea typeface="Times New Roman" panose="02020603050405020304" pitchFamily="18" charset="0"/>
            </a:endParaRPr>
          </a:p>
          <a:p>
            <a:endParaRPr lang="en-US" sz="2000" dirty="0">
              <a:latin typeface="Times New Roman" panose="02020603050405020304" pitchFamily="18" charset="0"/>
              <a:ea typeface="Times New Roman" panose="02020603050405020304" pitchFamily="18" charset="0"/>
            </a:endParaRPr>
          </a:p>
          <a:p>
            <a:r>
              <a:rPr lang="en-US" sz="2000" i="1" dirty="0">
                <a:latin typeface="Times New Roman" panose="02020603050405020304" pitchFamily="18" charset="0"/>
                <a:ea typeface="Times New Roman" panose="02020603050405020304" pitchFamily="18" charset="0"/>
              </a:rPr>
              <a:t>Everything is connected</a:t>
            </a:r>
            <a:r>
              <a:rPr lang="en-US" sz="2000" dirty="0">
                <a:latin typeface="Times New Roman" panose="02020603050405020304" pitchFamily="18" charset="0"/>
                <a:ea typeface="Times New Roman" panose="02020603050405020304" pitchFamily="18" charset="0"/>
              </a:rPr>
              <a:t> – environmental unity, balance of nature, events are directly and indirectly connected together. </a:t>
            </a:r>
          </a:p>
          <a:p>
            <a:endParaRPr lang="en-US" sz="2000" dirty="0">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Traditional cultures also feel this is beyond human understanding yet treat nature with respect in order to avoid adverse consequences.  </a:t>
            </a:r>
          </a:p>
          <a:p>
            <a:endParaRPr lang="en-US" sz="2000" dirty="0">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Human ecology (systems ecology) studies the great chain of effects that reverberate through ecosystems and social systems, with explicit effort to identify and quantify the details of these connections.</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551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413338"/>
            <a:ext cx="8153400" cy="2677656"/>
          </a:xfrm>
          <a:prstGeom prst="rect">
            <a:avLst/>
          </a:prstGeom>
        </p:spPr>
        <p:txBody>
          <a:bodyPr wrap="square">
            <a:spAutoFit/>
          </a:bodyPr>
          <a:lstStyle/>
          <a:p>
            <a:r>
              <a:rPr lang="en-US" sz="2400" b="1" dirty="0"/>
              <a:t>Cultural Theory</a:t>
            </a:r>
            <a:r>
              <a:rPr lang="en-US" sz="2400" dirty="0"/>
              <a:t> is based on the hypothesis that one’s world view shapes one’s social relationships and perceptions, and that these social relationships contribute to one’s world view (Douglas and </a:t>
            </a:r>
            <a:r>
              <a:rPr lang="en-US" sz="2400" dirty="0" err="1"/>
              <a:t>Wildavsky</a:t>
            </a:r>
            <a:r>
              <a:rPr lang="en-US" sz="2400" dirty="0"/>
              <a:t>, 1982, Thompson et al., 1990).  </a:t>
            </a:r>
          </a:p>
          <a:p>
            <a:endParaRPr lang="en-US" sz="2400" dirty="0"/>
          </a:p>
          <a:p>
            <a:r>
              <a:rPr lang="en-US" sz="2400" dirty="0"/>
              <a:t>This positive feedback loop reinforces particular perceptions and cultural contexts. </a:t>
            </a:r>
          </a:p>
        </p:txBody>
      </p:sp>
    </p:spTree>
    <p:extLst>
      <p:ext uri="{BB962C8B-B14F-4D97-AF65-F5344CB8AC3E}">
        <p14:creationId xmlns:p14="http://schemas.microsoft.com/office/powerpoint/2010/main" val="1336011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3400" y="1066800"/>
            <a:ext cx="8305800" cy="4893647"/>
          </a:xfrm>
          <a:prstGeom prst="rect">
            <a:avLst/>
          </a:prstGeom>
          <a:noFill/>
          <a:ln w="9525">
            <a:noFill/>
            <a:miter lim="800000"/>
            <a:headEnd/>
            <a:tailEnd/>
          </a:ln>
        </p:spPr>
        <p:txBody>
          <a:bodyPr>
            <a:spAutoFit/>
          </a:bodyPr>
          <a:lstStyle/>
          <a:p>
            <a:pPr>
              <a:defRPr/>
            </a:pPr>
            <a:r>
              <a:rPr lang="en-US" sz="2400" dirty="0">
                <a:latin typeface="+mn-lt"/>
              </a:rPr>
              <a:t>Four Cultural Types/Solidarities </a:t>
            </a:r>
          </a:p>
          <a:p>
            <a:pPr>
              <a:defRPr/>
            </a:pPr>
            <a:endParaRPr lang="en-US" sz="2400" dirty="0"/>
          </a:p>
          <a:p>
            <a:pPr>
              <a:defRPr/>
            </a:pPr>
            <a:r>
              <a:rPr lang="en-US" sz="2400" dirty="0">
                <a:latin typeface="+mn-lt"/>
              </a:rPr>
              <a:t>1. We do not need to worry about environmental problems; the environment is not easily disturbed. - DURABLE</a:t>
            </a:r>
          </a:p>
          <a:p>
            <a:pPr>
              <a:defRPr/>
            </a:pPr>
            <a:endParaRPr lang="en-US" sz="2400" dirty="0">
              <a:latin typeface="+mn-lt"/>
            </a:endParaRPr>
          </a:p>
          <a:p>
            <a:pPr>
              <a:defRPr/>
            </a:pPr>
            <a:r>
              <a:rPr lang="en-US" sz="2400" dirty="0">
                <a:latin typeface="+mn-lt"/>
              </a:rPr>
              <a:t>2. Environmental problems will not easily run out of control, but we must not exceed limits. - REASONABLE WITHIN LIMITS</a:t>
            </a:r>
          </a:p>
          <a:p>
            <a:pPr>
              <a:defRPr/>
            </a:pPr>
            <a:endParaRPr lang="en-US" sz="2400" dirty="0">
              <a:latin typeface="+mn-lt"/>
            </a:endParaRPr>
          </a:p>
          <a:p>
            <a:pPr>
              <a:defRPr/>
            </a:pPr>
            <a:r>
              <a:rPr lang="en-US" sz="2400" dirty="0">
                <a:latin typeface="+mn-lt"/>
              </a:rPr>
              <a:t>3. We have to be very careful with the environment; the slightest change may be catastrophic. - FRAGILE</a:t>
            </a:r>
          </a:p>
          <a:p>
            <a:pPr>
              <a:defRPr/>
            </a:pPr>
            <a:endParaRPr lang="en-US" sz="2400" dirty="0">
              <a:latin typeface="+mn-lt"/>
            </a:endParaRPr>
          </a:p>
          <a:p>
            <a:pPr>
              <a:defRPr/>
            </a:pPr>
            <a:r>
              <a:rPr lang="en-US" sz="2400" dirty="0">
                <a:latin typeface="+mn-lt"/>
              </a:rPr>
              <a:t>4. We do not know whether environmental problems will aggravate or not. - CAPRICIOUS</a:t>
            </a:r>
          </a:p>
        </p:txBody>
      </p:sp>
    </p:spTree>
    <p:extLst>
      <p:ext uri="{BB962C8B-B14F-4D97-AF65-F5344CB8AC3E}">
        <p14:creationId xmlns:p14="http://schemas.microsoft.com/office/powerpoint/2010/main" val="30021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xEl>
                                              <p:pRg st="4" end="4"/>
                                            </p:txEl>
                                          </p:spTgt>
                                        </p:tgtEl>
                                        <p:attrNameLst>
                                          <p:attrName>style.visibility</p:attrName>
                                        </p:attrNameLst>
                                      </p:cBhvr>
                                      <p:to>
                                        <p:strVal val="visible"/>
                                      </p:to>
                                    </p:set>
                                    <p:animEffect transition="in" filter="fade">
                                      <p:cBhvr>
                                        <p:cTn id="7" dur="500"/>
                                        <p:tgtEl>
                                          <p:spTgt spid="717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xEl>
                                              <p:pRg st="6" end="6"/>
                                            </p:txEl>
                                          </p:spTgt>
                                        </p:tgtEl>
                                        <p:attrNameLst>
                                          <p:attrName>style.visibility</p:attrName>
                                        </p:attrNameLst>
                                      </p:cBhvr>
                                      <p:to>
                                        <p:strVal val="visible"/>
                                      </p:to>
                                    </p:set>
                                    <p:animEffect transition="in" filter="fade">
                                      <p:cBhvr>
                                        <p:cTn id="12" dur="500"/>
                                        <p:tgtEl>
                                          <p:spTgt spid="7170">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xEl>
                                              <p:pRg st="8" end="8"/>
                                            </p:txEl>
                                          </p:spTgt>
                                        </p:tgtEl>
                                        <p:attrNameLst>
                                          <p:attrName>style.visibility</p:attrName>
                                        </p:attrNameLst>
                                      </p:cBhvr>
                                      <p:to>
                                        <p:strVal val="visible"/>
                                      </p:to>
                                    </p:set>
                                    <p:animEffect transition="in" filter="fade">
                                      <p:cBhvr>
                                        <p:cTn id="17" dur="500"/>
                                        <p:tgtEl>
                                          <p:spTgt spid="71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026"/>
          <p:cNvGrpSpPr>
            <a:grpSpLocks/>
          </p:cNvGrpSpPr>
          <p:nvPr/>
        </p:nvGrpSpPr>
        <p:grpSpPr bwMode="auto">
          <a:xfrm>
            <a:off x="765086" y="1371600"/>
            <a:ext cx="7613827" cy="4700588"/>
            <a:chOff x="0" y="343"/>
            <a:chExt cx="2801" cy="1729"/>
          </a:xfrm>
        </p:grpSpPr>
        <p:sp>
          <p:nvSpPr>
            <p:cNvPr id="10244" name="Text Box 1027"/>
            <p:cNvSpPr txBox="1">
              <a:spLocks noChangeArrowheads="1"/>
            </p:cNvSpPr>
            <p:nvPr/>
          </p:nvSpPr>
          <p:spPr bwMode="auto">
            <a:xfrm>
              <a:off x="1152" y="1948"/>
              <a:ext cx="189"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600"/>
                <a:t>grid</a:t>
              </a:r>
            </a:p>
          </p:txBody>
        </p:sp>
        <p:grpSp>
          <p:nvGrpSpPr>
            <p:cNvPr id="10245" name="Group 1028"/>
            <p:cNvGrpSpPr>
              <a:grpSpLocks/>
            </p:cNvGrpSpPr>
            <p:nvPr/>
          </p:nvGrpSpPr>
          <p:grpSpPr bwMode="auto">
            <a:xfrm>
              <a:off x="0" y="343"/>
              <a:ext cx="2801" cy="1655"/>
              <a:chOff x="0" y="343"/>
              <a:chExt cx="2801" cy="1655"/>
            </a:xfrm>
          </p:grpSpPr>
          <p:grpSp>
            <p:nvGrpSpPr>
              <p:cNvPr id="10246" name="Group 1029"/>
              <p:cNvGrpSpPr>
                <a:grpSpLocks/>
              </p:cNvGrpSpPr>
              <p:nvPr/>
            </p:nvGrpSpPr>
            <p:grpSpPr bwMode="auto">
              <a:xfrm>
                <a:off x="1717" y="1264"/>
                <a:ext cx="377" cy="503"/>
                <a:chOff x="1056" y="480"/>
                <a:chExt cx="864" cy="1152"/>
              </a:xfrm>
            </p:grpSpPr>
            <p:grpSp>
              <p:nvGrpSpPr>
                <p:cNvPr id="10273" name="Group 1030"/>
                <p:cNvGrpSpPr>
                  <a:grpSpLocks/>
                </p:cNvGrpSpPr>
                <p:nvPr/>
              </p:nvGrpSpPr>
              <p:grpSpPr bwMode="auto">
                <a:xfrm rot="5400000" flipH="1">
                  <a:off x="1008" y="720"/>
                  <a:ext cx="960" cy="864"/>
                  <a:chOff x="864" y="960"/>
                  <a:chExt cx="960" cy="864"/>
                </a:xfrm>
              </p:grpSpPr>
              <p:sp>
                <p:nvSpPr>
                  <p:cNvPr id="10275" name="Arc 1031"/>
                  <p:cNvSpPr>
                    <a:spLocks/>
                  </p:cNvSpPr>
                  <p:nvPr/>
                </p:nvSpPr>
                <p:spPr bwMode="auto">
                  <a:xfrm>
                    <a:off x="864" y="960"/>
                    <a:ext cx="960"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76" name="Arc 1032"/>
                  <p:cNvSpPr>
                    <a:spLocks/>
                  </p:cNvSpPr>
                  <p:nvPr/>
                </p:nvSpPr>
                <p:spPr bwMode="auto">
                  <a:xfrm flipV="1">
                    <a:off x="864" y="1392"/>
                    <a:ext cx="960"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274" name="Oval 1033"/>
                <p:cNvSpPr>
                  <a:spLocks noChangeArrowheads="1"/>
                </p:cNvSpPr>
                <p:nvPr/>
              </p:nvSpPr>
              <p:spPr bwMode="auto">
                <a:xfrm>
                  <a:off x="1392" y="480"/>
                  <a:ext cx="192" cy="1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sp>
            <p:nvSpPr>
              <p:cNvPr id="10247" name="Text Box 1034"/>
              <p:cNvSpPr txBox="1">
                <a:spLocks noChangeArrowheads="1"/>
              </p:cNvSpPr>
              <p:nvPr/>
            </p:nvSpPr>
            <p:spPr bwMode="auto">
              <a:xfrm>
                <a:off x="1536" y="1776"/>
                <a:ext cx="70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dirty="0"/>
                  <a:t>Egalitarian/Fragile</a:t>
                </a:r>
              </a:p>
            </p:txBody>
          </p:sp>
          <p:grpSp>
            <p:nvGrpSpPr>
              <p:cNvPr id="10248" name="Group 1035"/>
              <p:cNvGrpSpPr>
                <a:grpSpLocks/>
              </p:cNvGrpSpPr>
              <p:nvPr/>
            </p:nvGrpSpPr>
            <p:grpSpPr bwMode="auto">
              <a:xfrm>
                <a:off x="377" y="1317"/>
                <a:ext cx="377" cy="419"/>
                <a:chOff x="1728" y="2592"/>
                <a:chExt cx="864" cy="960"/>
              </a:xfrm>
            </p:grpSpPr>
            <p:grpSp>
              <p:nvGrpSpPr>
                <p:cNvPr id="10269" name="Group 1036"/>
                <p:cNvGrpSpPr>
                  <a:grpSpLocks/>
                </p:cNvGrpSpPr>
                <p:nvPr/>
              </p:nvGrpSpPr>
              <p:grpSpPr bwMode="auto">
                <a:xfrm rot="-5400000" flipH="1" flipV="1">
                  <a:off x="1680" y="2640"/>
                  <a:ext cx="960" cy="864"/>
                  <a:chOff x="864" y="960"/>
                  <a:chExt cx="960" cy="864"/>
                </a:xfrm>
              </p:grpSpPr>
              <p:sp>
                <p:nvSpPr>
                  <p:cNvPr id="10271" name="Arc 1037"/>
                  <p:cNvSpPr>
                    <a:spLocks/>
                  </p:cNvSpPr>
                  <p:nvPr/>
                </p:nvSpPr>
                <p:spPr bwMode="auto">
                  <a:xfrm>
                    <a:off x="864" y="960"/>
                    <a:ext cx="960"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72" name="Arc 1038"/>
                  <p:cNvSpPr>
                    <a:spLocks/>
                  </p:cNvSpPr>
                  <p:nvPr/>
                </p:nvSpPr>
                <p:spPr bwMode="auto">
                  <a:xfrm flipV="1">
                    <a:off x="864" y="1392"/>
                    <a:ext cx="960"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270" name="Oval 1039"/>
                <p:cNvSpPr>
                  <a:spLocks noChangeArrowheads="1"/>
                </p:cNvSpPr>
                <p:nvPr/>
              </p:nvSpPr>
              <p:spPr bwMode="auto">
                <a:xfrm>
                  <a:off x="2064" y="3360"/>
                  <a:ext cx="192" cy="1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sp>
            <p:nvSpPr>
              <p:cNvPr id="10249" name="Text Box 1040"/>
              <p:cNvSpPr txBox="1">
                <a:spLocks noChangeArrowheads="1"/>
              </p:cNvSpPr>
              <p:nvPr/>
            </p:nvSpPr>
            <p:spPr bwMode="auto">
              <a:xfrm>
                <a:off x="144" y="1776"/>
                <a:ext cx="7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dirty="0"/>
                  <a:t>Individualist/Durable</a:t>
                </a:r>
              </a:p>
            </p:txBody>
          </p:sp>
          <p:sp>
            <p:nvSpPr>
              <p:cNvPr id="10250" name="Text Box 1041"/>
              <p:cNvSpPr txBox="1">
                <a:spLocks noChangeArrowheads="1"/>
              </p:cNvSpPr>
              <p:nvPr/>
            </p:nvSpPr>
            <p:spPr bwMode="auto">
              <a:xfrm>
                <a:off x="288" y="768"/>
                <a:ext cx="7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dirty="0"/>
                  <a:t>Fatalist/Capricious</a:t>
                </a:r>
              </a:p>
            </p:txBody>
          </p:sp>
          <p:grpSp>
            <p:nvGrpSpPr>
              <p:cNvPr id="10251" name="Group 1042"/>
              <p:cNvGrpSpPr>
                <a:grpSpLocks/>
              </p:cNvGrpSpPr>
              <p:nvPr/>
            </p:nvGrpSpPr>
            <p:grpSpPr bwMode="auto">
              <a:xfrm>
                <a:off x="201" y="573"/>
                <a:ext cx="733" cy="84"/>
                <a:chOff x="3504" y="3120"/>
                <a:chExt cx="1680" cy="192"/>
              </a:xfrm>
            </p:grpSpPr>
            <p:sp>
              <p:nvSpPr>
                <p:cNvPr id="10267" name="Oval 1043"/>
                <p:cNvSpPr>
                  <a:spLocks noChangeArrowheads="1"/>
                </p:cNvSpPr>
                <p:nvPr/>
              </p:nvSpPr>
              <p:spPr bwMode="auto">
                <a:xfrm>
                  <a:off x="4224" y="3120"/>
                  <a:ext cx="192" cy="1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0268" name="Line 1044"/>
                <p:cNvSpPr>
                  <a:spLocks noChangeShapeType="1"/>
                </p:cNvSpPr>
                <p:nvPr/>
              </p:nvSpPr>
              <p:spPr bwMode="auto">
                <a:xfrm>
                  <a:off x="3504" y="3312"/>
                  <a:ext cx="16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52" name="Line 1045"/>
              <p:cNvSpPr>
                <a:spLocks noChangeShapeType="1"/>
              </p:cNvSpPr>
              <p:nvPr/>
            </p:nvSpPr>
            <p:spPr bwMode="auto">
              <a:xfrm>
                <a:off x="0" y="1160"/>
                <a:ext cx="230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3" name="Line 1046"/>
              <p:cNvSpPr>
                <a:spLocks noChangeShapeType="1"/>
              </p:cNvSpPr>
              <p:nvPr/>
            </p:nvSpPr>
            <p:spPr bwMode="auto">
              <a:xfrm>
                <a:off x="1153" y="343"/>
                <a:ext cx="0" cy="165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4" name="Text Box 1047"/>
              <p:cNvSpPr txBox="1">
                <a:spLocks noChangeArrowheads="1"/>
              </p:cNvSpPr>
              <p:nvPr/>
            </p:nvSpPr>
            <p:spPr bwMode="auto">
              <a:xfrm>
                <a:off x="1488" y="912"/>
                <a:ext cx="13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dirty="0" err="1"/>
                  <a:t>Hierarchist</a:t>
                </a:r>
                <a:r>
                  <a:rPr lang="en-US" altLang="en-US" sz="1800" dirty="0"/>
                  <a:t>/Reasonable within limits</a:t>
                </a:r>
              </a:p>
            </p:txBody>
          </p:sp>
          <p:grpSp>
            <p:nvGrpSpPr>
              <p:cNvPr id="10255" name="Group 1048"/>
              <p:cNvGrpSpPr>
                <a:grpSpLocks/>
              </p:cNvGrpSpPr>
              <p:nvPr/>
            </p:nvGrpSpPr>
            <p:grpSpPr bwMode="auto">
              <a:xfrm>
                <a:off x="1572" y="500"/>
                <a:ext cx="587" cy="377"/>
                <a:chOff x="2208" y="2448"/>
                <a:chExt cx="1344" cy="864"/>
              </a:xfrm>
            </p:grpSpPr>
            <p:sp>
              <p:nvSpPr>
                <p:cNvPr id="10258" name="Oval 1049"/>
                <p:cNvSpPr>
                  <a:spLocks noChangeArrowheads="1"/>
                </p:cNvSpPr>
                <p:nvPr/>
              </p:nvSpPr>
              <p:spPr bwMode="auto">
                <a:xfrm>
                  <a:off x="2784" y="2688"/>
                  <a:ext cx="192" cy="1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10259" name="Group 1050"/>
                <p:cNvGrpSpPr>
                  <a:grpSpLocks/>
                </p:cNvGrpSpPr>
                <p:nvPr/>
              </p:nvGrpSpPr>
              <p:grpSpPr bwMode="auto">
                <a:xfrm>
                  <a:off x="2208" y="2448"/>
                  <a:ext cx="672" cy="864"/>
                  <a:chOff x="2208" y="2448"/>
                  <a:chExt cx="672" cy="864"/>
                </a:xfrm>
              </p:grpSpPr>
              <p:sp>
                <p:nvSpPr>
                  <p:cNvPr id="10264" name="Arc 1051"/>
                  <p:cNvSpPr>
                    <a:spLocks/>
                  </p:cNvSpPr>
                  <p:nvPr/>
                </p:nvSpPr>
                <p:spPr bwMode="auto">
                  <a:xfrm flipH="1">
                    <a:off x="2208" y="2448"/>
                    <a:ext cx="240"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5" name="Arc 1052"/>
                  <p:cNvSpPr>
                    <a:spLocks/>
                  </p:cNvSpPr>
                  <p:nvPr/>
                </p:nvSpPr>
                <p:spPr bwMode="auto">
                  <a:xfrm>
                    <a:off x="2448" y="2448"/>
                    <a:ext cx="236" cy="288"/>
                  </a:xfrm>
                  <a:custGeom>
                    <a:avLst/>
                    <a:gdLst>
                      <a:gd name="T0" fmla="*/ 0 w 21280"/>
                      <a:gd name="T1" fmla="*/ 0 h 21600"/>
                      <a:gd name="T2" fmla="*/ 0 w 21280"/>
                      <a:gd name="T3" fmla="*/ 0 h 21600"/>
                      <a:gd name="T4" fmla="*/ 0 w 21280"/>
                      <a:gd name="T5" fmla="*/ 0 h 21600"/>
                      <a:gd name="T6" fmla="*/ 0 60000 65536"/>
                      <a:gd name="T7" fmla="*/ 0 60000 65536"/>
                      <a:gd name="T8" fmla="*/ 0 60000 65536"/>
                      <a:gd name="T9" fmla="*/ 0 w 21280"/>
                      <a:gd name="T10" fmla="*/ 0 h 21600"/>
                      <a:gd name="T11" fmla="*/ 21280 w 21280"/>
                      <a:gd name="T12" fmla="*/ 21600 h 21600"/>
                    </a:gdLst>
                    <a:ahLst/>
                    <a:cxnLst>
                      <a:cxn ang="T6">
                        <a:pos x="T0" y="T1"/>
                      </a:cxn>
                      <a:cxn ang="T7">
                        <a:pos x="T2" y="T3"/>
                      </a:cxn>
                      <a:cxn ang="T8">
                        <a:pos x="T4" y="T5"/>
                      </a:cxn>
                    </a:cxnLst>
                    <a:rect l="T9" t="T10" r="T11" b="T12"/>
                    <a:pathLst>
                      <a:path w="21280" h="21600" fill="none" extrusionOk="0">
                        <a:moveTo>
                          <a:pt x="-1" y="0"/>
                        </a:moveTo>
                        <a:cubicBezTo>
                          <a:pt x="10499" y="0"/>
                          <a:pt x="19478" y="7550"/>
                          <a:pt x="21279" y="17895"/>
                        </a:cubicBezTo>
                      </a:path>
                      <a:path w="21280" h="21600" stroke="0" extrusionOk="0">
                        <a:moveTo>
                          <a:pt x="-1" y="0"/>
                        </a:moveTo>
                        <a:cubicBezTo>
                          <a:pt x="10499" y="0"/>
                          <a:pt x="19478" y="7550"/>
                          <a:pt x="21279" y="1789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6" name="Arc 1053"/>
                  <p:cNvSpPr>
                    <a:spLocks/>
                  </p:cNvSpPr>
                  <p:nvPr/>
                </p:nvSpPr>
                <p:spPr bwMode="auto">
                  <a:xfrm flipH="1" flipV="1">
                    <a:off x="2688" y="2671"/>
                    <a:ext cx="192" cy="210"/>
                  </a:xfrm>
                  <a:custGeom>
                    <a:avLst/>
                    <a:gdLst>
                      <a:gd name="T0" fmla="*/ 0 w 21600"/>
                      <a:gd name="T1" fmla="*/ 0 h 23616"/>
                      <a:gd name="T2" fmla="*/ 0 w 21600"/>
                      <a:gd name="T3" fmla="*/ 0 h 23616"/>
                      <a:gd name="T4" fmla="*/ 0 w 21600"/>
                      <a:gd name="T5" fmla="*/ 0 h 23616"/>
                      <a:gd name="T6" fmla="*/ 0 60000 65536"/>
                      <a:gd name="T7" fmla="*/ 0 60000 65536"/>
                      <a:gd name="T8" fmla="*/ 0 60000 65536"/>
                      <a:gd name="T9" fmla="*/ 0 w 21600"/>
                      <a:gd name="T10" fmla="*/ 0 h 23616"/>
                      <a:gd name="T11" fmla="*/ 21600 w 21600"/>
                      <a:gd name="T12" fmla="*/ 23616 h 23616"/>
                    </a:gdLst>
                    <a:ahLst/>
                    <a:cxnLst>
                      <a:cxn ang="T6">
                        <a:pos x="T0" y="T1"/>
                      </a:cxn>
                      <a:cxn ang="T7">
                        <a:pos x="T2" y="T3"/>
                      </a:cxn>
                      <a:cxn ang="T8">
                        <a:pos x="T4" y="T5"/>
                      </a:cxn>
                    </a:cxnLst>
                    <a:rect l="T9" t="T10" r="T11" b="T12"/>
                    <a:pathLst>
                      <a:path w="21600" h="23616" fill="none" extrusionOk="0">
                        <a:moveTo>
                          <a:pt x="-1" y="0"/>
                        </a:moveTo>
                        <a:cubicBezTo>
                          <a:pt x="11929" y="0"/>
                          <a:pt x="21600" y="9670"/>
                          <a:pt x="21600" y="21600"/>
                        </a:cubicBezTo>
                        <a:cubicBezTo>
                          <a:pt x="21600" y="22273"/>
                          <a:pt x="21568" y="22945"/>
                          <a:pt x="21505" y="23615"/>
                        </a:cubicBezTo>
                      </a:path>
                      <a:path w="21600" h="23616" stroke="0" extrusionOk="0">
                        <a:moveTo>
                          <a:pt x="-1" y="0"/>
                        </a:moveTo>
                        <a:cubicBezTo>
                          <a:pt x="11929" y="0"/>
                          <a:pt x="21600" y="9670"/>
                          <a:pt x="21600" y="21600"/>
                        </a:cubicBezTo>
                        <a:cubicBezTo>
                          <a:pt x="21600" y="22273"/>
                          <a:pt x="21568" y="22945"/>
                          <a:pt x="21505" y="2361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260" name="Group 1054"/>
                <p:cNvGrpSpPr>
                  <a:grpSpLocks/>
                </p:cNvGrpSpPr>
                <p:nvPr/>
              </p:nvGrpSpPr>
              <p:grpSpPr bwMode="auto">
                <a:xfrm flipH="1">
                  <a:off x="2880" y="2448"/>
                  <a:ext cx="672" cy="864"/>
                  <a:chOff x="2208" y="2448"/>
                  <a:chExt cx="672" cy="864"/>
                </a:xfrm>
              </p:grpSpPr>
              <p:sp>
                <p:nvSpPr>
                  <p:cNvPr id="10261" name="Arc 1055"/>
                  <p:cNvSpPr>
                    <a:spLocks/>
                  </p:cNvSpPr>
                  <p:nvPr/>
                </p:nvSpPr>
                <p:spPr bwMode="auto">
                  <a:xfrm flipH="1">
                    <a:off x="2208" y="2448"/>
                    <a:ext cx="240"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2" name="Arc 1056"/>
                  <p:cNvSpPr>
                    <a:spLocks/>
                  </p:cNvSpPr>
                  <p:nvPr/>
                </p:nvSpPr>
                <p:spPr bwMode="auto">
                  <a:xfrm>
                    <a:off x="2448" y="2448"/>
                    <a:ext cx="236" cy="288"/>
                  </a:xfrm>
                  <a:custGeom>
                    <a:avLst/>
                    <a:gdLst>
                      <a:gd name="T0" fmla="*/ 0 w 21280"/>
                      <a:gd name="T1" fmla="*/ 0 h 21600"/>
                      <a:gd name="T2" fmla="*/ 0 w 21280"/>
                      <a:gd name="T3" fmla="*/ 0 h 21600"/>
                      <a:gd name="T4" fmla="*/ 0 w 21280"/>
                      <a:gd name="T5" fmla="*/ 0 h 21600"/>
                      <a:gd name="T6" fmla="*/ 0 60000 65536"/>
                      <a:gd name="T7" fmla="*/ 0 60000 65536"/>
                      <a:gd name="T8" fmla="*/ 0 60000 65536"/>
                      <a:gd name="T9" fmla="*/ 0 w 21280"/>
                      <a:gd name="T10" fmla="*/ 0 h 21600"/>
                      <a:gd name="T11" fmla="*/ 21280 w 21280"/>
                      <a:gd name="T12" fmla="*/ 21600 h 21600"/>
                    </a:gdLst>
                    <a:ahLst/>
                    <a:cxnLst>
                      <a:cxn ang="T6">
                        <a:pos x="T0" y="T1"/>
                      </a:cxn>
                      <a:cxn ang="T7">
                        <a:pos x="T2" y="T3"/>
                      </a:cxn>
                      <a:cxn ang="T8">
                        <a:pos x="T4" y="T5"/>
                      </a:cxn>
                    </a:cxnLst>
                    <a:rect l="T9" t="T10" r="T11" b="T12"/>
                    <a:pathLst>
                      <a:path w="21280" h="21600" fill="none" extrusionOk="0">
                        <a:moveTo>
                          <a:pt x="-1" y="0"/>
                        </a:moveTo>
                        <a:cubicBezTo>
                          <a:pt x="10499" y="0"/>
                          <a:pt x="19478" y="7550"/>
                          <a:pt x="21279" y="17895"/>
                        </a:cubicBezTo>
                      </a:path>
                      <a:path w="21280" h="21600" stroke="0" extrusionOk="0">
                        <a:moveTo>
                          <a:pt x="-1" y="0"/>
                        </a:moveTo>
                        <a:cubicBezTo>
                          <a:pt x="10499" y="0"/>
                          <a:pt x="19478" y="7550"/>
                          <a:pt x="21279" y="1789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3" name="Arc 1057"/>
                  <p:cNvSpPr>
                    <a:spLocks/>
                  </p:cNvSpPr>
                  <p:nvPr/>
                </p:nvSpPr>
                <p:spPr bwMode="auto">
                  <a:xfrm flipH="1" flipV="1">
                    <a:off x="2688" y="2671"/>
                    <a:ext cx="192" cy="210"/>
                  </a:xfrm>
                  <a:custGeom>
                    <a:avLst/>
                    <a:gdLst>
                      <a:gd name="T0" fmla="*/ 0 w 21600"/>
                      <a:gd name="T1" fmla="*/ 0 h 23616"/>
                      <a:gd name="T2" fmla="*/ 0 w 21600"/>
                      <a:gd name="T3" fmla="*/ 0 h 23616"/>
                      <a:gd name="T4" fmla="*/ 0 w 21600"/>
                      <a:gd name="T5" fmla="*/ 0 h 23616"/>
                      <a:gd name="T6" fmla="*/ 0 60000 65536"/>
                      <a:gd name="T7" fmla="*/ 0 60000 65536"/>
                      <a:gd name="T8" fmla="*/ 0 60000 65536"/>
                      <a:gd name="T9" fmla="*/ 0 w 21600"/>
                      <a:gd name="T10" fmla="*/ 0 h 23616"/>
                      <a:gd name="T11" fmla="*/ 21600 w 21600"/>
                      <a:gd name="T12" fmla="*/ 23616 h 23616"/>
                    </a:gdLst>
                    <a:ahLst/>
                    <a:cxnLst>
                      <a:cxn ang="T6">
                        <a:pos x="T0" y="T1"/>
                      </a:cxn>
                      <a:cxn ang="T7">
                        <a:pos x="T2" y="T3"/>
                      </a:cxn>
                      <a:cxn ang="T8">
                        <a:pos x="T4" y="T5"/>
                      </a:cxn>
                    </a:cxnLst>
                    <a:rect l="T9" t="T10" r="T11" b="T12"/>
                    <a:pathLst>
                      <a:path w="21600" h="23616" fill="none" extrusionOk="0">
                        <a:moveTo>
                          <a:pt x="-1" y="0"/>
                        </a:moveTo>
                        <a:cubicBezTo>
                          <a:pt x="11929" y="0"/>
                          <a:pt x="21600" y="9670"/>
                          <a:pt x="21600" y="21600"/>
                        </a:cubicBezTo>
                        <a:cubicBezTo>
                          <a:pt x="21600" y="22273"/>
                          <a:pt x="21568" y="22945"/>
                          <a:pt x="21505" y="23615"/>
                        </a:cubicBezTo>
                      </a:path>
                      <a:path w="21600" h="23616" stroke="0" extrusionOk="0">
                        <a:moveTo>
                          <a:pt x="-1" y="0"/>
                        </a:moveTo>
                        <a:cubicBezTo>
                          <a:pt x="11929" y="0"/>
                          <a:pt x="21600" y="9670"/>
                          <a:pt x="21600" y="21600"/>
                        </a:cubicBezTo>
                        <a:cubicBezTo>
                          <a:pt x="21600" y="22273"/>
                          <a:pt x="21568" y="22945"/>
                          <a:pt x="21505" y="2361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256" name="Text Box 1058"/>
              <p:cNvSpPr txBox="1">
                <a:spLocks noChangeArrowheads="1"/>
              </p:cNvSpPr>
              <p:nvPr/>
            </p:nvSpPr>
            <p:spPr bwMode="auto">
              <a:xfrm>
                <a:off x="2256" y="1152"/>
                <a:ext cx="2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600"/>
                  <a:t>group</a:t>
                </a:r>
              </a:p>
            </p:txBody>
          </p:sp>
          <p:sp>
            <p:nvSpPr>
              <p:cNvPr id="10257" name="AutoShape 1059"/>
              <p:cNvSpPr>
                <a:spLocks noChangeArrowheads="1"/>
              </p:cNvSpPr>
              <p:nvPr/>
            </p:nvSpPr>
            <p:spPr bwMode="auto">
              <a:xfrm>
                <a:off x="901" y="992"/>
                <a:ext cx="503" cy="33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800"/>
                  <a:t>Hermit</a:t>
                </a:r>
              </a:p>
            </p:txBody>
          </p:sp>
        </p:grpSp>
      </p:grpSp>
      <p:sp>
        <p:nvSpPr>
          <p:cNvPr id="10243" name="Text Box 1060"/>
          <p:cNvSpPr txBox="1">
            <a:spLocks noChangeArrowheads="1"/>
          </p:cNvSpPr>
          <p:nvPr/>
        </p:nvSpPr>
        <p:spPr bwMode="auto">
          <a:xfrm>
            <a:off x="1069886" y="460375"/>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Cultural Theory Solidarities (Thompson 1997)</a:t>
            </a:r>
          </a:p>
        </p:txBody>
      </p:sp>
    </p:spTree>
    <p:extLst>
      <p:ext uri="{BB962C8B-B14F-4D97-AF65-F5344CB8AC3E}">
        <p14:creationId xmlns:p14="http://schemas.microsoft.com/office/powerpoint/2010/main" val="3991814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27</TotalTime>
  <Words>2626</Words>
  <Application>Microsoft Office PowerPoint</Application>
  <PresentationFormat>On-screen Show (4:3)</PresentationFormat>
  <Paragraphs>306</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Franklin Gothic Book</vt:lpstr>
      <vt:lpstr>Georgia</vt:lpstr>
      <vt:lpstr>Helvetica</vt:lpstr>
      <vt:lpstr>Helvetica-Bold</vt:lpstr>
      <vt:lpstr>Perpetua</vt:lpstr>
      <vt:lpstr>Times New Roman</vt:lpstr>
      <vt:lpstr>Trebuchet MS</vt:lpstr>
      <vt:lpstr>Wingdings 2</vt:lpstr>
      <vt:lpstr>Equity</vt:lpstr>
      <vt:lpstr>Cultural Theory of Worldviews</vt:lpstr>
      <vt:lpstr>Placing value on the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Ecosystem services – the benefits people get from nature</vt:lpstr>
      <vt:lpstr>Ecological Economists wanted to give credit to “Natural Capital”</vt:lpstr>
      <vt:lpstr>Energy flow and material cycling</vt:lpstr>
      <vt:lpstr>PowerPoint Presentation</vt:lpstr>
      <vt:lpstr>Production and consumption</vt:lpstr>
      <vt:lpstr>Biological production is main service</vt:lpstr>
      <vt:lpstr>PowerPoint Presentation</vt:lpstr>
      <vt:lpstr>Material cycling</vt:lpstr>
      <vt:lpstr>PowerPoint Presentation</vt:lpstr>
      <vt:lpstr>PowerPoint Presentation</vt:lpstr>
      <vt:lpstr>Ecosystem Changes in Last 50 Years</vt:lpstr>
      <vt:lpstr>Unprecedented change: Biogeochemical Cycles</vt:lpstr>
      <vt:lpstr>Millennium Ecosystem Study</vt:lpstr>
      <vt:lpstr>The degradation of ecosystem services represents loss of a capital asset </vt:lpstr>
      <vt:lpstr>Visit the Millennium Ecosystem Assessment Website</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bfath</dc:creator>
  <cp:lastModifiedBy>Fath, Brian</cp:lastModifiedBy>
  <cp:revision>60</cp:revision>
  <dcterms:created xsi:type="dcterms:W3CDTF">2011-01-04T17:25:30Z</dcterms:created>
  <dcterms:modified xsi:type="dcterms:W3CDTF">2022-09-22T09:30:04Z</dcterms:modified>
</cp:coreProperties>
</file>