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4" r:id="rId2"/>
    <p:sldId id="349" r:id="rId3"/>
    <p:sldId id="443" r:id="rId4"/>
    <p:sldId id="420" r:id="rId5"/>
    <p:sldId id="423" r:id="rId6"/>
    <p:sldId id="426" r:id="rId7"/>
    <p:sldId id="439" r:id="rId8"/>
    <p:sldId id="427" r:id="rId9"/>
    <p:sldId id="424" r:id="rId10"/>
    <p:sldId id="421" r:id="rId11"/>
    <p:sldId id="428" r:id="rId12"/>
    <p:sldId id="422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42" r:id="rId21"/>
    <p:sldId id="436" r:id="rId22"/>
    <p:sldId id="437" r:id="rId23"/>
    <p:sldId id="438" r:id="rId24"/>
    <p:sldId id="444" r:id="rId25"/>
    <p:sldId id="417" r:id="rId26"/>
    <p:sldId id="44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8" autoAdjust="0"/>
  </p:normalViewPr>
  <p:slideViewPr>
    <p:cSldViewPr>
      <p:cViewPr varScale="1">
        <p:scale>
          <a:sx n="63" d="100"/>
          <a:sy n="63" d="100"/>
        </p:scale>
        <p:origin x="62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19614-8CF4-46DC-8015-2E0B2D56D8B7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B6D54-D49A-4FD5-B690-340D8EA85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56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0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0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0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7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6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1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8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D7C3-9EE4-4348-8633-BE6E9E33FBF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7698" y="533400"/>
            <a:ext cx="7473559" cy="1676694"/>
          </a:xfrm>
        </p:spPr>
        <p:txBody>
          <a:bodyPr>
            <a:noAutofit/>
          </a:bodyPr>
          <a:lstStyle/>
          <a:p>
            <a:pPr algn="r"/>
            <a:r>
              <a:rPr lang="en-US" sz="3600" b="1" dirty="0"/>
              <a:t>Foundations </a:t>
            </a:r>
            <a:r>
              <a:rPr lang="en-US" sz="3600" b="1" i="1" dirty="0"/>
              <a:t>for</a:t>
            </a:r>
            <a:r>
              <a:rPr lang="en-US" sz="3600" b="1" dirty="0"/>
              <a:t> Sustainability</a:t>
            </a:r>
            <a:endParaRPr lang="en-US" sz="2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95800"/>
            <a:ext cx="8095371" cy="1981200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Brian D.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Fath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&amp; Dan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Fiscus</a:t>
            </a:r>
            <a:endParaRPr 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Fulbright Distinguished Chair, Masaryk University, Brno, Czech Republic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Professor, Towson University, Maryland, USA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Senior Research Scholar, International Institute for Applied Systems Analysis, Austria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3" y="897590"/>
            <a:ext cx="2706167" cy="33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9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62000"/>
            <a:ext cx="3632102" cy="5539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1219200"/>
            <a:ext cx="4330096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Ecological Origin of Life</a:t>
            </a:r>
          </a:p>
          <a:p>
            <a:r>
              <a:rPr lang="en-US" dirty="0"/>
              <a:t>HT </a:t>
            </a:r>
            <a:r>
              <a:rPr lang="en-US" dirty="0" err="1"/>
              <a:t>Odum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Prebiotic coupled complementary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The ecological cycle generated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organisms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59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 of the processes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23500"/>
            <a:ext cx="51816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3200400"/>
            <a:ext cx="5090601" cy="3365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34636"/>
            <a:ext cx="2060614" cy="2577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8477" y="2438400"/>
            <a:ext cx="370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seas and at the margins of land</a:t>
            </a:r>
          </a:p>
          <a:p>
            <a:r>
              <a:rPr lang="en-US" dirty="0"/>
              <a:t>Estuarine turbidity maximum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44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– the first organism</a:t>
            </a:r>
            <a:endParaRPr lang="cs-CZ" dirty="0"/>
          </a:p>
        </p:txBody>
      </p:sp>
      <p:pic>
        <p:nvPicPr>
          <p:cNvPr id="2050" name="Picture 2" descr="Výsledek obrázku pro lifeless pl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17638"/>
            <a:ext cx="8534400" cy="48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324600"/>
            <a:ext cx="4691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 organism without an ecosystem?</a:t>
            </a:r>
            <a:endParaRPr lang="cs-C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572000"/>
            <a:ext cx="2512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I’m here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What’s for dinner?</a:t>
            </a: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8399"/>
            <a:ext cx="8686800" cy="440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Undifferentiated wholeness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050" y="2438399"/>
            <a:ext cx="3456350" cy="44020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 time before a distinction of life and non-life</a:t>
            </a:r>
          </a:p>
          <a:p>
            <a:r>
              <a:rPr lang="en-US" sz="2800" dirty="0"/>
              <a:t>Only one relation: environment-environment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solidFill>
                  <a:schemeClr val="bg1"/>
                </a:solidFill>
              </a:rPr>
              <a:t>Two new relations were created inside the former undifferentiated system: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Life-Environment relations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Life-Life relations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Life-Environment relation is inherently good</a:t>
            </a: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Survival of life (sustained life) is value basis</a:t>
            </a:r>
          </a:p>
          <a:p>
            <a:r>
              <a:rPr lang="en-US" dirty="0"/>
              <a:t>Environment can be good toward Life, and</a:t>
            </a:r>
          </a:p>
          <a:p>
            <a:r>
              <a:rPr lang="en-US" dirty="0"/>
              <a:t>Life can be good for the environment</a:t>
            </a:r>
          </a:p>
          <a:p>
            <a:endParaRPr lang="en-US" dirty="0"/>
          </a:p>
          <a:p>
            <a:r>
              <a:rPr lang="en-US" dirty="0"/>
              <a:t>Relations can squeeze more value out of the energy gradients, </a:t>
            </a:r>
            <a:r>
              <a:rPr lang="en-US" dirty="0" err="1"/>
              <a:t>i.e</a:t>
            </a:r>
            <a:r>
              <a:rPr lang="en-US" dirty="0"/>
              <a:t>, by being more complex can do more work, persist longer</a:t>
            </a:r>
          </a:p>
          <a:p>
            <a:endParaRPr lang="en-US" dirty="0"/>
          </a:p>
          <a:p>
            <a:r>
              <a:rPr lang="en-US" dirty="0"/>
              <a:t>Life must be working with, augmented by Environment, else would have perished long ago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1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67000"/>
            <a:ext cx="8229600" cy="36115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dirty="0"/>
              <a:t>Life has a metabolism, where it harvests energy/resources from an external source for its own use.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Life can grow, adapt to its environment, or can otherwise evolve from its present form into a different one.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Life responds to external stimuli from its environment, and alters its behavior accordingly.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And life can reproduce, creating viable offspring that arise from its own internal processes.</a:t>
            </a:r>
          </a:p>
          <a:p>
            <a:endParaRPr lang="cs-C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" y="0"/>
            <a:ext cx="9126415" cy="233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Rosen’s (M,R)-system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Metabolism and Repair</a:t>
            </a:r>
          </a:p>
          <a:p>
            <a:endParaRPr lang="en-US" dirty="0"/>
          </a:p>
          <a:p>
            <a:r>
              <a:rPr lang="en-US" dirty="0"/>
              <a:t>Why is an organism different than a machine?</a:t>
            </a:r>
          </a:p>
          <a:p>
            <a:pPr lvl="1"/>
            <a:r>
              <a:rPr lang="en-US" dirty="0"/>
              <a:t>Organisms are self-making and self-causing</a:t>
            </a:r>
          </a:p>
          <a:p>
            <a:pPr lvl="1"/>
            <a:r>
              <a:rPr lang="en-US" dirty="0"/>
              <a:t>Closed to efficient cause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675" y="4193308"/>
            <a:ext cx="3514725" cy="25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40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To understand how life persists on Earth, we have to understand ecosystems</a:t>
            </a: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“We tend to think about life in terms of individuals, because individuals are alive. But sustaining life on Earth requires more than individuals or even single populations or species... </a:t>
            </a:r>
          </a:p>
          <a:p>
            <a:pPr marL="0" indent="0">
              <a:buNone/>
            </a:pPr>
            <a:r>
              <a:rPr lang="en-US" dirty="0"/>
              <a:t>Living things require 24 chemical elements, and these must cycle from the environment into organisms and back to the environment. Life also requires a flow of energy... </a:t>
            </a:r>
          </a:p>
          <a:p>
            <a:pPr marL="0" indent="0">
              <a:buNone/>
            </a:pPr>
            <a:r>
              <a:rPr lang="en-US" dirty="0"/>
              <a:t>Although alive, an individual cannot by itself maintain all the necessary chemical cycling or energy flow. </a:t>
            </a:r>
            <a:r>
              <a:rPr lang="en-US" i="1" dirty="0"/>
              <a:t>Those processes are maintained by a group of individuals of various species and their non-living environment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b="1" dirty="0"/>
              <a:t>Sustained life on Earth is a characteristic of ecosystems</a:t>
            </a:r>
            <a:r>
              <a:rPr lang="en-US" dirty="0"/>
              <a:t>, not of individual organisms or populations.” </a:t>
            </a:r>
            <a:r>
              <a:rPr lang="cs-CZ" dirty="0"/>
              <a:t>(</a:t>
            </a:r>
            <a:r>
              <a:rPr lang="en-US" dirty="0"/>
              <a:t>Keller and </a:t>
            </a:r>
            <a:r>
              <a:rPr lang="en-US" dirty="0" err="1"/>
              <a:t>Botkin</a:t>
            </a:r>
            <a:r>
              <a:rPr lang="en-US" dirty="0"/>
              <a:t> 2008, </a:t>
            </a:r>
            <a:r>
              <a:rPr lang="cs-CZ" dirty="0"/>
              <a:t>p. 66)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 b="13333"/>
          <a:stretch/>
        </p:blipFill>
        <p:spPr>
          <a:xfrm>
            <a:off x="1514475" y="5943600"/>
            <a:ext cx="66389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6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selection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an ecosystem provide a robust unit of selection?</a:t>
            </a:r>
          </a:p>
          <a:p>
            <a:pPr lvl="1"/>
            <a:r>
              <a:rPr lang="en-US" dirty="0"/>
              <a:t>Discrete construction of life</a:t>
            </a:r>
          </a:p>
          <a:p>
            <a:pPr lvl="1"/>
            <a:r>
              <a:rPr lang="en-US" dirty="0"/>
              <a:t>Sustained construction of life</a:t>
            </a:r>
          </a:p>
          <a:p>
            <a:endParaRPr lang="en-US" dirty="0"/>
          </a:p>
          <a:p>
            <a:r>
              <a:rPr lang="en-US" dirty="0"/>
              <a:t>Life selects its environment as much as Environment selects Life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5035"/>
          <a:stretch/>
        </p:blipFill>
        <p:spPr>
          <a:xfrm>
            <a:off x="304800" y="5336686"/>
            <a:ext cx="6477000" cy="1406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6466" y="5336686"/>
            <a:ext cx="1305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Grazing</a:t>
            </a:r>
          </a:p>
          <a:p>
            <a:r>
              <a:rPr lang="en-US" dirty="0"/>
              <a:t>Fertilizing</a:t>
            </a:r>
          </a:p>
          <a:p>
            <a:r>
              <a:rPr lang="en-US" dirty="0"/>
              <a:t>Aerating</a:t>
            </a:r>
          </a:p>
          <a:p>
            <a:r>
              <a:rPr lang="en-US" dirty="0"/>
              <a:t>Compacting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5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build up of gradients </a:t>
            </a:r>
          </a:p>
          <a:p>
            <a:pPr lvl="1"/>
            <a:r>
              <a:rPr lang="en-US" dirty="0"/>
              <a:t>Through autocatalytic processes</a:t>
            </a:r>
          </a:p>
          <a:p>
            <a:pPr lvl="2"/>
            <a:r>
              <a:rPr lang="en-US" dirty="0"/>
              <a:t>Non-random structures</a:t>
            </a:r>
          </a:p>
          <a:p>
            <a:pPr lvl="2"/>
            <a:r>
              <a:rPr lang="en-US" dirty="0"/>
              <a:t>Amounts or concentrations of energy and matter</a:t>
            </a:r>
          </a:p>
          <a:p>
            <a:r>
              <a:rPr lang="en-US" dirty="0"/>
              <a:t>The pace of release, use, or dissipation of the gradients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07" r="13137" b="6886"/>
          <a:stretch/>
        </p:blipFill>
        <p:spPr>
          <a:xfrm>
            <a:off x="6813254" y="609600"/>
            <a:ext cx="1902575" cy="20113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06816" y="4341674"/>
            <a:ext cx="6262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 ecosystem can be thought of as a conduit through which energy passes, with </a:t>
            </a:r>
            <a:r>
              <a:rPr lang="en-US" sz="2400" i="1" dirty="0"/>
              <a:t>many or few transformations</a:t>
            </a:r>
            <a:r>
              <a:rPr lang="en-US" sz="2400" dirty="0"/>
              <a:t> of energy/matter during its trip through the conduit.  The interesting question is what happens in the conduit.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3" y="4374998"/>
            <a:ext cx="2888673" cy="249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5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4543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4</a:t>
            </a:r>
            <a:br>
              <a:rPr lang="en-US" dirty="0"/>
            </a:br>
            <a:r>
              <a:rPr lang="en-US" dirty="0"/>
              <a:t>Life: From origins to humans</a:t>
            </a:r>
            <a:endParaRPr lang="en-US" strike="sngStrik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030061-0E75-406E-AD72-EE2C8914B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09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72"/>
            <a:ext cx="5181600" cy="1143000"/>
          </a:xfrm>
        </p:spPr>
        <p:txBody>
          <a:bodyPr/>
          <a:lstStyle/>
          <a:p>
            <a:r>
              <a:rPr lang="en-US" dirty="0"/>
              <a:t>Organization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54" y="1316065"/>
            <a:ext cx="5149446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Desert – energy passage is swift and simple leaving little traces of its passage</a:t>
            </a:r>
          </a:p>
          <a:p>
            <a:r>
              <a:rPr lang="en-US" dirty="0"/>
              <a:t>In the forest, energy flow is anything but swift and simple, because of the diverse and roundabout way that the system’s web of teeming, interdependent organisms uses energy.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857250"/>
            <a:ext cx="3886200" cy="2629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90364"/>
            <a:ext cx="5096698" cy="2658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413053"/>
            <a:ext cx="3955252" cy="26320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18175" y="5957084"/>
            <a:ext cx="381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Is the driver: 1) the structure, 2) the dissipation, 3) the process, or something else?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89038" y="5992836"/>
            <a:ext cx="742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charge</a:t>
            </a:r>
            <a:endParaRPr lang="cs-CZ" sz="1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25695" y="5875817"/>
            <a:ext cx="976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discharge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234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of Life requires at least three unit-models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0" y="1453906"/>
            <a:ext cx="4652596" cy="4466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90" y="4648200"/>
            <a:ext cx="3332285" cy="2221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062" y="4032983"/>
            <a:ext cx="3561523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600199"/>
            <a:ext cx="2177561" cy="22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6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 of efficient cause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Life emerges and self-sustains through a type of self-organization such that each participant “thing” is “doing its own thing” and “doing its own thing to fit together”</a:t>
            </a:r>
          </a:p>
          <a:p>
            <a:r>
              <a:rPr lang="cs-CZ" dirty="0"/>
              <a:t>“</a:t>
            </a:r>
            <a:r>
              <a:rPr lang="cs-CZ" dirty="0" err="1"/>
              <a:t>The</a:t>
            </a:r>
            <a:r>
              <a:rPr lang="en-US" dirty="0"/>
              <a:t> function of each task is its role in the reproduction of this Kantian whole.” </a:t>
            </a:r>
            <a:r>
              <a:rPr lang="en-US" sz="2600" dirty="0"/>
              <a:t>Kaufman 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564671"/>
            <a:ext cx="5257800" cy="2955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3619429"/>
            <a:ext cx="1899128" cy="28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1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self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Discrete self (bounded by skin)</a:t>
            </a:r>
          </a:p>
          <a:p>
            <a:r>
              <a:rPr lang="en-US" dirty="0"/>
              <a:t>Extended self (including environmental context)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Remain healthy in a holistic + context fashion, caring for the Life-support systems we depend on 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90800"/>
            <a:ext cx="2026487" cy="23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17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7F86-1CF8-43D8-88A6-56E92D26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5B76E-E5D4-4999-94C0-C8B4C11A6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04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What is the role of water in the origins of life?</a:t>
            </a:r>
          </a:p>
          <a:p>
            <a:endParaRPr lang="en-US" dirty="0"/>
          </a:p>
          <a:p>
            <a:r>
              <a:rPr lang="en-US" dirty="0"/>
              <a:t>Which came first the organism or the ecosystem?</a:t>
            </a:r>
          </a:p>
          <a:p>
            <a:endParaRPr lang="en-US" dirty="0"/>
          </a:p>
          <a:p>
            <a:r>
              <a:rPr lang="en-US" dirty="0"/>
              <a:t>What does it mean to say relations are not material and need not be conserved?</a:t>
            </a:r>
          </a:p>
          <a:p>
            <a:pPr lvl="1"/>
            <a:r>
              <a:rPr lang="en-US" dirty="0"/>
              <a:t>Life: a novel emergence of relations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What is the relevance of Hierarchy in the </a:t>
            </a:r>
            <a:r>
              <a:rPr lang="en-US" dirty="0" err="1"/>
              <a:t>hexaflexagon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Is the whole idea of autocatalysis and closure making sense?</a:t>
            </a:r>
          </a:p>
          <a:p>
            <a:pPr lvl="1"/>
            <a:r>
              <a:rPr lang="en-US" dirty="0"/>
              <a:t>The result of systemic operations are once more systemic operations</a:t>
            </a:r>
          </a:p>
          <a:p>
            <a:pPr lvl="1"/>
            <a:r>
              <a:rPr lang="en-US" dirty="0"/>
              <a:t>Can there be circular hierarchies?</a:t>
            </a:r>
          </a:p>
        </p:txBody>
      </p:sp>
    </p:spTree>
    <p:extLst>
      <p:ext uri="{BB962C8B-B14F-4D97-AF65-F5344CB8AC3E}">
        <p14:creationId xmlns:p14="http://schemas.microsoft.com/office/powerpoint/2010/main" val="62831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4543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4</a:t>
            </a:r>
            <a:br>
              <a:rPr lang="en-US" dirty="0"/>
            </a:br>
            <a:r>
              <a:rPr lang="en-US" dirty="0"/>
              <a:t>Life: From origins to </a:t>
            </a:r>
            <a:r>
              <a:rPr lang="en-US" strike="sngStrike" dirty="0"/>
              <a:t>humans</a:t>
            </a:r>
            <a:r>
              <a:rPr lang="en-US" dirty="0"/>
              <a:t> destiny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reaction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It may be that we cannot know and achieve sustainability on Earth until we know and achieve colonization of Life beyond Earth.</a:t>
            </a:r>
          </a:p>
          <a:p>
            <a:pPr marL="400050" lvl="1" indent="0">
              <a:buNone/>
            </a:pPr>
            <a:r>
              <a:rPr lang="en-US" dirty="0"/>
              <a:t>	What does this mean and do you agree?</a:t>
            </a:r>
          </a:p>
          <a:p>
            <a:pPr marL="40005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What part was most confusing or most difficult to understand?</a:t>
            </a:r>
          </a:p>
        </p:txBody>
      </p:sp>
    </p:spTree>
    <p:extLst>
      <p:ext uri="{BB962C8B-B14F-4D97-AF65-F5344CB8AC3E}">
        <p14:creationId xmlns:p14="http://schemas.microsoft.com/office/powerpoint/2010/main" val="7886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Ecosystemic</a:t>
            </a:r>
            <a:r>
              <a:rPr lang="en-US" dirty="0"/>
              <a:t> Life hypothesis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came first the organism or the ecosystem?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46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Earth before Life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2095500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441084"/>
            <a:ext cx="4343400" cy="3257550"/>
          </a:xfrm>
          <a:prstGeom prst="rect">
            <a:avLst/>
          </a:prstGeom>
        </p:spPr>
      </p:pic>
      <p:pic>
        <p:nvPicPr>
          <p:cNvPr id="7" name="Picture 4" descr="https://www.universetoday.com/wp-content/uploads/2009/08/tita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349" y="3695700"/>
            <a:ext cx="405765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36412E9D-D759-4CD4-A830-ACC486BB2A23}"/>
              </a:ext>
            </a:extLst>
          </p:cNvPr>
          <p:cNvSpPr/>
          <p:nvPr/>
        </p:nvSpPr>
        <p:spPr>
          <a:xfrm rot="1699567">
            <a:off x="5917912" y="2355931"/>
            <a:ext cx="3847627" cy="343218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energy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19200"/>
            <a:ext cx="5225143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3810000"/>
            <a:ext cx="5279571" cy="296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0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85" y="-35169"/>
            <a:ext cx="9161585" cy="6031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97" y="304800"/>
            <a:ext cx="89566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Relentless input of energy – something must be done with it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Diurnal, annual, and latitudinal cycles and variation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5472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gives rise to gradient formation:</a:t>
            </a:r>
            <a:br>
              <a:rPr lang="en-US" dirty="0"/>
            </a:br>
            <a:r>
              <a:rPr lang="en-US" dirty="0"/>
              <a:t>cycles emerge to dissipate the gradients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71" y="1417638"/>
            <a:ext cx="4339929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895600"/>
            <a:ext cx="4791075" cy="3419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1828800"/>
            <a:ext cx="2998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air and sea together</a:t>
            </a:r>
            <a:endParaRPr lang="cs-CZ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CB52AE-4EBB-41A6-B544-FE909D461BE6}"/>
              </a:ext>
            </a:extLst>
          </p:cNvPr>
          <p:cNvSpPr txBox="1">
            <a:spLocks/>
          </p:cNvSpPr>
          <p:nvPr/>
        </p:nvSpPr>
        <p:spPr>
          <a:xfrm>
            <a:off x="0" y="6315074"/>
            <a:ext cx="914400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gradient is a differential (e.g., hot and cold) that has the ability to do work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8341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Geothermal energy</a:t>
            </a:r>
            <a:endParaRPr lang="cs-CZ" dirty="0"/>
          </a:p>
        </p:txBody>
      </p:sp>
      <p:pic>
        <p:nvPicPr>
          <p:cNvPr id="3080" name="Picture 8" descr="Výsledek obrázku pro Steam rises from geothermal plains in Kamchatka, Russi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2978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ek obrázku pro Steam rises from geothermal plains in Kamchatka, Russia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3439795"/>
            <a:ext cx="4572000" cy="304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ýsledek obrázku pro yellowstone mud pot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869831"/>
            <a:ext cx="4450447" cy="296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58508" y="5486400"/>
            <a:ext cx="353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gives rise to gradients and flow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53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947</Words>
  <Application>Microsoft Office PowerPoint</Application>
  <PresentationFormat>On-screen Show (4:3)</PresentationFormat>
  <Paragraphs>128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Foundations for Sustainability</vt:lpstr>
      <vt:lpstr>Chapter 4 Life: From origins to humans</vt:lpstr>
      <vt:lpstr>Chapter 4 Life: From origins to humans destiny</vt:lpstr>
      <vt:lpstr>Ecosystemic Life hypothesis</vt:lpstr>
      <vt:lpstr>Earth before Life</vt:lpstr>
      <vt:lpstr>Solar energy</vt:lpstr>
      <vt:lpstr>PowerPoint Presentation</vt:lpstr>
      <vt:lpstr>Energy gives rise to gradient formation: cycles emerge to dissipate the gradients</vt:lpstr>
      <vt:lpstr>Geothermal energy</vt:lpstr>
      <vt:lpstr>PowerPoint Presentation</vt:lpstr>
      <vt:lpstr>Encapsulation of the processes</vt:lpstr>
      <vt:lpstr>An alternative – the first organism</vt:lpstr>
      <vt:lpstr>Undifferentiated wholeness</vt:lpstr>
      <vt:lpstr>Life-Environment relation is inherently good</vt:lpstr>
      <vt:lpstr>PowerPoint Presentation</vt:lpstr>
      <vt:lpstr>Robert Rosen’s (M,R)-system</vt:lpstr>
      <vt:lpstr>To understand how life persists on Earth, we have to understand ecosystems</vt:lpstr>
      <vt:lpstr>Unit of selection</vt:lpstr>
      <vt:lpstr>Gradients</vt:lpstr>
      <vt:lpstr>Organization matters</vt:lpstr>
      <vt:lpstr>Definition of Life requires at least three unit-models</vt:lpstr>
      <vt:lpstr>Closure of efficient cause</vt:lpstr>
      <vt:lpstr>Ecological self</vt:lpstr>
      <vt:lpstr>PowerPoint Presentation</vt:lpstr>
      <vt:lpstr>Discussion questions</vt:lpstr>
      <vt:lpstr>Discussion questions</vt:lpstr>
    </vt:vector>
  </TitlesOfParts>
  <Company>Towson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Fath, Brian</dc:creator>
  <cp:lastModifiedBy>Fath, Brian</cp:lastModifiedBy>
  <cp:revision>103</cp:revision>
  <dcterms:created xsi:type="dcterms:W3CDTF">2014-02-10T17:03:30Z</dcterms:created>
  <dcterms:modified xsi:type="dcterms:W3CDTF">2022-11-01T11:03:53Z</dcterms:modified>
</cp:coreProperties>
</file>