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44" r:id="rId2"/>
    <p:sldId id="349" r:id="rId3"/>
    <p:sldId id="420" r:id="rId4"/>
    <p:sldId id="441" r:id="rId5"/>
    <p:sldId id="495" r:id="rId6"/>
    <p:sldId id="517" r:id="rId7"/>
    <p:sldId id="519" r:id="rId8"/>
    <p:sldId id="520" r:id="rId9"/>
    <p:sldId id="521" r:id="rId10"/>
    <p:sldId id="522" r:id="rId11"/>
    <p:sldId id="525" r:id="rId12"/>
    <p:sldId id="526" r:id="rId13"/>
    <p:sldId id="475" r:id="rId14"/>
    <p:sldId id="476" r:id="rId15"/>
    <p:sldId id="477" r:id="rId16"/>
    <p:sldId id="471" r:id="rId17"/>
    <p:sldId id="472" r:id="rId18"/>
    <p:sldId id="480" r:id="rId19"/>
    <p:sldId id="481" r:id="rId20"/>
    <p:sldId id="482" r:id="rId21"/>
    <p:sldId id="483" r:id="rId22"/>
    <p:sldId id="484" r:id="rId23"/>
    <p:sldId id="485" r:id="rId24"/>
    <p:sldId id="442" r:id="rId25"/>
    <p:sldId id="454" r:id="rId26"/>
    <p:sldId id="455" r:id="rId27"/>
    <p:sldId id="456" r:id="rId28"/>
    <p:sldId id="458" r:id="rId29"/>
    <p:sldId id="443" r:id="rId30"/>
    <p:sldId id="460" r:id="rId31"/>
    <p:sldId id="474" r:id="rId32"/>
    <p:sldId id="467" r:id="rId33"/>
    <p:sldId id="468" r:id="rId34"/>
    <p:sldId id="469" r:id="rId35"/>
    <p:sldId id="444" r:id="rId36"/>
    <p:sldId id="510" r:id="rId37"/>
    <p:sldId id="511" r:id="rId38"/>
    <p:sldId id="512" r:id="rId39"/>
    <p:sldId id="449" r:id="rId40"/>
    <p:sldId id="486" r:id="rId41"/>
    <p:sldId id="488" r:id="rId42"/>
    <p:sldId id="489" r:id="rId43"/>
    <p:sldId id="500" r:id="rId44"/>
    <p:sldId id="513" r:id="rId45"/>
    <p:sldId id="506" r:id="rId46"/>
    <p:sldId id="450" r:id="rId47"/>
    <p:sldId id="490" r:id="rId48"/>
    <p:sldId id="507" r:id="rId49"/>
    <p:sldId id="503" r:id="rId50"/>
    <p:sldId id="504" r:id="rId51"/>
    <p:sldId id="451" r:id="rId52"/>
    <p:sldId id="493" r:id="rId53"/>
    <p:sldId id="494" r:id="rId54"/>
    <p:sldId id="515" r:id="rId55"/>
    <p:sldId id="496" r:id="rId56"/>
    <p:sldId id="505" r:id="rId57"/>
    <p:sldId id="453" r:id="rId58"/>
    <p:sldId id="527" r:id="rId59"/>
    <p:sldId id="417" r:id="rId60"/>
    <p:sldId id="44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58" autoAdjust="0"/>
  </p:normalViewPr>
  <p:slideViewPr>
    <p:cSldViewPr>
      <p:cViewPr varScale="1">
        <p:scale>
          <a:sx n="63" d="100"/>
          <a:sy n="63" d="100"/>
        </p:scale>
        <p:origin x="1512"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61.wmf"/><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0.wmf"/><Relationship Id="rId1" Type="http://schemas.openxmlformats.org/officeDocument/2006/relationships/image" Target="../media/image11.w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19614-8CF4-46DC-8015-2E0B2D56D8B7}" type="datetimeFigureOut">
              <a:rPr lang="cs-CZ" smtClean="0"/>
              <a:t>24.11.2022</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B6D54-D49A-4FD5-B690-340D8EA85C79}" type="slidenum">
              <a:rPr lang="cs-CZ" smtClean="0"/>
              <a:t>‹#›</a:t>
            </a:fld>
            <a:endParaRPr lang="cs-CZ"/>
          </a:p>
        </p:txBody>
      </p:sp>
    </p:spTree>
    <p:extLst>
      <p:ext uri="{BB962C8B-B14F-4D97-AF65-F5344CB8AC3E}">
        <p14:creationId xmlns:p14="http://schemas.microsoft.com/office/powerpoint/2010/main" val="252156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0325FB-BF32-4BA5-847E-C511E92D5C1C}" type="slidenum">
              <a:rPr lang="en-US" altLang="en-US" smtClean="0">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3480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7A1DD-B70C-B048-99CA-ED854228726D}" type="slidenum">
              <a:rPr lang="en-US" smtClean="0"/>
              <a:t>52</a:t>
            </a:fld>
            <a:endParaRPr lang="en-US"/>
          </a:p>
        </p:txBody>
      </p:sp>
    </p:spTree>
    <p:extLst>
      <p:ext uri="{BB962C8B-B14F-4D97-AF65-F5344CB8AC3E}">
        <p14:creationId xmlns:p14="http://schemas.microsoft.com/office/powerpoint/2010/main" val="387970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D4D7C3-9EE4-4348-8633-BE6E9E33FBFE}"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4244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262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261508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2521819"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272034" y="365127"/>
            <a:ext cx="8243316" cy="1198498"/>
          </a:xfrm>
          <a:prstGeom prst="rect">
            <a:avLst/>
          </a:prstGeom>
        </p:spPr>
        <p:txBody>
          <a:bodyPr anchor="ctr" anchorCtr="0">
            <a:normAutofit/>
          </a:bodyPr>
          <a:lstStyle>
            <a:lvl1pPr>
              <a:defRPr sz="24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272034" y="1761617"/>
            <a:ext cx="7185406" cy="4351338"/>
          </a:xfrm>
        </p:spPr>
        <p:txBody>
          <a:bodyPr>
            <a:normAutofit/>
          </a:bodyPr>
          <a:lstStyle>
            <a:lvl1pPr marL="0" indent="0">
              <a:lnSpc>
                <a:spcPct val="110000"/>
              </a:lnSpc>
              <a:buNone/>
              <a:defRPr sz="18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194061" y="6352807"/>
            <a:ext cx="20574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034364" y="6514243"/>
            <a:ext cx="6972281" cy="246221"/>
          </a:xfrm>
          <a:prstGeom prst="rect">
            <a:avLst/>
          </a:prstGeom>
        </p:spPr>
        <p:txBody>
          <a:bodyPr vert="horz" lIns="91440" tIns="45720" rIns="91440" bIns="45720" rtlCol="0" anchor="b" anchorCtr="0">
            <a:normAutofit/>
          </a:bodyPr>
          <a:lstStyle>
            <a:lvl1pPr algn="r">
              <a:defRPr sz="75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137754" y="6373281"/>
            <a:ext cx="6813221" cy="143061"/>
          </a:xfrm>
          <a:prstGeom prst="rect">
            <a:avLst/>
          </a:prstGeom>
        </p:spPr>
        <p:txBody>
          <a:bodyPr vert="horz" lIns="36000" tIns="36000" rIns="36000" bIns="36000" rtlCol="0" anchor="ctr"/>
          <a:lstStyle>
            <a:lvl1pPr algn="r">
              <a:defRPr sz="6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66756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93610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4D7C3-9EE4-4348-8633-BE6E9E33FBFE}"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17766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D4D7C3-9EE4-4348-8633-BE6E9E33FBFE}"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369880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D4D7C3-9EE4-4348-8633-BE6E9E33FBFE}" type="datetimeFigureOut">
              <a:rPr lang="en-US" smtClean="0"/>
              <a:t>11/24/2022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9777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D4D7C3-9EE4-4348-8633-BE6E9E33FBFE}" type="datetimeFigureOut">
              <a:rPr lang="en-US" smtClean="0"/>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3326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4D7C3-9EE4-4348-8633-BE6E9E33FBFE}" type="datetimeFigureOut">
              <a:rPr lang="en-US" smtClean="0"/>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425631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D7C3-9EE4-4348-8633-BE6E9E33FBFE}"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60123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D7C3-9EE4-4348-8633-BE6E9E33FBFE}"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365648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4D7C3-9EE4-4348-8633-BE6E9E33FBFE}" type="datetimeFigureOut">
              <a:rPr lang="en-US" smtClean="0"/>
              <a:t>11/24/2022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B1F90-852D-4767-A318-055D16167873}" type="slidenum">
              <a:rPr lang="en-US" smtClean="0"/>
              <a:t>‹#›</a:t>
            </a:fld>
            <a:endParaRPr lang="en-US"/>
          </a:p>
        </p:txBody>
      </p:sp>
    </p:spTree>
    <p:extLst>
      <p:ext uri="{BB962C8B-B14F-4D97-AF65-F5344CB8AC3E}">
        <p14:creationId xmlns:p14="http://schemas.microsoft.com/office/powerpoint/2010/main" val="25730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3.wmf"/><Relationship Id="rId4" Type="http://schemas.openxmlformats.org/officeDocument/2006/relationships/image" Target="../media/image11.wmf"/><Relationship Id="rId9"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0.wmf"/><Relationship Id="rId2" Type="http://schemas.openxmlformats.org/officeDocument/2006/relationships/slideLayout" Target="../slideLayouts/slideLayout7.xml"/><Relationship Id="rId16" Type="http://schemas.openxmlformats.org/officeDocument/2006/relationships/image" Target="../media/image22.wmf"/><Relationship Id="rId1" Type="http://schemas.openxmlformats.org/officeDocument/2006/relationships/vmlDrawing" Target="../drawings/vmlDrawing4.vml"/><Relationship Id="rId6" Type="http://schemas.openxmlformats.org/officeDocument/2006/relationships/image" Target="../media/image17.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1.bin"/><Relationship Id="rId14" Type="http://schemas.openxmlformats.org/officeDocument/2006/relationships/image" Target="../media/image2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4.emf"/><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6.w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40.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7.e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39.emf"/><Relationship Id="rId4" Type="http://schemas.openxmlformats.org/officeDocument/2006/relationships/image" Target="../media/image36.emf"/><Relationship Id="rId9" Type="http://schemas.openxmlformats.org/officeDocument/2006/relationships/oleObject" Target="../embeddings/oleObject23.bin"/><Relationship Id="rId14" Type="http://schemas.openxmlformats.org/officeDocument/2006/relationships/image" Target="../media/image4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oleObject" Target="../embeddings/oleObject26.bin"/><Relationship Id="rId7" Type="http://schemas.openxmlformats.org/officeDocument/2006/relationships/image" Target="../media/image43.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27.bin"/><Relationship Id="rId5" Type="http://schemas.openxmlformats.org/officeDocument/2006/relationships/image" Target="../media/image45.png"/><Relationship Id="rId4" Type="http://schemas.openxmlformats.org/officeDocument/2006/relationships/image" Target="../media/image42.wmf"/><Relationship Id="rId9" Type="http://schemas.openxmlformats.org/officeDocument/2006/relationships/image" Target="../media/image4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7.wmf"/></Relationships>
</file>

<file path=ppt/slides/_rels/slide41.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9.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51.wmf"/><Relationship Id="rId5" Type="http://schemas.openxmlformats.org/officeDocument/2006/relationships/oleObject" Target="../embeddings/oleObject36.bin"/><Relationship Id="rId4" Type="http://schemas.openxmlformats.org/officeDocument/2006/relationships/image" Target="../media/image5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55.png"/><Relationship Id="rId4" Type="http://schemas.openxmlformats.org/officeDocument/2006/relationships/image" Target="../media/image54.wmf"/></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58.emf"/><Relationship Id="rId5" Type="http://schemas.openxmlformats.org/officeDocument/2006/relationships/image" Target="../media/image55.png"/><Relationship Id="rId4" Type="http://schemas.openxmlformats.org/officeDocument/2006/relationships/image" Target="../media/image57.wmf"/></Relationships>
</file>

<file path=ppt/slides/_rels/slide48.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59.wmf"/><Relationship Id="rId5" Type="http://schemas.openxmlformats.org/officeDocument/2006/relationships/oleObject" Target="../embeddings/oleObject40.bin"/><Relationship Id="rId4" Type="http://schemas.openxmlformats.org/officeDocument/2006/relationships/image" Target="../media/image4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61.wmf"/><Relationship Id="rId5" Type="http://schemas.openxmlformats.org/officeDocument/2006/relationships/oleObject" Target="../embeddings/oleObject43.bin"/><Relationship Id="rId4" Type="http://schemas.openxmlformats.org/officeDocument/2006/relationships/image" Target="../media/image60.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67.png"/><Relationship Id="rId7"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0.png"/></Relationships>
</file>

<file path=ppt/slides/_rels/slide5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7698" y="533400"/>
            <a:ext cx="7473559" cy="1676694"/>
          </a:xfrm>
        </p:spPr>
        <p:txBody>
          <a:bodyPr>
            <a:noAutofit/>
          </a:bodyPr>
          <a:lstStyle/>
          <a:p>
            <a:pPr algn="r"/>
            <a:r>
              <a:rPr lang="en-US" sz="3600" b="1" dirty="0"/>
              <a:t>Foundations </a:t>
            </a:r>
            <a:r>
              <a:rPr lang="en-US" sz="3600" b="1" i="1" dirty="0"/>
              <a:t>for</a:t>
            </a:r>
            <a:r>
              <a:rPr lang="en-US" sz="3600" b="1" dirty="0"/>
              <a:t> Sustainability</a:t>
            </a:r>
            <a:endParaRPr lang="en-US" sz="2400" b="1" dirty="0"/>
          </a:p>
        </p:txBody>
      </p:sp>
      <p:sp>
        <p:nvSpPr>
          <p:cNvPr id="2051" name="Rectangle 3"/>
          <p:cNvSpPr>
            <a:spLocks noGrp="1" noChangeArrowheads="1"/>
          </p:cNvSpPr>
          <p:nvPr>
            <p:ph type="subTitle" idx="1"/>
          </p:nvPr>
        </p:nvSpPr>
        <p:spPr>
          <a:xfrm>
            <a:off x="609600" y="4495800"/>
            <a:ext cx="8095371" cy="1981200"/>
          </a:xfrm>
        </p:spPr>
        <p:txBody>
          <a:bodyPr>
            <a:noAutofit/>
          </a:bodyPr>
          <a:lstStyle/>
          <a:p>
            <a:pPr algn="r"/>
            <a:r>
              <a:rPr lang="en-US" sz="2800" dirty="0">
                <a:solidFill>
                  <a:schemeClr val="tx1"/>
                </a:solidFill>
                <a:cs typeface="Times New Roman" panose="02020603050405020304" pitchFamily="18" charset="0"/>
              </a:rPr>
              <a:t>Brian D. </a:t>
            </a:r>
            <a:r>
              <a:rPr lang="en-US" sz="2800" dirty="0" err="1">
                <a:solidFill>
                  <a:schemeClr val="tx1"/>
                </a:solidFill>
                <a:cs typeface="Times New Roman" panose="02020603050405020304" pitchFamily="18" charset="0"/>
              </a:rPr>
              <a:t>Fath</a:t>
            </a:r>
            <a:r>
              <a:rPr lang="en-US" sz="2800" dirty="0">
                <a:solidFill>
                  <a:schemeClr val="tx1"/>
                </a:solidFill>
                <a:cs typeface="Times New Roman" panose="02020603050405020304" pitchFamily="18" charset="0"/>
              </a:rPr>
              <a:t> &amp; Dan </a:t>
            </a:r>
            <a:r>
              <a:rPr lang="en-US" sz="2800" dirty="0" err="1">
                <a:solidFill>
                  <a:schemeClr val="tx1"/>
                </a:solidFill>
                <a:cs typeface="Times New Roman" panose="02020603050405020304" pitchFamily="18" charset="0"/>
              </a:rPr>
              <a:t>Fiscus</a:t>
            </a:r>
            <a:endParaRPr lang="en-US" sz="2800" dirty="0">
              <a:solidFill>
                <a:schemeClr val="tx1"/>
              </a:solidFill>
              <a:cs typeface="Times New Roman" panose="02020603050405020304" pitchFamily="18" charset="0"/>
            </a:endParaRPr>
          </a:p>
          <a:p>
            <a:pPr algn="r"/>
            <a:r>
              <a:rPr lang="en-US" sz="2000" dirty="0">
                <a:solidFill>
                  <a:schemeClr val="tx1"/>
                </a:solidFill>
                <a:cs typeface="Times New Roman" panose="02020603050405020304" pitchFamily="18" charset="0"/>
              </a:rPr>
              <a:t>Fulbright Distinguished Chair, Masaryk University, Brno, Czech Republic</a:t>
            </a:r>
          </a:p>
          <a:p>
            <a:pPr algn="r"/>
            <a:r>
              <a:rPr lang="en-US" sz="2000" dirty="0">
                <a:solidFill>
                  <a:schemeClr val="tx1"/>
                </a:solidFill>
                <a:cs typeface="Times New Roman" panose="02020603050405020304" pitchFamily="18" charset="0"/>
              </a:rPr>
              <a:t>Professor, Towson University, Maryland, USA</a:t>
            </a:r>
          </a:p>
          <a:p>
            <a:pPr algn="r"/>
            <a:r>
              <a:rPr lang="en-US" sz="2000" dirty="0">
                <a:solidFill>
                  <a:schemeClr val="tx1"/>
                </a:solidFill>
                <a:cs typeface="Times New Roman" panose="02020603050405020304" pitchFamily="18" charset="0"/>
              </a:rPr>
              <a:t>Senior Research Scholar, International Institute for Applied Systems Analysis, Austria</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233" y="897590"/>
            <a:ext cx="2706167" cy="3334872"/>
          </a:xfrm>
          <a:prstGeom prst="rect">
            <a:avLst/>
          </a:prstGeom>
        </p:spPr>
      </p:pic>
    </p:spTree>
    <p:extLst>
      <p:ext uri="{BB962C8B-B14F-4D97-AF65-F5344CB8AC3E}">
        <p14:creationId xmlns:p14="http://schemas.microsoft.com/office/powerpoint/2010/main" val="2781809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cheswick.com/ches/map/gallery/wir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3" y="525463"/>
            <a:ext cx="7737475"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288925" y="6213475"/>
            <a:ext cx="167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cs-CZ" sz="2400"/>
              <a:t>The Internet</a:t>
            </a:r>
          </a:p>
        </p:txBody>
      </p:sp>
    </p:spTree>
    <p:extLst>
      <p:ext uri="{BB962C8B-B14F-4D97-AF65-F5344CB8AC3E}">
        <p14:creationId xmlns:p14="http://schemas.microsoft.com/office/powerpoint/2010/main" val="50699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descr="F:\MEDIA\1793\1793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14350"/>
            <a:ext cx="8320088"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 Box 4"/>
          <p:cNvSpPr txBox="1">
            <a:spLocks noChangeArrowheads="1"/>
          </p:cNvSpPr>
          <p:nvPr/>
        </p:nvSpPr>
        <p:spPr bwMode="auto">
          <a:xfrm>
            <a:off x="3048000" y="152400"/>
            <a:ext cx="2838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cs-CZ" sz="2400" dirty="0"/>
              <a:t>Ecological Food Web</a:t>
            </a:r>
          </a:p>
        </p:txBody>
      </p:sp>
    </p:spTree>
    <p:extLst>
      <p:ext uri="{BB962C8B-B14F-4D97-AF65-F5344CB8AC3E}">
        <p14:creationId xmlns:p14="http://schemas.microsoft.com/office/powerpoint/2010/main" val="1648866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1749101338"/>
              </p:ext>
            </p:extLst>
          </p:nvPr>
        </p:nvGraphicFramePr>
        <p:xfrm>
          <a:off x="1905000" y="76200"/>
          <a:ext cx="5257800" cy="6172200"/>
        </p:xfrm>
        <a:graphic>
          <a:graphicData uri="http://schemas.openxmlformats.org/presentationml/2006/ole">
            <mc:AlternateContent xmlns:mc="http://schemas.openxmlformats.org/markup-compatibility/2006">
              <mc:Choice xmlns:v="urn:schemas-microsoft-com:vml" Requires="v">
                <p:oleObj spid="_x0000_s24582" name="Drawing" r:id="rId3" imgW="6962760" imgH="7543800" progId="Presentations.Drawing.10">
                  <p:embed/>
                </p:oleObj>
              </mc:Choice>
              <mc:Fallback>
                <p:oleObj name="Drawing" r:id="rId3" imgW="6962760" imgH="7543800" progId="Presentations.Drawing.10">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76200"/>
                        <a:ext cx="5257800" cy="6172200"/>
                      </a:xfrm>
                      <a:prstGeom prst="rect">
                        <a:avLst/>
                      </a:prstGeom>
                      <a:noFill/>
                      <a:ln>
                        <a:noFill/>
                      </a:ln>
                      <a:effectLst/>
                    </p:spPr>
                  </p:pic>
                </p:oleObj>
              </mc:Fallback>
            </mc:AlternateContent>
          </a:graphicData>
        </a:graphic>
      </p:graphicFrame>
      <p:sp>
        <p:nvSpPr>
          <p:cNvPr id="1027" name="Text Box 3"/>
          <p:cNvSpPr txBox="1">
            <a:spLocks noChangeArrowheads="1"/>
          </p:cNvSpPr>
          <p:nvPr/>
        </p:nvSpPr>
        <p:spPr bwMode="auto">
          <a:xfrm>
            <a:off x="4572000" y="304800"/>
            <a:ext cx="251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cs-CZ" sz="2400" dirty="0"/>
              <a:t>Oyster Reef Model</a:t>
            </a:r>
          </a:p>
        </p:txBody>
      </p:sp>
      <p:sp>
        <p:nvSpPr>
          <p:cNvPr id="1028" name="Text Box 4"/>
          <p:cNvSpPr txBox="1">
            <a:spLocks noChangeArrowheads="1"/>
          </p:cNvSpPr>
          <p:nvPr/>
        </p:nvSpPr>
        <p:spPr bwMode="auto">
          <a:xfrm>
            <a:off x="381000" y="6319838"/>
            <a:ext cx="868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cs-CZ" sz="2400"/>
              <a:t>Dame and Patten 1981 – flow is in kcal/(day m</a:t>
            </a:r>
            <a:r>
              <a:rPr lang="en-US" altLang="cs-CZ" sz="2400" baseline="30000"/>
              <a:t>2</a:t>
            </a:r>
            <a:r>
              <a:rPr lang="en-US" altLang="cs-CZ" sz="2400"/>
              <a:t>), storage in kcal/m</a:t>
            </a:r>
            <a:r>
              <a:rPr lang="en-US" altLang="cs-CZ" sz="2400" baseline="30000"/>
              <a:t>2</a:t>
            </a:r>
          </a:p>
        </p:txBody>
      </p:sp>
    </p:spTree>
    <p:extLst>
      <p:ext uri="{BB962C8B-B14F-4D97-AF65-F5344CB8AC3E}">
        <p14:creationId xmlns:p14="http://schemas.microsoft.com/office/powerpoint/2010/main" val="411279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3"/>
          <p:cNvGrpSpPr>
            <a:grpSpLocks/>
          </p:cNvGrpSpPr>
          <p:nvPr/>
        </p:nvGrpSpPr>
        <p:grpSpPr bwMode="auto">
          <a:xfrm>
            <a:off x="898525" y="727075"/>
            <a:ext cx="6380976" cy="5140325"/>
            <a:chOff x="566" y="458"/>
            <a:chExt cx="3438" cy="2566"/>
          </a:xfrm>
        </p:grpSpPr>
        <p:grpSp>
          <p:nvGrpSpPr>
            <p:cNvPr id="46086" name="Group 4"/>
            <p:cNvGrpSpPr>
              <a:grpSpLocks/>
            </p:cNvGrpSpPr>
            <p:nvPr/>
          </p:nvGrpSpPr>
          <p:grpSpPr bwMode="auto">
            <a:xfrm>
              <a:off x="768" y="1008"/>
              <a:ext cx="2352" cy="2016"/>
              <a:chOff x="768" y="1008"/>
              <a:chExt cx="2352" cy="2016"/>
            </a:xfrm>
          </p:grpSpPr>
          <p:sp>
            <p:nvSpPr>
              <p:cNvPr id="46088" name="AutoShape 5"/>
              <p:cNvSpPr>
                <a:spLocks noChangeArrowheads="1"/>
              </p:cNvSpPr>
              <p:nvPr/>
            </p:nvSpPr>
            <p:spPr bwMode="auto">
              <a:xfrm>
                <a:off x="1560" y="1008"/>
                <a:ext cx="720" cy="768"/>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x1</a:t>
                </a:r>
              </a:p>
            </p:txBody>
          </p:sp>
          <p:sp>
            <p:nvSpPr>
              <p:cNvPr id="46089" name="AutoShape 6"/>
              <p:cNvSpPr>
                <a:spLocks noChangeArrowheads="1"/>
              </p:cNvSpPr>
              <p:nvPr/>
            </p:nvSpPr>
            <p:spPr bwMode="auto">
              <a:xfrm>
                <a:off x="2400" y="2208"/>
                <a:ext cx="720" cy="768"/>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x2</a:t>
                </a:r>
              </a:p>
            </p:txBody>
          </p:sp>
          <p:sp>
            <p:nvSpPr>
              <p:cNvPr id="46090" name="AutoShape 7"/>
              <p:cNvSpPr>
                <a:spLocks noChangeArrowheads="1"/>
              </p:cNvSpPr>
              <p:nvPr/>
            </p:nvSpPr>
            <p:spPr bwMode="auto">
              <a:xfrm>
                <a:off x="768" y="2256"/>
                <a:ext cx="720" cy="768"/>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x3</a:t>
                </a:r>
              </a:p>
            </p:txBody>
          </p:sp>
          <p:sp>
            <p:nvSpPr>
              <p:cNvPr id="46091" name="Line 8"/>
              <p:cNvSpPr>
                <a:spLocks noChangeShapeType="1"/>
              </p:cNvSpPr>
              <p:nvPr/>
            </p:nvSpPr>
            <p:spPr bwMode="auto">
              <a:xfrm flipV="1">
                <a:off x="1056" y="1632"/>
                <a:ext cx="480" cy="624"/>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92" name="Line 9"/>
              <p:cNvSpPr>
                <a:spLocks noChangeShapeType="1"/>
              </p:cNvSpPr>
              <p:nvPr/>
            </p:nvSpPr>
            <p:spPr bwMode="auto">
              <a:xfrm>
                <a:off x="2304" y="1632"/>
                <a:ext cx="480" cy="57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3" name="Line 10"/>
              <p:cNvSpPr>
                <a:spLocks noChangeShapeType="1"/>
              </p:cNvSpPr>
              <p:nvPr/>
            </p:nvSpPr>
            <p:spPr bwMode="auto">
              <a:xfrm flipH="1">
                <a:off x="1488" y="2592"/>
                <a:ext cx="9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4" name="Line 11"/>
              <p:cNvSpPr>
                <a:spLocks noChangeShapeType="1"/>
              </p:cNvSpPr>
              <p:nvPr/>
            </p:nvSpPr>
            <p:spPr bwMode="auto">
              <a:xfrm rot="10800000" flipV="1">
                <a:off x="1200" y="1776"/>
                <a:ext cx="384" cy="48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46087" name="Text Box 12"/>
            <p:cNvSpPr txBox="1">
              <a:spLocks noChangeArrowheads="1"/>
            </p:cNvSpPr>
            <p:nvPr/>
          </p:nvSpPr>
          <p:spPr bwMode="auto">
            <a:xfrm>
              <a:off x="566" y="458"/>
              <a:ext cx="343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800" dirty="0">
                  <a:latin typeface="Times New Roman" pitchFamily="18" charset="0"/>
                </a:rPr>
                <a:t>How to measure structure and indirectness </a:t>
              </a:r>
            </a:p>
            <a:p>
              <a:pPr eaLnBrk="1" hangingPunct="1">
                <a:spcBef>
                  <a:spcPct val="0"/>
                </a:spcBef>
                <a:buClrTx/>
                <a:buSzTx/>
                <a:buFontTx/>
                <a:buNone/>
              </a:pPr>
              <a:r>
                <a:rPr lang="en-US" altLang="en-US" sz="2400" dirty="0">
                  <a:latin typeface="Times New Roman" pitchFamily="18" charset="0"/>
                </a:rPr>
                <a:t>Example – digraph to adjacency matrix</a:t>
              </a:r>
            </a:p>
          </p:txBody>
        </p:sp>
      </p:grpSp>
      <p:sp>
        <p:nvSpPr>
          <p:cNvPr id="46083"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Times New Roman" pitchFamily="18" charset="0"/>
            </a:endParaRPr>
          </a:p>
        </p:txBody>
      </p:sp>
      <p:graphicFrame>
        <p:nvGraphicFramePr>
          <p:cNvPr id="46084" name="Object 14"/>
          <p:cNvGraphicFramePr>
            <a:graphicFrameLocks noChangeAspect="1"/>
          </p:cNvGraphicFramePr>
          <p:nvPr/>
        </p:nvGraphicFramePr>
        <p:xfrm>
          <a:off x="6019800" y="2286000"/>
          <a:ext cx="2336800" cy="1752600"/>
        </p:xfrm>
        <a:graphic>
          <a:graphicData uri="http://schemas.openxmlformats.org/presentationml/2006/ole">
            <mc:AlternateContent xmlns:mc="http://schemas.openxmlformats.org/markup-compatibility/2006">
              <mc:Choice xmlns:v="urn:schemas-microsoft-com:vml" Requires="v">
                <p:oleObj spid="_x0000_s2069" name="Equation" r:id="rId3" imgW="952087" imgH="710891" progId="Equation.3">
                  <p:embed/>
                </p:oleObj>
              </mc:Choice>
              <mc:Fallback>
                <p:oleObj name="Equation" r:id="rId3" imgW="952087" imgH="710891" progId="Equation.3">
                  <p:embed/>
                  <p:pic>
                    <p:nvPicPr>
                      <p:cNvPr id="46084"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2860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5" name="Rectangle 16"/>
          <p:cNvSpPr>
            <a:spLocks noChangeArrowheads="1"/>
          </p:cNvSpPr>
          <p:nvPr/>
        </p:nvSpPr>
        <p:spPr bwMode="auto">
          <a:xfrm>
            <a:off x="0" y="714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Times New Roman" pitchFamily="18" charset="0"/>
            </a:endParaRPr>
          </a:p>
        </p:txBody>
      </p:sp>
    </p:spTree>
    <p:extLst>
      <p:ext uri="{BB962C8B-B14F-4D97-AF65-F5344CB8AC3E}">
        <p14:creationId xmlns:p14="http://schemas.microsoft.com/office/powerpoint/2010/main" val="309833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11" name="Object 15"/>
          <p:cNvGraphicFramePr>
            <a:graphicFrameLocks noChangeAspect="1"/>
          </p:cNvGraphicFramePr>
          <p:nvPr/>
        </p:nvGraphicFramePr>
        <p:xfrm>
          <a:off x="533400" y="3276600"/>
          <a:ext cx="2047875" cy="1463675"/>
        </p:xfrm>
        <a:graphic>
          <a:graphicData uri="http://schemas.openxmlformats.org/presentationml/2006/ole">
            <mc:AlternateContent xmlns:mc="http://schemas.openxmlformats.org/markup-compatibility/2006">
              <mc:Choice xmlns:v="urn:schemas-microsoft-com:vml" Requires="v">
                <p:oleObj spid="_x0000_s3169" name="Equation" r:id="rId3" imgW="1028254" imgH="710891" progId="Equation.3">
                  <p:embed/>
                </p:oleObj>
              </mc:Choice>
              <mc:Fallback>
                <p:oleObj name="Equation" r:id="rId3" imgW="1028254" imgH="710891" progId="Equation.3">
                  <p:embed/>
                  <p:pic>
                    <p:nvPicPr>
                      <p:cNvPr id="47111"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76600"/>
                        <a:ext cx="20478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7106" name="Group 11"/>
          <p:cNvGrpSpPr>
            <a:grpSpLocks/>
          </p:cNvGrpSpPr>
          <p:nvPr/>
        </p:nvGrpSpPr>
        <p:grpSpPr bwMode="auto">
          <a:xfrm>
            <a:off x="5105400" y="381000"/>
            <a:ext cx="3733800" cy="3200400"/>
            <a:chOff x="4114800" y="381000"/>
            <a:chExt cx="3733800" cy="3200400"/>
          </a:xfrm>
        </p:grpSpPr>
        <p:sp>
          <p:nvSpPr>
            <p:cNvPr id="47122" name="AutoShape 2"/>
            <p:cNvSpPr>
              <a:spLocks noChangeArrowheads="1"/>
            </p:cNvSpPr>
            <p:nvPr/>
          </p:nvSpPr>
          <p:spPr bwMode="auto">
            <a:xfrm>
              <a:off x="5372100" y="381000"/>
              <a:ext cx="1143000" cy="1219200"/>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x1</a:t>
              </a:r>
            </a:p>
          </p:txBody>
        </p:sp>
        <p:sp>
          <p:nvSpPr>
            <p:cNvPr id="47123" name="AutoShape 3"/>
            <p:cNvSpPr>
              <a:spLocks noChangeArrowheads="1"/>
            </p:cNvSpPr>
            <p:nvPr/>
          </p:nvSpPr>
          <p:spPr bwMode="auto">
            <a:xfrm>
              <a:off x="6705600" y="2286000"/>
              <a:ext cx="1143000" cy="1219200"/>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x2</a:t>
              </a:r>
            </a:p>
          </p:txBody>
        </p:sp>
        <p:sp>
          <p:nvSpPr>
            <p:cNvPr id="47124" name="AutoShape 4"/>
            <p:cNvSpPr>
              <a:spLocks noChangeArrowheads="1"/>
            </p:cNvSpPr>
            <p:nvPr/>
          </p:nvSpPr>
          <p:spPr bwMode="auto">
            <a:xfrm>
              <a:off x="4114800" y="2362200"/>
              <a:ext cx="1143000" cy="1219200"/>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x3</a:t>
              </a:r>
            </a:p>
          </p:txBody>
        </p:sp>
        <p:sp>
          <p:nvSpPr>
            <p:cNvPr id="47125" name="Line 5"/>
            <p:cNvSpPr>
              <a:spLocks noChangeShapeType="1"/>
            </p:cNvSpPr>
            <p:nvPr/>
          </p:nvSpPr>
          <p:spPr bwMode="auto">
            <a:xfrm flipV="1">
              <a:off x="4572000" y="1371600"/>
              <a:ext cx="762000" cy="9906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26" name="Line 6"/>
            <p:cNvSpPr>
              <a:spLocks noChangeShapeType="1"/>
            </p:cNvSpPr>
            <p:nvPr/>
          </p:nvSpPr>
          <p:spPr bwMode="auto">
            <a:xfrm>
              <a:off x="6553200" y="1371600"/>
              <a:ext cx="762000" cy="91440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7" name="Line 7"/>
            <p:cNvSpPr>
              <a:spLocks noChangeShapeType="1"/>
            </p:cNvSpPr>
            <p:nvPr/>
          </p:nvSpPr>
          <p:spPr bwMode="auto">
            <a:xfrm flipH="1">
              <a:off x="5257800" y="2895600"/>
              <a:ext cx="1447800"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8" name="Line 8"/>
            <p:cNvSpPr>
              <a:spLocks noChangeShapeType="1"/>
            </p:cNvSpPr>
            <p:nvPr/>
          </p:nvSpPr>
          <p:spPr bwMode="auto">
            <a:xfrm rot="10800000" flipV="1">
              <a:off x="4800600" y="1600200"/>
              <a:ext cx="609600" cy="7620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47107" name="Text Box 10"/>
          <p:cNvSpPr txBox="1">
            <a:spLocks noChangeArrowheads="1"/>
          </p:cNvSpPr>
          <p:nvPr/>
        </p:nvSpPr>
        <p:spPr bwMode="auto">
          <a:xfrm>
            <a:off x="381000" y="228600"/>
            <a:ext cx="502092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800" dirty="0">
                <a:latin typeface="Times New Roman" pitchFamily="18" charset="0"/>
              </a:rPr>
              <a:t>Matrix multiplication gives</a:t>
            </a:r>
          </a:p>
          <a:p>
            <a:pPr eaLnBrk="1" hangingPunct="1">
              <a:spcBef>
                <a:spcPct val="0"/>
              </a:spcBef>
              <a:buClrTx/>
              <a:buSzTx/>
              <a:buFontTx/>
              <a:buNone/>
            </a:pPr>
            <a:r>
              <a:rPr lang="en-US" altLang="en-US" sz="2800" dirty="0">
                <a:latin typeface="Times New Roman" pitchFamily="18" charset="0"/>
              </a:rPr>
              <a:t>Higher Order (Indirect) Pathways</a:t>
            </a:r>
          </a:p>
          <a:p>
            <a:pPr eaLnBrk="1" hangingPunct="1">
              <a:spcBef>
                <a:spcPct val="0"/>
              </a:spcBef>
              <a:buClrTx/>
              <a:buSzTx/>
              <a:buFontTx/>
              <a:buNone/>
            </a:pPr>
            <a:endParaRPr lang="en-US" altLang="en-US" sz="2800" dirty="0">
              <a:latin typeface="Times New Roman" pitchFamily="18" charset="0"/>
            </a:endParaRPr>
          </a:p>
          <a:p>
            <a:pPr eaLnBrk="1" hangingPunct="1">
              <a:spcBef>
                <a:spcPct val="0"/>
              </a:spcBef>
              <a:buClrTx/>
              <a:buSzTx/>
              <a:buFontTx/>
              <a:buNone/>
            </a:pPr>
            <a:r>
              <a:rPr lang="en-US" altLang="en-US" sz="2800" dirty="0">
                <a:latin typeface="Times New Roman" pitchFamily="18" charset="0"/>
              </a:rPr>
              <a:t>A</a:t>
            </a:r>
            <a:r>
              <a:rPr lang="en-US" altLang="en-US" sz="2800" baseline="30000" dirty="0">
                <a:latin typeface="Times New Roman" pitchFamily="18" charset="0"/>
              </a:rPr>
              <a:t>m</a:t>
            </a:r>
            <a:r>
              <a:rPr lang="en-US" altLang="en-US" sz="2800" dirty="0">
                <a:latin typeface="Times New Roman" pitchFamily="18" charset="0"/>
              </a:rPr>
              <a:t>, where m &gt; 1</a:t>
            </a:r>
          </a:p>
        </p:txBody>
      </p:sp>
      <p:sp>
        <p:nvSpPr>
          <p:cNvPr id="13" name="Oval 12"/>
          <p:cNvSpPr/>
          <p:nvPr/>
        </p:nvSpPr>
        <p:spPr>
          <a:xfrm>
            <a:off x="1295400" y="4191000"/>
            <a:ext cx="304800" cy="533400"/>
          </a:xfrm>
          <a:prstGeom prst="ellipse">
            <a:avLst/>
          </a:prstGeom>
          <a:solidFill>
            <a:srgbClr val="FE821C">
              <a:alpha val="49804"/>
            </a:srgbClr>
          </a:solidFill>
          <a:ln>
            <a:solidFill>
              <a:srgbClr val="FE821C">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7109" name="Object 14"/>
          <p:cNvGraphicFramePr>
            <a:graphicFrameLocks noChangeAspect="1"/>
          </p:cNvGraphicFramePr>
          <p:nvPr/>
        </p:nvGraphicFramePr>
        <p:xfrm>
          <a:off x="6019800" y="4114800"/>
          <a:ext cx="2336800" cy="1752600"/>
        </p:xfrm>
        <a:graphic>
          <a:graphicData uri="http://schemas.openxmlformats.org/presentationml/2006/ole">
            <mc:AlternateContent xmlns:mc="http://schemas.openxmlformats.org/markup-compatibility/2006">
              <mc:Choice xmlns:v="urn:schemas-microsoft-com:vml" Requires="v">
                <p:oleObj spid="_x0000_s3170" name="Equation" r:id="rId5" imgW="952087" imgH="710891" progId="Equation.3">
                  <p:embed/>
                </p:oleObj>
              </mc:Choice>
              <mc:Fallback>
                <p:oleObj name="Equation" r:id="rId5" imgW="952087" imgH="710891" progId="Equation.3">
                  <p:embed/>
                  <p:pic>
                    <p:nvPicPr>
                      <p:cNvPr id="47109"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1148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0"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Times New Roman" pitchFamily="18" charset="0"/>
            </a:endParaRPr>
          </a:p>
        </p:txBody>
      </p:sp>
      <p:sp>
        <p:nvSpPr>
          <p:cNvPr id="47112" name="Rectangle 17"/>
          <p:cNvSpPr>
            <a:spLocks noChangeArrowheads="1"/>
          </p:cNvSpPr>
          <p:nvPr/>
        </p:nvSpPr>
        <p:spPr bwMode="auto">
          <a:xfrm>
            <a:off x="0" y="714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Times New Roman" pitchFamily="18" charset="0"/>
            </a:endParaRPr>
          </a:p>
        </p:txBody>
      </p:sp>
      <p:sp>
        <p:nvSpPr>
          <p:cNvPr id="47113"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Times New Roman" pitchFamily="18" charset="0"/>
            </a:endParaRPr>
          </a:p>
        </p:txBody>
      </p:sp>
      <p:graphicFrame>
        <p:nvGraphicFramePr>
          <p:cNvPr id="47114" name="Object 18"/>
          <p:cNvGraphicFramePr>
            <a:graphicFrameLocks noChangeAspect="1"/>
          </p:cNvGraphicFramePr>
          <p:nvPr/>
        </p:nvGraphicFramePr>
        <p:xfrm>
          <a:off x="2743200" y="4724400"/>
          <a:ext cx="2047875" cy="1463675"/>
        </p:xfrm>
        <a:graphic>
          <a:graphicData uri="http://schemas.openxmlformats.org/presentationml/2006/ole">
            <mc:AlternateContent xmlns:mc="http://schemas.openxmlformats.org/markup-compatibility/2006">
              <mc:Choice xmlns:v="urn:schemas-microsoft-com:vml" Requires="v">
                <p:oleObj spid="_x0000_s3171" name="Equation" r:id="rId7" imgW="1002865" imgH="710891" progId="Equation.3">
                  <p:embed/>
                </p:oleObj>
              </mc:Choice>
              <mc:Fallback>
                <p:oleObj name="Equation" r:id="rId7" imgW="1002865" imgH="710891" progId="Equation.3">
                  <p:embed/>
                  <p:pic>
                    <p:nvPicPr>
                      <p:cNvPr id="47114"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4724400"/>
                        <a:ext cx="20478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5" name="Rectangle 20"/>
          <p:cNvSpPr>
            <a:spLocks noChangeArrowheads="1"/>
          </p:cNvSpPr>
          <p:nvPr/>
        </p:nvSpPr>
        <p:spPr bwMode="auto">
          <a:xfrm>
            <a:off x="0" y="714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Times New Roman" pitchFamily="18" charset="0"/>
            </a:endParaRPr>
          </a:p>
        </p:txBody>
      </p:sp>
      <p:sp>
        <p:nvSpPr>
          <p:cNvPr id="47116" name="Rectangle 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Times New Roman" pitchFamily="18" charset="0"/>
            </a:endParaRPr>
          </a:p>
        </p:txBody>
      </p:sp>
      <p:graphicFrame>
        <p:nvGraphicFramePr>
          <p:cNvPr id="47117" name="Object 21"/>
          <p:cNvGraphicFramePr>
            <a:graphicFrameLocks noChangeAspect="1"/>
          </p:cNvGraphicFramePr>
          <p:nvPr/>
        </p:nvGraphicFramePr>
        <p:xfrm>
          <a:off x="533400" y="4724400"/>
          <a:ext cx="2028825" cy="1463675"/>
        </p:xfrm>
        <a:graphic>
          <a:graphicData uri="http://schemas.openxmlformats.org/presentationml/2006/ole">
            <mc:AlternateContent xmlns:mc="http://schemas.openxmlformats.org/markup-compatibility/2006">
              <mc:Choice xmlns:v="urn:schemas-microsoft-com:vml" Requires="v">
                <p:oleObj spid="_x0000_s3172" name="Equation" r:id="rId9" imgW="990170" imgH="710891" progId="Equation.3">
                  <p:embed/>
                </p:oleObj>
              </mc:Choice>
              <mc:Fallback>
                <p:oleObj name="Equation" r:id="rId9" imgW="990170" imgH="710891" progId="Equation.3">
                  <p:embed/>
                  <p:pic>
                    <p:nvPicPr>
                      <p:cNvPr id="47117"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724400"/>
                        <a:ext cx="20288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8" name="Rectangle 23"/>
          <p:cNvSpPr>
            <a:spLocks noChangeArrowheads="1"/>
          </p:cNvSpPr>
          <p:nvPr/>
        </p:nvSpPr>
        <p:spPr bwMode="auto">
          <a:xfrm>
            <a:off x="0" y="714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Times New Roman" pitchFamily="18" charset="0"/>
            </a:endParaRPr>
          </a:p>
        </p:txBody>
      </p:sp>
      <p:sp>
        <p:nvSpPr>
          <p:cNvPr id="47119"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Times New Roman" pitchFamily="18" charset="0"/>
            </a:endParaRPr>
          </a:p>
        </p:txBody>
      </p:sp>
      <p:graphicFrame>
        <p:nvGraphicFramePr>
          <p:cNvPr id="47120" name="Object 24"/>
          <p:cNvGraphicFramePr>
            <a:graphicFrameLocks noChangeAspect="1"/>
          </p:cNvGraphicFramePr>
          <p:nvPr/>
        </p:nvGraphicFramePr>
        <p:xfrm>
          <a:off x="2743200" y="3276600"/>
          <a:ext cx="2047875" cy="1463675"/>
        </p:xfrm>
        <a:graphic>
          <a:graphicData uri="http://schemas.openxmlformats.org/presentationml/2006/ole">
            <mc:AlternateContent xmlns:mc="http://schemas.openxmlformats.org/markup-compatibility/2006">
              <mc:Choice xmlns:v="urn:schemas-microsoft-com:vml" Requires="v">
                <p:oleObj spid="_x0000_s3173" name="Equation" r:id="rId11" imgW="1002865" imgH="710891" progId="Equation.3">
                  <p:embed/>
                </p:oleObj>
              </mc:Choice>
              <mc:Fallback>
                <p:oleObj name="Equation" r:id="rId11" imgW="1002865" imgH="710891" progId="Equation.3">
                  <p:embed/>
                  <p:pic>
                    <p:nvPicPr>
                      <p:cNvPr id="47120"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200" y="3276600"/>
                        <a:ext cx="20478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21" name="Rectangle 26"/>
          <p:cNvSpPr>
            <a:spLocks noChangeArrowheads="1"/>
          </p:cNvSpPr>
          <p:nvPr/>
        </p:nvSpPr>
        <p:spPr bwMode="auto">
          <a:xfrm>
            <a:off x="0" y="714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Times New Roman" pitchFamily="18" charset="0"/>
            </a:endParaRPr>
          </a:p>
        </p:txBody>
      </p:sp>
      <p:grpSp>
        <p:nvGrpSpPr>
          <p:cNvPr id="2" name="Group 1"/>
          <p:cNvGrpSpPr/>
          <p:nvPr/>
        </p:nvGrpSpPr>
        <p:grpSpPr>
          <a:xfrm>
            <a:off x="6248400" y="1371600"/>
            <a:ext cx="2057400" cy="1524000"/>
            <a:chOff x="6400800" y="1524000"/>
            <a:chExt cx="2057400" cy="1524000"/>
          </a:xfrm>
        </p:grpSpPr>
        <p:sp>
          <p:nvSpPr>
            <p:cNvPr id="25" name="Line 6"/>
            <p:cNvSpPr>
              <a:spLocks noChangeShapeType="1"/>
            </p:cNvSpPr>
            <p:nvPr/>
          </p:nvSpPr>
          <p:spPr bwMode="auto">
            <a:xfrm>
              <a:off x="7696200" y="1524000"/>
              <a:ext cx="76200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7"/>
            <p:cNvSpPr>
              <a:spLocks noChangeShapeType="1"/>
            </p:cNvSpPr>
            <p:nvPr/>
          </p:nvSpPr>
          <p:spPr bwMode="auto">
            <a:xfrm flipH="1">
              <a:off x="6400800" y="3048000"/>
              <a:ext cx="1447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26376573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1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4800" y="762000"/>
            <a:ext cx="8458200" cy="5694363"/>
          </a:xfrm>
          <a:prstGeom prst="rect">
            <a:avLst/>
          </a:prstGeom>
          <a:noFill/>
          <a:ln w="9525">
            <a:noFill/>
            <a:miter lim="800000"/>
            <a:headEnd/>
            <a:tailEnd/>
          </a:ln>
        </p:spPr>
        <p:txBody>
          <a:bodyPr>
            <a:spAutoFit/>
          </a:bodyPr>
          <a:lstStyle/>
          <a:p>
            <a:r>
              <a:rPr lang="en-US" sz="2800" dirty="0"/>
              <a:t>Powers of a matrix!!</a:t>
            </a:r>
          </a:p>
          <a:p>
            <a:r>
              <a:rPr lang="en-US" sz="2800" b="1" i="1" u="sng" dirty="0"/>
              <a:t>The matrix A</a:t>
            </a:r>
            <a:r>
              <a:rPr lang="en-US" sz="2800" b="1" i="1" u="sng" baseline="30000" dirty="0"/>
              <a:t>m </a:t>
            </a:r>
            <a:r>
              <a:rPr lang="en-US" sz="2800" b="1" i="1" u="sng" dirty="0"/>
              <a:t>gives exactly the number of paths between two nodes of length m.</a:t>
            </a:r>
          </a:p>
          <a:p>
            <a:endParaRPr lang="en-US" sz="2800" b="1" i="1" u="sng" dirty="0"/>
          </a:p>
          <a:p>
            <a:r>
              <a:rPr lang="en-US" sz="2800" b="1" dirty="0"/>
              <a:t>A</a:t>
            </a:r>
            <a:r>
              <a:rPr lang="en-US" sz="2800" baseline="30000" dirty="0"/>
              <a:t>1</a:t>
            </a:r>
            <a:r>
              <a:rPr lang="en-US" sz="2800" dirty="0"/>
              <a:t> are the direct paths.</a:t>
            </a:r>
          </a:p>
          <a:p>
            <a:r>
              <a:rPr lang="en-US" sz="2800" b="1" dirty="0"/>
              <a:t>A</a:t>
            </a:r>
            <a:r>
              <a:rPr lang="en-US" sz="2800" baseline="30000" dirty="0"/>
              <a:t>2</a:t>
            </a:r>
            <a:r>
              <a:rPr lang="en-US" sz="2800" dirty="0"/>
              <a:t> are the paths that take two steps</a:t>
            </a:r>
          </a:p>
          <a:p>
            <a:r>
              <a:rPr lang="en-US" sz="2800" b="1" dirty="0"/>
              <a:t>A</a:t>
            </a:r>
            <a:r>
              <a:rPr lang="en-US" sz="2800" baseline="30000" dirty="0"/>
              <a:t>3</a:t>
            </a:r>
            <a:r>
              <a:rPr lang="en-US" sz="2800" dirty="0"/>
              <a:t> are the paths that take three steps, etc.</a:t>
            </a:r>
          </a:p>
          <a:p>
            <a:endParaRPr lang="en-US" sz="2800" dirty="0"/>
          </a:p>
          <a:p>
            <a:r>
              <a:rPr lang="en-US" sz="2800" dirty="0"/>
              <a:t>Notice that some elements which were zero originally get filled in.</a:t>
            </a:r>
          </a:p>
          <a:p>
            <a:endParaRPr lang="en-US" sz="2800" dirty="0"/>
          </a:p>
          <a:p>
            <a:r>
              <a:rPr lang="en-US" sz="2800" dirty="0"/>
              <a:t>In other words we have a way to identify the indirect, i.e., m&gt;1, walks in the matrix, and hence in the graph.</a:t>
            </a:r>
          </a:p>
        </p:txBody>
      </p:sp>
    </p:spTree>
    <p:extLst>
      <p:ext uri="{BB962C8B-B14F-4D97-AF65-F5344CB8AC3E}">
        <p14:creationId xmlns:p14="http://schemas.microsoft.com/office/powerpoint/2010/main" val="204328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7" end="7"/>
                                            </p:txEl>
                                          </p:spTgt>
                                        </p:tgtEl>
                                        <p:attrNameLst>
                                          <p:attrName>style.visibility</p:attrName>
                                        </p:attrNameLst>
                                      </p:cBhvr>
                                      <p:to>
                                        <p:strVal val="visible"/>
                                      </p:to>
                                    </p:set>
                                    <p:animEffect transition="in" filter="fade">
                                      <p:cBhvr>
                                        <p:cTn id="7" dur="500"/>
                                        <p:tgtEl>
                                          <p:spTgt spid="22530">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xEl>
                                              <p:pRg st="9" end="9"/>
                                            </p:txEl>
                                          </p:spTgt>
                                        </p:tgtEl>
                                        <p:attrNameLst>
                                          <p:attrName>style.visibility</p:attrName>
                                        </p:attrNameLst>
                                      </p:cBhvr>
                                      <p:to>
                                        <p:strVal val="visible"/>
                                      </p:to>
                                    </p:set>
                                    <p:animEffect transition="in" filter="fade">
                                      <p:cBhvr>
                                        <p:cTn id="10" dur="500"/>
                                        <p:tgtEl>
                                          <p:spTgt spid="225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716" y="76200"/>
            <a:ext cx="5081337" cy="533400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5167053" y="76200"/>
                <a:ext cx="3900747" cy="24488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𝐴</m:t>
                      </m:r>
                      <m:r>
                        <a:rPr lang="cs-CZ" i="0">
                          <a:latin typeface="Cambria Math" panose="02040503050406030204" pitchFamily="18" charset="0"/>
                        </a:rPr>
                        <m:t>=</m:t>
                      </m:r>
                      <m:d>
                        <m:dPr>
                          <m:begChr m:val="["/>
                          <m:endChr m:val="]"/>
                          <m:ctrlPr>
                            <a:rPr lang="cs-CZ" i="1">
                              <a:latin typeface="Cambria Math" panose="02040503050406030204" pitchFamily="18" charset="0"/>
                            </a:rPr>
                          </m:ctrlPr>
                        </m:dPr>
                        <m:e>
                          <m:m>
                            <m:mPr>
                              <m:mcs>
                                <m:mc>
                                  <m:mcPr>
                                    <m:count m:val="9"/>
                                    <m:mcJc m:val="center"/>
                                  </m:mcPr>
                                </m:mc>
                              </m:mcs>
                              <m:ctrlPr>
                                <a:rPr lang="cs-CZ" i="1">
                                  <a:latin typeface="Cambria Math" panose="02040503050406030204" pitchFamily="18" charset="0"/>
                                </a:rPr>
                              </m:ctrlPr>
                            </m:mPr>
                            <m:mr>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0</m:t>
                                </m:r>
                              </m:e>
                            </m:mr>
                            <m:mr>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0</m:t>
                                </m:r>
                              </m:e>
                            </m:mr>
                            <m:mr>
                              <m:e>
                                <m:r>
                                  <a:rPr lang="cs-CZ" i="0">
                                    <a:latin typeface="Cambria Math" panose="02040503050406030204" pitchFamily="18" charset="0"/>
                                  </a:rPr>
                                  <m:t>1</m:t>
                                </m:r>
                              </m:e>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1</m:t>
                                </m:r>
                              </m:e>
                            </m:mr>
                            <m:mr>
                              <m:e>
                                <m:r>
                                  <a:rPr lang="cs-CZ" i="0">
                                    <a:latin typeface="Cambria Math" panose="02040503050406030204" pitchFamily="18" charset="0"/>
                                  </a:rPr>
                                  <m:t>1</m:t>
                                </m:r>
                              </m:e>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mr>
                            <m:mr>
                              <m:e>
                                <m:r>
                                  <a:rPr lang="cs-CZ" i="0">
                                    <a:latin typeface="Cambria Math" panose="02040503050406030204" pitchFamily="18" charset="0"/>
                                  </a:rPr>
                                  <m:t>1</m:t>
                                </m:r>
                              </m:e>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1</m:t>
                                </m:r>
                              </m:e>
                            </m:mr>
                            <m:mr>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1</m:t>
                                </m:r>
                              </m:e>
                            </m:mr>
                            <m:mr>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1</m:t>
                                </m:r>
                              </m:e>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1</m:t>
                                </m:r>
                              </m:e>
                            </m:mr>
                            <m:mr>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mr>
                            <m:mr>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0</m:t>
                                </m:r>
                              </m:e>
                            </m:mr>
                          </m:m>
                        </m:e>
                      </m:d>
                      <m:r>
                        <a:rPr lang="cs-CZ" i="0">
                          <a:latin typeface="Cambria Math" panose="02040503050406030204" pitchFamily="18" charset="0"/>
                        </a:rPr>
                        <m:t> </m:t>
                      </m:r>
                    </m:oMath>
                  </m:oMathPara>
                </a14:m>
                <a:endParaRPr lang="cs-CZ" dirty="0"/>
              </a:p>
            </p:txBody>
          </p:sp>
        </mc:Choice>
        <mc:Fallback xmlns="">
          <p:sp>
            <p:nvSpPr>
              <p:cNvPr id="7" name="Rectangle 6"/>
              <p:cNvSpPr>
                <a:spLocks noRot="1" noChangeAspect="1" noMove="1" noResize="1" noEditPoints="1" noAdjustHandles="1" noChangeArrowheads="1" noChangeShapeType="1" noTextEdit="1"/>
              </p:cNvSpPr>
              <p:nvPr/>
            </p:nvSpPr>
            <p:spPr>
              <a:xfrm>
                <a:off x="5167053" y="76200"/>
                <a:ext cx="3900747" cy="2448812"/>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046004" y="2702169"/>
                <a:ext cx="4003595" cy="24488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cs-CZ" i="1">
                              <a:latin typeface="Cambria Math" panose="02040503050406030204" pitchFamily="18" charset="0"/>
                            </a:rPr>
                          </m:ctrlPr>
                        </m:sSupPr>
                        <m:e>
                          <m:r>
                            <a:rPr lang="cs-CZ" i="1">
                              <a:latin typeface="Cambria Math" panose="02040503050406030204" pitchFamily="18" charset="0"/>
                            </a:rPr>
                            <m:t>𝐴</m:t>
                          </m:r>
                        </m:e>
                        <m:sup>
                          <m:r>
                            <a:rPr lang="cs-CZ" i="0">
                              <a:latin typeface="Cambria Math" panose="02040503050406030204" pitchFamily="18" charset="0"/>
                            </a:rPr>
                            <m:t>2</m:t>
                          </m:r>
                        </m:sup>
                      </m:sSup>
                      <m:r>
                        <a:rPr lang="cs-CZ" i="0">
                          <a:latin typeface="Cambria Math" panose="02040503050406030204" pitchFamily="18" charset="0"/>
                        </a:rPr>
                        <m:t>=</m:t>
                      </m:r>
                      <m:d>
                        <m:dPr>
                          <m:begChr m:val="["/>
                          <m:endChr m:val="]"/>
                          <m:ctrlPr>
                            <a:rPr lang="cs-CZ" i="1">
                              <a:latin typeface="Cambria Math" panose="02040503050406030204" pitchFamily="18" charset="0"/>
                            </a:rPr>
                          </m:ctrlPr>
                        </m:dPr>
                        <m:e>
                          <m:m>
                            <m:mPr>
                              <m:mcs>
                                <m:mc>
                                  <m:mcPr>
                                    <m:count m:val="9"/>
                                    <m:mcJc m:val="center"/>
                                  </m:mcPr>
                                </m:mc>
                              </m:mcs>
                              <m:ctrlPr>
                                <a:rPr lang="cs-CZ" i="1">
                                  <a:latin typeface="Cambria Math" panose="02040503050406030204" pitchFamily="18" charset="0"/>
                                </a:rPr>
                              </m:ctrlPr>
                            </m:mPr>
                            <m:mr>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2</m:t>
                                </m:r>
                              </m:e>
                              <m:e>
                                <m:r>
                                  <a:rPr lang="cs-CZ" i="0">
                                    <a:latin typeface="Cambria Math" panose="02040503050406030204" pitchFamily="18" charset="0"/>
                                  </a:rPr>
                                  <m:t>0</m:t>
                                </m:r>
                              </m:e>
                              <m:e>
                                <m:r>
                                  <a:rPr lang="cs-CZ" i="0">
                                    <a:latin typeface="Cambria Math" panose="02040503050406030204" pitchFamily="18" charset="0"/>
                                  </a:rPr>
                                  <m:t>2</m:t>
                                </m:r>
                              </m:e>
                              <m:e>
                                <m:r>
                                  <a:rPr lang="cs-CZ" i="0">
                                    <a:latin typeface="Cambria Math" panose="02040503050406030204" pitchFamily="18" charset="0"/>
                                  </a:rPr>
                                  <m:t>1</m:t>
                                </m:r>
                              </m:e>
                            </m:mr>
                            <m:mr>
                              <m:e>
                                <m:r>
                                  <a:rPr lang="cs-CZ" i="0">
                                    <a:latin typeface="Cambria Math" panose="02040503050406030204" pitchFamily="18" charset="0"/>
                                  </a:rPr>
                                  <m:t>2</m:t>
                                </m:r>
                              </m:e>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3</m:t>
                                </m:r>
                              </m:e>
                              <m:e>
                                <m:r>
                                  <a:rPr lang="cs-CZ" i="0">
                                    <a:latin typeface="Cambria Math" panose="02040503050406030204" pitchFamily="18" charset="0"/>
                                  </a:rPr>
                                  <m:t>0</m:t>
                                </m:r>
                              </m:e>
                            </m:mr>
                            <m:mr>
                              <m:e>
                                <m:r>
                                  <a:rPr lang="cs-CZ" i="0">
                                    <a:latin typeface="Cambria Math" panose="02040503050406030204" pitchFamily="18" charset="0"/>
                                  </a:rPr>
                                  <m:t>4</m:t>
                                </m:r>
                              </m:e>
                              <m:e>
                                <m:r>
                                  <a:rPr lang="cs-CZ" i="0">
                                    <a:latin typeface="Cambria Math" panose="02040503050406030204" pitchFamily="18" charset="0"/>
                                  </a:rPr>
                                  <m:t>2</m:t>
                                </m:r>
                              </m:e>
                              <m:e>
                                <m:r>
                                  <a:rPr lang="cs-CZ" i="0">
                                    <a:latin typeface="Cambria Math" panose="02040503050406030204" pitchFamily="18" charset="0"/>
                                  </a:rPr>
                                  <m:t>1</m:t>
                                </m:r>
                              </m:e>
                              <m:e>
                                <m:r>
                                  <a:rPr lang="cs-CZ" i="0">
                                    <a:latin typeface="Cambria Math" panose="02040503050406030204" pitchFamily="18" charset="0"/>
                                  </a:rPr>
                                  <m:t>1</m:t>
                                </m:r>
                              </m:e>
                              <m:e>
                                <m:r>
                                  <a:rPr lang="cs-CZ" i="0">
                                    <a:latin typeface="Cambria Math" panose="02040503050406030204" pitchFamily="18" charset="0"/>
                                  </a:rPr>
                                  <m:t>1</m:t>
                                </m:r>
                              </m:e>
                              <m:e>
                                <m:r>
                                  <a:rPr lang="cs-CZ" i="0">
                                    <a:latin typeface="Cambria Math" panose="02040503050406030204" pitchFamily="18" charset="0"/>
                                  </a:rPr>
                                  <m:t>4</m:t>
                                </m:r>
                              </m:e>
                              <m:e>
                                <m:r>
                                  <a:rPr lang="cs-CZ" i="0">
                                    <a:latin typeface="Cambria Math" panose="02040503050406030204" pitchFamily="18" charset="0"/>
                                  </a:rPr>
                                  <m:t>0</m:t>
                                </m:r>
                              </m:e>
                              <m:e>
                                <m:r>
                                  <a:rPr lang="cs-CZ" i="0">
                                    <a:latin typeface="Cambria Math" panose="02040503050406030204" pitchFamily="18" charset="0"/>
                                  </a:rPr>
                                  <m:t>5</m:t>
                                </m:r>
                              </m:e>
                              <m:e>
                                <m:r>
                                  <a:rPr lang="cs-CZ" i="0">
                                    <a:latin typeface="Cambria Math" panose="02040503050406030204" pitchFamily="18" charset="0"/>
                                  </a:rPr>
                                  <m:t>3</m:t>
                                </m:r>
                              </m:e>
                            </m:mr>
                            <m:mr>
                              <m:e>
                                <m:r>
                                  <a:rPr lang="cs-CZ" i="0">
                                    <a:latin typeface="Cambria Math" panose="02040503050406030204" pitchFamily="18" charset="0"/>
                                  </a:rPr>
                                  <m:t>3</m:t>
                                </m:r>
                              </m:e>
                              <m:e>
                                <m:r>
                                  <a:rPr lang="cs-CZ" i="0">
                                    <a:latin typeface="Cambria Math" panose="02040503050406030204" pitchFamily="18" charset="0"/>
                                  </a:rPr>
                                  <m:t>2</m:t>
                                </m:r>
                              </m:e>
                              <m:e>
                                <m:r>
                                  <a:rPr lang="cs-CZ" i="0">
                                    <a:latin typeface="Cambria Math" panose="02040503050406030204" pitchFamily="18" charset="0"/>
                                  </a:rPr>
                                  <m:t>0</m:t>
                                </m:r>
                              </m:e>
                              <m:e>
                                <m:r>
                                  <a:rPr lang="cs-CZ" i="0">
                                    <a:latin typeface="Cambria Math" panose="02040503050406030204" pitchFamily="18" charset="0"/>
                                  </a:rPr>
                                  <m:t>2</m:t>
                                </m:r>
                              </m:e>
                              <m:e>
                                <m:r>
                                  <a:rPr lang="cs-CZ" i="0">
                                    <a:latin typeface="Cambria Math" panose="02040503050406030204" pitchFamily="18" charset="0"/>
                                  </a:rPr>
                                  <m:t>0</m:t>
                                </m:r>
                              </m:e>
                              <m:e>
                                <m:r>
                                  <a:rPr lang="cs-CZ" i="0">
                                    <a:latin typeface="Cambria Math" panose="02040503050406030204" pitchFamily="18" charset="0"/>
                                  </a:rPr>
                                  <m:t>3</m:t>
                                </m:r>
                              </m:e>
                              <m:e>
                                <m:r>
                                  <a:rPr lang="cs-CZ" i="0">
                                    <a:latin typeface="Cambria Math" panose="02040503050406030204" pitchFamily="18" charset="0"/>
                                  </a:rPr>
                                  <m:t>0</m:t>
                                </m:r>
                              </m:e>
                              <m:e>
                                <m:r>
                                  <a:rPr lang="cs-CZ" i="0">
                                    <a:latin typeface="Cambria Math" panose="02040503050406030204" pitchFamily="18" charset="0"/>
                                  </a:rPr>
                                  <m:t>2</m:t>
                                </m:r>
                              </m:e>
                              <m:e>
                                <m:r>
                                  <a:rPr lang="cs-CZ" i="0">
                                    <a:latin typeface="Cambria Math" panose="02040503050406030204" pitchFamily="18" charset="0"/>
                                  </a:rPr>
                                  <m:t>1</m:t>
                                </m:r>
                              </m:e>
                            </m:mr>
                            <m:mr>
                              <m:e>
                                <m:r>
                                  <a:rPr lang="cs-CZ" i="0">
                                    <a:latin typeface="Cambria Math" panose="02040503050406030204" pitchFamily="18" charset="0"/>
                                  </a:rPr>
                                  <m:t>5</m:t>
                                </m:r>
                              </m:e>
                              <m:e>
                                <m:r>
                                  <a:rPr lang="cs-CZ" i="0">
                                    <a:latin typeface="Cambria Math" panose="02040503050406030204" pitchFamily="18" charset="0"/>
                                  </a:rPr>
                                  <m:t>3</m:t>
                                </m:r>
                              </m:e>
                              <m:e>
                                <m:r>
                                  <a:rPr lang="cs-CZ" i="0">
                                    <a:latin typeface="Cambria Math" panose="02040503050406030204" pitchFamily="18" charset="0"/>
                                  </a:rPr>
                                  <m:t>0</m:t>
                                </m:r>
                              </m:e>
                              <m:e>
                                <m:r>
                                  <a:rPr lang="cs-CZ" i="0">
                                    <a:latin typeface="Cambria Math" panose="02040503050406030204" pitchFamily="18" charset="0"/>
                                  </a:rPr>
                                  <m:t>3</m:t>
                                </m:r>
                              </m:e>
                              <m:e>
                                <m:r>
                                  <a:rPr lang="cs-CZ" i="0">
                                    <a:latin typeface="Cambria Math" panose="02040503050406030204" pitchFamily="18" charset="0"/>
                                  </a:rPr>
                                  <m:t>2</m:t>
                                </m:r>
                              </m:e>
                              <m:e>
                                <m:r>
                                  <a:rPr lang="cs-CZ" i="0">
                                    <a:latin typeface="Cambria Math" panose="02040503050406030204" pitchFamily="18" charset="0"/>
                                  </a:rPr>
                                  <m:t>5</m:t>
                                </m:r>
                              </m:e>
                              <m:e>
                                <m:r>
                                  <a:rPr lang="cs-CZ" i="0">
                                    <a:latin typeface="Cambria Math" panose="02040503050406030204" pitchFamily="18" charset="0"/>
                                  </a:rPr>
                                  <m:t>0</m:t>
                                </m:r>
                              </m:e>
                              <m:e>
                                <m:r>
                                  <a:rPr lang="cs-CZ" i="0">
                                    <a:latin typeface="Cambria Math" panose="02040503050406030204" pitchFamily="18" charset="0"/>
                                  </a:rPr>
                                  <m:t>3</m:t>
                                </m:r>
                              </m:e>
                              <m:e>
                                <m:r>
                                  <a:rPr lang="cs-CZ" i="0">
                                    <a:latin typeface="Cambria Math" panose="02040503050406030204" pitchFamily="18" charset="0"/>
                                  </a:rPr>
                                  <m:t>3</m:t>
                                </m:r>
                              </m:e>
                            </m:mr>
                            <m:mr>
                              <m:e>
                                <m:r>
                                  <a:rPr lang="cs-CZ" i="0">
                                    <a:latin typeface="Cambria Math" panose="02040503050406030204" pitchFamily="18" charset="0"/>
                                  </a:rPr>
                                  <m:t>2</m:t>
                                </m:r>
                              </m:e>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2</m:t>
                                </m:r>
                              </m:e>
                              <m:e>
                                <m:r>
                                  <a:rPr lang="cs-CZ" i="0">
                                    <a:latin typeface="Cambria Math" panose="02040503050406030204" pitchFamily="18" charset="0"/>
                                  </a:rPr>
                                  <m:t>1</m:t>
                                </m:r>
                              </m:e>
                              <m:e>
                                <m:r>
                                  <a:rPr lang="cs-CZ" i="0">
                                    <a:latin typeface="Cambria Math" panose="02040503050406030204" pitchFamily="18" charset="0"/>
                                  </a:rPr>
                                  <m:t>3</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2</m:t>
                                </m:r>
                              </m:e>
                            </m:mr>
                            <m:mr>
                              <m:e>
                                <m:r>
                                  <a:rPr lang="cs-CZ" i="0">
                                    <a:latin typeface="Cambria Math" panose="02040503050406030204" pitchFamily="18" charset="0"/>
                                  </a:rPr>
                                  <m:t>3</m:t>
                                </m:r>
                              </m:e>
                              <m:e>
                                <m:r>
                                  <a:rPr lang="cs-CZ" i="0">
                                    <a:latin typeface="Cambria Math" panose="02040503050406030204" pitchFamily="18" charset="0"/>
                                  </a:rPr>
                                  <m:t>2</m:t>
                                </m:r>
                              </m:e>
                              <m:e>
                                <m:r>
                                  <a:rPr lang="cs-CZ" i="0">
                                    <a:latin typeface="Cambria Math" panose="02040503050406030204" pitchFamily="18" charset="0"/>
                                  </a:rPr>
                                  <m:t>0</m:t>
                                </m:r>
                              </m:e>
                              <m:e>
                                <m:r>
                                  <a:rPr lang="cs-CZ" i="0">
                                    <a:latin typeface="Cambria Math" panose="02040503050406030204" pitchFamily="18" charset="0"/>
                                  </a:rPr>
                                  <m:t>4</m:t>
                                </m:r>
                              </m:e>
                              <m:e>
                                <m:r>
                                  <a:rPr lang="cs-CZ" i="0">
                                    <a:latin typeface="Cambria Math" panose="02040503050406030204" pitchFamily="18" charset="0"/>
                                  </a:rPr>
                                  <m:t>3</m:t>
                                </m:r>
                              </m:e>
                              <m:e>
                                <m:r>
                                  <a:rPr lang="cs-CZ" i="0">
                                    <a:latin typeface="Cambria Math" panose="02040503050406030204" pitchFamily="18" charset="0"/>
                                  </a:rPr>
                                  <m:t>5</m:t>
                                </m:r>
                              </m:e>
                              <m:e>
                                <m:r>
                                  <a:rPr lang="cs-CZ" i="0">
                                    <a:latin typeface="Cambria Math" panose="02040503050406030204" pitchFamily="18" charset="0"/>
                                  </a:rPr>
                                  <m:t>1</m:t>
                                </m:r>
                              </m:e>
                              <m:e>
                                <m:r>
                                  <a:rPr lang="cs-CZ" i="0">
                                    <a:latin typeface="Cambria Math" panose="02040503050406030204" pitchFamily="18" charset="0"/>
                                  </a:rPr>
                                  <m:t>1</m:t>
                                </m:r>
                              </m:e>
                              <m:e>
                                <m:r>
                                  <a:rPr lang="cs-CZ" i="0">
                                    <a:latin typeface="Cambria Math" panose="02040503050406030204" pitchFamily="18" charset="0"/>
                                  </a:rPr>
                                  <m:t>4</m:t>
                                </m:r>
                              </m:e>
                            </m:mr>
                            <m:mr>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0</m:t>
                                </m:r>
                              </m:e>
                            </m:mr>
                            <m:mr>
                              <m:e>
                                <m:r>
                                  <a:rPr lang="cs-CZ" i="0">
                                    <a:latin typeface="Cambria Math" panose="02040503050406030204" pitchFamily="18" charset="0"/>
                                  </a:rPr>
                                  <m:t>3</m:t>
                                </m:r>
                              </m:e>
                              <m:e>
                                <m:r>
                                  <a:rPr lang="cs-CZ" i="0">
                                    <a:latin typeface="Cambria Math" panose="02040503050406030204" pitchFamily="18" charset="0"/>
                                  </a:rPr>
                                  <m:t>1</m:t>
                                </m:r>
                              </m:e>
                              <m:e>
                                <m:r>
                                  <a:rPr lang="cs-CZ" i="0">
                                    <a:latin typeface="Cambria Math" panose="02040503050406030204" pitchFamily="18" charset="0"/>
                                  </a:rPr>
                                  <m:t>0</m:t>
                                </m:r>
                              </m:e>
                              <m:e>
                                <m:r>
                                  <a:rPr lang="cs-CZ" i="0">
                                    <a:latin typeface="Cambria Math" panose="02040503050406030204" pitchFamily="18" charset="0"/>
                                  </a:rPr>
                                  <m:t>2</m:t>
                                </m:r>
                              </m:e>
                              <m:e>
                                <m:r>
                                  <a:rPr lang="cs-CZ" i="0">
                                    <a:latin typeface="Cambria Math" panose="02040503050406030204" pitchFamily="18" charset="0"/>
                                  </a:rPr>
                                  <m:t>2</m:t>
                                </m:r>
                              </m:e>
                              <m:e>
                                <m:r>
                                  <a:rPr lang="cs-CZ" i="0">
                                    <a:latin typeface="Cambria Math" panose="02040503050406030204" pitchFamily="18" charset="0"/>
                                  </a:rPr>
                                  <m:t>4</m:t>
                                </m:r>
                              </m:e>
                              <m:e>
                                <m:r>
                                  <a:rPr lang="cs-CZ" i="0">
                                    <a:latin typeface="Cambria Math" panose="02040503050406030204" pitchFamily="18" charset="0"/>
                                  </a:rPr>
                                  <m:t>0</m:t>
                                </m:r>
                              </m:e>
                              <m:e>
                                <m:r>
                                  <a:rPr lang="cs-CZ" i="0">
                                    <a:latin typeface="Cambria Math" panose="02040503050406030204" pitchFamily="18" charset="0"/>
                                  </a:rPr>
                                  <m:t>3</m:t>
                                </m:r>
                              </m:e>
                              <m:e>
                                <m:r>
                                  <a:rPr lang="cs-CZ" i="0">
                                    <a:latin typeface="Cambria Math" panose="02040503050406030204" pitchFamily="18" charset="0"/>
                                  </a:rPr>
                                  <m:t>3</m:t>
                                </m:r>
                              </m:e>
                            </m:mr>
                          </m:m>
                        </m:e>
                      </m:d>
                      <m:r>
                        <a:rPr lang="cs-CZ" i="0">
                          <a:latin typeface="Cambria Math" panose="02040503050406030204" pitchFamily="18" charset="0"/>
                        </a:rPr>
                        <m:t> </m:t>
                      </m:r>
                    </m:oMath>
                  </m:oMathPara>
                </a14:m>
                <a:endParaRPr lang="cs-CZ" dirty="0"/>
              </a:p>
            </p:txBody>
          </p:sp>
        </mc:Choice>
        <mc:Fallback xmlns="">
          <p:sp>
            <p:nvSpPr>
              <p:cNvPr id="8" name="Rectangle 7"/>
              <p:cNvSpPr>
                <a:spLocks noRot="1" noChangeAspect="1" noMove="1" noResize="1" noEditPoints="1" noAdjustHandles="1" noChangeArrowheads="1" noChangeShapeType="1" noTextEdit="1"/>
              </p:cNvSpPr>
              <p:nvPr/>
            </p:nvSpPr>
            <p:spPr>
              <a:xfrm>
                <a:off x="5046004" y="2702169"/>
                <a:ext cx="4003595" cy="2448812"/>
              </a:xfrm>
              <a:prstGeom prst="rect">
                <a:avLst/>
              </a:prstGeom>
              <a:blipFill>
                <a:blip r:embed="rId4"/>
                <a:stretch>
                  <a:fillRect/>
                </a:stretch>
              </a:blipFill>
            </p:spPr>
            <p:txBody>
              <a:bodyPr/>
              <a:lstStyle/>
              <a:p>
                <a:r>
                  <a:rPr lang="cs-CZ">
                    <a:noFill/>
                  </a:rPr>
                  <a:t> </a:t>
                </a:r>
              </a:p>
            </p:txBody>
          </p:sp>
        </mc:Fallback>
      </mc:AlternateContent>
      <p:sp>
        <p:nvSpPr>
          <p:cNvPr id="2" name="TextBox 1"/>
          <p:cNvSpPr txBox="1"/>
          <p:nvPr/>
        </p:nvSpPr>
        <p:spPr>
          <a:xfrm>
            <a:off x="685800" y="5943600"/>
            <a:ext cx="4264501" cy="369332"/>
          </a:xfrm>
          <a:prstGeom prst="rect">
            <a:avLst/>
          </a:prstGeom>
          <a:noFill/>
        </p:spPr>
        <p:txBody>
          <a:bodyPr wrap="none" rtlCol="0">
            <a:spAutoFit/>
          </a:bodyPr>
          <a:lstStyle/>
          <a:p>
            <a:r>
              <a:rPr lang="en-US" dirty="0"/>
              <a:t>Food web model Gulf of Mexico ecosystem </a:t>
            </a:r>
            <a:endParaRPr lang="cs-CZ" dirty="0"/>
          </a:p>
        </p:txBody>
      </p:sp>
    </p:spTree>
    <p:extLst>
      <p:ext uri="{BB962C8B-B14F-4D97-AF65-F5344CB8AC3E}">
        <p14:creationId xmlns:p14="http://schemas.microsoft.com/office/powerpoint/2010/main" val="142105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533400" y="2514600"/>
                <a:ext cx="8229600" cy="24488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cs-CZ" i="1">
                              <a:latin typeface="Cambria Math" panose="02040503050406030204" pitchFamily="18" charset="0"/>
                            </a:rPr>
                          </m:ctrlPr>
                        </m:sSupPr>
                        <m:e>
                          <m:r>
                            <a:rPr lang="cs-CZ" i="1">
                              <a:latin typeface="Cambria Math" panose="02040503050406030204" pitchFamily="18" charset="0"/>
                            </a:rPr>
                            <m:t>𝐴</m:t>
                          </m:r>
                        </m:e>
                        <m:sup>
                          <m:r>
                            <a:rPr lang="cs-CZ" i="0">
                              <a:latin typeface="Cambria Math" panose="02040503050406030204" pitchFamily="18" charset="0"/>
                            </a:rPr>
                            <m:t>10</m:t>
                          </m:r>
                        </m:sup>
                      </m:sSup>
                      <m:r>
                        <a:rPr lang="cs-CZ" i="0">
                          <a:latin typeface="Cambria Math" panose="02040503050406030204" pitchFamily="18" charset="0"/>
                        </a:rPr>
                        <m:t>=</m:t>
                      </m:r>
                      <m:d>
                        <m:dPr>
                          <m:begChr m:val="["/>
                          <m:endChr m:val="]"/>
                          <m:ctrlPr>
                            <a:rPr lang="cs-CZ" i="1">
                              <a:latin typeface="Cambria Math" panose="02040503050406030204" pitchFamily="18" charset="0"/>
                            </a:rPr>
                          </m:ctrlPr>
                        </m:dPr>
                        <m:e>
                          <m:m>
                            <m:mPr>
                              <m:mcs>
                                <m:mc>
                                  <m:mcPr>
                                    <m:count m:val="9"/>
                                    <m:mcJc m:val="center"/>
                                  </m:mcPr>
                                </m:mc>
                              </m:mcs>
                              <m:ctrlPr>
                                <a:rPr lang="cs-CZ" i="1">
                                  <a:latin typeface="Cambria Math" panose="02040503050406030204" pitchFamily="18" charset="0"/>
                                </a:rPr>
                              </m:ctrlPr>
                            </m:mPr>
                            <m:mr>
                              <m:e>
                                <m:r>
                                  <a:rPr lang="cs-CZ" i="0">
                                    <a:latin typeface="Cambria Math" panose="02040503050406030204" pitchFamily="18" charset="0"/>
                                  </a:rPr>
                                  <m:t>13263</m:t>
                                </m:r>
                              </m:e>
                              <m:e>
                                <m:r>
                                  <a:rPr lang="cs-CZ" i="0">
                                    <a:latin typeface="Cambria Math" panose="02040503050406030204" pitchFamily="18" charset="0"/>
                                  </a:rPr>
                                  <m:t>6193</m:t>
                                </m:r>
                              </m:e>
                              <m:e>
                                <m:r>
                                  <a:rPr lang="cs-CZ" i="0">
                                    <a:latin typeface="Cambria Math" panose="02040503050406030204" pitchFamily="18" charset="0"/>
                                  </a:rPr>
                                  <m:t>0</m:t>
                                </m:r>
                              </m:e>
                              <m:e>
                                <m:r>
                                  <a:rPr lang="cs-CZ" i="0">
                                    <a:latin typeface="Cambria Math" panose="02040503050406030204" pitchFamily="18" charset="0"/>
                                  </a:rPr>
                                  <m:t>9397</m:t>
                                </m:r>
                              </m:e>
                              <m:e>
                                <m:r>
                                  <a:rPr lang="cs-CZ" i="0">
                                    <a:latin typeface="Cambria Math" panose="02040503050406030204" pitchFamily="18" charset="0"/>
                                  </a:rPr>
                                  <m:t>4260</m:t>
                                </m:r>
                              </m:e>
                              <m:e>
                                <m:r>
                                  <a:rPr lang="cs-CZ" i="0">
                                    <a:latin typeface="Cambria Math" panose="02040503050406030204" pitchFamily="18" charset="0"/>
                                  </a:rPr>
                                  <m:t>16467</m:t>
                                </m:r>
                              </m:e>
                              <m:e>
                                <m:r>
                                  <a:rPr lang="cs-CZ" i="0">
                                    <a:latin typeface="Cambria Math" panose="02040503050406030204" pitchFamily="18" charset="0"/>
                                  </a:rPr>
                                  <m:t>0</m:t>
                                </m:r>
                              </m:e>
                              <m:e>
                                <m:r>
                                  <a:rPr lang="cs-CZ" i="0">
                                    <a:latin typeface="Cambria Math" panose="02040503050406030204" pitchFamily="18" charset="0"/>
                                  </a:rPr>
                                  <m:t>13083</m:t>
                                </m:r>
                              </m:e>
                              <m:e>
                                <m:r>
                                  <a:rPr lang="cs-CZ" i="0">
                                    <a:latin typeface="Cambria Math" panose="02040503050406030204" pitchFamily="18" charset="0"/>
                                  </a:rPr>
                                  <m:t>9397</m:t>
                                </m:r>
                              </m:e>
                            </m:mr>
                            <m:mr>
                              <m:e>
                                <m:r>
                                  <a:rPr lang="cs-CZ" i="0">
                                    <a:latin typeface="Cambria Math" panose="02040503050406030204" pitchFamily="18" charset="0"/>
                                  </a:rPr>
                                  <m:t>6014</m:t>
                                </m:r>
                              </m:e>
                              <m:e>
                                <m:r>
                                  <a:rPr lang="cs-CZ" i="0">
                                    <a:latin typeface="Cambria Math" panose="02040503050406030204" pitchFamily="18" charset="0"/>
                                  </a:rPr>
                                  <m:t>2810</m:t>
                                </m:r>
                              </m:e>
                              <m:e>
                                <m:r>
                                  <a:rPr lang="cs-CZ" i="0">
                                    <a:latin typeface="Cambria Math" panose="02040503050406030204" pitchFamily="18" charset="0"/>
                                  </a:rPr>
                                  <m:t>0</m:t>
                                </m:r>
                              </m:e>
                              <m:e>
                                <m:r>
                                  <a:rPr lang="cs-CZ" i="0">
                                    <a:latin typeface="Cambria Math" panose="02040503050406030204" pitchFamily="18" charset="0"/>
                                  </a:rPr>
                                  <m:t>4260</m:t>
                                </m:r>
                              </m:e>
                              <m:e>
                                <m:r>
                                  <a:rPr lang="cs-CZ" i="0">
                                    <a:latin typeface="Cambria Math" panose="02040503050406030204" pitchFamily="18" charset="0"/>
                                  </a:rPr>
                                  <m:t>1933</m:t>
                                </m:r>
                              </m:e>
                              <m:e>
                                <m:r>
                                  <a:rPr lang="cs-CZ" i="0">
                                    <a:latin typeface="Cambria Math" panose="02040503050406030204" pitchFamily="18" charset="0"/>
                                  </a:rPr>
                                  <m:t>7464</m:t>
                                </m:r>
                              </m:e>
                              <m:e>
                                <m:r>
                                  <a:rPr lang="cs-CZ" i="0">
                                    <a:latin typeface="Cambria Math" panose="02040503050406030204" pitchFamily="18" charset="0"/>
                                  </a:rPr>
                                  <m:t>0</m:t>
                                </m:r>
                              </m:e>
                              <m:e>
                                <m:r>
                                  <a:rPr lang="cs-CZ" i="0">
                                    <a:latin typeface="Cambria Math" panose="02040503050406030204" pitchFamily="18" charset="0"/>
                                  </a:rPr>
                                  <m:t>5927</m:t>
                                </m:r>
                              </m:e>
                              <m:e>
                                <m:r>
                                  <a:rPr lang="cs-CZ" i="0">
                                    <a:latin typeface="Cambria Math" panose="02040503050406030204" pitchFamily="18" charset="0"/>
                                  </a:rPr>
                                  <m:t>4260</m:t>
                                </m:r>
                              </m:e>
                            </m:mr>
                            <m:mr>
                              <m:e>
                                <m:r>
                                  <a:rPr lang="cs-CZ" i="0">
                                    <a:latin typeface="Cambria Math" panose="02040503050406030204" pitchFamily="18" charset="0"/>
                                  </a:rPr>
                                  <m:t>41273</m:t>
                                </m:r>
                              </m:e>
                              <m:e>
                                <m:r>
                                  <a:rPr lang="cs-CZ" i="0">
                                    <a:latin typeface="Cambria Math" panose="02040503050406030204" pitchFamily="18" charset="0"/>
                                  </a:rPr>
                                  <m:t>19276</m:t>
                                </m:r>
                              </m:e>
                              <m:e>
                                <m:r>
                                  <a:rPr lang="cs-CZ" i="0">
                                    <a:latin typeface="Cambria Math" panose="02040503050406030204" pitchFamily="18" charset="0"/>
                                  </a:rPr>
                                  <m:t>1</m:t>
                                </m:r>
                              </m:e>
                              <m:e>
                                <m:r>
                                  <a:rPr lang="cs-CZ" i="0">
                                    <a:latin typeface="Cambria Math" panose="02040503050406030204" pitchFamily="18" charset="0"/>
                                  </a:rPr>
                                  <m:t>29238</m:t>
                                </m:r>
                              </m:e>
                              <m:e>
                                <m:r>
                                  <a:rPr lang="cs-CZ" i="0">
                                    <a:latin typeface="Cambria Math" panose="02040503050406030204" pitchFamily="18" charset="0"/>
                                  </a:rPr>
                                  <m:t>13271</m:t>
                                </m:r>
                              </m:e>
                              <m:e>
                                <m:r>
                                  <a:rPr lang="cs-CZ" i="0">
                                    <a:latin typeface="Cambria Math" panose="02040503050406030204" pitchFamily="18" charset="0"/>
                                  </a:rPr>
                                  <m:t>51236</m:t>
                                </m:r>
                              </m:e>
                              <m:e>
                                <m:r>
                                  <a:rPr lang="cs-CZ" i="0">
                                    <a:latin typeface="Cambria Math" panose="02040503050406030204" pitchFamily="18" charset="0"/>
                                  </a:rPr>
                                  <m:t>0</m:t>
                                </m:r>
                              </m:e>
                              <m:e>
                                <m:r>
                                  <a:rPr lang="cs-CZ" i="0">
                                    <a:latin typeface="Cambria Math" panose="02040503050406030204" pitchFamily="18" charset="0"/>
                                  </a:rPr>
                                  <m:t>40696</m:t>
                                </m:r>
                              </m:e>
                              <m:e>
                                <m:r>
                                  <a:rPr lang="cs-CZ" i="0">
                                    <a:latin typeface="Cambria Math" panose="02040503050406030204" pitchFamily="18" charset="0"/>
                                  </a:rPr>
                                  <m:t>29248</m:t>
                                </m:r>
                              </m:e>
                            </m:mr>
                            <m:mr>
                              <m:e>
                                <m:r>
                                  <a:rPr lang="cs-CZ" i="0">
                                    <a:latin typeface="Cambria Math" panose="02040503050406030204" pitchFamily="18" charset="0"/>
                                  </a:rPr>
                                  <m:t>21998</m:t>
                                </m:r>
                              </m:e>
                              <m:e>
                                <m:r>
                                  <a:rPr lang="cs-CZ" i="0">
                                    <a:latin typeface="Cambria Math" panose="02040503050406030204" pitchFamily="18" charset="0"/>
                                  </a:rPr>
                                  <m:t>10274</m:t>
                                </m:r>
                              </m:e>
                              <m:e>
                                <m:r>
                                  <a:rPr lang="cs-CZ" i="0">
                                    <a:latin typeface="Cambria Math" panose="02040503050406030204" pitchFamily="18" charset="0"/>
                                  </a:rPr>
                                  <m:t>0</m:t>
                                </m:r>
                              </m:e>
                              <m:e>
                                <m:r>
                                  <a:rPr lang="cs-CZ" i="0">
                                    <a:latin typeface="Cambria Math" panose="02040503050406030204" pitchFamily="18" charset="0"/>
                                  </a:rPr>
                                  <m:t>15591</m:t>
                                </m:r>
                              </m:e>
                              <m:e>
                                <m:r>
                                  <a:rPr lang="cs-CZ" i="0">
                                    <a:latin typeface="Cambria Math" panose="02040503050406030204" pitchFamily="18" charset="0"/>
                                  </a:rPr>
                                  <m:t>7069</m:t>
                                </m:r>
                              </m:e>
                              <m:e>
                                <m:r>
                                  <a:rPr lang="cs-CZ" i="0">
                                    <a:latin typeface="Cambria Math" panose="02040503050406030204" pitchFamily="18" charset="0"/>
                                  </a:rPr>
                                  <m:t>27315</m:t>
                                </m:r>
                              </m:e>
                              <m:e>
                                <m:r>
                                  <a:rPr lang="cs-CZ" i="0">
                                    <a:latin typeface="Cambria Math" panose="02040503050406030204" pitchFamily="18" charset="0"/>
                                  </a:rPr>
                                  <m:t>0</m:t>
                                </m:r>
                              </m:e>
                              <m:e>
                                <m:r>
                                  <a:rPr lang="cs-CZ" i="0">
                                    <a:latin typeface="Cambria Math" panose="02040503050406030204" pitchFamily="18" charset="0"/>
                                  </a:rPr>
                                  <m:t>21696</m:t>
                                </m:r>
                              </m:e>
                              <m:e>
                                <m:r>
                                  <a:rPr lang="cs-CZ" i="0">
                                    <a:latin typeface="Cambria Math" panose="02040503050406030204" pitchFamily="18" charset="0"/>
                                  </a:rPr>
                                  <m:t>15590</m:t>
                                </m:r>
                              </m:e>
                            </m:mr>
                            <m:mr>
                              <m:e>
                                <m:r>
                                  <a:rPr lang="cs-CZ" i="0">
                                    <a:latin typeface="Cambria Math" panose="02040503050406030204" pitchFamily="18" charset="0"/>
                                  </a:rPr>
                                  <m:t>51245</m:t>
                                </m:r>
                              </m:e>
                              <m:e>
                                <m:r>
                                  <a:rPr lang="cs-CZ" i="0">
                                    <a:latin typeface="Cambria Math" panose="02040503050406030204" pitchFamily="18" charset="0"/>
                                  </a:rPr>
                                  <m:t>23931</m:t>
                                </m:r>
                              </m:e>
                              <m:e>
                                <m:r>
                                  <a:rPr lang="cs-CZ" i="0">
                                    <a:latin typeface="Cambria Math" panose="02040503050406030204" pitchFamily="18" charset="0"/>
                                  </a:rPr>
                                  <m:t>0</m:t>
                                </m:r>
                              </m:e>
                              <m:e>
                                <m:r>
                                  <a:rPr lang="cs-CZ" i="0">
                                    <a:latin typeface="Cambria Math" panose="02040503050406030204" pitchFamily="18" charset="0"/>
                                  </a:rPr>
                                  <m:t>36317</m:t>
                                </m:r>
                              </m:e>
                              <m:e>
                                <m:r>
                                  <a:rPr lang="cs-CZ" i="0">
                                    <a:latin typeface="Cambria Math" panose="02040503050406030204" pitchFamily="18" charset="0"/>
                                  </a:rPr>
                                  <m:t>16467</m:t>
                                </m:r>
                              </m:e>
                              <m:e>
                                <m:r>
                                  <a:rPr lang="cs-CZ" i="0">
                                    <a:latin typeface="Cambria Math" panose="02040503050406030204" pitchFamily="18" charset="0"/>
                                  </a:rPr>
                                  <m:t>63631</m:t>
                                </m:r>
                              </m:e>
                              <m:e>
                                <m:r>
                                  <a:rPr lang="cs-CZ" i="0">
                                    <a:latin typeface="Cambria Math" panose="02040503050406030204" pitchFamily="18" charset="0"/>
                                  </a:rPr>
                                  <m:t>0</m:t>
                                </m:r>
                              </m:e>
                              <m:e>
                                <m:r>
                                  <a:rPr lang="cs-CZ" i="0">
                                    <a:latin typeface="Cambria Math" panose="02040503050406030204" pitchFamily="18" charset="0"/>
                                  </a:rPr>
                                  <m:t>50548</m:t>
                                </m:r>
                              </m:e>
                              <m:e>
                                <m:r>
                                  <a:rPr lang="cs-CZ" i="0">
                                    <a:latin typeface="Cambria Math" panose="02040503050406030204" pitchFamily="18" charset="0"/>
                                  </a:rPr>
                                  <m:t>36317</m:t>
                                </m:r>
                              </m:e>
                            </m:mr>
                            <m:mr>
                              <m:e>
                                <m:r>
                                  <a:rPr lang="cs-CZ" i="0">
                                    <a:latin typeface="Cambria Math" panose="02040503050406030204" pitchFamily="18" charset="0"/>
                                  </a:rPr>
                                  <m:t>29247</m:t>
                                </m:r>
                              </m:e>
                              <m:e>
                                <m:r>
                                  <a:rPr lang="cs-CZ" i="0">
                                    <a:latin typeface="Cambria Math" panose="02040503050406030204" pitchFamily="18" charset="0"/>
                                  </a:rPr>
                                  <m:t>13657</m:t>
                                </m:r>
                              </m:e>
                              <m:e>
                                <m:r>
                                  <a:rPr lang="cs-CZ" i="0">
                                    <a:latin typeface="Cambria Math" panose="02040503050406030204" pitchFamily="18" charset="0"/>
                                  </a:rPr>
                                  <m:t>0</m:t>
                                </m:r>
                              </m:e>
                              <m:e>
                                <m:r>
                                  <a:rPr lang="cs-CZ" i="0">
                                    <a:latin typeface="Cambria Math" panose="02040503050406030204" pitchFamily="18" charset="0"/>
                                  </a:rPr>
                                  <m:t>20727</m:t>
                                </m:r>
                              </m:e>
                              <m:e>
                                <m:r>
                                  <a:rPr lang="cs-CZ" i="0">
                                    <a:latin typeface="Cambria Math" panose="02040503050406030204" pitchFamily="18" charset="0"/>
                                  </a:rPr>
                                  <m:t>9397</m:t>
                                </m:r>
                              </m:e>
                              <m:e>
                                <m:r>
                                  <a:rPr lang="cs-CZ" i="0">
                                    <a:latin typeface="Cambria Math" panose="02040503050406030204" pitchFamily="18" charset="0"/>
                                  </a:rPr>
                                  <m:t>36317</m:t>
                                </m:r>
                              </m:e>
                              <m:e>
                                <m:r>
                                  <a:rPr lang="cs-CZ" i="0">
                                    <a:latin typeface="Cambria Math" panose="02040503050406030204" pitchFamily="18" charset="0"/>
                                  </a:rPr>
                                  <m:t>0</m:t>
                                </m:r>
                              </m:e>
                              <m:e>
                                <m:r>
                                  <a:rPr lang="cs-CZ" i="0">
                                    <a:latin typeface="Cambria Math" panose="02040503050406030204" pitchFamily="18" charset="0"/>
                                  </a:rPr>
                                  <m:t>28852</m:t>
                                </m:r>
                              </m:e>
                              <m:e>
                                <m:r>
                                  <a:rPr lang="cs-CZ" i="0">
                                    <a:latin typeface="Cambria Math" panose="02040503050406030204" pitchFamily="18" charset="0"/>
                                  </a:rPr>
                                  <m:t>20727</m:t>
                                </m:r>
                              </m:e>
                            </m:mr>
                            <m:mr>
                              <m:e>
                                <m:r>
                                  <a:rPr lang="cs-CZ" i="0">
                                    <a:latin typeface="Cambria Math" panose="02040503050406030204" pitchFamily="18" charset="0"/>
                                  </a:rPr>
                                  <m:t>65743</m:t>
                                </m:r>
                              </m:e>
                              <m:e>
                                <m:r>
                                  <a:rPr lang="cs-CZ" i="0">
                                    <a:latin typeface="Cambria Math" panose="02040503050406030204" pitchFamily="18" charset="0"/>
                                  </a:rPr>
                                  <m:t>30698</m:t>
                                </m:r>
                              </m:e>
                              <m:e>
                                <m:r>
                                  <a:rPr lang="cs-CZ" i="0">
                                    <a:latin typeface="Cambria Math" panose="02040503050406030204" pitchFamily="18" charset="0"/>
                                  </a:rPr>
                                  <m:t>0</m:t>
                                </m:r>
                              </m:e>
                              <m:e>
                                <m:r>
                                  <a:rPr lang="cs-CZ" i="0">
                                    <a:latin typeface="Cambria Math" panose="02040503050406030204" pitchFamily="18" charset="0"/>
                                  </a:rPr>
                                  <m:t>46590</m:t>
                                </m:r>
                              </m:e>
                              <m:e>
                                <m:r>
                                  <a:rPr lang="cs-CZ" i="0">
                                    <a:latin typeface="Cambria Math" panose="02040503050406030204" pitchFamily="18" charset="0"/>
                                  </a:rPr>
                                  <m:t>21122</m:t>
                                </m:r>
                              </m:e>
                              <m:e>
                                <m:r>
                                  <a:rPr lang="cs-CZ" i="0">
                                    <a:latin typeface="Cambria Math" panose="02040503050406030204" pitchFamily="18" charset="0"/>
                                  </a:rPr>
                                  <m:t>81635</m:t>
                                </m:r>
                              </m:e>
                              <m:e>
                                <m:r>
                                  <a:rPr lang="cs-CZ" i="0">
                                    <a:latin typeface="Cambria Math" panose="02040503050406030204" pitchFamily="18" charset="0"/>
                                  </a:rPr>
                                  <m:t>1</m:t>
                                </m:r>
                              </m:e>
                              <m:e>
                                <m:r>
                                  <a:rPr lang="cs-CZ" i="0">
                                    <a:latin typeface="Cambria Math" panose="02040503050406030204" pitchFamily="18" charset="0"/>
                                  </a:rPr>
                                  <m:t>64860</m:t>
                                </m:r>
                              </m:e>
                              <m:e>
                                <m:r>
                                  <a:rPr lang="cs-CZ" i="0">
                                    <a:latin typeface="Cambria Math" panose="02040503050406030204" pitchFamily="18" charset="0"/>
                                  </a:rPr>
                                  <m:t>46590</m:t>
                                </m:r>
                              </m:e>
                            </m:mr>
                            <m:mr>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0</m:t>
                                </m:r>
                              </m:e>
                              <m:e>
                                <m:r>
                                  <a:rPr lang="cs-CZ" i="0">
                                    <a:latin typeface="Cambria Math" panose="02040503050406030204" pitchFamily="18" charset="0"/>
                                  </a:rPr>
                                  <m:t>1</m:t>
                                </m:r>
                              </m:e>
                              <m:e>
                                <m:r>
                                  <a:rPr lang="cs-CZ" i="0">
                                    <a:latin typeface="Cambria Math" panose="02040503050406030204" pitchFamily="18" charset="0"/>
                                  </a:rPr>
                                  <m:t>0</m:t>
                                </m:r>
                              </m:e>
                            </m:mr>
                            <m:mr>
                              <m:e>
                                <m:r>
                                  <a:rPr lang="cs-CZ" i="0">
                                    <a:latin typeface="Cambria Math" panose="02040503050406030204" pitchFamily="18" charset="0"/>
                                  </a:rPr>
                                  <m:t>42510</m:t>
                                </m:r>
                              </m:e>
                              <m:e>
                                <m:r>
                                  <a:rPr lang="cs-CZ" i="0">
                                    <a:latin typeface="Cambria Math" panose="02040503050406030204" pitchFamily="18" charset="0"/>
                                  </a:rPr>
                                  <m:t>19850</m:t>
                                </m:r>
                              </m:e>
                              <m:e>
                                <m:r>
                                  <a:rPr lang="cs-CZ" i="0">
                                    <a:latin typeface="Cambria Math" panose="02040503050406030204" pitchFamily="18" charset="0"/>
                                  </a:rPr>
                                  <m:t>0</m:t>
                                </m:r>
                              </m:e>
                              <m:e>
                                <m:r>
                                  <a:rPr lang="cs-CZ" i="0">
                                    <a:latin typeface="Cambria Math" panose="02040503050406030204" pitchFamily="18" charset="0"/>
                                  </a:rPr>
                                  <m:t>30123</m:t>
                                </m:r>
                              </m:e>
                              <m:e>
                                <m:r>
                                  <a:rPr lang="cs-CZ" i="0">
                                    <a:latin typeface="Cambria Math" panose="02040503050406030204" pitchFamily="18" charset="0"/>
                                  </a:rPr>
                                  <m:t>13658</m:t>
                                </m:r>
                              </m:e>
                              <m:e>
                                <m:r>
                                  <a:rPr lang="cs-CZ" i="0">
                                    <a:latin typeface="Cambria Math" panose="02040503050406030204" pitchFamily="18" charset="0"/>
                                  </a:rPr>
                                  <m:t>52783</m:t>
                                </m:r>
                              </m:e>
                              <m:e>
                                <m:r>
                                  <a:rPr lang="cs-CZ" i="0">
                                    <a:latin typeface="Cambria Math" panose="02040503050406030204" pitchFamily="18" charset="0"/>
                                  </a:rPr>
                                  <m:t>0</m:t>
                                </m:r>
                              </m:e>
                              <m:e>
                                <m:r>
                                  <a:rPr lang="cs-CZ" i="0">
                                    <a:latin typeface="Cambria Math" panose="02040503050406030204" pitchFamily="18" charset="0"/>
                                  </a:rPr>
                                  <m:t>41935</m:t>
                                </m:r>
                              </m:e>
                              <m:e>
                                <m:r>
                                  <a:rPr lang="cs-CZ" i="0">
                                    <a:latin typeface="Cambria Math" panose="02040503050406030204" pitchFamily="18" charset="0"/>
                                  </a:rPr>
                                  <m:t>30124</m:t>
                                </m:r>
                              </m:e>
                            </m:mr>
                          </m:m>
                        </m:e>
                      </m:d>
                    </m:oMath>
                  </m:oMathPara>
                </a14:m>
                <a:endParaRPr lang="cs-CZ" dirty="0"/>
              </a:p>
            </p:txBody>
          </p:sp>
        </mc:Choice>
        <mc:Fallback xmlns="">
          <p:sp>
            <p:nvSpPr>
              <p:cNvPr id="5" name="Rectangle 4"/>
              <p:cNvSpPr>
                <a:spLocks noRot="1" noChangeAspect="1" noMove="1" noResize="1" noEditPoints="1" noAdjustHandles="1" noChangeArrowheads="1" noChangeShapeType="1" noTextEdit="1"/>
              </p:cNvSpPr>
              <p:nvPr/>
            </p:nvSpPr>
            <p:spPr>
              <a:xfrm>
                <a:off x="533400" y="2514600"/>
                <a:ext cx="8229600" cy="2448876"/>
              </a:xfrm>
              <a:prstGeom prst="rect">
                <a:avLst/>
              </a:prstGeom>
              <a:blipFill>
                <a:blip r:embed="rId2"/>
                <a:stretch>
                  <a:fillRect/>
                </a:stretch>
              </a:blipFill>
            </p:spPr>
            <p:txBody>
              <a:bodyPr/>
              <a:lstStyle/>
              <a:p>
                <a:r>
                  <a:rPr lang="cs-CZ">
                    <a:noFill/>
                  </a:rPr>
                  <a:t> </a:t>
                </a:r>
              </a:p>
            </p:txBody>
          </p:sp>
        </mc:Fallback>
      </mc:AlternateContent>
      <p:sp>
        <p:nvSpPr>
          <p:cNvPr id="2" name="TextBox 1"/>
          <p:cNvSpPr txBox="1"/>
          <p:nvPr/>
        </p:nvSpPr>
        <p:spPr>
          <a:xfrm>
            <a:off x="990600" y="1371600"/>
            <a:ext cx="6764929" cy="523220"/>
          </a:xfrm>
          <a:prstGeom prst="rect">
            <a:avLst/>
          </a:prstGeom>
          <a:noFill/>
        </p:spPr>
        <p:txBody>
          <a:bodyPr wrap="none" rtlCol="0">
            <a:spAutoFit/>
          </a:bodyPr>
          <a:lstStyle/>
          <a:p>
            <a:r>
              <a:rPr lang="en-US" sz="2800" dirty="0"/>
              <a:t>Very many pathways as path length increases</a:t>
            </a:r>
            <a:endParaRPr lang="cs-CZ" sz="2800" dirty="0"/>
          </a:p>
        </p:txBody>
      </p:sp>
      <p:sp>
        <p:nvSpPr>
          <p:cNvPr id="3" name="TextBox 2"/>
          <p:cNvSpPr txBox="1"/>
          <p:nvPr/>
        </p:nvSpPr>
        <p:spPr>
          <a:xfrm>
            <a:off x="914400" y="6096000"/>
            <a:ext cx="7994881" cy="461665"/>
          </a:xfrm>
          <a:prstGeom prst="rect">
            <a:avLst/>
          </a:prstGeom>
          <a:noFill/>
        </p:spPr>
        <p:txBody>
          <a:bodyPr wrap="none" rtlCol="0">
            <a:spAutoFit/>
          </a:bodyPr>
          <a:lstStyle/>
          <a:p>
            <a:r>
              <a:rPr lang="en-US" sz="2400" dirty="0"/>
              <a:t>As m increases, the number of paths typically increases greatly</a:t>
            </a:r>
            <a:endParaRPr lang="cs-CZ" sz="2400" dirty="0"/>
          </a:p>
        </p:txBody>
      </p:sp>
    </p:spTree>
    <p:extLst>
      <p:ext uri="{BB962C8B-B14F-4D97-AF65-F5344CB8AC3E}">
        <p14:creationId xmlns:p14="http://schemas.microsoft.com/office/powerpoint/2010/main" val="127714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453693" y="4426803"/>
            <a:ext cx="701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dirty="0">
                <a:latin typeface="Times New Roman" panose="02020603050405020304" pitchFamily="18" charset="0"/>
              </a:rPr>
              <a:t>The outflow (time forward, input driven) fractions are given by </a:t>
            </a:r>
            <a:r>
              <a:rPr lang="en-US" altLang="en-US" sz="2400" dirty="0" err="1">
                <a:latin typeface="Times New Roman" panose="02020603050405020304" pitchFamily="18" charset="0"/>
              </a:rPr>
              <a:t>g</a:t>
            </a:r>
            <a:r>
              <a:rPr lang="en-US" altLang="en-US" sz="2400" baseline="-25000" dirty="0" err="1">
                <a:latin typeface="Times New Roman" panose="02020603050405020304" pitchFamily="18" charset="0"/>
              </a:rPr>
              <a:t>ij</a:t>
            </a:r>
            <a:r>
              <a:rPr lang="en-US" altLang="en-US" sz="2400" dirty="0">
                <a:latin typeface="Times New Roman" panose="02020603050405020304" pitchFamily="18" charset="0"/>
              </a:rPr>
              <a:t> where</a:t>
            </a:r>
          </a:p>
        </p:txBody>
      </p:sp>
      <p:sp>
        <p:nvSpPr>
          <p:cNvPr id="2457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24580" name="Object 1"/>
          <p:cNvGraphicFramePr>
            <a:graphicFrameLocks noChangeAspect="1"/>
          </p:cNvGraphicFramePr>
          <p:nvPr>
            <p:extLst>
              <p:ext uri="{D42A27DB-BD31-4B8C-83A1-F6EECF244321}">
                <p14:modId xmlns:p14="http://schemas.microsoft.com/office/powerpoint/2010/main" val="3790294038"/>
              </p:ext>
            </p:extLst>
          </p:nvPr>
        </p:nvGraphicFramePr>
        <p:xfrm>
          <a:off x="1295400" y="5409406"/>
          <a:ext cx="1236662" cy="1084262"/>
        </p:xfrm>
        <a:graphic>
          <a:graphicData uri="http://schemas.openxmlformats.org/presentationml/2006/ole">
            <mc:AlternateContent xmlns:mc="http://schemas.openxmlformats.org/markup-compatibility/2006">
              <mc:Choice xmlns:v="urn:schemas-microsoft-com:vml" Requires="v">
                <p:oleObj spid="_x0000_s5259" name="Equation" r:id="rId3" imgW="533169" imgH="469696" progId="Equation.3">
                  <p:embed/>
                </p:oleObj>
              </mc:Choice>
              <mc:Fallback>
                <p:oleObj name="Equation" r:id="rId3" imgW="533169" imgH="469696" progId="Equation.3">
                  <p:embed/>
                  <p:pic>
                    <p:nvPicPr>
                      <p:cNvPr id="2458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409406"/>
                        <a:ext cx="1236662" cy="1084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nvGrpSpPr>
          <p:cNvPr id="24582" name="Group 22"/>
          <p:cNvGrpSpPr>
            <a:grpSpLocks/>
          </p:cNvGrpSpPr>
          <p:nvPr/>
        </p:nvGrpSpPr>
        <p:grpSpPr bwMode="auto">
          <a:xfrm>
            <a:off x="3886200" y="228600"/>
            <a:ext cx="3732213" cy="903288"/>
            <a:chOff x="3886200" y="228600"/>
            <a:chExt cx="3731567" cy="902732"/>
          </a:xfrm>
        </p:grpSpPr>
        <p:grpSp>
          <p:nvGrpSpPr>
            <p:cNvPr id="24586" name="Group 6"/>
            <p:cNvGrpSpPr>
              <a:grpSpLocks/>
            </p:cNvGrpSpPr>
            <p:nvPr/>
          </p:nvGrpSpPr>
          <p:grpSpPr bwMode="auto">
            <a:xfrm>
              <a:off x="4267200" y="228600"/>
              <a:ext cx="3305175" cy="798513"/>
              <a:chOff x="3054" y="3552"/>
              <a:chExt cx="2082" cy="503"/>
            </a:xfrm>
          </p:grpSpPr>
          <p:sp>
            <p:nvSpPr>
              <p:cNvPr id="24593" name="Oval 7"/>
              <p:cNvSpPr>
                <a:spLocks noChangeArrowheads="1"/>
              </p:cNvSpPr>
              <p:nvPr/>
            </p:nvSpPr>
            <p:spPr bwMode="auto">
              <a:xfrm>
                <a:off x="3205" y="3552"/>
                <a:ext cx="483" cy="40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solidFill>
                      <a:schemeClr val="tx2"/>
                    </a:solidFill>
                    <a:latin typeface="Times New Roman" panose="02020603050405020304" pitchFamily="18" charset="0"/>
                  </a:rPr>
                  <a:t>x</a:t>
                </a:r>
                <a:r>
                  <a:rPr lang="en-US" altLang="en-US" sz="2400" baseline="-25000">
                    <a:solidFill>
                      <a:schemeClr val="tx2"/>
                    </a:solidFill>
                    <a:latin typeface="Times New Roman" panose="02020603050405020304" pitchFamily="18" charset="0"/>
                  </a:rPr>
                  <a:t>1</a:t>
                </a:r>
              </a:p>
            </p:txBody>
          </p:sp>
          <p:sp>
            <p:nvSpPr>
              <p:cNvPr id="24594" name="Oval 8"/>
              <p:cNvSpPr>
                <a:spLocks noChangeArrowheads="1"/>
              </p:cNvSpPr>
              <p:nvPr/>
            </p:nvSpPr>
            <p:spPr bwMode="auto">
              <a:xfrm>
                <a:off x="3929" y="3552"/>
                <a:ext cx="483" cy="40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solidFill>
                      <a:schemeClr val="tx2"/>
                    </a:solidFill>
                    <a:latin typeface="Times New Roman" panose="02020603050405020304" pitchFamily="18" charset="0"/>
                  </a:rPr>
                  <a:t>x</a:t>
                </a:r>
                <a:r>
                  <a:rPr lang="en-US" altLang="en-US" sz="2400" baseline="-25000">
                    <a:solidFill>
                      <a:schemeClr val="tx2"/>
                    </a:solidFill>
                    <a:latin typeface="Times New Roman" panose="02020603050405020304" pitchFamily="18" charset="0"/>
                  </a:rPr>
                  <a:t>2</a:t>
                </a:r>
              </a:p>
            </p:txBody>
          </p:sp>
          <p:sp>
            <p:nvSpPr>
              <p:cNvPr id="24595" name="Oval 9"/>
              <p:cNvSpPr>
                <a:spLocks noChangeArrowheads="1"/>
              </p:cNvSpPr>
              <p:nvPr/>
            </p:nvSpPr>
            <p:spPr bwMode="auto">
              <a:xfrm>
                <a:off x="4653" y="3552"/>
                <a:ext cx="483" cy="40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solidFill>
                      <a:schemeClr val="tx2"/>
                    </a:solidFill>
                    <a:latin typeface="Times New Roman" panose="02020603050405020304" pitchFamily="18" charset="0"/>
                  </a:rPr>
                  <a:t>x</a:t>
                </a:r>
                <a:r>
                  <a:rPr lang="en-US" altLang="en-US" sz="2400" baseline="-25000">
                    <a:solidFill>
                      <a:schemeClr val="tx2"/>
                    </a:solidFill>
                    <a:latin typeface="Times New Roman" panose="02020603050405020304" pitchFamily="18" charset="0"/>
                  </a:rPr>
                  <a:t>3</a:t>
                </a:r>
              </a:p>
            </p:txBody>
          </p:sp>
          <p:sp>
            <p:nvSpPr>
              <p:cNvPr id="24596" name="Line 10"/>
              <p:cNvSpPr>
                <a:spLocks noChangeShapeType="1"/>
              </p:cNvSpPr>
              <p:nvPr/>
            </p:nvSpPr>
            <p:spPr bwMode="auto">
              <a:xfrm>
                <a:off x="3688" y="3753"/>
                <a:ext cx="24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4597" name="Line 11"/>
              <p:cNvSpPr>
                <a:spLocks noChangeShapeType="1"/>
              </p:cNvSpPr>
              <p:nvPr/>
            </p:nvSpPr>
            <p:spPr bwMode="auto">
              <a:xfrm>
                <a:off x="3446" y="3954"/>
                <a:ext cx="0" cy="10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4598" name="Line 12"/>
              <p:cNvSpPr>
                <a:spLocks noChangeShapeType="1"/>
              </p:cNvSpPr>
              <p:nvPr/>
            </p:nvSpPr>
            <p:spPr bwMode="auto">
              <a:xfrm>
                <a:off x="4895" y="3954"/>
                <a:ext cx="0" cy="10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4599" name="Line 13"/>
              <p:cNvSpPr>
                <a:spLocks noChangeShapeType="1"/>
              </p:cNvSpPr>
              <p:nvPr/>
            </p:nvSpPr>
            <p:spPr bwMode="auto">
              <a:xfrm>
                <a:off x="4171" y="3954"/>
                <a:ext cx="0" cy="10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4600" name="Line 14"/>
              <p:cNvSpPr>
                <a:spLocks noChangeShapeType="1"/>
              </p:cNvSpPr>
              <p:nvPr/>
            </p:nvSpPr>
            <p:spPr bwMode="auto">
              <a:xfrm>
                <a:off x="3054" y="3778"/>
                <a:ext cx="151"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4601" name="Line 15"/>
              <p:cNvSpPr>
                <a:spLocks noChangeShapeType="1"/>
              </p:cNvSpPr>
              <p:nvPr/>
            </p:nvSpPr>
            <p:spPr bwMode="auto">
              <a:xfrm>
                <a:off x="4412" y="3753"/>
                <a:ext cx="24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sp>
          <p:nvSpPr>
            <p:cNvPr id="24587" name="TextBox 16"/>
            <p:cNvSpPr txBox="1">
              <a:spLocks noChangeArrowheads="1"/>
            </p:cNvSpPr>
            <p:nvPr/>
          </p:nvSpPr>
          <p:spPr bwMode="auto">
            <a:xfrm>
              <a:off x="3886200" y="240268"/>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100</a:t>
              </a:r>
              <a:endParaRPr lang="en-US" altLang="en-US" sz="2400">
                <a:latin typeface="Times New Roman" panose="02020603050405020304" pitchFamily="18" charset="0"/>
              </a:endParaRPr>
            </a:p>
          </p:txBody>
        </p:sp>
        <p:sp>
          <p:nvSpPr>
            <p:cNvPr id="24588" name="TextBox 17"/>
            <p:cNvSpPr txBox="1">
              <a:spLocks noChangeArrowheads="1"/>
            </p:cNvSpPr>
            <p:nvPr/>
          </p:nvSpPr>
          <p:spPr bwMode="auto">
            <a:xfrm>
              <a:off x="4876800" y="76200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80</a:t>
              </a:r>
              <a:endParaRPr lang="en-US" altLang="en-US" sz="2400">
                <a:latin typeface="Times New Roman" panose="02020603050405020304" pitchFamily="18" charset="0"/>
              </a:endParaRPr>
            </a:p>
          </p:txBody>
        </p:sp>
        <p:sp>
          <p:nvSpPr>
            <p:cNvPr id="24589" name="TextBox 18"/>
            <p:cNvSpPr txBox="1">
              <a:spLocks noChangeArrowheads="1"/>
            </p:cNvSpPr>
            <p:nvPr/>
          </p:nvSpPr>
          <p:spPr bwMode="auto">
            <a:xfrm>
              <a:off x="6481718" y="24026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2</a:t>
              </a:r>
              <a:endParaRPr lang="en-US" altLang="en-US" sz="2400">
                <a:latin typeface="Times New Roman" panose="02020603050405020304" pitchFamily="18" charset="0"/>
              </a:endParaRPr>
            </a:p>
          </p:txBody>
        </p:sp>
        <p:sp>
          <p:nvSpPr>
            <p:cNvPr id="24590" name="TextBox 19"/>
            <p:cNvSpPr txBox="1">
              <a:spLocks noChangeArrowheads="1"/>
            </p:cNvSpPr>
            <p:nvPr/>
          </p:nvSpPr>
          <p:spPr bwMode="auto">
            <a:xfrm>
              <a:off x="5223302" y="24026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20</a:t>
              </a:r>
              <a:endParaRPr lang="en-US" altLang="en-US" sz="2400">
                <a:latin typeface="Times New Roman" panose="02020603050405020304" pitchFamily="18" charset="0"/>
              </a:endParaRPr>
            </a:p>
          </p:txBody>
        </p:sp>
        <p:sp>
          <p:nvSpPr>
            <p:cNvPr id="24591" name="TextBox 20"/>
            <p:cNvSpPr txBox="1">
              <a:spLocks noChangeArrowheads="1"/>
            </p:cNvSpPr>
            <p:nvPr/>
          </p:nvSpPr>
          <p:spPr bwMode="auto">
            <a:xfrm>
              <a:off x="6098485" y="76200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18</a:t>
              </a:r>
              <a:endParaRPr lang="en-US" altLang="en-US" sz="2400">
                <a:latin typeface="Times New Roman" panose="02020603050405020304" pitchFamily="18" charset="0"/>
              </a:endParaRPr>
            </a:p>
          </p:txBody>
        </p:sp>
        <p:sp>
          <p:nvSpPr>
            <p:cNvPr id="24592" name="TextBox 21"/>
            <p:cNvSpPr txBox="1">
              <a:spLocks noChangeArrowheads="1"/>
            </p:cNvSpPr>
            <p:nvPr/>
          </p:nvSpPr>
          <p:spPr bwMode="auto">
            <a:xfrm>
              <a:off x="7317685" y="76200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2</a:t>
              </a:r>
              <a:endParaRPr lang="en-US" altLang="en-US" sz="2400">
                <a:latin typeface="Times New Roman" panose="02020603050405020304" pitchFamily="18" charset="0"/>
              </a:endParaRPr>
            </a:p>
          </p:txBody>
        </p:sp>
      </p:grpSp>
      <p:sp>
        <p:nvSpPr>
          <p:cNvPr id="2458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24584" name="Object 5"/>
          <p:cNvGraphicFramePr>
            <a:graphicFrameLocks noChangeAspect="1"/>
          </p:cNvGraphicFramePr>
          <p:nvPr>
            <p:extLst>
              <p:ext uri="{D42A27DB-BD31-4B8C-83A1-F6EECF244321}">
                <p14:modId xmlns:p14="http://schemas.microsoft.com/office/powerpoint/2010/main" val="589239015"/>
              </p:ext>
            </p:extLst>
          </p:nvPr>
        </p:nvGraphicFramePr>
        <p:xfrm>
          <a:off x="5260436" y="5243139"/>
          <a:ext cx="2063750" cy="1247775"/>
        </p:xfrm>
        <a:graphic>
          <a:graphicData uri="http://schemas.openxmlformats.org/presentationml/2006/ole">
            <mc:AlternateContent xmlns:mc="http://schemas.openxmlformats.org/markup-compatibility/2006">
              <mc:Choice xmlns:v="urn:schemas-microsoft-com:vml" Requires="v">
                <p:oleObj spid="_x0000_s5260" name="Equation" r:id="rId5" imgW="1180588" imgH="710891" progId="Equation.3">
                  <p:embed/>
                </p:oleObj>
              </mc:Choice>
              <mc:Fallback>
                <p:oleObj name="Equation" r:id="rId5" imgW="1180588" imgH="710891" progId="Equation.3">
                  <p:embed/>
                  <p:pic>
                    <p:nvPicPr>
                      <p:cNvPr id="24584"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436" y="5243139"/>
                        <a:ext cx="2063750" cy="1247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5"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2" name="TextBox 1"/>
          <p:cNvSpPr txBox="1"/>
          <p:nvPr/>
        </p:nvSpPr>
        <p:spPr>
          <a:xfrm>
            <a:off x="505061" y="424984"/>
            <a:ext cx="2130776" cy="523220"/>
          </a:xfrm>
          <a:prstGeom prst="rect">
            <a:avLst/>
          </a:prstGeom>
          <a:noFill/>
        </p:spPr>
        <p:txBody>
          <a:bodyPr wrap="none" rtlCol="0">
            <a:spAutoFit/>
          </a:bodyPr>
          <a:lstStyle/>
          <a:p>
            <a:r>
              <a:rPr lang="en-US" sz="2800" dirty="0"/>
              <a:t>Flow Analysis</a:t>
            </a:r>
            <a:endParaRPr lang="cs-CZ" sz="2800" dirty="0"/>
          </a:p>
        </p:txBody>
      </p:sp>
      <p:graphicFrame>
        <p:nvGraphicFramePr>
          <p:cNvPr id="27" name="Object 5"/>
          <p:cNvGraphicFramePr>
            <a:graphicFrameLocks noChangeAspect="1"/>
          </p:cNvGraphicFramePr>
          <p:nvPr>
            <p:extLst>
              <p:ext uri="{D42A27DB-BD31-4B8C-83A1-F6EECF244321}">
                <p14:modId xmlns:p14="http://schemas.microsoft.com/office/powerpoint/2010/main" val="588638332"/>
              </p:ext>
            </p:extLst>
          </p:nvPr>
        </p:nvGraphicFramePr>
        <p:xfrm>
          <a:off x="2733717" y="1745664"/>
          <a:ext cx="1798638" cy="1247775"/>
        </p:xfrm>
        <a:graphic>
          <a:graphicData uri="http://schemas.openxmlformats.org/presentationml/2006/ole">
            <mc:AlternateContent xmlns:mc="http://schemas.openxmlformats.org/markup-compatibility/2006">
              <mc:Choice xmlns:v="urn:schemas-microsoft-com:vml" Requires="v">
                <p:oleObj spid="_x0000_s5261" name="Ecuación" r:id="rId7" imgW="1028520" imgH="711000" progId="Equation.3">
                  <p:embed/>
                </p:oleObj>
              </mc:Choice>
              <mc:Fallback>
                <p:oleObj name="Ecuación" r:id="rId7" imgW="1028520" imgH="711000" progId="Equation.3">
                  <p:embed/>
                  <p:pic>
                    <p:nvPicPr>
                      <p:cNvPr id="24584" name="Object 5"/>
                      <p:cNvPicPr>
                        <a:picLocks noChangeAspect="1" noChangeArrowheads="1"/>
                      </p:cNvPicPr>
                      <p:nvPr/>
                    </p:nvPicPr>
                    <p:blipFill>
                      <a:blip r:embed="rId8"/>
                      <a:srcRect/>
                      <a:stretch>
                        <a:fillRect/>
                      </a:stretch>
                    </p:blipFill>
                    <p:spPr bwMode="auto">
                      <a:xfrm>
                        <a:off x="2733717" y="1745664"/>
                        <a:ext cx="1798638" cy="1247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5"/>
          <p:cNvGraphicFramePr>
            <a:graphicFrameLocks noChangeAspect="1"/>
          </p:cNvGraphicFramePr>
          <p:nvPr>
            <p:extLst>
              <p:ext uri="{D42A27DB-BD31-4B8C-83A1-F6EECF244321}">
                <p14:modId xmlns:p14="http://schemas.microsoft.com/office/powerpoint/2010/main" val="2401695466"/>
              </p:ext>
            </p:extLst>
          </p:nvPr>
        </p:nvGraphicFramePr>
        <p:xfrm>
          <a:off x="6560652" y="1960659"/>
          <a:ext cx="1752600" cy="379413"/>
        </p:xfrm>
        <a:graphic>
          <a:graphicData uri="http://schemas.openxmlformats.org/presentationml/2006/ole">
            <mc:AlternateContent xmlns:mc="http://schemas.openxmlformats.org/markup-compatibility/2006">
              <mc:Choice xmlns:v="urn:schemas-microsoft-com:vml" Requires="v">
                <p:oleObj spid="_x0000_s5262" name="Ecuación" r:id="rId9" imgW="1002960" imgH="215640" progId="Equation.3">
                  <p:embed/>
                </p:oleObj>
              </mc:Choice>
              <mc:Fallback>
                <p:oleObj name="Ecuación" r:id="rId9" imgW="1002960" imgH="215640" progId="Equation.3">
                  <p:embed/>
                  <p:pic>
                    <p:nvPicPr>
                      <p:cNvPr id="24584" name="Object 5"/>
                      <p:cNvPicPr>
                        <a:picLocks noChangeAspect="1" noChangeArrowheads="1"/>
                      </p:cNvPicPr>
                      <p:nvPr/>
                    </p:nvPicPr>
                    <p:blipFill>
                      <a:blip r:embed="rId10"/>
                      <a:srcRect/>
                      <a:stretch>
                        <a:fillRect/>
                      </a:stretch>
                    </p:blipFill>
                    <p:spPr bwMode="auto">
                      <a:xfrm>
                        <a:off x="6560652" y="1960659"/>
                        <a:ext cx="1752600" cy="379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5"/>
          <p:cNvGraphicFramePr>
            <a:graphicFrameLocks noChangeAspect="1"/>
          </p:cNvGraphicFramePr>
          <p:nvPr>
            <p:extLst>
              <p:ext uri="{D42A27DB-BD31-4B8C-83A1-F6EECF244321}">
                <p14:modId xmlns:p14="http://schemas.microsoft.com/office/powerpoint/2010/main" val="909707"/>
              </p:ext>
            </p:extLst>
          </p:nvPr>
        </p:nvGraphicFramePr>
        <p:xfrm>
          <a:off x="5075035" y="1792717"/>
          <a:ext cx="1087438" cy="1247775"/>
        </p:xfrm>
        <a:graphic>
          <a:graphicData uri="http://schemas.openxmlformats.org/presentationml/2006/ole">
            <mc:AlternateContent xmlns:mc="http://schemas.openxmlformats.org/markup-compatibility/2006">
              <mc:Choice xmlns:v="urn:schemas-microsoft-com:vml" Requires="v">
                <p:oleObj spid="_x0000_s5263" name="Ecuación" r:id="rId11" imgW="622080" imgH="711000" progId="Equation.3">
                  <p:embed/>
                </p:oleObj>
              </mc:Choice>
              <mc:Fallback>
                <p:oleObj name="Ecuación" r:id="rId11" imgW="622080" imgH="711000" progId="Equation.3">
                  <p:embed/>
                  <p:pic>
                    <p:nvPicPr>
                      <p:cNvPr id="24584" name="Object 5"/>
                      <p:cNvPicPr>
                        <a:picLocks noChangeAspect="1" noChangeArrowheads="1"/>
                      </p:cNvPicPr>
                      <p:nvPr/>
                    </p:nvPicPr>
                    <p:blipFill>
                      <a:blip r:embed="rId12"/>
                      <a:srcRect/>
                      <a:stretch>
                        <a:fillRect/>
                      </a:stretch>
                    </p:blipFill>
                    <p:spPr bwMode="auto">
                      <a:xfrm>
                        <a:off x="5075035" y="1792717"/>
                        <a:ext cx="1087438" cy="1247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2514600" y="1344479"/>
            <a:ext cx="2701381" cy="369332"/>
          </a:xfrm>
          <a:prstGeom prst="rect">
            <a:avLst/>
          </a:prstGeom>
          <a:noFill/>
        </p:spPr>
        <p:txBody>
          <a:bodyPr wrap="none" rtlCol="0">
            <a:spAutoFit/>
          </a:bodyPr>
          <a:lstStyle/>
          <a:p>
            <a:r>
              <a:rPr lang="en-US" dirty="0"/>
              <a:t>Inter-compartmental flows</a:t>
            </a:r>
            <a:endParaRPr lang="cs-CZ" dirty="0"/>
          </a:p>
        </p:txBody>
      </p:sp>
      <p:sp>
        <p:nvSpPr>
          <p:cNvPr id="31" name="TextBox 30"/>
          <p:cNvSpPr txBox="1"/>
          <p:nvPr/>
        </p:nvSpPr>
        <p:spPr>
          <a:xfrm>
            <a:off x="6521317" y="1339568"/>
            <a:ext cx="915635" cy="369332"/>
          </a:xfrm>
          <a:prstGeom prst="rect">
            <a:avLst/>
          </a:prstGeom>
          <a:noFill/>
        </p:spPr>
        <p:txBody>
          <a:bodyPr wrap="none" rtlCol="0">
            <a:spAutoFit/>
          </a:bodyPr>
          <a:lstStyle/>
          <a:p>
            <a:r>
              <a:rPr lang="en-US" dirty="0"/>
              <a:t>outputs</a:t>
            </a:r>
            <a:endParaRPr lang="cs-CZ" dirty="0"/>
          </a:p>
        </p:txBody>
      </p:sp>
      <p:sp>
        <p:nvSpPr>
          <p:cNvPr id="32" name="TextBox 31"/>
          <p:cNvSpPr txBox="1"/>
          <p:nvPr/>
        </p:nvSpPr>
        <p:spPr>
          <a:xfrm>
            <a:off x="5389842" y="1339568"/>
            <a:ext cx="769763" cy="369332"/>
          </a:xfrm>
          <a:prstGeom prst="rect">
            <a:avLst/>
          </a:prstGeom>
          <a:noFill/>
        </p:spPr>
        <p:txBody>
          <a:bodyPr wrap="none" rtlCol="0">
            <a:spAutoFit/>
          </a:bodyPr>
          <a:lstStyle/>
          <a:p>
            <a:r>
              <a:rPr lang="en-US" dirty="0"/>
              <a:t>inputs</a:t>
            </a:r>
            <a:endParaRPr lang="cs-CZ" dirty="0"/>
          </a:p>
        </p:txBody>
      </p:sp>
      <p:graphicFrame>
        <p:nvGraphicFramePr>
          <p:cNvPr id="33" name="Object 5"/>
          <p:cNvGraphicFramePr>
            <a:graphicFrameLocks noChangeAspect="1"/>
          </p:cNvGraphicFramePr>
          <p:nvPr>
            <p:extLst>
              <p:ext uri="{D42A27DB-BD31-4B8C-83A1-F6EECF244321}">
                <p14:modId xmlns:p14="http://schemas.microsoft.com/office/powerpoint/2010/main" val="4094230737"/>
              </p:ext>
            </p:extLst>
          </p:nvPr>
        </p:nvGraphicFramePr>
        <p:xfrm>
          <a:off x="7618413" y="2943443"/>
          <a:ext cx="1109662" cy="1247775"/>
        </p:xfrm>
        <a:graphic>
          <a:graphicData uri="http://schemas.openxmlformats.org/presentationml/2006/ole">
            <mc:AlternateContent xmlns:mc="http://schemas.openxmlformats.org/markup-compatibility/2006">
              <mc:Choice xmlns:v="urn:schemas-microsoft-com:vml" Requires="v">
                <p:oleObj spid="_x0000_s5264" name="Ecuación" r:id="rId13" imgW="634680" imgH="711000" progId="Equation.3">
                  <p:embed/>
                </p:oleObj>
              </mc:Choice>
              <mc:Fallback>
                <p:oleObj name="Ecuación" r:id="rId13" imgW="634680" imgH="711000" progId="Equation.3">
                  <p:embed/>
                  <p:pic>
                    <p:nvPicPr>
                      <p:cNvPr id="29" name="Object 5"/>
                      <p:cNvPicPr>
                        <a:picLocks noChangeAspect="1" noChangeArrowheads="1"/>
                      </p:cNvPicPr>
                      <p:nvPr/>
                    </p:nvPicPr>
                    <p:blipFill>
                      <a:blip r:embed="rId14"/>
                      <a:srcRect/>
                      <a:stretch>
                        <a:fillRect/>
                      </a:stretch>
                    </p:blipFill>
                    <p:spPr bwMode="auto">
                      <a:xfrm>
                        <a:off x="7618413" y="2943443"/>
                        <a:ext cx="1109662" cy="1247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5"/>
          <p:cNvGraphicFramePr>
            <a:graphicFrameLocks noChangeAspect="1"/>
          </p:cNvGraphicFramePr>
          <p:nvPr>
            <p:extLst>
              <p:ext uri="{D42A27DB-BD31-4B8C-83A1-F6EECF244321}">
                <p14:modId xmlns:p14="http://schemas.microsoft.com/office/powerpoint/2010/main" val="3218409909"/>
              </p:ext>
            </p:extLst>
          </p:nvPr>
        </p:nvGraphicFramePr>
        <p:xfrm>
          <a:off x="473075" y="1746250"/>
          <a:ext cx="1644650" cy="1247775"/>
        </p:xfrm>
        <a:graphic>
          <a:graphicData uri="http://schemas.openxmlformats.org/presentationml/2006/ole">
            <mc:AlternateContent xmlns:mc="http://schemas.openxmlformats.org/markup-compatibility/2006">
              <mc:Choice xmlns:v="urn:schemas-microsoft-com:vml" Requires="v">
                <p:oleObj spid="_x0000_s5265" name="Ecuación" r:id="rId15" imgW="939600" imgH="711000" progId="Equation.3">
                  <p:embed/>
                </p:oleObj>
              </mc:Choice>
              <mc:Fallback>
                <p:oleObj name="Ecuación" r:id="rId15" imgW="939600" imgH="711000" progId="Equation.3">
                  <p:embed/>
                  <p:pic>
                    <p:nvPicPr>
                      <p:cNvPr id="27" name="Object 5"/>
                      <p:cNvPicPr>
                        <a:picLocks noChangeAspect="1" noChangeArrowheads="1"/>
                      </p:cNvPicPr>
                      <p:nvPr/>
                    </p:nvPicPr>
                    <p:blipFill>
                      <a:blip r:embed="rId16"/>
                      <a:srcRect/>
                      <a:stretch>
                        <a:fillRect/>
                      </a:stretch>
                    </p:blipFill>
                    <p:spPr bwMode="auto">
                      <a:xfrm>
                        <a:off x="473075" y="1746250"/>
                        <a:ext cx="1644650" cy="1247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67517" y="1322058"/>
            <a:ext cx="1796774" cy="369332"/>
          </a:xfrm>
          <a:prstGeom prst="rect">
            <a:avLst/>
          </a:prstGeom>
          <a:noFill/>
        </p:spPr>
        <p:txBody>
          <a:bodyPr wrap="none" rtlCol="0">
            <a:spAutoFit/>
          </a:bodyPr>
          <a:lstStyle/>
          <a:p>
            <a:r>
              <a:rPr lang="en-US" dirty="0"/>
              <a:t>Adjacency matrix</a:t>
            </a:r>
            <a:endParaRPr lang="cs-CZ" dirty="0"/>
          </a:p>
        </p:txBody>
      </p:sp>
      <p:sp>
        <p:nvSpPr>
          <p:cNvPr id="36" name="TextBox 35"/>
          <p:cNvSpPr txBox="1"/>
          <p:nvPr/>
        </p:nvSpPr>
        <p:spPr>
          <a:xfrm>
            <a:off x="3696761" y="3407662"/>
            <a:ext cx="3740191" cy="369332"/>
          </a:xfrm>
          <a:prstGeom prst="rect">
            <a:avLst/>
          </a:prstGeom>
          <a:noFill/>
        </p:spPr>
        <p:txBody>
          <a:bodyPr wrap="none" rtlCol="0">
            <a:spAutoFit/>
          </a:bodyPr>
          <a:lstStyle/>
          <a:p>
            <a:r>
              <a:rPr lang="en-US" dirty="0"/>
              <a:t>Total flow through each compartment</a:t>
            </a:r>
            <a:endParaRPr lang="cs-CZ" dirty="0"/>
          </a:p>
        </p:txBody>
      </p:sp>
    </p:spTree>
    <p:extLst>
      <p:ext uri="{BB962C8B-B14F-4D97-AF65-F5344CB8AC3E}">
        <p14:creationId xmlns:p14="http://schemas.microsoft.com/office/powerpoint/2010/main" val="185881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par>
                                <p:cTn id="8" presetID="10" presetClass="entr" presetSubtype="0" fill="hold" nodeType="withEffect">
                                  <p:stCondLst>
                                    <p:cond delay="0"/>
                                  </p:stCondLst>
                                  <p:childTnLst>
                                    <p:set>
                                      <p:cBhvr>
                                        <p:cTn id="9" dur="1" fill="hold">
                                          <p:stCondLst>
                                            <p:cond delay="0"/>
                                          </p:stCondLst>
                                        </p:cTn>
                                        <p:tgtEl>
                                          <p:spTgt spid="24580"/>
                                        </p:tgtEl>
                                        <p:attrNameLst>
                                          <p:attrName>style.visibility</p:attrName>
                                        </p:attrNameLst>
                                      </p:cBhvr>
                                      <p:to>
                                        <p:strVal val="visible"/>
                                      </p:to>
                                    </p:set>
                                    <p:animEffect transition="in" filter="fade">
                                      <p:cBhvr>
                                        <p:cTn id="10" dur="500"/>
                                        <p:tgtEl>
                                          <p:spTgt spid="24580"/>
                                        </p:tgtEl>
                                      </p:cBhvr>
                                    </p:animEffect>
                                  </p:childTnLst>
                                </p:cTn>
                              </p:par>
                              <p:par>
                                <p:cTn id="11" presetID="10" presetClass="entr" presetSubtype="0" fill="hold" nodeType="withEffect">
                                  <p:stCondLst>
                                    <p:cond delay="0"/>
                                  </p:stCondLst>
                                  <p:childTnLst>
                                    <p:set>
                                      <p:cBhvr>
                                        <p:cTn id="12" dur="1" fill="hold">
                                          <p:stCondLst>
                                            <p:cond delay="0"/>
                                          </p:stCondLst>
                                        </p:cTn>
                                        <p:tgtEl>
                                          <p:spTgt spid="24584"/>
                                        </p:tgtEl>
                                        <p:attrNameLst>
                                          <p:attrName>style.visibility</p:attrName>
                                        </p:attrNameLst>
                                      </p:cBhvr>
                                      <p:to>
                                        <p:strVal val="visible"/>
                                      </p:to>
                                    </p:set>
                                    <p:animEffect transition="in" filter="fade">
                                      <p:cBhvr>
                                        <p:cTn id="13"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304800" y="78105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latin typeface="Times New Roman" panose="02020603050405020304" pitchFamily="18" charset="0"/>
              </a:rPr>
              <a:t>Just as powers of A gave higher order pathways,</a:t>
            </a:r>
          </a:p>
          <a:p>
            <a:pPr eaLnBrk="1" hangingPunct="1">
              <a:spcBef>
                <a:spcPct val="0"/>
              </a:spcBef>
              <a:buClrTx/>
              <a:buSzTx/>
              <a:buFontTx/>
              <a:buNone/>
            </a:pPr>
            <a:r>
              <a:rPr lang="en-US" altLang="en-US" sz="2400">
                <a:latin typeface="Times New Roman" panose="02020603050405020304" pitchFamily="18" charset="0"/>
              </a:rPr>
              <a:t>Powers of G give flow transfers along higher order pathways.</a:t>
            </a:r>
          </a:p>
        </p:txBody>
      </p:sp>
      <p:sp>
        <p:nvSpPr>
          <p:cNvPr id="25603" name="Text Box 5"/>
          <p:cNvSpPr txBox="1">
            <a:spLocks noChangeArrowheads="1"/>
          </p:cNvSpPr>
          <p:nvPr/>
        </p:nvSpPr>
        <p:spPr bwMode="auto">
          <a:xfrm>
            <a:off x="762000" y="3090863"/>
            <a:ext cx="6553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dirty="0">
                <a:latin typeface="Times New Roman" panose="02020603050405020304" pitchFamily="18" charset="0"/>
              </a:rPr>
              <a:t>G</a:t>
            </a:r>
            <a:r>
              <a:rPr lang="en-US" altLang="en-US" sz="2400" baseline="30000" dirty="0">
                <a:latin typeface="Times New Roman" panose="02020603050405020304" pitchFamily="18" charset="0"/>
              </a:rPr>
              <a:t>2</a:t>
            </a:r>
            <a:r>
              <a:rPr lang="en-US" altLang="en-US" sz="2400" dirty="0">
                <a:latin typeface="Times New Roman" panose="02020603050405020304" pitchFamily="18" charset="0"/>
              </a:rPr>
              <a:t> gives the fraction of flow leaving j that took 2 steps to reach </a:t>
            </a:r>
            <a:r>
              <a:rPr lang="en-US" altLang="en-US" sz="2400" dirty="0" err="1">
                <a:latin typeface="Times New Roman" panose="02020603050405020304" pitchFamily="18" charset="0"/>
              </a:rPr>
              <a:t>i</a:t>
            </a:r>
            <a:r>
              <a:rPr lang="en-US" altLang="en-US" sz="2400" dirty="0">
                <a:latin typeface="Times New Roman" panose="02020603050405020304" pitchFamily="18" charset="0"/>
              </a:rPr>
              <a:t>. </a:t>
            </a: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endParaRPr lang="en-US" altLang="en-US" sz="2400" dirty="0">
              <a:latin typeface="Times New Roman" panose="02020603050405020304" pitchFamily="18" charset="0"/>
            </a:endParaRPr>
          </a:p>
        </p:txBody>
      </p:sp>
      <p:grpSp>
        <p:nvGrpSpPr>
          <p:cNvPr id="25604" name="Group 22"/>
          <p:cNvGrpSpPr>
            <a:grpSpLocks/>
          </p:cNvGrpSpPr>
          <p:nvPr/>
        </p:nvGrpSpPr>
        <p:grpSpPr bwMode="auto">
          <a:xfrm>
            <a:off x="534988" y="5181600"/>
            <a:ext cx="3732212" cy="903288"/>
            <a:chOff x="3886200" y="228600"/>
            <a:chExt cx="3731567" cy="902732"/>
          </a:xfrm>
        </p:grpSpPr>
        <p:grpSp>
          <p:nvGrpSpPr>
            <p:cNvPr id="25606" name="Group 6"/>
            <p:cNvGrpSpPr>
              <a:grpSpLocks/>
            </p:cNvGrpSpPr>
            <p:nvPr/>
          </p:nvGrpSpPr>
          <p:grpSpPr bwMode="auto">
            <a:xfrm>
              <a:off x="4267205" y="228600"/>
              <a:ext cx="3305178" cy="798513"/>
              <a:chOff x="3054" y="3552"/>
              <a:chExt cx="2082" cy="503"/>
            </a:xfrm>
          </p:grpSpPr>
          <p:sp>
            <p:nvSpPr>
              <p:cNvPr id="25613" name="Oval 7"/>
              <p:cNvSpPr>
                <a:spLocks noChangeArrowheads="1"/>
              </p:cNvSpPr>
              <p:nvPr/>
            </p:nvSpPr>
            <p:spPr bwMode="auto">
              <a:xfrm>
                <a:off x="3205" y="3552"/>
                <a:ext cx="483" cy="40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solidFill>
                      <a:schemeClr val="tx2"/>
                    </a:solidFill>
                    <a:latin typeface="Times New Roman" panose="02020603050405020304" pitchFamily="18" charset="0"/>
                  </a:rPr>
                  <a:t>x</a:t>
                </a:r>
                <a:r>
                  <a:rPr lang="en-US" altLang="en-US" sz="2400" baseline="-25000">
                    <a:solidFill>
                      <a:schemeClr val="tx2"/>
                    </a:solidFill>
                    <a:latin typeface="Times New Roman" panose="02020603050405020304" pitchFamily="18" charset="0"/>
                  </a:rPr>
                  <a:t>1</a:t>
                </a:r>
              </a:p>
            </p:txBody>
          </p:sp>
          <p:sp>
            <p:nvSpPr>
              <p:cNvPr id="25614" name="Oval 8"/>
              <p:cNvSpPr>
                <a:spLocks noChangeArrowheads="1"/>
              </p:cNvSpPr>
              <p:nvPr/>
            </p:nvSpPr>
            <p:spPr bwMode="auto">
              <a:xfrm>
                <a:off x="3929" y="3552"/>
                <a:ext cx="483" cy="40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solidFill>
                      <a:schemeClr val="tx2"/>
                    </a:solidFill>
                    <a:latin typeface="Times New Roman" panose="02020603050405020304" pitchFamily="18" charset="0"/>
                  </a:rPr>
                  <a:t>x</a:t>
                </a:r>
                <a:r>
                  <a:rPr lang="en-US" altLang="en-US" sz="2400" baseline="-25000">
                    <a:solidFill>
                      <a:schemeClr val="tx2"/>
                    </a:solidFill>
                    <a:latin typeface="Times New Roman" panose="02020603050405020304" pitchFamily="18" charset="0"/>
                  </a:rPr>
                  <a:t>2</a:t>
                </a:r>
              </a:p>
            </p:txBody>
          </p:sp>
          <p:sp>
            <p:nvSpPr>
              <p:cNvPr id="25615" name="Oval 9"/>
              <p:cNvSpPr>
                <a:spLocks noChangeArrowheads="1"/>
              </p:cNvSpPr>
              <p:nvPr/>
            </p:nvSpPr>
            <p:spPr bwMode="auto">
              <a:xfrm>
                <a:off x="4653" y="3552"/>
                <a:ext cx="483" cy="40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solidFill>
                      <a:schemeClr val="tx2"/>
                    </a:solidFill>
                    <a:latin typeface="Times New Roman" panose="02020603050405020304" pitchFamily="18" charset="0"/>
                  </a:rPr>
                  <a:t>x</a:t>
                </a:r>
                <a:r>
                  <a:rPr lang="en-US" altLang="en-US" sz="2400" baseline="-25000">
                    <a:solidFill>
                      <a:schemeClr val="tx2"/>
                    </a:solidFill>
                    <a:latin typeface="Times New Roman" panose="02020603050405020304" pitchFamily="18" charset="0"/>
                  </a:rPr>
                  <a:t>3</a:t>
                </a:r>
              </a:p>
            </p:txBody>
          </p:sp>
          <p:sp>
            <p:nvSpPr>
              <p:cNvPr id="25616" name="Line 10"/>
              <p:cNvSpPr>
                <a:spLocks noChangeShapeType="1"/>
              </p:cNvSpPr>
              <p:nvPr/>
            </p:nvSpPr>
            <p:spPr bwMode="auto">
              <a:xfrm>
                <a:off x="3688" y="3753"/>
                <a:ext cx="24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5617" name="Line 11"/>
              <p:cNvSpPr>
                <a:spLocks noChangeShapeType="1"/>
              </p:cNvSpPr>
              <p:nvPr/>
            </p:nvSpPr>
            <p:spPr bwMode="auto">
              <a:xfrm>
                <a:off x="3446" y="3954"/>
                <a:ext cx="0" cy="10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5618" name="Line 12"/>
              <p:cNvSpPr>
                <a:spLocks noChangeShapeType="1"/>
              </p:cNvSpPr>
              <p:nvPr/>
            </p:nvSpPr>
            <p:spPr bwMode="auto">
              <a:xfrm>
                <a:off x="4895" y="3954"/>
                <a:ext cx="0" cy="10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5619" name="Line 13"/>
              <p:cNvSpPr>
                <a:spLocks noChangeShapeType="1"/>
              </p:cNvSpPr>
              <p:nvPr/>
            </p:nvSpPr>
            <p:spPr bwMode="auto">
              <a:xfrm>
                <a:off x="4171" y="3954"/>
                <a:ext cx="0" cy="10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5620" name="Line 14"/>
              <p:cNvSpPr>
                <a:spLocks noChangeShapeType="1"/>
              </p:cNvSpPr>
              <p:nvPr/>
            </p:nvSpPr>
            <p:spPr bwMode="auto">
              <a:xfrm>
                <a:off x="3054" y="3778"/>
                <a:ext cx="151"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5621" name="Line 15"/>
              <p:cNvSpPr>
                <a:spLocks noChangeShapeType="1"/>
              </p:cNvSpPr>
              <p:nvPr/>
            </p:nvSpPr>
            <p:spPr bwMode="auto">
              <a:xfrm>
                <a:off x="4412" y="3753"/>
                <a:ext cx="24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sp>
          <p:nvSpPr>
            <p:cNvPr id="25607" name="TextBox 16"/>
            <p:cNvSpPr txBox="1">
              <a:spLocks noChangeArrowheads="1"/>
            </p:cNvSpPr>
            <p:nvPr/>
          </p:nvSpPr>
          <p:spPr bwMode="auto">
            <a:xfrm>
              <a:off x="3886200" y="240268"/>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100</a:t>
              </a:r>
              <a:endParaRPr lang="en-US" altLang="en-US" sz="2400">
                <a:latin typeface="Times New Roman" panose="02020603050405020304" pitchFamily="18" charset="0"/>
              </a:endParaRPr>
            </a:p>
          </p:txBody>
        </p:sp>
        <p:sp>
          <p:nvSpPr>
            <p:cNvPr id="25608" name="TextBox 17"/>
            <p:cNvSpPr txBox="1">
              <a:spLocks noChangeArrowheads="1"/>
            </p:cNvSpPr>
            <p:nvPr/>
          </p:nvSpPr>
          <p:spPr bwMode="auto">
            <a:xfrm>
              <a:off x="4876800" y="76200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80</a:t>
              </a:r>
              <a:endParaRPr lang="en-US" altLang="en-US" sz="2400">
                <a:latin typeface="Times New Roman" panose="02020603050405020304" pitchFamily="18" charset="0"/>
              </a:endParaRPr>
            </a:p>
          </p:txBody>
        </p:sp>
        <p:sp>
          <p:nvSpPr>
            <p:cNvPr id="25609" name="TextBox 18"/>
            <p:cNvSpPr txBox="1">
              <a:spLocks noChangeArrowheads="1"/>
            </p:cNvSpPr>
            <p:nvPr/>
          </p:nvSpPr>
          <p:spPr bwMode="auto">
            <a:xfrm>
              <a:off x="6400365" y="24026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2</a:t>
              </a:r>
              <a:endParaRPr lang="en-US" altLang="en-US" sz="2400">
                <a:latin typeface="Times New Roman" panose="02020603050405020304" pitchFamily="18" charset="0"/>
              </a:endParaRPr>
            </a:p>
          </p:txBody>
        </p:sp>
        <p:sp>
          <p:nvSpPr>
            <p:cNvPr id="25610" name="TextBox 19"/>
            <p:cNvSpPr txBox="1">
              <a:spLocks noChangeArrowheads="1"/>
            </p:cNvSpPr>
            <p:nvPr/>
          </p:nvSpPr>
          <p:spPr bwMode="auto">
            <a:xfrm>
              <a:off x="5223302" y="24026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20</a:t>
              </a:r>
              <a:endParaRPr lang="en-US" altLang="en-US" sz="2400">
                <a:latin typeface="Times New Roman" panose="02020603050405020304" pitchFamily="18" charset="0"/>
              </a:endParaRPr>
            </a:p>
          </p:txBody>
        </p:sp>
        <p:sp>
          <p:nvSpPr>
            <p:cNvPr id="25611" name="TextBox 20"/>
            <p:cNvSpPr txBox="1">
              <a:spLocks noChangeArrowheads="1"/>
            </p:cNvSpPr>
            <p:nvPr/>
          </p:nvSpPr>
          <p:spPr bwMode="auto">
            <a:xfrm>
              <a:off x="6098485" y="76200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18</a:t>
              </a:r>
              <a:endParaRPr lang="en-US" altLang="en-US" sz="2400">
                <a:latin typeface="Times New Roman" panose="02020603050405020304" pitchFamily="18" charset="0"/>
              </a:endParaRPr>
            </a:p>
          </p:txBody>
        </p:sp>
        <p:sp>
          <p:nvSpPr>
            <p:cNvPr id="25612" name="TextBox 21"/>
            <p:cNvSpPr txBox="1">
              <a:spLocks noChangeArrowheads="1"/>
            </p:cNvSpPr>
            <p:nvPr/>
          </p:nvSpPr>
          <p:spPr bwMode="auto">
            <a:xfrm>
              <a:off x="7317685" y="76200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2</a:t>
              </a:r>
              <a:endParaRPr lang="en-US" altLang="en-US" sz="2400">
                <a:latin typeface="Times New Roman" panose="02020603050405020304" pitchFamily="18" charset="0"/>
              </a:endParaRPr>
            </a:p>
          </p:txBody>
        </p:sp>
      </p:grpSp>
      <p:graphicFrame>
        <p:nvGraphicFramePr>
          <p:cNvPr id="25605" name="Object 5"/>
          <p:cNvGraphicFramePr>
            <a:graphicFrameLocks noChangeAspect="1"/>
          </p:cNvGraphicFramePr>
          <p:nvPr>
            <p:extLst>
              <p:ext uri="{D42A27DB-BD31-4B8C-83A1-F6EECF244321}">
                <p14:modId xmlns:p14="http://schemas.microsoft.com/office/powerpoint/2010/main" val="2670220655"/>
              </p:ext>
            </p:extLst>
          </p:nvPr>
        </p:nvGraphicFramePr>
        <p:xfrm>
          <a:off x="4973637" y="3865563"/>
          <a:ext cx="1884363" cy="1087437"/>
        </p:xfrm>
        <a:graphic>
          <a:graphicData uri="http://schemas.openxmlformats.org/presentationml/2006/ole">
            <mc:AlternateContent xmlns:mc="http://schemas.openxmlformats.org/markup-compatibility/2006">
              <mc:Choice xmlns:v="urn:schemas-microsoft-com:vml" Requires="v">
                <p:oleObj spid="_x0000_s6165" name="Equation" r:id="rId3" imgW="1231366" imgH="710891" progId="Equation.3">
                  <p:embed/>
                </p:oleObj>
              </mc:Choice>
              <mc:Fallback>
                <p:oleObj name="Equation" r:id="rId3" imgW="1231366" imgH="710891" progId="Equation.3">
                  <p:embed/>
                  <p:pic>
                    <p:nvPicPr>
                      <p:cNvPr id="2560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3637" y="3865563"/>
                        <a:ext cx="1884363"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5"/>
          <a:stretch>
            <a:fillRect/>
          </a:stretch>
        </p:blipFill>
        <p:spPr>
          <a:xfrm>
            <a:off x="4221807" y="1828800"/>
            <a:ext cx="1597173" cy="964936"/>
          </a:xfrm>
          <a:prstGeom prst="rect">
            <a:avLst/>
          </a:prstGeom>
        </p:spPr>
      </p:pic>
    </p:spTree>
    <p:extLst>
      <p:ext uri="{BB962C8B-B14F-4D97-AF65-F5344CB8AC3E}">
        <p14:creationId xmlns:p14="http://schemas.microsoft.com/office/powerpoint/2010/main" val="86723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rmAutofit fontScale="90000"/>
          </a:bodyPr>
          <a:lstStyle/>
          <a:p>
            <a:r>
              <a:rPr lang="en-US" dirty="0"/>
              <a:t>Chapter 6: Life science lessons from ecological networks and systems ecology</a:t>
            </a:r>
          </a:p>
        </p:txBody>
      </p:sp>
      <p:sp>
        <p:nvSpPr>
          <p:cNvPr id="3" name="Content Placeholder 2"/>
          <p:cNvSpPr>
            <a:spLocks noGrp="1"/>
          </p:cNvSpPr>
          <p:nvPr>
            <p:ph idx="1"/>
          </p:nvPr>
        </p:nvSpPr>
        <p:spPr/>
        <p:txBody>
          <a:bodyPr>
            <a:normAutofit/>
          </a:bodyPr>
          <a:lstStyle/>
          <a:p>
            <a:pPr marL="0" indent="0">
              <a:buNone/>
            </a:pPr>
            <a:r>
              <a:rPr lang="en-US" dirty="0"/>
              <a:t>Your reaction</a:t>
            </a:r>
          </a:p>
          <a:p>
            <a:pPr marL="514350" indent="-514350">
              <a:buFont typeface="+mj-lt"/>
              <a:buAutoNum type="arabicParenR"/>
            </a:pPr>
            <a:r>
              <a:rPr lang="en-US" dirty="0"/>
              <a:t>What do you think is a main conclusion from using network analysis?  Why?</a:t>
            </a:r>
          </a:p>
          <a:p>
            <a:pPr marL="514350" indent="-514350">
              <a:buFont typeface="+mj-lt"/>
              <a:buAutoNum type="arabicParenR"/>
            </a:pPr>
            <a:endParaRPr lang="en-US" dirty="0"/>
          </a:p>
          <a:p>
            <a:pPr marL="514350" indent="-514350">
              <a:buFont typeface="+mj-lt"/>
              <a:buAutoNum type="arabicParenR"/>
            </a:pPr>
            <a:r>
              <a:rPr lang="en-US" dirty="0"/>
              <a:t>What questions do you have?</a:t>
            </a:r>
          </a:p>
        </p:txBody>
      </p:sp>
    </p:spTree>
    <p:extLst>
      <p:ext uri="{BB962C8B-B14F-4D97-AF65-F5344CB8AC3E}">
        <p14:creationId xmlns:p14="http://schemas.microsoft.com/office/powerpoint/2010/main" val="3183909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304800" y="78105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latin typeface="Times New Roman" panose="02020603050405020304" pitchFamily="18" charset="0"/>
              </a:rPr>
              <a:t>Continuing:</a:t>
            </a:r>
          </a:p>
        </p:txBody>
      </p:sp>
      <p:sp>
        <p:nvSpPr>
          <p:cNvPr id="26627" name="Text Box 5"/>
          <p:cNvSpPr txBox="1">
            <a:spLocks noChangeArrowheads="1"/>
          </p:cNvSpPr>
          <p:nvPr/>
        </p:nvSpPr>
        <p:spPr bwMode="auto">
          <a:xfrm>
            <a:off x="762000" y="1447800"/>
            <a:ext cx="6553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latin typeface="Times New Roman" panose="02020603050405020304" pitchFamily="18" charset="0"/>
              </a:rPr>
              <a:t>G</a:t>
            </a:r>
            <a:r>
              <a:rPr lang="en-US" altLang="en-US" sz="2400" baseline="30000">
                <a:latin typeface="Times New Roman" panose="02020603050405020304" pitchFamily="18" charset="0"/>
              </a:rPr>
              <a:t>3</a:t>
            </a:r>
            <a:r>
              <a:rPr lang="en-US" altLang="en-US" sz="2400">
                <a:latin typeface="Times New Roman" panose="02020603050405020304" pitchFamily="18" charset="0"/>
              </a:rPr>
              <a:t> gives the fraction of flow leaving j that took 3 steps to reach i. </a:t>
            </a: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endParaRPr lang="en-US" altLang="en-US" sz="2400">
              <a:latin typeface="Times New Roman" panose="02020603050405020304" pitchFamily="18" charset="0"/>
            </a:endParaRPr>
          </a:p>
        </p:txBody>
      </p:sp>
      <p:grpSp>
        <p:nvGrpSpPr>
          <p:cNvPr id="26628" name="Group 22"/>
          <p:cNvGrpSpPr>
            <a:grpSpLocks/>
          </p:cNvGrpSpPr>
          <p:nvPr/>
        </p:nvGrpSpPr>
        <p:grpSpPr bwMode="auto">
          <a:xfrm>
            <a:off x="381000" y="5181600"/>
            <a:ext cx="3732213" cy="903288"/>
            <a:chOff x="3886200" y="228600"/>
            <a:chExt cx="3731567" cy="902732"/>
          </a:xfrm>
        </p:grpSpPr>
        <p:grpSp>
          <p:nvGrpSpPr>
            <p:cNvPr id="26630" name="Group 6"/>
            <p:cNvGrpSpPr>
              <a:grpSpLocks/>
            </p:cNvGrpSpPr>
            <p:nvPr/>
          </p:nvGrpSpPr>
          <p:grpSpPr bwMode="auto">
            <a:xfrm>
              <a:off x="4267205" y="228600"/>
              <a:ext cx="3305178" cy="798513"/>
              <a:chOff x="3054" y="3552"/>
              <a:chExt cx="2082" cy="503"/>
            </a:xfrm>
          </p:grpSpPr>
          <p:sp>
            <p:nvSpPr>
              <p:cNvPr id="26637" name="Oval 7"/>
              <p:cNvSpPr>
                <a:spLocks noChangeArrowheads="1"/>
              </p:cNvSpPr>
              <p:nvPr/>
            </p:nvSpPr>
            <p:spPr bwMode="auto">
              <a:xfrm>
                <a:off x="3205" y="3552"/>
                <a:ext cx="483" cy="40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solidFill>
                      <a:schemeClr val="tx2"/>
                    </a:solidFill>
                    <a:latin typeface="Times New Roman" panose="02020603050405020304" pitchFamily="18" charset="0"/>
                  </a:rPr>
                  <a:t>x</a:t>
                </a:r>
                <a:r>
                  <a:rPr lang="en-US" altLang="en-US" sz="2400" baseline="-25000">
                    <a:solidFill>
                      <a:schemeClr val="tx2"/>
                    </a:solidFill>
                    <a:latin typeface="Times New Roman" panose="02020603050405020304" pitchFamily="18" charset="0"/>
                  </a:rPr>
                  <a:t>1</a:t>
                </a:r>
              </a:p>
            </p:txBody>
          </p:sp>
          <p:sp>
            <p:nvSpPr>
              <p:cNvPr id="26638" name="Oval 8"/>
              <p:cNvSpPr>
                <a:spLocks noChangeArrowheads="1"/>
              </p:cNvSpPr>
              <p:nvPr/>
            </p:nvSpPr>
            <p:spPr bwMode="auto">
              <a:xfrm>
                <a:off x="3929" y="3552"/>
                <a:ext cx="483" cy="40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solidFill>
                      <a:schemeClr val="tx2"/>
                    </a:solidFill>
                    <a:latin typeface="Times New Roman" panose="02020603050405020304" pitchFamily="18" charset="0"/>
                  </a:rPr>
                  <a:t>x</a:t>
                </a:r>
                <a:r>
                  <a:rPr lang="en-US" altLang="en-US" sz="2400" baseline="-25000">
                    <a:solidFill>
                      <a:schemeClr val="tx2"/>
                    </a:solidFill>
                    <a:latin typeface="Times New Roman" panose="02020603050405020304" pitchFamily="18" charset="0"/>
                  </a:rPr>
                  <a:t>2</a:t>
                </a:r>
              </a:p>
            </p:txBody>
          </p:sp>
          <p:sp>
            <p:nvSpPr>
              <p:cNvPr id="26639" name="Oval 9"/>
              <p:cNvSpPr>
                <a:spLocks noChangeArrowheads="1"/>
              </p:cNvSpPr>
              <p:nvPr/>
            </p:nvSpPr>
            <p:spPr bwMode="auto">
              <a:xfrm>
                <a:off x="4653" y="3552"/>
                <a:ext cx="483" cy="40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solidFill>
                      <a:schemeClr val="tx2"/>
                    </a:solidFill>
                    <a:latin typeface="Times New Roman" panose="02020603050405020304" pitchFamily="18" charset="0"/>
                  </a:rPr>
                  <a:t>x</a:t>
                </a:r>
                <a:r>
                  <a:rPr lang="en-US" altLang="en-US" sz="2400" baseline="-25000">
                    <a:solidFill>
                      <a:schemeClr val="tx2"/>
                    </a:solidFill>
                    <a:latin typeface="Times New Roman" panose="02020603050405020304" pitchFamily="18" charset="0"/>
                  </a:rPr>
                  <a:t>3</a:t>
                </a:r>
              </a:p>
            </p:txBody>
          </p:sp>
          <p:sp>
            <p:nvSpPr>
              <p:cNvPr id="26640" name="Line 10"/>
              <p:cNvSpPr>
                <a:spLocks noChangeShapeType="1"/>
              </p:cNvSpPr>
              <p:nvPr/>
            </p:nvSpPr>
            <p:spPr bwMode="auto">
              <a:xfrm>
                <a:off x="3688" y="3753"/>
                <a:ext cx="24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6641" name="Line 11"/>
              <p:cNvSpPr>
                <a:spLocks noChangeShapeType="1"/>
              </p:cNvSpPr>
              <p:nvPr/>
            </p:nvSpPr>
            <p:spPr bwMode="auto">
              <a:xfrm>
                <a:off x="3446" y="3954"/>
                <a:ext cx="0" cy="10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6642" name="Line 12"/>
              <p:cNvSpPr>
                <a:spLocks noChangeShapeType="1"/>
              </p:cNvSpPr>
              <p:nvPr/>
            </p:nvSpPr>
            <p:spPr bwMode="auto">
              <a:xfrm>
                <a:off x="4895" y="3954"/>
                <a:ext cx="0" cy="10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6643" name="Line 13"/>
              <p:cNvSpPr>
                <a:spLocks noChangeShapeType="1"/>
              </p:cNvSpPr>
              <p:nvPr/>
            </p:nvSpPr>
            <p:spPr bwMode="auto">
              <a:xfrm>
                <a:off x="4171" y="3954"/>
                <a:ext cx="0" cy="10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6644" name="Line 14"/>
              <p:cNvSpPr>
                <a:spLocks noChangeShapeType="1"/>
              </p:cNvSpPr>
              <p:nvPr/>
            </p:nvSpPr>
            <p:spPr bwMode="auto">
              <a:xfrm>
                <a:off x="3054" y="3778"/>
                <a:ext cx="151"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6645" name="Line 15"/>
              <p:cNvSpPr>
                <a:spLocks noChangeShapeType="1"/>
              </p:cNvSpPr>
              <p:nvPr/>
            </p:nvSpPr>
            <p:spPr bwMode="auto">
              <a:xfrm>
                <a:off x="4412" y="3753"/>
                <a:ext cx="24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sp>
          <p:nvSpPr>
            <p:cNvPr id="26631" name="TextBox 16"/>
            <p:cNvSpPr txBox="1">
              <a:spLocks noChangeArrowheads="1"/>
            </p:cNvSpPr>
            <p:nvPr/>
          </p:nvSpPr>
          <p:spPr bwMode="auto">
            <a:xfrm>
              <a:off x="3886200" y="240268"/>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100</a:t>
              </a:r>
              <a:endParaRPr lang="en-US" altLang="en-US" sz="2400">
                <a:latin typeface="Times New Roman" panose="02020603050405020304" pitchFamily="18" charset="0"/>
              </a:endParaRPr>
            </a:p>
          </p:txBody>
        </p:sp>
        <p:sp>
          <p:nvSpPr>
            <p:cNvPr id="26632" name="TextBox 17"/>
            <p:cNvSpPr txBox="1">
              <a:spLocks noChangeArrowheads="1"/>
            </p:cNvSpPr>
            <p:nvPr/>
          </p:nvSpPr>
          <p:spPr bwMode="auto">
            <a:xfrm>
              <a:off x="4876800" y="76200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80</a:t>
              </a:r>
              <a:endParaRPr lang="en-US" altLang="en-US" sz="2400">
                <a:latin typeface="Times New Roman" panose="02020603050405020304" pitchFamily="18" charset="0"/>
              </a:endParaRPr>
            </a:p>
          </p:txBody>
        </p:sp>
        <p:sp>
          <p:nvSpPr>
            <p:cNvPr id="26633" name="TextBox 18"/>
            <p:cNvSpPr txBox="1">
              <a:spLocks noChangeArrowheads="1"/>
            </p:cNvSpPr>
            <p:nvPr/>
          </p:nvSpPr>
          <p:spPr bwMode="auto">
            <a:xfrm>
              <a:off x="6400365" y="24026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2</a:t>
              </a:r>
              <a:endParaRPr lang="en-US" altLang="en-US" sz="2400">
                <a:latin typeface="Times New Roman" panose="02020603050405020304" pitchFamily="18" charset="0"/>
              </a:endParaRPr>
            </a:p>
          </p:txBody>
        </p:sp>
        <p:sp>
          <p:nvSpPr>
            <p:cNvPr id="26634" name="TextBox 19"/>
            <p:cNvSpPr txBox="1">
              <a:spLocks noChangeArrowheads="1"/>
            </p:cNvSpPr>
            <p:nvPr/>
          </p:nvSpPr>
          <p:spPr bwMode="auto">
            <a:xfrm>
              <a:off x="5223302" y="24026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20</a:t>
              </a:r>
              <a:endParaRPr lang="en-US" altLang="en-US" sz="2400">
                <a:latin typeface="Times New Roman" panose="02020603050405020304" pitchFamily="18" charset="0"/>
              </a:endParaRPr>
            </a:p>
          </p:txBody>
        </p:sp>
        <p:sp>
          <p:nvSpPr>
            <p:cNvPr id="26635" name="TextBox 20"/>
            <p:cNvSpPr txBox="1">
              <a:spLocks noChangeArrowheads="1"/>
            </p:cNvSpPr>
            <p:nvPr/>
          </p:nvSpPr>
          <p:spPr bwMode="auto">
            <a:xfrm>
              <a:off x="6098485" y="76200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18</a:t>
              </a:r>
              <a:endParaRPr lang="en-US" altLang="en-US" sz="2400">
                <a:latin typeface="Times New Roman" panose="02020603050405020304" pitchFamily="18" charset="0"/>
              </a:endParaRPr>
            </a:p>
          </p:txBody>
        </p:sp>
        <p:sp>
          <p:nvSpPr>
            <p:cNvPr id="26636" name="TextBox 21"/>
            <p:cNvSpPr txBox="1">
              <a:spLocks noChangeArrowheads="1"/>
            </p:cNvSpPr>
            <p:nvPr/>
          </p:nvSpPr>
          <p:spPr bwMode="auto">
            <a:xfrm>
              <a:off x="7317685" y="76200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800">
                  <a:latin typeface="Times New Roman" panose="02020603050405020304" pitchFamily="18" charset="0"/>
                </a:rPr>
                <a:t>2</a:t>
              </a:r>
              <a:endParaRPr lang="en-US" altLang="en-US" sz="2400">
                <a:latin typeface="Times New Roman" panose="02020603050405020304" pitchFamily="18" charset="0"/>
              </a:endParaRPr>
            </a:p>
          </p:txBody>
        </p:sp>
      </p:grpSp>
      <p:graphicFrame>
        <p:nvGraphicFramePr>
          <p:cNvPr id="26629" name="Object 5"/>
          <p:cNvGraphicFramePr>
            <a:graphicFrameLocks noChangeAspect="1"/>
          </p:cNvGraphicFramePr>
          <p:nvPr/>
        </p:nvGraphicFramePr>
        <p:xfrm>
          <a:off x="5041900" y="1981200"/>
          <a:ext cx="1554163" cy="1087438"/>
        </p:xfrm>
        <a:graphic>
          <a:graphicData uri="http://schemas.openxmlformats.org/presentationml/2006/ole">
            <mc:AlternateContent xmlns:mc="http://schemas.openxmlformats.org/markup-compatibility/2006">
              <mc:Choice xmlns:v="urn:schemas-microsoft-com:vml" Requires="v">
                <p:oleObj spid="_x0000_s7189" name="Equation" r:id="rId3" imgW="1016000" imgH="711200" progId="Equation.3">
                  <p:embed/>
                </p:oleObj>
              </mc:Choice>
              <mc:Fallback>
                <p:oleObj name="Equation" r:id="rId3" imgW="1016000" imgH="711200" progId="Equation.3">
                  <p:embed/>
                  <p:pic>
                    <p:nvPicPr>
                      <p:cNvPr id="2662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900" y="1981200"/>
                        <a:ext cx="1554163"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60894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228600" y="762000"/>
            <a:ext cx="1925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latin typeface="Times New Roman" panose="02020603050405020304" pitchFamily="18" charset="0"/>
              </a:rPr>
              <a:t>Summarizing:</a:t>
            </a:r>
          </a:p>
        </p:txBody>
      </p:sp>
      <p:sp>
        <p:nvSpPr>
          <p:cNvPr id="27651" name="Text Box 5"/>
          <p:cNvSpPr txBox="1">
            <a:spLocks noChangeArrowheads="1"/>
          </p:cNvSpPr>
          <p:nvPr/>
        </p:nvSpPr>
        <p:spPr bwMode="auto">
          <a:xfrm>
            <a:off x="609600" y="1371600"/>
            <a:ext cx="71135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latin typeface="Times New Roman" panose="02020603050405020304" pitchFamily="18" charset="0"/>
              </a:rPr>
              <a:t>G</a:t>
            </a:r>
            <a:r>
              <a:rPr lang="en-US" altLang="en-US" sz="2400" baseline="30000">
                <a:latin typeface="Times New Roman" panose="02020603050405020304" pitchFamily="18" charset="0"/>
              </a:rPr>
              <a:t>2</a:t>
            </a:r>
            <a:r>
              <a:rPr lang="en-US" altLang="en-US" sz="2400">
                <a:latin typeface="Times New Roman" panose="02020603050405020304" pitchFamily="18" charset="0"/>
              </a:rPr>
              <a:t> gives transfers over pathways of length 2</a:t>
            </a:r>
          </a:p>
          <a:p>
            <a:pPr eaLnBrk="1" hangingPunct="1">
              <a:spcBef>
                <a:spcPct val="0"/>
              </a:spcBef>
              <a:buClrTx/>
              <a:buSzTx/>
              <a:buFontTx/>
              <a:buNone/>
            </a:pPr>
            <a:r>
              <a:rPr lang="en-US" altLang="en-US" sz="2400">
                <a:latin typeface="Times New Roman" panose="02020603050405020304" pitchFamily="18" charset="0"/>
              </a:rPr>
              <a:t>G</a:t>
            </a:r>
            <a:r>
              <a:rPr lang="en-US" altLang="en-US" sz="2400" baseline="30000">
                <a:latin typeface="Times New Roman" panose="02020603050405020304" pitchFamily="18" charset="0"/>
              </a:rPr>
              <a:t>3</a:t>
            </a:r>
            <a:r>
              <a:rPr lang="en-US" altLang="en-US" sz="2400">
                <a:latin typeface="Times New Roman" panose="02020603050405020304" pitchFamily="18" charset="0"/>
              </a:rPr>
              <a:t> gives transfers over pathways of length 3, etc., i.e.,</a:t>
            </a: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r>
              <a:rPr lang="en-US" altLang="en-US" sz="2400">
                <a:latin typeface="Times New Roman" panose="02020603050405020304" pitchFamily="18" charset="0"/>
              </a:rPr>
              <a:t>G</a:t>
            </a:r>
            <a:r>
              <a:rPr lang="en-US" altLang="en-US" sz="2400" baseline="30000">
                <a:latin typeface="Times New Roman" panose="02020603050405020304" pitchFamily="18" charset="0"/>
              </a:rPr>
              <a:t>m</a:t>
            </a:r>
            <a:r>
              <a:rPr lang="en-US" altLang="en-US" sz="2400">
                <a:latin typeface="Times New Roman" panose="02020603050405020304" pitchFamily="18" charset="0"/>
              </a:rPr>
              <a:t> gives transfers over pathways of length m</a:t>
            </a: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r>
              <a:rPr lang="en-US" altLang="en-US" sz="2400">
                <a:latin typeface="Times New Roman" panose="02020603050405020304" pitchFamily="18" charset="0"/>
              </a:rPr>
              <a:t>Summing over m=1</a:t>
            </a:r>
            <a:r>
              <a:rPr lang="en-US" altLang="en-US" sz="24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rPr>
              <a:t>gives powers over all pathways</a:t>
            </a:r>
          </a:p>
        </p:txBody>
      </p:sp>
      <p:grpSp>
        <p:nvGrpSpPr>
          <p:cNvPr id="27652" name="Group 85"/>
          <p:cNvGrpSpPr>
            <a:grpSpLocks/>
          </p:cNvGrpSpPr>
          <p:nvPr/>
        </p:nvGrpSpPr>
        <p:grpSpPr bwMode="auto">
          <a:xfrm>
            <a:off x="685800" y="4343400"/>
            <a:ext cx="7011988" cy="911225"/>
            <a:chOff x="528" y="2544"/>
            <a:chExt cx="4417" cy="574"/>
          </a:xfrm>
        </p:grpSpPr>
        <p:graphicFrame>
          <p:nvGraphicFramePr>
            <p:cNvPr id="27653" name="Object 7"/>
            <p:cNvGraphicFramePr>
              <a:graphicFrameLocks noChangeAspect="1"/>
            </p:cNvGraphicFramePr>
            <p:nvPr/>
          </p:nvGraphicFramePr>
          <p:xfrm>
            <a:off x="528" y="2544"/>
            <a:ext cx="591" cy="574"/>
          </p:xfrm>
          <a:graphic>
            <a:graphicData uri="http://schemas.openxmlformats.org/presentationml/2006/ole">
              <mc:AlternateContent xmlns:mc="http://schemas.openxmlformats.org/markup-compatibility/2006">
                <mc:Choice xmlns:v="urn:schemas-microsoft-com:vml" Requires="v">
                  <p:oleObj spid="_x0000_s8232" name="Equation" r:id="rId4" imgW="444307" imgH="431613" progId="">
                    <p:embed/>
                  </p:oleObj>
                </mc:Choice>
                <mc:Fallback>
                  <p:oleObj name="Equation" r:id="rId4" imgW="444307" imgH="431613" progId="">
                    <p:embed/>
                    <p:pic>
                      <p:nvPicPr>
                        <p:cNvPr id="2765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 y="2544"/>
                          <a:ext cx="591" cy="5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4" name="Rectangle 8"/>
            <p:cNvSpPr>
              <a:spLocks noChangeArrowheads="1"/>
            </p:cNvSpPr>
            <p:nvPr/>
          </p:nvSpPr>
          <p:spPr bwMode="auto">
            <a:xfrm>
              <a:off x="1488" y="2688"/>
              <a:ext cx="5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latin typeface="Times New Roman" panose="02020603050405020304" pitchFamily="18" charset="0"/>
                </a:rPr>
                <a:t>where</a:t>
              </a:r>
            </a:p>
          </p:txBody>
        </p:sp>
        <p:graphicFrame>
          <p:nvGraphicFramePr>
            <p:cNvPr id="27655" name="Object 82"/>
            <p:cNvGraphicFramePr>
              <a:graphicFrameLocks noChangeAspect="1"/>
            </p:cNvGraphicFramePr>
            <p:nvPr/>
          </p:nvGraphicFramePr>
          <p:xfrm>
            <a:off x="2208" y="2544"/>
            <a:ext cx="591" cy="574"/>
          </p:xfrm>
          <a:graphic>
            <a:graphicData uri="http://schemas.openxmlformats.org/presentationml/2006/ole">
              <mc:AlternateContent xmlns:mc="http://schemas.openxmlformats.org/markup-compatibility/2006">
                <mc:Choice xmlns:v="urn:schemas-microsoft-com:vml" Requires="v">
                  <p:oleObj spid="_x0000_s8233" name="Equation" r:id="rId6" imgW="444307" imgH="431613" progId="">
                    <p:embed/>
                  </p:oleObj>
                </mc:Choice>
                <mc:Fallback>
                  <p:oleObj name="Equation" r:id="rId6" imgW="444307" imgH="431613" progId="">
                    <p:embed/>
                    <p:pic>
                      <p:nvPicPr>
                        <p:cNvPr id="27655" name="Object 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8" y="2544"/>
                          <a:ext cx="591" cy="5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6" name="Rectangle 83"/>
            <p:cNvSpPr>
              <a:spLocks noChangeArrowheads="1"/>
            </p:cNvSpPr>
            <p:nvPr/>
          </p:nvSpPr>
          <p:spPr bwMode="auto">
            <a:xfrm>
              <a:off x="2784" y="2688"/>
              <a:ext cx="21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latin typeface="Times New Roman" panose="02020603050405020304" pitchFamily="18" charset="0"/>
                </a:rPr>
                <a:t>represent indirect transfers</a:t>
              </a:r>
            </a:p>
          </p:txBody>
        </p:sp>
      </p:grpSp>
    </p:spTree>
    <p:extLst>
      <p:ext uri="{BB962C8B-B14F-4D97-AF65-F5344CB8AC3E}">
        <p14:creationId xmlns:p14="http://schemas.microsoft.com/office/powerpoint/2010/main" val="2317821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3400" y="533400"/>
            <a:ext cx="7070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latin typeface="Times New Roman" panose="02020603050405020304" pitchFamily="18" charset="0"/>
              </a:rPr>
              <a:t>Unlike like powers of A, powers of G get smaller and the series converges</a:t>
            </a:r>
          </a:p>
        </p:txBody>
      </p:sp>
      <p:graphicFrame>
        <p:nvGraphicFramePr>
          <p:cNvPr id="29699" name="Object 3"/>
          <p:cNvGraphicFramePr>
            <a:graphicFrameLocks noChangeAspect="1"/>
          </p:cNvGraphicFramePr>
          <p:nvPr/>
        </p:nvGraphicFramePr>
        <p:xfrm>
          <a:off x="2514600" y="1447800"/>
          <a:ext cx="3028950" cy="911225"/>
        </p:xfrm>
        <a:graphic>
          <a:graphicData uri="http://schemas.openxmlformats.org/presentationml/2006/ole">
            <mc:AlternateContent xmlns:mc="http://schemas.openxmlformats.org/markup-compatibility/2006">
              <mc:Choice xmlns:v="urn:schemas-microsoft-com:vml" Requires="v">
                <p:oleObj spid="_x0000_s9242" name="Equation" r:id="rId3" imgW="1435100" imgH="431800" progId="">
                  <p:embed/>
                </p:oleObj>
              </mc:Choice>
              <mc:Fallback>
                <p:oleObj name="Equation" r:id="rId3" imgW="1435100" imgH="431800" progId="">
                  <p:embed/>
                  <p:pic>
                    <p:nvPicPr>
                      <p:cNvPr id="2969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447800"/>
                        <a:ext cx="30289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3" name="Rectangle 4"/>
          <p:cNvSpPr>
            <a:spLocks noChangeArrowheads="1"/>
          </p:cNvSpPr>
          <p:nvPr/>
        </p:nvSpPr>
        <p:spPr bwMode="auto">
          <a:xfrm>
            <a:off x="685800" y="2598738"/>
            <a:ext cx="685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latin typeface="Times New Roman" panose="02020603050405020304" pitchFamily="18" charset="0"/>
              </a:rPr>
              <a:t>N is the INTEGRAL output flow matrix since it includes direct and all indirect flows</a:t>
            </a:r>
          </a:p>
        </p:txBody>
      </p:sp>
    </p:spTree>
    <p:extLst>
      <p:ext uri="{BB962C8B-B14F-4D97-AF65-F5344CB8AC3E}">
        <p14:creationId xmlns:p14="http://schemas.microsoft.com/office/powerpoint/2010/main" val="1658730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640" name="Group 1112"/>
          <p:cNvGraphicFramePr>
            <a:graphicFrameLocks noGrp="1"/>
          </p:cNvGraphicFramePr>
          <p:nvPr>
            <p:extLst>
              <p:ext uri="{D42A27DB-BD31-4B8C-83A1-F6EECF244321}">
                <p14:modId xmlns:p14="http://schemas.microsoft.com/office/powerpoint/2010/main" val="4049526424"/>
              </p:ext>
            </p:extLst>
          </p:nvPr>
        </p:nvGraphicFramePr>
        <p:xfrm>
          <a:off x="225425" y="1904031"/>
          <a:ext cx="8918575" cy="2062164"/>
        </p:xfrm>
        <a:graphic>
          <a:graphicData uri="http://schemas.openxmlformats.org/drawingml/2006/table">
            <a:tbl>
              <a:tblPr/>
              <a:tblGrid>
                <a:gridCol w="1417638">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415925">
                  <a:extLst>
                    <a:ext uri="{9D8B030D-6E8A-4147-A177-3AD203B41FA5}">
                      <a16:colId xmlns:a16="http://schemas.microsoft.com/office/drawing/2014/main" val="20002"/>
                    </a:ext>
                  </a:extLst>
                </a:gridCol>
                <a:gridCol w="606425">
                  <a:extLst>
                    <a:ext uri="{9D8B030D-6E8A-4147-A177-3AD203B41FA5}">
                      <a16:colId xmlns:a16="http://schemas.microsoft.com/office/drawing/2014/main" val="20003"/>
                    </a:ext>
                  </a:extLst>
                </a:gridCol>
                <a:gridCol w="477837">
                  <a:extLst>
                    <a:ext uri="{9D8B030D-6E8A-4147-A177-3AD203B41FA5}">
                      <a16:colId xmlns:a16="http://schemas.microsoft.com/office/drawing/2014/main" val="20004"/>
                    </a:ext>
                  </a:extLst>
                </a:gridCol>
                <a:gridCol w="582613">
                  <a:extLst>
                    <a:ext uri="{9D8B030D-6E8A-4147-A177-3AD203B41FA5}">
                      <a16:colId xmlns:a16="http://schemas.microsoft.com/office/drawing/2014/main" val="20005"/>
                    </a:ext>
                  </a:extLst>
                </a:gridCol>
                <a:gridCol w="500062">
                  <a:extLst>
                    <a:ext uri="{9D8B030D-6E8A-4147-A177-3AD203B41FA5}">
                      <a16:colId xmlns:a16="http://schemas.microsoft.com/office/drawing/2014/main" val="20006"/>
                    </a:ext>
                  </a:extLst>
                </a:gridCol>
                <a:gridCol w="584200">
                  <a:extLst>
                    <a:ext uri="{9D8B030D-6E8A-4147-A177-3AD203B41FA5}">
                      <a16:colId xmlns:a16="http://schemas.microsoft.com/office/drawing/2014/main" val="20007"/>
                    </a:ext>
                  </a:extLst>
                </a:gridCol>
                <a:gridCol w="582613">
                  <a:extLst>
                    <a:ext uri="{9D8B030D-6E8A-4147-A177-3AD203B41FA5}">
                      <a16:colId xmlns:a16="http://schemas.microsoft.com/office/drawing/2014/main" val="20008"/>
                    </a:ext>
                  </a:extLst>
                </a:gridCol>
                <a:gridCol w="666750">
                  <a:extLst>
                    <a:ext uri="{9D8B030D-6E8A-4147-A177-3AD203B41FA5}">
                      <a16:colId xmlns:a16="http://schemas.microsoft.com/office/drawing/2014/main" val="20009"/>
                    </a:ext>
                  </a:extLst>
                </a:gridCol>
                <a:gridCol w="500062">
                  <a:extLst>
                    <a:ext uri="{9D8B030D-6E8A-4147-A177-3AD203B41FA5}">
                      <a16:colId xmlns:a16="http://schemas.microsoft.com/office/drawing/2014/main" val="20010"/>
                    </a:ext>
                  </a:extLst>
                </a:gridCol>
                <a:gridCol w="668338">
                  <a:extLst>
                    <a:ext uri="{9D8B030D-6E8A-4147-A177-3AD203B41FA5}">
                      <a16:colId xmlns:a16="http://schemas.microsoft.com/office/drawing/2014/main" val="20011"/>
                    </a:ext>
                  </a:extLst>
                </a:gridCol>
                <a:gridCol w="582612">
                  <a:extLst>
                    <a:ext uri="{9D8B030D-6E8A-4147-A177-3AD203B41FA5}">
                      <a16:colId xmlns:a16="http://schemas.microsoft.com/office/drawing/2014/main" val="20012"/>
                    </a:ext>
                  </a:extLst>
                </a:gridCol>
                <a:gridCol w="666750">
                  <a:extLst>
                    <a:ext uri="{9D8B030D-6E8A-4147-A177-3AD203B41FA5}">
                      <a16:colId xmlns:a16="http://schemas.microsoft.com/office/drawing/2014/main" val="20013"/>
                    </a:ext>
                  </a:extLst>
                </a:gridCol>
              </a:tblGrid>
              <a:tr h="534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Flow:</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N</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I</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G</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G</a:t>
                      </a:r>
                      <a:r>
                        <a:rPr kumimoji="0" lang="en-US" sz="2000" b="1" i="0" u="none" strike="noStrike" cap="none" normalizeH="0" baseline="30000">
                          <a:ln>
                            <a:noFill/>
                          </a:ln>
                          <a:solidFill>
                            <a:schemeClr val="tx1"/>
                          </a:solidFill>
                          <a:effectLst/>
                          <a:latin typeface="Times New Roman" pitchFamily="18" charset="0"/>
                        </a:rPr>
                        <a:t>2</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G</a:t>
                      </a:r>
                      <a:r>
                        <a:rPr kumimoji="0" lang="en-US" sz="2000" b="1" i="0" u="none" strike="noStrike" cap="none" normalizeH="0" baseline="30000">
                          <a:ln>
                            <a:noFill/>
                          </a:ln>
                          <a:solidFill>
                            <a:schemeClr val="tx1"/>
                          </a:solidFill>
                          <a:effectLst/>
                          <a:latin typeface="Times New Roman" pitchFamily="18" charset="0"/>
                        </a:rPr>
                        <a:t>3</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rPr>
                        <a:t>G</a:t>
                      </a:r>
                      <a:r>
                        <a:rPr kumimoji="0" lang="en-US" sz="2000" b="1" i="0" u="none" strike="noStrike" cap="none" normalizeH="0" baseline="30000">
                          <a:ln>
                            <a:noFill/>
                          </a:ln>
                          <a:solidFill>
                            <a:schemeClr val="tx1"/>
                          </a:solidFill>
                          <a:effectLst/>
                          <a:latin typeface="Times New Roman" pitchFamily="18" charset="0"/>
                        </a:rPr>
                        <a:t>4</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30000">
                        <a:ln>
                          <a:noFill/>
                        </a:ln>
                        <a:solidFill>
                          <a:schemeClr val="tx1"/>
                        </a:solidFill>
                        <a:effectLst/>
                        <a:latin typeface="Times New Roman" pitchFamily="18"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63588">
                <a:tc gridSpan="14">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a:t>
                      </a:r>
                      <a:r>
                        <a:rPr kumimoji="0" lang="en-US" sz="1800" b="0" i="1" u="none" strike="noStrike" cap="none" normalizeH="0" baseline="0" dirty="0">
                          <a:ln>
                            <a:noFill/>
                          </a:ln>
                          <a:solidFill>
                            <a:schemeClr val="tx1"/>
                          </a:solidFill>
                          <a:effectLst/>
                          <a:latin typeface="Times New Roman" pitchFamily="18" charset="0"/>
                        </a:rPr>
                        <a:t>integral =  initial    +    direct   +                       indirect</a:t>
                      </a:r>
                    </a:p>
                    <a:p>
                      <a:pPr marL="0" marR="0" lvl="0" indent="0" algn="l" defTabSz="914400" rtl="0" eaLnBrk="1" fontAlgn="base" latinLnBrk="0" hangingPunct="1">
                        <a:lnSpc>
                          <a:spcPct val="9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Times New Roman" pitchFamily="18" charset="0"/>
                        </a:rPr>
                        <a:t>                                          input</a:t>
                      </a:r>
                    </a:p>
                  </a:txBody>
                  <a:tcPr horzOverflow="overflow">
                    <a:lnL cap="flat">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763588">
                <a:tc gridSpan="14">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n-US" sz="1800" b="0" i="1" u="none" strike="noStrike" cap="none" normalizeH="0" baseline="0" dirty="0">
                        <a:ln>
                          <a:noFill/>
                        </a:ln>
                        <a:solidFill>
                          <a:schemeClr val="tx1"/>
                        </a:solidFill>
                        <a:effectLst/>
                        <a:latin typeface="Times New Roman" pitchFamily="18" charset="0"/>
                      </a:endParaRPr>
                    </a:p>
                  </a:txBody>
                  <a:tcPr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grpSp>
        <p:nvGrpSpPr>
          <p:cNvPr id="30767" name="Group 1096"/>
          <p:cNvGrpSpPr>
            <a:grpSpLocks/>
          </p:cNvGrpSpPr>
          <p:nvPr/>
        </p:nvGrpSpPr>
        <p:grpSpPr bwMode="auto">
          <a:xfrm>
            <a:off x="1295400" y="4572000"/>
            <a:ext cx="2351088" cy="1751013"/>
            <a:chOff x="1344" y="1920"/>
            <a:chExt cx="2544" cy="2016"/>
          </a:xfrm>
        </p:grpSpPr>
        <p:sp>
          <p:nvSpPr>
            <p:cNvPr id="30770" name="AutoShape 1097"/>
            <p:cNvSpPr>
              <a:spLocks noChangeArrowheads="1"/>
            </p:cNvSpPr>
            <p:nvPr/>
          </p:nvSpPr>
          <p:spPr bwMode="auto">
            <a:xfrm>
              <a:off x="2337" y="2256"/>
              <a:ext cx="682" cy="560"/>
            </a:xfrm>
            <a:prstGeom prst="flowChartAlternateProcess">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0771" name="AutoShape 1098"/>
            <p:cNvSpPr>
              <a:spLocks noChangeArrowheads="1"/>
            </p:cNvSpPr>
            <p:nvPr/>
          </p:nvSpPr>
          <p:spPr bwMode="auto">
            <a:xfrm>
              <a:off x="1344" y="2088"/>
              <a:ext cx="2544" cy="1736"/>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0772" name="AutoShape 1099"/>
            <p:cNvSpPr>
              <a:spLocks noChangeArrowheads="1"/>
            </p:cNvSpPr>
            <p:nvPr/>
          </p:nvSpPr>
          <p:spPr bwMode="auto">
            <a:xfrm>
              <a:off x="2833" y="3040"/>
              <a:ext cx="683" cy="560"/>
            </a:xfrm>
            <a:prstGeom prst="flowChartAlternateProcess">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0773" name="AutoShape 1100"/>
            <p:cNvSpPr>
              <a:spLocks noChangeArrowheads="1"/>
            </p:cNvSpPr>
            <p:nvPr/>
          </p:nvSpPr>
          <p:spPr bwMode="auto">
            <a:xfrm>
              <a:off x="1716" y="3040"/>
              <a:ext cx="683" cy="560"/>
            </a:xfrm>
            <a:prstGeom prst="flowChartAlternateProcess">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0774" name="Line 1101"/>
            <p:cNvSpPr>
              <a:spLocks noChangeShapeType="1"/>
            </p:cNvSpPr>
            <p:nvPr/>
          </p:nvSpPr>
          <p:spPr bwMode="auto">
            <a:xfrm>
              <a:off x="3019" y="2816"/>
              <a:ext cx="186" cy="2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30775" name="Line 1102"/>
            <p:cNvSpPr>
              <a:spLocks noChangeShapeType="1"/>
            </p:cNvSpPr>
            <p:nvPr/>
          </p:nvSpPr>
          <p:spPr bwMode="auto">
            <a:xfrm flipH="1">
              <a:off x="2151" y="2816"/>
              <a:ext cx="186" cy="2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30776" name="Line 1103"/>
            <p:cNvSpPr>
              <a:spLocks noChangeShapeType="1"/>
            </p:cNvSpPr>
            <p:nvPr/>
          </p:nvSpPr>
          <p:spPr bwMode="auto">
            <a:xfrm>
              <a:off x="2399" y="3320"/>
              <a:ext cx="434"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cs-CZ"/>
            </a:p>
          </p:txBody>
        </p:sp>
        <p:sp>
          <p:nvSpPr>
            <p:cNvPr id="30777" name="Line 1104"/>
            <p:cNvSpPr>
              <a:spLocks noChangeShapeType="1"/>
            </p:cNvSpPr>
            <p:nvPr/>
          </p:nvSpPr>
          <p:spPr bwMode="auto">
            <a:xfrm flipV="1">
              <a:off x="2337" y="2816"/>
              <a:ext cx="186" cy="2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30778" name="Line 1105"/>
            <p:cNvSpPr>
              <a:spLocks noChangeShapeType="1"/>
            </p:cNvSpPr>
            <p:nvPr/>
          </p:nvSpPr>
          <p:spPr bwMode="auto">
            <a:xfrm>
              <a:off x="2647" y="192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30779" name="Line 1106"/>
            <p:cNvSpPr>
              <a:spLocks noChangeShapeType="1"/>
            </p:cNvSpPr>
            <p:nvPr/>
          </p:nvSpPr>
          <p:spPr bwMode="auto">
            <a:xfrm>
              <a:off x="2089" y="360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30780" name="Line 1107"/>
            <p:cNvSpPr>
              <a:spLocks noChangeShapeType="1"/>
            </p:cNvSpPr>
            <p:nvPr/>
          </p:nvSpPr>
          <p:spPr bwMode="auto">
            <a:xfrm>
              <a:off x="3205" y="360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30781" name="Line 1108"/>
            <p:cNvSpPr>
              <a:spLocks noChangeShapeType="1"/>
            </p:cNvSpPr>
            <p:nvPr/>
          </p:nvSpPr>
          <p:spPr bwMode="auto">
            <a:xfrm flipV="1">
              <a:off x="2833" y="192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sp>
        <p:nvSpPr>
          <p:cNvPr id="17" name="TextBox 16"/>
          <p:cNvSpPr txBox="1"/>
          <p:nvPr/>
        </p:nvSpPr>
        <p:spPr>
          <a:xfrm>
            <a:off x="4343400" y="4343400"/>
            <a:ext cx="4249738" cy="1938338"/>
          </a:xfrm>
          <a:prstGeom prst="rect">
            <a:avLst/>
          </a:prstGeom>
          <a:noFill/>
        </p:spPr>
        <p:txBody>
          <a:bodyPr wrap="none">
            <a:spAutoFit/>
          </a:bodyPr>
          <a:lstStyle/>
          <a:p>
            <a:pPr eaLnBrk="1" hangingPunct="1">
              <a:defRPr/>
            </a:pPr>
            <a:r>
              <a:rPr lang="en-US" dirty="0"/>
              <a:t>Key findings:</a:t>
            </a:r>
          </a:p>
          <a:p>
            <a:pPr marL="236538" indent="-236538" eaLnBrk="1" hangingPunct="1">
              <a:buFont typeface="Arial" pitchFamily="34" charset="0"/>
              <a:buChar char="•"/>
              <a:defRPr/>
            </a:pPr>
            <a:r>
              <a:rPr lang="en-US" dirty="0"/>
              <a:t>Quantify input and output flow</a:t>
            </a:r>
          </a:p>
          <a:p>
            <a:pPr marL="236538" indent="-236538" eaLnBrk="1" hangingPunct="1">
              <a:buFont typeface="Arial" pitchFamily="34" charset="0"/>
              <a:buChar char="•"/>
              <a:defRPr/>
            </a:pPr>
            <a:r>
              <a:rPr lang="en-US" dirty="0"/>
              <a:t>Indirect flows &gt; direct flows</a:t>
            </a:r>
          </a:p>
          <a:p>
            <a:pPr marL="236538" indent="-236538" eaLnBrk="1" hangingPunct="1">
              <a:buFont typeface="Arial" pitchFamily="34" charset="0"/>
              <a:buChar char="•"/>
              <a:defRPr/>
            </a:pPr>
            <a:r>
              <a:rPr lang="en-US" dirty="0"/>
              <a:t>Flows are well mixed</a:t>
            </a:r>
          </a:p>
          <a:p>
            <a:pPr marL="236538" indent="-236538" eaLnBrk="1" hangingPunct="1">
              <a:buFont typeface="Arial" pitchFamily="34" charset="0"/>
              <a:buChar char="•"/>
              <a:defRPr/>
            </a:pPr>
            <a:r>
              <a:rPr lang="en-US" dirty="0" err="1"/>
              <a:t>Mutualistic</a:t>
            </a:r>
            <a:r>
              <a:rPr lang="en-US" dirty="0"/>
              <a:t> relations dominate</a:t>
            </a:r>
          </a:p>
        </p:txBody>
      </p:sp>
      <p:sp>
        <p:nvSpPr>
          <p:cNvPr id="30769" name="Title 17"/>
          <p:cNvSpPr>
            <a:spLocks noGrp="1"/>
          </p:cNvSpPr>
          <p:nvPr>
            <p:ph type="title"/>
          </p:nvPr>
        </p:nvSpPr>
        <p:spPr/>
        <p:txBody>
          <a:bodyPr/>
          <a:lstStyle/>
          <a:p>
            <a:pPr eaLnBrk="1" hangingPunct="1"/>
            <a:r>
              <a:rPr lang="en-US" altLang="en-US" sz="2800" b="1"/>
              <a:t>Propagation of network indirect effects</a:t>
            </a:r>
          </a:p>
        </p:txBody>
      </p:sp>
      <p:sp>
        <p:nvSpPr>
          <p:cNvPr id="3" name="Left Brace 2"/>
          <p:cNvSpPr/>
          <p:nvPr/>
        </p:nvSpPr>
        <p:spPr>
          <a:xfrm rot="5400000" flipH="1">
            <a:off x="6591300" y="800100"/>
            <a:ext cx="228600" cy="3048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2423092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3600" dirty="0"/>
              <a:t>L1: </a:t>
            </a:r>
            <a:r>
              <a:rPr lang="en-US" sz="4000" dirty="0"/>
              <a:t>Coupled Complementary Life has Discrete and Sustained Aspects</a:t>
            </a:r>
            <a:endParaRPr lang="cs-CZ" sz="3600" dirty="0"/>
          </a:p>
        </p:txBody>
      </p:sp>
    </p:spTree>
    <p:extLst>
      <p:ext uri="{BB962C8B-B14F-4D97-AF65-F5344CB8AC3E}">
        <p14:creationId xmlns:p14="http://schemas.microsoft.com/office/powerpoint/2010/main" val="3941091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upload.wikimedia.org/wikipedia/commons/f/f9/Loxodonta_africana_-_old_bull_%28Ngorongoro,_2009%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5014" y="2465071"/>
            <a:ext cx="3730037" cy="2484998"/>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Box 4"/>
          <p:cNvSpPr txBox="1">
            <a:spLocks noChangeArrowheads="1"/>
          </p:cNvSpPr>
          <p:nvPr/>
        </p:nvSpPr>
        <p:spPr bwMode="auto">
          <a:xfrm>
            <a:off x="1200150" y="4972051"/>
            <a:ext cx="62011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mn-lt"/>
              </a:rPr>
              <a:t>A single organism possesses all the necessary aspects to be alive</a:t>
            </a:r>
          </a:p>
        </p:txBody>
      </p:sp>
      <p:sp>
        <p:nvSpPr>
          <p:cNvPr id="6" name="TextBox 5"/>
          <p:cNvSpPr txBox="1">
            <a:spLocks noChangeArrowheads="1"/>
          </p:cNvSpPr>
          <p:nvPr/>
        </p:nvSpPr>
        <p:spPr bwMode="auto">
          <a:xfrm rot="-1110613">
            <a:off x="2629778" y="3041348"/>
            <a:ext cx="3108159" cy="78483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4500" b="1" dirty="0">
                <a:latin typeface="+mn-lt"/>
              </a:rPr>
              <a:t>Discrete Life</a:t>
            </a:r>
            <a:endParaRPr lang="en-US" altLang="en-US" sz="2100" b="1" dirty="0">
              <a:latin typeface="+mn-lt"/>
            </a:endParaRPr>
          </a:p>
        </p:txBody>
      </p:sp>
      <p:pic>
        <p:nvPicPr>
          <p:cNvPr id="283652" name="Picture 4" descr="http://www.bostonbakesforbreastcancer.org/wp-content/uploads/2012/03/su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314450"/>
            <a:ext cx="1371600" cy="139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4" name="Picture 6" descr="Rain Cloud Clip 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050" y="1485901"/>
            <a:ext cx="1114425" cy="95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8" name="Picture 10" descr="http://www.cityfarmer.info/wp-content/uploads/2008/08/soi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9350" y="3486150"/>
            <a:ext cx="1582341"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2737247" y="1943100"/>
            <a:ext cx="337489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500" b="1" dirty="0">
                <a:latin typeface="+mn-lt"/>
              </a:rPr>
              <a:t>Environment and ecological interactions</a:t>
            </a:r>
          </a:p>
        </p:txBody>
      </p:sp>
    </p:spTree>
    <p:extLst>
      <p:ext uri="{BB962C8B-B14F-4D97-AF65-F5344CB8AC3E}">
        <p14:creationId xmlns:p14="http://schemas.microsoft.com/office/powerpoint/2010/main" val="503595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83652"/>
                                        </p:tgtEl>
                                        <p:attrNameLst>
                                          <p:attrName>style.visibility</p:attrName>
                                        </p:attrNameLst>
                                      </p:cBhvr>
                                      <p:to>
                                        <p:strVal val="visible"/>
                                      </p:to>
                                    </p:set>
                                    <p:anim calcmode="lin" valueType="num">
                                      <p:cBhvr>
                                        <p:cTn id="7" dur="500" fill="hold"/>
                                        <p:tgtEl>
                                          <p:spTgt spid="283652"/>
                                        </p:tgtEl>
                                        <p:attrNameLst>
                                          <p:attrName>ppt_w</p:attrName>
                                        </p:attrNameLst>
                                      </p:cBhvr>
                                      <p:tavLst>
                                        <p:tav tm="0">
                                          <p:val>
                                            <p:strVal val="#ppt_w*0.05"/>
                                          </p:val>
                                        </p:tav>
                                        <p:tav tm="100000">
                                          <p:val>
                                            <p:strVal val="#ppt_w"/>
                                          </p:val>
                                        </p:tav>
                                      </p:tavLst>
                                    </p:anim>
                                    <p:anim calcmode="lin" valueType="num">
                                      <p:cBhvr>
                                        <p:cTn id="8" dur="500" fill="hold"/>
                                        <p:tgtEl>
                                          <p:spTgt spid="283652"/>
                                        </p:tgtEl>
                                        <p:attrNameLst>
                                          <p:attrName>ppt_h</p:attrName>
                                        </p:attrNameLst>
                                      </p:cBhvr>
                                      <p:tavLst>
                                        <p:tav tm="0">
                                          <p:val>
                                            <p:strVal val="#ppt_h"/>
                                          </p:val>
                                        </p:tav>
                                        <p:tav tm="100000">
                                          <p:val>
                                            <p:strVal val="#ppt_h"/>
                                          </p:val>
                                        </p:tav>
                                      </p:tavLst>
                                    </p:anim>
                                    <p:anim calcmode="lin" valueType="num">
                                      <p:cBhvr>
                                        <p:cTn id="9" dur="500" fill="hold"/>
                                        <p:tgtEl>
                                          <p:spTgt spid="283652"/>
                                        </p:tgtEl>
                                        <p:attrNameLst>
                                          <p:attrName>ppt_x</p:attrName>
                                        </p:attrNameLst>
                                      </p:cBhvr>
                                      <p:tavLst>
                                        <p:tav tm="0">
                                          <p:val>
                                            <p:strVal val="#ppt_x-.2"/>
                                          </p:val>
                                        </p:tav>
                                        <p:tav tm="100000">
                                          <p:val>
                                            <p:strVal val="#ppt_x"/>
                                          </p:val>
                                        </p:tav>
                                      </p:tavLst>
                                    </p:anim>
                                    <p:anim calcmode="lin" valueType="num">
                                      <p:cBhvr>
                                        <p:cTn id="10" dur="500" fill="hold"/>
                                        <p:tgtEl>
                                          <p:spTgt spid="283652"/>
                                        </p:tgtEl>
                                        <p:attrNameLst>
                                          <p:attrName>ppt_y</p:attrName>
                                        </p:attrNameLst>
                                      </p:cBhvr>
                                      <p:tavLst>
                                        <p:tav tm="0">
                                          <p:val>
                                            <p:strVal val="#ppt_y"/>
                                          </p:val>
                                        </p:tav>
                                        <p:tav tm="100000">
                                          <p:val>
                                            <p:strVal val="#ppt_y"/>
                                          </p:val>
                                        </p:tav>
                                      </p:tavLst>
                                    </p:anim>
                                    <p:animEffect transition="in" filter="fade">
                                      <p:cBhvr>
                                        <p:cTn id="11" dur="500"/>
                                        <p:tgtEl>
                                          <p:spTgt spid="283652"/>
                                        </p:tgtEl>
                                      </p:cBhvr>
                                    </p:animEffect>
                                  </p:childTnLst>
                                </p:cTn>
                              </p:par>
                              <p:par>
                                <p:cTn id="12" presetID="54" presetClass="entr" presetSubtype="0" accel="100000" fill="hold" nodeType="withEffect">
                                  <p:stCondLst>
                                    <p:cond delay="500"/>
                                  </p:stCondLst>
                                  <p:childTnLst>
                                    <p:set>
                                      <p:cBhvr>
                                        <p:cTn id="13" dur="1" fill="hold">
                                          <p:stCondLst>
                                            <p:cond delay="0"/>
                                          </p:stCondLst>
                                        </p:cTn>
                                        <p:tgtEl>
                                          <p:spTgt spid="283654"/>
                                        </p:tgtEl>
                                        <p:attrNameLst>
                                          <p:attrName>style.visibility</p:attrName>
                                        </p:attrNameLst>
                                      </p:cBhvr>
                                      <p:to>
                                        <p:strVal val="visible"/>
                                      </p:to>
                                    </p:set>
                                    <p:anim calcmode="lin" valueType="num">
                                      <p:cBhvr>
                                        <p:cTn id="14" dur="500" fill="hold"/>
                                        <p:tgtEl>
                                          <p:spTgt spid="283654"/>
                                        </p:tgtEl>
                                        <p:attrNameLst>
                                          <p:attrName>ppt_w</p:attrName>
                                        </p:attrNameLst>
                                      </p:cBhvr>
                                      <p:tavLst>
                                        <p:tav tm="0">
                                          <p:val>
                                            <p:strVal val="#ppt_w*0.05"/>
                                          </p:val>
                                        </p:tav>
                                        <p:tav tm="100000">
                                          <p:val>
                                            <p:strVal val="#ppt_w"/>
                                          </p:val>
                                        </p:tav>
                                      </p:tavLst>
                                    </p:anim>
                                    <p:anim calcmode="lin" valueType="num">
                                      <p:cBhvr>
                                        <p:cTn id="15" dur="500" fill="hold"/>
                                        <p:tgtEl>
                                          <p:spTgt spid="283654"/>
                                        </p:tgtEl>
                                        <p:attrNameLst>
                                          <p:attrName>ppt_h</p:attrName>
                                        </p:attrNameLst>
                                      </p:cBhvr>
                                      <p:tavLst>
                                        <p:tav tm="0">
                                          <p:val>
                                            <p:strVal val="#ppt_h"/>
                                          </p:val>
                                        </p:tav>
                                        <p:tav tm="100000">
                                          <p:val>
                                            <p:strVal val="#ppt_h"/>
                                          </p:val>
                                        </p:tav>
                                      </p:tavLst>
                                    </p:anim>
                                    <p:anim calcmode="lin" valueType="num">
                                      <p:cBhvr>
                                        <p:cTn id="16" dur="500" fill="hold"/>
                                        <p:tgtEl>
                                          <p:spTgt spid="283654"/>
                                        </p:tgtEl>
                                        <p:attrNameLst>
                                          <p:attrName>ppt_x</p:attrName>
                                        </p:attrNameLst>
                                      </p:cBhvr>
                                      <p:tavLst>
                                        <p:tav tm="0">
                                          <p:val>
                                            <p:strVal val="#ppt_x-.2"/>
                                          </p:val>
                                        </p:tav>
                                        <p:tav tm="100000">
                                          <p:val>
                                            <p:strVal val="#ppt_x"/>
                                          </p:val>
                                        </p:tav>
                                      </p:tavLst>
                                    </p:anim>
                                    <p:anim calcmode="lin" valueType="num">
                                      <p:cBhvr>
                                        <p:cTn id="17" dur="500" fill="hold"/>
                                        <p:tgtEl>
                                          <p:spTgt spid="283654"/>
                                        </p:tgtEl>
                                        <p:attrNameLst>
                                          <p:attrName>ppt_y</p:attrName>
                                        </p:attrNameLst>
                                      </p:cBhvr>
                                      <p:tavLst>
                                        <p:tav tm="0">
                                          <p:val>
                                            <p:strVal val="#ppt_y"/>
                                          </p:val>
                                        </p:tav>
                                        <p:tav tm="100000">
                                          <p:val>
                                            <p:strVal val="#ppt_y"/>
                                          </p:val>
                                        </p:tav>
                                      </p:tavLst>
                                    </p:anim>
                                    <p:animEffect transition="in" filter="fade">
                                      <p:cBhvr>
                                        <p:cTn id="18" dur="500"/>
                                        <p:tgtEl>
                                          <p:spTgt spid="283654"/>
                                        </p:tgtEl>
                                      </p:cBhvr>
                                    </p:animEffect>
                                  </p:childTnLst>
                                </p:cTn>
                              </p:par>
                              <p:par>
                                <p:cTn id="19" presetID="54" presetClass="entr" presetSubtype="0" accel="100000" fill="hold" nodeType="withEffect">
                                  <p:stCondLst>
                                    <p:cond delay="1000"/>
                                  </p:stCondLst>
                                  <p:childTnLst>
                                    <p:set>
                                      <p:cBhvr>
                                        <p:cTn id="20" dur="1" fill="hold">
                                          <p:stCondLst>
                                            <p:cond delay="0"/>
                                          </p:stCondLst>
                                        </p:cTn>
                                        <p:tgtEl>
                                          <p:spTgt spid="283658"/>
                                        </p:tgtEl>
                                        <p:attrNameLst>
                                          <p:attrName>style.visibility</p:attrName>
                                        </p:attrNameLst>
                                      </p:cBhvr>
                                      <p:to>
                                        <p:strVal val="visible"/>
                                      </p:to>
                                    </p:set>
                                    <p:anim calcmode="lin" valueType="num">
                                      <p:cBhvr>
                                        <p:cTn id="21" dur="500" fill="hold"/>
                                        <p:tgtEl>
                                          <p:spTgt spid="283658"/>
                                        </p:tgtEl>
                                        <p:attrNameLst>
                                          <p:attrName>ppt_w</p:attrName>
                                        </p:attrNameLst>
                                      </p:cBhvr>
                                      <p:tavLst>
                                        <p:tav tm="0">
                                          <p:val>
                                            <p:strVal val="#ppt_w*0.05"/>
                                          </p:val>
                                        </p:tav>
                                        <p:tav tm="100000">
                                          <p:val>
                                            <p:strVal val="#ppt_w"/>
                                          </p:val>
                                        </p:tav>
                                      </p:tavLst>
                                    </p:anim>
                                    <p:anim calcmode="lin" valueType="num">
                                      <p:cBhvr>
                                        <p:cTn id="22" dur="500" fill="hold"/>
                                        <p:tgtEl>
                                          <p:spTgt spid="283658"/>
                                        </p:tgtEl>
                                        <p:attrNameLst>
                                          <p:attrName>ppt_h</p:attrName>
                                        </p:attrNameLst>
                                      </p:cBhvr>
                                      <p:tavLst>
                                        <p:tav tm="0">
                                          <p:val>
                                            <p:strVal val="#ppt_h"/>
                                          </p:val>
                                        </p:tav>
                                        <p:tav tm="100000">
                                          <p:val>
                                            <p:strVal val="#ppt_h"/>
                                          </p:val>
                                        </p:tav>
                                      </p:tavLst>
                                    </p:anim>
                                    <p:anim calcmode="lin" valueType="num">
                                      <p:cBhvr>
                                        <p:cTn id="23" dur="500" fill="hold"/>
                                        <p:tgtEl>
                                          <p:spTgt spid="283658"/>
                                        </p:tgtEl>
                                        <p:attrNameLst>
                                          <p:attrName>ppt_x</p:attrName>
                                        </p:attrNameLst>
                                      </p:cBhvr>
                                      <p:tavLst>
                                        <p:tav tm="0">
                                          <p:val>
                                            <p:strVal val="#ppt_x-.2"/>
                                          </p:val>
                                        </p:tav>
                                        <p:tav tm="100000">
                                          <p:val>
                                            <p:strVal val="#ppt_x"/>
                                          </p:val>
                                        </p:tav>
                                      </p:tavLst>
                                    </p:anim>
                                    <p:anim calcmode="lin" valueType="num">
                                      <p:cBhvr>
                                        <p:cTn id="24" dur="500" fill="hold"/>
                                        <p:tgtEl>
                                          <p:spTgt spid="283658"/>
                                        </p:tgtEl>
                                        <p:attrNameLst>
                                          <p:attrName>ppt_y</p:attrName>
                                        </p:attrNameLst>
                                      </p:cBhvr>
                                      <p:tavLst>
                                        <p:tav tm="0">
                                          <p:val>
                                            <p:strVal val="#ppt_y"/>
                                          </p:val>
                                        </p:tav>
                                        <p:tav tm="100000">
                                          <p:val>
                                            <p:strVal val="#ppt_y"/>
                                          </p:val>
                                        </p:tav>
                                      </p:tavLst>
                                    </p:anim>
                                    <p:animEffect transition="in" filter="fade">
                                      <p:cBhvr>
                                        <p:cTn id="25" dur="500"/>
                                        <p:tgtEl>
                                          <p:spTgt spid="283658"/>
                                        </p:tgtEl>
                                      </p:cBhvr>
                                    </p:animEffect>
                                  </p:childTnLst>
                                </p:cTn>
                              </p:par>
                              <p:par>
                                <p:cTn id="26" presetID="54" presetClass="entr" presetSubtype="0" accel="100000" fill="hold" grpId="0" nodeType="withEffect">
                                  <p:stCondLst>
                                    <p:cond delay="15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strVal val="#ppt_w*0.05"/>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anim calcmode="lin" valueType="num">
                                      <p:cBhvr>
                                        <p:cTn id="30" dur="500" fill="hold"/>
                                        <p:tgtEl>
                                          <p:spTgt spid="13"/>
                                        </p:tgtEl>
                                        <p:attrNameLst>
                                          <p:attrName>ppt_x</p:attrName>
                                        </p:attrNameLst>
                                      </p:cBhvr>
                                      <p:tavLst>
                                        <p:tav tm="0">
                                          <p:val>
                                            <p:strVal val="#ppt_x-.2"/>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descr="http://t0.gstatic.com/images?q=tbn:ANd9GcRJjKUkHB6gIOngBao_fcpDbgu_RIESE5qVbRcAMNPToWb6yep-bRiTohCAj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1" y="2171701"/>
            <a:ext cx="4275535" cy="287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4"/>
          <p:cNvSpPr txBox="1">
            <a:spLocks noChangeArrowheads="1"/>
          </p:cNvSpPr>
          <p:nvPr/>
        </p:nvSpPr>
        <p:spPr bwMode="auto">
          <a:xfrm>
            <a:off x="1885950" y="1371601"/>
            <a:ext cx="53923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latin typeface="+mn-lt"/>
              </a:rPr>
              <a:t>Interacting ecological community and its environment is an ecosystem</a:t>
            </a:r>
          </a:p>
        </p:txBody>
      </p:sp>
      <p:sp>
        <p:nvSpPr>
          <p:cNvPr id="7" name="TextBox 6"/>
          <p:cNvSpPr txBox="1">
            <a:spLocks noChangeArrowheads="1"/>
          </p:cNvSpPr>
          <p:nvPr/>
        </p:nvSpPr>
        <p:spPr bwMode="auto">
          <a:xfrm rot="-1110613">
            <a:off x="2434724" y="3041348"/>
            <a:ext cx="3498265" cy="78483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500" b="1" dirty="0">
                <a:latin typeface="+mn-lt"/>
              </a:rPr>
              <a:t>Sustained Life</a:t>
            </a:r>
            <a:endParaRPr lang="en-US" sz="2100" b="1" dirty="0">
              <a:latin typeface="+mn-lt"/>
            </a:endParaRPr>
          </a:p>
        </p:txBody>
      </p:sp>
      <p:sp>
        <p:nvSpPr>
          <p:cNvPr id="8" name="TextBox 7"/>
          <p:cNvSpPr txBox="1">
            <a:spLocks noChangeArrowheads="1"/>
          </p:cNvSpPr>
          <p:nvPr/>
        </p:nvSpPr>
        <p:spPr bwMode="auto">
          <a:xfrm>
            <a:off x="1200151" y="4972051"/>
            <a:ext cx="61207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mn-lt"/>
              </a:rPr>
              <a:t>An ecosystem possesses all the necessary aspects to sustain life</a:t>
            </a:r>
          </a:p>
        </p:txBody>
      </p:sp>
    </p:spTree>
    <p:extLst>
      <p:ext uri="{BB962C8B-B14F-4D97-AF65-F5344CB8AC3E}">
        <p14:creationId xmlns:p14="http://schemas.microsoft.com/office/powerpoint/2010/main" val="3634730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par>
                          <p:cTn id="12" fill="hold" nodeType="afterGroup">
                            <p:stCondLst>
                              <p:cond delay="500"/>
                            </p:stCondLst>
                            <p:childTnLst>
                              <p:par>
                                <p:cTn id="13" presetID="54" presetClass="entr" presetSubtype="0" accel="100000"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strVal val="#ppt_w*0.05"/>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anim calcmode="lin" valueType="num">
                                      <p:cBhvr>
                                        <p:cTn id="17" dur="500" fill="hold"/>
                                        <p:tgtEl>
                                          <p:spTgt spid="7"/>
                                        </p:tgtEl>
                                        <p:attrNameLst>
                                          <p:attrName>ppt_x</p:attrName>
                                        </p:attrNameLst>
                                      </p:cBhvr>
                                      <p:tavLst>
                                        <p:tav tm="0">
                                          <p:val>
                                            <p:strVal val="#ppt_x-.2"/>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700" dirty="0">
                <a:cs typeface="Times New Roman" panose="02020603050405020304" pitchFamily="18" charset="0"/>
              </a:rPr>
              <a:t>Life and environment are best understood and modeled as unified as a single “life–environment” system.</a:t>
            </a:r>
            <a:endParaRPr lang="en-US" sz="2700" dirty="0">
              <a:latin typeface="+mn-lt"/>
              <a:cs typeface="Times New Roman" panose="02020603050405020304" pitchFamily="18" charset="0"/>
            </a:endParaRPr>
          </a:p>
        </p:txBody>
      </p:sp>
      <p:sp>
        <p:nvSpPr>
          <p:cNvPr id="5" name="Rectangle 4"/>
          <p:cNvSpPr/>
          <p:nvPr/>
        </p:nvSpPr>
        <p:spPr>
          <a:xfrm>
            <a:off x="3943351" y="5689685"/>
            <a:ext cx="4000499" cy="276999"/>
          </a:xfrm>
          <a:prstGeom prst="rect">
            <a:avLst/>
          </a:prstGeom>
        </p:spPr>
        <p:txBody>
          <a:bodyPr wrap="square">
            <a:spAutoFit/>
          </a:bodyPr>
          <a:lstStyle/>
          <a:p>
            <a:r>
              <a:rPr lang="en-US" sz="1200" dirty="0"/>
              <a:t>Fiscus D, Fath BD, Goerner S. 2012. E:CO 14(3), 44–88.</a:t>
            </a:r>
          </a:p>
        </p:txBody>
      </p:sp>
      <p:grpSp>
        <p:nvGrpSpPr>
          <p:cNvPr id="7" name="Group 6"/>
          <p:cNvGrpSpPr/>
          <p:nvPr/>
        </p:nvGrpSpPr>
        <p:grpSpPr>
          <a:xfrm>
            <a:off x="2615912" y="2293793"/>
            <a:ext cx="3566832" cy="3022226"/>
            <a:chOff x="228600" y="1905000"/>
            <a:chExt cx="3962400" cy="3227168"/>
          </a:xfrm>
        </p:grpSpPr>
        <p:sp>
          <p:nvSpPr>
            <p:cNvPr id="4" name="Rectangle 3"/>
            <p:cNvSpPr/>
            <p:nvPr/>
          </p:nvSpPr>
          <p:spPr>
            <a:xfrm>
              <a:off x="228600" y="1905000"/>
              <a:ext cx="3962400" cy="690160"/>
            </a:xfrm>
            <a:prstGeom prst="rect">
              <a:avLst/>
            </a:prstGeom>
          </p:spPr>
          <p:txBody>
            <a:bodyPr wrap="square">
              <a:spAutoFit/>
            </a:bodyPr>
            <a:lstStyle/>
            <a:p>
              <a:r>
                <a:rPr lang="en-US" dirty="0"/>
                <a:t>Bounty of the Commons</a:t>
              </a:r>
            </a:p>
            <a:p>
              <a:r>
                <a:rPr lang="en-US" dirty="0"/>
                <a:t>Humans win, environment improves</a:t>
              </a:r>
            </a:p>
          </p:txBody>
        </p:sp>
        <p:pic>
          <p:nvPicPr>
            <p:cNvPr id="9" name="Picture 8" descr="earth 00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7346" y="3276600"/>
              <a:ext cx="1852054" cy="185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davinci-man-sep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9431" y="3735653"/>
              <a:ext cx="653941" cy="67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Up Arrow 10"/>
            <p:cNvSpPr/>
            <p:nvPr/>
          </p:nvSpPr>
          <p:spPr>
            <a:xfrm flipH="1">
              <a:off x="1746732" y="2667819"/>
              <a:ext cx="398052" cy="456381"/>
            </a:xfrm>
            <a:prstGeom prst="upArrow">
              <a:avLst/>
            </a:prstGeom>
            <a:ln w="2540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54401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0"/>
            <a:ext cx="8153400" cy="4247317"/>
          </a:xfrm>
          <a:prstGeom prst="rect">
            <a:avLst/>
          </a:prstGeom>
        </p:spPr>
        <p:txBody>
          <a:bodyPr wrap="square">
            <a:spAutoFit/>
          </a:bodyPr>
          <a:lstStyle/>
          <a:p>
            <a:r>
              <a:rPr lang="en-US" dirty="0"/>
              <a:t>“Biologists have rather been in the habit of reflecting upon the evolution of individual species. This point of view does not bear the promise of success, if our aim is to find expression for the fundamental law of evolution. We shall probably fare better if we constantly recall that the physical object before us is an undivided system, that the divisions we make therein are more or less arbitrary importations, psychological rather than physical, and as such, are likely to introduce complications into the expression of natural laws operating upon the system as a whole.” (</a:t>
            </a:r>
            <a:r>
              <a:rPr lang="en-US" dirty="0" err="1"/>
              <a:t>Lotka</a:t>
            </a:r>
            <a:r>
              <a:rPr lang="en-US" dirty="0"/>
              <a:t> p. 158)</a:t>
            </a:r>
          </a:p>
          <a:p>
            <a:endParaRPr lang="en-US" dirty="0"/>
          </a:p>
          <a:p>
            <a:endParaRPr lang="en-US" dirty="0"/>
          </a:p>
          <a:p>
            <a:r>
              <a:rPr lang="en-US" dirty="0"/>
              <a:t>And later:</a:t>
            </a:r>
          </a:p>
          <a:p>
            <a:endParaRPr lang="en-US" dirty="0"/>
          </a:p>
          <a:p>
            <a:r>
              <a:rPr lang="en-US" dirty="0"/>
              <a:t>“. . . the concept of evolution, to serve us in its full utility, must be applied, not to an individual species, but to groups of species which evolve in mutual interdependence; and further to the system as a whole, of which such groups form inseparable part.” (</a:t>
            </a:r>
            <a:r>
              <a:rPr lang="en-US" dirty="0" err="1"/>
              <a:t>Lotka</a:t>
            </a:r>
            <a:r>
              <a:rPr lang="en-US" dirty="0"/>
              <a:t> p. 277)</a:t>
            </a:r>
            <a:endParaRPr lang="cs-CZ" dirty="0"/>
          </a:p>
        </p:txBody>
      </p:sp>
      <p:sp>
        <p:nvSpPr>
          <p:cNvPr id="3" name="TextBox 2"/>
          <p:cNvSpPr txBox="1"/>
          <p:nvPr/>
        </p:nvSpPr>
        <p:spPr>
          <a:xfrm>
            <a:off x="1066800" y="685800"/>
            <a:ext cx="5002973" cy="461665"/>
          </a:xfrm>
          <a:prstGeom prst="rect">
            <a:avLst/>
          </a:prstGeom>
          <a:noFill/>
        </p:spPr>
        <p:txBody>
          <a:bodyPr wrap="none" rtlCol="0">
            <a:spAutoFit/>
          </a:bodyPr>
          <a:lstStyle/>
          <a:p>
            <a:r>
              <a:rPr lang="en-US" sz="2400" dirty="0"/>
              <a:t>Evolution of an undifferentiated whole</a:t>
            </a:r>
            <a:endParaRPr lang="cs-CZ" sz="2400" dirty="0"/>
          </a:p>
        </p:txBody>
      </p:sp>
    </p:spTree>
    <p:extLst>
      <p:ext uri="{BB962C8B-B14F-4D97-AF65-F5344CB8AC3E}">
        <p14:creationId xmlns:p14="http://schemas.microsoft.com/office/powerpoint/2010/main" val="296488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4000" dirty="0"/>
              <a:t>L2: </a:t>
            </a:r>
            <a:r>
              <a:rPr lang="en-US" dirty="0"/>
              <a:t>Complementarity of Ecological Goal Functions</a:t>
            </a:r>
            <a:endParaRPr lang="cs-CZ" sz="4000" dirty="0"/>
          </a:p>
        </p:txBody>
      </p:sp>
      <p:sp>
        <p:nvSpPr>
          <p:cNvPr id="5" name="Content Placeholder 4"/>
          <p:cNvSpPr>
            <a:spLocks noGrp="1"/>
          </p:cNvSpPr>
          <p:nvPr>
            <p:ph idx="1"/>
          </p:nvPr>
        </p:nvSpPr>
        <p:spPr/>
        <p:txBody>
          <a:bodyPr>
            <a:normAutofit/>
          </a:bodyPr>
          <a:lstStyle/>
          <a:p>
            <a:r>
              <a:rPr lang="en-US" altLang="cs-CZ" sz="2800" b="1" dirty="0">
                <a:solidFill>
                  <a:srgbClr val="2B00E4"/>
                </a:solidFill>
                <a:cs typeface="Times New Roman" panose="02020603050405020304" pitchFamily="18" charset="0"/>
              </a:rPr>
              <a:t>Quo </a:t>
            </a:r>
            <a:r>
              <a:rPr lang="en-US" altLang="cs-CZ" sz="2800" b="1" dirty="0" err="1">
                <a:solidFill>
                  <a:srgbClr val="2B00E4"/>
                </a:solidFill>
                <a:cs typeface="Times New Roman" panose="02020603050405020304" pitchFamily="18" charset="0"/>
              </a:rPr>
              <a:t>vadis</a:t>
            </a:r>
            <a:r>
              <a:rPr lang="en-US" altLang="cs-CZ" sz="2800" b="1" dirty="0">
                <a:solidFill>
                  <a:srgbClr val="2B00E4"/>
                </a:solidFill>
                <a:cs typeface="Times New Roman" panose="02020603050405020304" pitchFamily="18" charset="0"/>
              </a:rPr>
              <a:t> ecosystem?</a:t>
            </a:r>
          </a:p>
          <a:p>
            <a:r>
              <a:rPr lang="en-US" altLang="cs-CZ" sz="2800" b="1" dirty="0">
                <a:solidFill>
                  <a:srgbClr val="2B00E4"/>
                </a:solidFill>
                <a:cs typeface="Times New Roman" panose="02020603050405020304" pitchFamily="18" charset="0"/>
              </a:rPr>
              <a:t>Ecological Goal Functions</a:t>
            </a:r>
            <a:r>
              <a:rPr lang="en-US" altLang="cs-CZ" sz="2800" dirty="0">
                <a:solidFill>
                  <a:srgbClr val="2B00E4"/>
                </a:solidFill>
              </a:rPr>
              <a:t> are assumed to measure given properties or tendencies of ecosystems, emerging as a result of self-organization processes in their development </a:t>
            </a:r>
            <a:r>
              <a:rPr lang="en-US" altLang="cs-CZ" sz="1800" dirty="0">
                <a:solidFill>
                  <a:srgbClr val="2B00E4"/>
                </a:solidFill>
              </a:rPr>
              <a:t>(Marques 1998)</a:t>
            </a:r>
            <a:r>
              <a:rPr lang="en-US" altLang="cs-CZ" sz="2800" dirty="0">
                <a:solidFill>
                  <a:srgbClr val="2B00E4"/>
                </a:solidFill>
              </a:rPr>
              <a:t>.</a:t>
            </a:r>
            <a:endParaRPr lang="en-US" altLang="cs-CZ" sz="2800" dirty="0">
              <a:solidFill>
                <a:srgbClr val="2B00E4"/>
              </a:solidFill>
              <a:latin typeface="Arial Black" panose="020B0A04020102020204" pitchFamily="34" charset="0"/>
            </a:endParaRPr>
          </a:p>
          <a:p>
            <a:pPr marL="0" indent="0">
              <a:buNone/>
            </a:pPr>
            <a:endParaRPr lang="cs-CZ" sz="2800" dirty="0"/>
          </a:p>
        </p:txBody>
      </p:sp>
    </p:spTree>
    <p:extLst>
      <p:ext uri="{BB962C8B-B14F-4D97-AF65-F5344CB8AC3E}">
        <p14:creationId xmlns:p14="http://schemas.microsoft.com/office/powerpoint/2010/main" val="344735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Ecological Network Analysis provides holistic tools</a:t>
            </a:r>
            <a:endParaRPr lang="cs-CZ" dirty="0"/>
          </a:p>
        </p:txBody>
      </p:sp>
      <p:sp>
        <p:nvSpPr>
          <p:cNvPr id="3" name="Content Placeholder 2"/>
          <p:cNvSpPr>
            <a:spLocks noGrp="1"/>
          </p:cNvSpPr>
          <p:nvPr>
            <p:ph idx="1"/>
          </p:nvPr>
        </p:nvSpPr>
        <p:spPr>
          <a:xfrm>
            <a:off x="304800" y="1600200"/>
            <a:ext cx="8763000" cy="5029200"/>
          </a:xfrm>
        </p:spPr>
        <p:txBody>
          <a:bodyPr>
            <a:noAutofit/>
          </a:bodyPr>
          <a:lstStyle/>
          <a:p>
            <a:pPr marL="514350" indent="-514350">
              <a:buFont typeface="+mj-lt"/>
              <a:buAutoNum type="arabicParenR"/>
            </a:pPr>
            <a:r>
              <a:rPr lang="en-US" sz="2400" dirty="0"/>
              <a:t>Discrete versus sustained life</a:t>
            </a:r>
          </a:p>
          <a:p>
            <a:pPr marL="514350" indent="-514350">
              <a:buFont typeface="+mj-lt"/>
              <a:buAutoNum type="arabicParenR"/>
            </a:pPr>
            <a:r>
              <a:rPr lang="en-US" sz="2400" dirty="0"/>
              <a:t>Developmental tendencies of ecosystems are complementary</a:t>
            </a:r>
          </a:p>
          <a:p>
            <a:pPr marL="514350" indent="-514350">
              <a:buFont typeface="+mj-lt"/>
              <a:buAutoNum type="arabicParenR"/>
            </a:pPr>
            <a:r>
              <a:rPr lang="en-US" sz="2400" dirty="0"/>
              <a:t>Indirect impacts are often greater than direct ones</a:t>
            </a:r>
          </a:p>
          <a:p>
            <a:pPr marL="514350" indent="-514350">
              <a:buFont typeface="+mj-lt"/>
              <a:buAutoNum type="arabicParenR"/>
            </a:pPr>
            <a:r>
              <a:rPr lang="en-US" sz="2400" dirty="0"/>
              <a:t>All Life is connected—via ENA, we can quantify the connections</a:t>
            </a:r>
          </a:p>
          <a:p>
            <a:pPr marL="514350" indent="-514350">
              <a:buFont typeface="+mj-lt"/>
              <a:buAutoNum type="arabicParenR"/>
            </a:pPr>
            <a:r>
              <a:rPr lang="en-US" sz="2400" dirty="0"/>
              <a:t>Ecosystems show mutualism between species</a:t>
            </a:r>
          </a:p>
          <a:p>
            <a:pPr marL="514350" indent="-514350">
              <a:buFont typeface="+mj-lt"/>
              <a:buAutoNum type="arabicParenR"/>
            </a:pPr>
            <a:r>
              <a:rPr lang="en-US" sz="2400" dirty="0"/>
              <a:t>Ecosystems and networks naturally balance order and flexibility</a:t>
            </a:r>
          </a:p>
          <a:p>
            <a:pPr marL="514350" indent="-514350">
              <a:buFont typeface="+mj-lt"/>
              <a:buAutoNum type="arabicParenR"/>
            </a:pPr>
            <a:r>
              <a:rPr lang="en-US" sz="2400" dirty="0"/>
              <a:t>A hypothetical new formalism prohibits fragmentation of life from environment and of life from life</a:t>
            </a:r>
            <a:endParaRPr lang="cs-CZ" sz="2400" dirty="0"/>
          </a:p>
        </p:txBody>
      </p:sp>
    </p:spTree>
    <p:extLst>
      <p:ext uri="{BB962C8B-B14F-4D97-AF65-F5344CB8AC3E}">
        <p14:creationId xmlns:p14="http://schemas.microsoft.com/office/powerpoint/2010/main" val="1005461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28600" y="381000"/>
            <a:ext cx="8763000"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5715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r>
              <a:rPr lang="en-US" altLang="cs-CZ" sz="2800" dirty="0">
                <a:solidFill>
                  <a:srgbClr val="2B00E4"/>
                </a:solidFill>
                <a:cs typeface="Times New Roman" panose="02020603050405020304" pitchFamily="18" charset="0"/>
              </a:rPr>
              <a:t>Examples of Goal functions from the literature</a:t>
            </a:r>
            <a:endParaRPr lang="en-US" altLang="cs-CZ" sz="2000" dirty="0">
              <a:solidFill>
                <a:srgbClr val="2B00E4"/>
              </a:solidFill>
              <a:cs typeface="Times New Roman" panose="02020603050405020304" pitchFamily="18" charset="0"/>
            </a:endParaRPr>
          </a:p>
          <a:p>
            <a:endParaRPr lang="en-US" altLang="cs-CZ" sz="2000" i="1" dirty="0">
              <a:solidFill>
                <a:srgbClr val="2B00E4"/>
              </a:solidFill>
              <a:cs typeface="Times New Roman" panose="02020603050405020304" pitchFamily="18" charset="0"/>
            </a:endParaRPr>
          </a:p>
          <a:p>
            <a:r>
              <a:rPr lang="en-US" altLang="cs-CZ" sz="2000" i="1" dirty="0">
                <a:solidFill>
                  <a:srgbClr val="2B00E4"/>
                </a:solidFill>
                <a:cs typeface="Times New Roman" panose="02020603050405020304" pitchFamily="18" charset="0"/>
              </a:rPr>
              <a:t>1 </a:t>
            </a:r>
            <a:r>
              <a:rPr lang="en-US" altLang="cs-CZ" sz="2000" b="1" i="1" dirty="0">
                <a:solidFill>
                  <a:srgbClr val="2B00E4"/>
                </a:solidFill>
                <a:cs typeface="Times New Roman" panose="02020603050405020304" pitchFamily="18" charset="0"/>
              </a:rPr>
              <a:t>Minimize specific entropy production</a:t>
            </a:r>
            <a:r>
              <a:rPr lang="en-US" altLang="cs-CZ" sz="2000" dirty="0">
                <a:solidFill>
                  <a:srgbClr val="2B00E4"/>
                </a:solidFill>
                <a:cs typeface="Times New Roman" panose="02020603050405020304" pitchFamily="18" charset="0"/>
              </a:rPr>
              <a:t> (Prigogine 1947). </a:t>
            </a:r>
          </a:p>
          <a:p>
            <a:r>
              <a:rPr lang="en-US" altLang="cs-CZ" sz="2000" dirty="0">
                <a:solidFill>
                  <a:srgbClr val="2B00E4"/>
                </a:solidFill>
                <a:cs typeface="Times New Roman" panose="02020603050405020304" pitchFamily="18" charset="0"/>
              </a:rPr>
              <a:t>	Decrease in the respiration to biomass ratio.</a:t>
            </a:r>
          </a:p>
          <a:p>
            <a:endParaRPr lang="en-US" altLang="cs-CZ" sz="2000" dirty="0">
              <a:solidFill>
                <a:srgbClr val="2B00E4"/>
              </a:solidFill>
              <a:cs typeface="Times New Roman" panose="02020603050405020304" pitchFamily="18" charset="0"/>
            </a:endParaRPr>
          </a:p>
          <a:p>
            <a:r>
              <a:rPr lang="en-US" altLang="cs-CZ" sz="2000" i="1" dirty="0">
                <a:solidFill>
                  <a:srgbClr val="2B00E4"/>
                </a:solidFill>
                <a:cs typeface="Times New Roman" panose="02020603050405020304" pitchFamily="18" charset="0"/>
              </a:rPr>
              <a:t>2 </a:t>
            </a:r>
            <a:r>
              <a:rPr lang="en-US" altLang="cs-CZ" sz="2000" b="1" i="1" dirty="0">
                <a:solidFill>
                  <a:srgbClr val="2B00E4"/>
                </a:solidFill>
                <a:cs typeface="Times New Roman" panose="02020603050405020304" pitchFamily="18" charset="0"/>
              </a:rPr>
              <a:t>Maximize energy </a:t>
            </a:r>
            <a:r>
              <a:rPr lang="en-US" altLang="cs-CZ" sz="2000" b="1" i="1" dirty="0" err="1">
                <a:solidFill>
                  <a:srgbClr val="2B00E4"/>
                </a:solidFill>
                <a:cs typeface="Times New Roman" panose="02020603050405020304" pitchFamily="18" charset="0"/>
              </a:rPr>
              <a:t>throughflow</a:t>
            </a:r>
            <a:r>
              <a:rPr lang="en-US" altLang="cs-CZ" sz="2000" i="1" dirty="0">
                <a:solidFill>
                  <a:srgbClr val="2B00E4"/>
                </a:solidFill>
                <a:cs typeface="Times New Roman" panose="02020603050405020304" pitchFamily="18" charset="0"/>
              </a:rPr>
              <a:t> (</a:t>
            </a:r>
            <a:r>
              <a:rPr lang="en-US" altLang="cs-CZ" sz="2000" i="1" dirty="0" err="1">
                <a:solidFill>
                  <a:srgbClr val="2B00E4"/>
                </a:solidFill>
                <a:cs typeface="Times New Roman" panose="02020603050405020304" pitchFamily="18" charset="0"/>
              </a:rPr>
              <a:t>Odum</a:t>
            </a:r>
            <a:r>
              <a:rPr lang="en-US" altLang="cs-CZ" sz="2000" i="1" dirty="0">
                <a:solidFill>
                  <a:srgbClr val="2B00E4"/>
                </a:solidFill>
                <a:cs typeface="Times New Roman" panose="02020603050405020304" pitchFamily="18" charset="0"/>
              </a:rPr>
              <a:t> 1983).</a:t>
            </a:r>
            <a:r>
              <a:rPr lang="en-US" altLang="cs-CZ" sz="2000" dirty="0">
                <a:solidFill>
                  <a:srgbClr val="2B00E4"/>
                </a:solidFill>
                <a:cs typeface="Times New Roman" panose="02020603050405020304" pitchFamily="18" charset="0"/>
              </a:rPr>
              <a:t> </a:t>
            </a:r>
          </a:p>
          <a:p>
            <a:r>
              <a:rPr lang="en-US" altLang="cs-CZ" sz="2000" dirty="0">
                <a:solidFill>
                  <a:srgbClr val="2B00E4"/>
                </a:solidFill>
                <a:cs typeface="Times New Roman" panose="02020603050405020304" pitchFamily="18" charset="0"/>
              </a:rPr>
              <a:t>	Increase in the internal</a:t>
            </a:r>
            <a:r>
              <a:rPr lang="en-US" altLang="cs-CZ" sz="2000" b="1" dirty="0">
                <a:solidFill>
                  <a:srgbClr val="2B00E4"/>
                </a:solidFill>
                <a:cs typeface="Times New Roman" panose="02020603050405020304" pitchFamily="18" charset="0"/>
              </a:rPr>
              <a:t> </a:t>
            </a:r>
            <a:r>
              <a:rPr lang="en-US" altLang="cs-CZ" sz="2000" dirty="0">
                <a:solidFill>
                  <a:srgbClr val="2B00E4"/>
                </a:solidFill>
                <a:cs typeface="Times New Roman" panose="02020603050405020304" pitchFamily="18" charset="0"/>
              </a:rPr>
              <a:t>energy flow.</a:t>
            </a:r>
          </a:p>
          <a:p>
            <a:endParaRPr lang="en-US" altLang="cs-CZ" sz="2000" dirty="0">
              <a:solidFill>
                <a:srgbClr val="2B00E4"/>
              </a:solidFill>
              <a:cs typeface="Times New Roman" panose="02020603050405020304" pitchFamily="18" charset="0"/>
            </a:endParaRPr>
          </a:p>
          <a:p>
            <a:r>
              <a:rPr lang="en-US" altLang="cs-CZ" sz="2000" i="1" dirty="0">
                <a:solidFill>
                  <a:srgbClr val="2B00E4"/>
                </a:solidFill>
                <a:cs typeface="Times New Roman" panose="02020603050405020304" pitchFamily="18" charset="0"/>
              </a:rPr>
              <a:t>3 </a:t>
            </a:r>
            <a:r>
              <a:rPr lang="en-US" altLang="cs-CZ" sz="2000" b="1" i="1" dirty="0">
                <a:solidFill>
                  <a:srgbClr val="2B00E4"/>
                </a:solidFill>
                <a:cs typeface="Times New Roman" panose="02020603050405020304" pitchFamily="18" charset="0"/>
              </a:rPr>
              <a:t>Maximize exergy degradation</a:t>
            </a:r>
            <a:r>
              <a:rPr lang="en-US" altLang="cs-CZ" sz="2000" i="1" dirty="0">
                <a:solidFill>
                  <a:srgbClr val="2B00E4"/>
                </a:solidFill>
                <a:cs typeface="Times New Roman" panose="02020603050405020304" pitchFamily="18" charset="0"/>
              </a:rPr>
              <a:t> (Kay 1984). </a:t>
            </a:r>
            <a:r>
              <a:rPr lang="en-US" altLang="cs-CZ" sz="2000" dirty="0">
                <a:solidFill>
                  <a:srgbClr val="2B00E4"/>
                </a:solidFill>
                <a:cs typeface="Times New Roman" panose="02020603050405020304" pitchFamily="18" charset="0"/>
              </a:rPr>
              <a:t>As the amount of exergy captured increases, so does the amount dissipated.</a:t>
            </a:r>
          </a:p>
          <a:p>
            <a:endParaRPr lang="en-US" altLang="cs-CZ" sz="2000" dirty="0">
              <a:solidFill>
                <a:srgbClr val="2B00E4"/>
              </a:solidFill>
              <a:cs typeface="Times New Roman" panose="02020603050405020304" pitchFamily="18" charset="0"/>
            </a:endParaRPr>
          </a:p>
          <a:p>
            <a:r>
              <a:rPr lang="en-US" altLang="cs-CZ" sz="2000" i="1" dirty="0">
                <a:solidFill>
                  <a:srgbClr val="2B00E4"/>
                </a:solidFill>
                <a:cs typeface="Times New Roman" panose="02020603050405020304" pitchFamily="18" charset="0"/>
              </a:rPr>
              <a:t>4 </a:t>
            </a:r>
            <a:r>
              <a:rPr lang="en-US" altLang="cs-CZ" sz="2000" b="1" i="1" dirty="0">
                <a:solidFill>
                  <a:srgbClr val="2B00E4"/>
                </a:solidFill>
                <a:cs typeface="Times New Roman" panose="02020603050405020304" pitchFamily="18" charset="0"/>
              </a:rPr>
              <a:t>Maximize exergy storage</a:t>
            </a:r>
            <a:r>
              <a:rPr lang="en-US" altLang="cs-CZ" sz="2000" i="1" dirty="0">
                <a:solidFill>
                  <a:srgbClr val="2B00E4"/>
                </a:solidFill>
                <a:cs typeface="Times New Roman" panose="02020603050405020304" pitchFamily="18" charset="0"/>
              </a:rPr>
              <a:t> (</a:t>
            </a:r>
            <a:r>
              <a:rPr lang="en-US" altLang="cs-CZ" sz="2000" i="1" dirty="0" err="1">
                <a:solidFill>
                  <a:srgbClr val="2B00E4"/>
                </a:solidFill>
                <a:cs typeface="Times New Roman" panose="02020603050405020304" pitchFamily="18" charset="0"/>
              </a:rPr>
              <a:t>Jørgensen</a:t>
            </a:r>
            <a:r>
              <a:rPr lang="en-US" altLang="cs-CZ" sz="2000" i="1" dirty="0">
                <a:solidFill>
                  <a:srgbClr val="2B00E4"/>
                </a:solidFill>
                <a:cs typeface="Times New Roman" panose="02020603050405020304" pitchFamily="18" charset="0"/>
              </a:rPr>
              <a:t> &amp; </a:t>
            </a:r>
            <a:r>
              <a:rPr lang="en-US" altLang="cs-CZ" sz="2000" i="1" dirty="0" err="1">
                <a:solidFill>
                  <a:srgbClr val="2B00E4"/>
                </a:solidFill>
                <a:cs typeface="Times New Roman" panose="02020603050405020304" pitchFamily="18" charset="0"/>
              </a:rPr>
              <a:t>Mejer</a:t>
            </a:r>
            <a:r>
              <a:rPr lang="en-US" altLang="cs-CZ" sz="2000" i="1" dirty="0">
                <a:solidFill>
                  <a:srgbClr val="2B00E4"/>
                </a:solidFill>
                <a:cs typeface="Times New Roman" panose="02020603050405020304" pitchFamily="18" charset="0"/>
              </a:rPr>
              <a:t> 1977).</a:t>
            </a:r>
            <a:r>
              <a:rPr lang="en-US" altLang="cs-CZ" sz="2000" dirty="0">
                <a:solidFill>
                  <a:srgbClr val="2B00E4"/>
                </a:solidFill>
                <a:cs typeface="Times New Roman" panose="02020603050405020304" pitchFamily="18" charset="0"/>
              </a:rPr>
              <a:t>  Exergy storage (biomass) and information increase due to shift to more complex species composition.</a:t>
            </a:r>
          </a:p>
          <a:p>
            <a:endParaRPr lang="en-US" altLang="cs-CZ" sz="2000" dirty="0">
              <a:solidFill>
                <a:srgbClr val="2B00E4"/>
              </a:solidFill>
              <a:cs typeface="Times New Roman" panose="02020603050405020304" pitchFamily="18" charset="0"/>
            </a:endParaRPr>
          </a:p>
          <a:p>
            <a:r>
              <a:rPr lang="en-US" altLang="cs-CZ" sz="2000" i="1" dirty="0">
                <a:solidFill>
                  <a:srgbClr val="2B00E4"/>
                </a:solidFill>
                <a:cs typeface="Times New Roman" panose="02020603050405020304" pitchFamily="18" charset="0"/>
              </a:rPr>
              <a:t>5 </a:t>
            </a:r>
            <a:r>
              <a:rPr lang="en-US" altLang="cs-CZ" sz="2000" b="1" i="1" dirty="0">
                <a:solidFill>
                  <a:srgbClr val="2B00E4"/>
                </a:solidFill>
                <a:cs typeface="Times New Roman" panose="02020603050405020304" pitchFamily="18" charset="0"/>
              </a:rPr>
              <a:t>Maximize retention time</a:t>
            </a:r>
            <a:r>
              <a:rPr lang="en-US" altLang="cs-CZ" sz="2000" i="1" dirty="0">
                <a:solidFill>
                  <a:srgbClr val="2B00E4"/>
                </a:solidFill>
                <a:cs typeface="Times New Roman" panose="02020603050405020304" pitchFamily="18" charset="0"/>
              </a:rPr>
              <a:t> (</a:t>
            </a:r>
            <a:r>
              <a:rPr lang="en-US" altLang="cs-CZ" sz="2000" i="1" dirty="0" err="1">
                <a:solidFill>
                  <a:srgbClr val="2B00E4"/>
                </a:solidFill>
                <a:cs typeface="Times New Roman" panose="02020603050405020304" pitchFamily="18" charset="0"/>
              </a:rPr>
              <a:t>Cheslak</a:t>
            </a:r>
            <a:r>
              <a:rPr lang="en-US" altLang="cs-CZ" sz="2000" i="1" dirty="0">
                <a:solidFill>
                  <a:srgbClr val="2B00E4"/>
                </a:solidFill>
                <a:cs typeface="Times New Roman" panose="02020603050405020304" pitchFamily="18" charset="0"/>
              </a:rPr>
              <a:t>  &amp; </a:t>
            </a:r>
            <a:r>
              <a:rPr lang="en-US" altLang="cs-CZ" sz="2000" i="1" dirty="0" err="1">
                <a:solidFill>
                  <a:srgbClr val="2B00E4"/>
                </a:solidFill>
                <a:cs typeface="Times New Roman" panose="02020603050405020304" pitchFamily="18" charset="0"/>
              </a:rPr>
              <a:t>Lamarra</a:t>
            </a:r>
            <a:r>
              <a:rPr lang="en-US" altLang="cs-CZ" sz="2000" i="1" dirty="0">
                <a:solidFill>
                  <a:srgbClr val="2B00E4"/>
                </a:solidFill>
                <a:cs typeface="Times New Roman" panose="02020603050405020304" pitchFamily="18" charset="0"/>
              </a:rPr>
              <a:t> 1981).</a:t>
            </a:r>
            <a:r>
              <a:rPr lang="en-US" altLang="cs-CZ" sz="2000" dirty="0">
                <a:solidFill>
                  <a:srgbClr val="2B00E4"/>
                </a:solidFill>
                <a:cs typeface="Times New Roman" panose="02020603050405020304" pitchFamily="18" charset="0"/>
              </a:rPr>
              <a:t> Biological components develop mechanisms to increase time lags to maintain the energy stores longer.</a:t>
            </a:r>
            <a:endParaRPr lang="en-US" altLang="cs-CZ" sz="2000" i="1" dirty="0">
              <a:solidFill>
                <a:srgbClr val="5B5249"/>
              </a:solidFill>
              <a:cs typeface="Times New Roman" panose="02020603050405020304" pitchFamily="18" charset="0"/>
            </a:endParaRPr>
          </a:p>
        </p:txBody>
      </p:sp>
    </p:spTree>
    <p:extLst>
      <p:ext uri="{BB962C8B-B14F-4D97-AF65-F5344CB8AC3E}">
        <p14:creationId xmlns:p14="http://schemas.microsoft.com/office/powerpoint/2010/main" val="407812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54" name="Rectangle 4"/>
          <p:cNvSpPr>
            <a:spLocks noChangeArrowheads="1"/>
          </p:cNvSpPr>
          <p:nvPr/>
        </p:nvSpPr>
        <p:spPr bwMode="auto">
          <a:xfrm>
            <a:off x="928688" y="1447800"/>
            <a:ext cx="7377112" cy="4876800"/>
          </a:xfrm>
          <a:prstGeom prst="rect">
            <a:avLst/>
          </a:prstGeom>
          <a:noFill/>
          <a:ln w="63500">
            <a:solidFill>
              <a:schemeClr val="tx1"/>
            </a:solidFill>
            <a:miter lim="800000"/>
            <a:headEnd/>
            <a:tailEnd/>
          </a:ln>
        </p:spPr>
        <p:txBody>
          <a:bodyPr wrap="none" anchor="ctr"/>
          <a:lstStyle/>
          <a:p>
            <a:endParaRPr lang="en-US"/>
          </a:p>
        </p:txBody>
      </p:sp>
      <p:sp>
        <p:nvSpPr>
          <p:cNvPr id="39955" name="Rectangle 5"/>
          <p:cNvSpPr>
            <a:spLocks noChangeArrowheads="1"/>
          </p:cNvSpPr>
          <p:nvPr/>
        </p:nvSpPr>
        <p:spPr bwMode="auto">
          <a:xfrm>
            <a:off x="6011863" y="3581400"/>
            <a:ext cx="2293937" cy="2743200"/>
          </a:xfrm>
          <a:prstGeom prst="rect">
            <a:avLst/>
          </a:prstGeom>
          <a:solidFill>
            <a:schemeClr val="accent5"/>
          </a:solidFill>
          <a:ln w="9525">
            <a:solidFill>
              <a:schemeClr val="tx1"/>
            </a:solidFill>
            <a:miter lim="800000"/>
            <a:headEnd/>
            <a:tailEnd/>
          </a:ln>
        </p:spPr>
        <p:txBody>
          <a:bodyPr wrap="none" anchor="ctr"/>
          <a:lstStyle/>
          <a:p>
            <a:pPr algn="ctr"/>
            <a:endParaRPr lang="en-US" dirty="0">
              <a:solidFill>
                <a:srgbClr val="002060"/>
              </a:solidFill>
            </a:endParaRPr>
          </a:p>
          <a:p>
            <a:pPr algn="ctr"/>
            <a:endParaRPr lang="en-US" dirty="0">
              <a:solidFill>
                <a:srgbClr val="002060"/>
              </a:solidFill>
            </a:endParaRPr>
          </a:p>
          <a:p>
            <a:pPr algn="ctr"/>
            <a:endParaRPr lang="en-US" dirty="0">
              <a:solidFill>
                <a:srgbClr val="002060"/>
              </a:solidFill>
            </a:endParaRPr>
          </a:p>
          <a:p>
            <a:pPr algn="ctr"/>
            <a:r>
              <a:rPr lang="en-US" dirty="0">
                <a:solidFill>
                  <a:srgbClr val="002060"/>
                </a:solidFill>
              </a:rPr>
              <a:t>mode 3</a:t>
            </a:r>
          </a:p>
          <a:p>
            <a:pPr algn="ctr"/>
            <a:r>
              <a:rPr lang="en-US" dirty="0">
                <a:solidFill>
                  <a:srgbClr val="002060"/>
                </a:solidFill>
              </a:rPr>
              <a:t>dissipation</a:t>
            </a:r>
          </a:p>
        </p:txBody>
      </p:sp>
      <p:sp>
        <p:nvSpPr>
          <p:cNvPr id="39956" name="Rectangle 6"/>
          <p:cNvSpPr>
            <a:spLocks noChangeArrowheads="1"/>
          </p:cNvSpPr>
          <p:nvPr/>
        </p:nvSpPr>
        <p:spPr bwMode="auto">
          <a:xfrm>
            <a:off x="3792538" y="1905000"/>
            <a:ext cx="1574800" cy="1066800"/>
          </a:xfrm>
          <a:prstGeom prst="rect">
            <a:avLst/>
          </a:prstGeom>
          <a:solidFill>
            <a:schemeClr val="accent5"/>
          </a:solidFill>
          <a:ln w="9525">
            <a:solidFill>
              <a:schemeClr val="tx1"/>
            </a:solidFill>
            <a:miter lim="800000"/>
            <a:headEnd/>
            <a:tailEnd/>
          </a:ln>
        </p:spPr>
        <p:txBody>
          <a:bodyPr wrap="none" anchor="ctr"/>
          <a:lstStyle/>
          <a:p>
            <a:pPr algn="ctr"/>
            <a:r>
              <a:rPr lang="en-US" dirty="0">
                <a:solidFill>
                  <a:srgbClr val="002060"/>
                </a:solidFill>
              </a:rPr>
              <a:t>mode 2</a:t>
            </a:r>
          </a:p>
          <a:p>
            <a:pPr algn="ctr"/>
            <a:r>
              <a:rPr lang="en-US" dirty="0">
                <a:solidFill>
                  <a:srgbClr val="002060"/>
                </a:solidFill>
              </a:rPr>
              <a:t>recycle</a:t>
            </a:r>
          </a:p>
        </p:txBody>
      </p:sp>
      <p:sp>
        <p:nvSpPr>
          <p:cNvPr id="39957" name="Rectangle 7"/>
          <p:cNvSpPr>
            <a:spLocks noChangeArrowheads="1"/>
          </p:cNvSpPr>
          <p:nvPr/>
        </p:nvSpPr>
        <p:spPr bwMode="auto">
          <a:xfrm>
            <a:off x="928688" y="3581400"/>
            <a:ext cx="2292350" cy="2743200"/>
          </a:xfrm>
          <a:prstGeom prst="rect">
            <a:avLst/>
          </a:prstGeom>
          <a:solidFill>
            <a:schemeClr val="accent5"/>
          </a:solidFill>
          <a:ln w="9525">
            <a:solidFill>
              <a:schemeClr val="tx1"/>
            </a:solidFill>
            <a:miter lim="800000"/>
            <a:headEnd/>
            <a:tailEnd/>
          </a:ln>
        </p:spPr>
        <p:txBody>
          <a:bodyPr wrap="none" anchor="ctr"/>
          <a:lstStyle/>
          <a:p>
            <a:pPr algn="ctr"/>
            <a:endParaRPr lang="en-US" dirty="0">
              <a:solidFill>
                <a:srgbClr val="002060"/>
              </a:solidFill>
            </a:endParaRPr>
          </a:p>
          <a:p>
            <a:pPr algn="ctr"/>
            <a:endParaRPr lang="en-US" dirty="0">
              <a:solidFill>
                <a:srgbClr val="002060"/>
              </a:solidFill>
            </a:endParaRPr>
          </a:p>
          <a:p>
            <a:pPr algn="ctr"/>
            <a:endParaRPr lang="en-US" dirty="0">
              <a:solidFill>
                <a:srgbClr val="002060"/>
              </a:solidFill>
            </a:endParaRPr>
          </a:p>
          <a:p>
            <a:pPr algn="ctr"/>
            <a:r>
              <a:rPr lang="en-US" dirty="0">
                <a:solidFill>
                  <a:srgbClr val="002060"/>
                </a:solidFill>
              </a:rPr>
              <a:t>mode 1</a:t>
            </a:r>
          </a:p>
          <a:p>
            <a:pPr algn="ctr"/>
            <a:r>
              <a:rPr lang="en-US" dirty="0">
                <a:solidFill>
                  <a:srgbClr val="002060"/>
                </a:solidFill>
              </a:rPr>
              <a:t>1</a:t>
            </a:r>
            <a:r>
              <a:rPr lang="en-US" baseline="30000" dirty="0">
                <a:solidFill>
                  <a:srgbClr val="002060"/>
                </a:solidFill>
              </a:rPr>
              <a:t>st</a:t>
            </a:r>
            <a:r>
              <a:rPr lang="en-US" dirty="0">
                <a:solidFill>
                  <a:srgbClr val="002060"/>
                </a:solidFill>
              </a:rPr>
              <a:t> passage</a:t>
            </a:r>
          </a:p>
        </p:txBody>
      </p:sp>
      <p:sp>
        <p:nvSpPr>
          <p:cNvPr id="56328" name="Line 9"/>
          <p:cNvSpPr>
            <a:spLocks noChangeShapeType="1"/>
          </p:cNvSpPr>
          <p:nvPr/>
        </p:nvSpPr>
        <p:spPr bwMode="auto">
          <a:xfrm>
            <a:off x="2360613" y="4267200"/>
            <a:ext cx="1692275" cy="0"/>
          </a:xfrm>
          <a:prstGeom prst="line">
            <a:avLst/>
          </a:prstGeom>
          <a:noFill/>
          <a:ln w="50800">
            <a:solidFill>
              <a:schemeClr val="accent5">
                <a:lumMod val="50000"/>
              </a:schemeClr>
            </a:solidFill>
            <a:round/>
            <a:headEnd/>
            <a:tailEnd type="triangle" w="med" len="med"/>
          </a:ln>
        </p:spPr>
        <p:txBody>
          <a:bodyPr wrap="none"/>
          <a:lstStyle/>
          <a:p>
            <a:pPr>
              <a:defRPr/>
            </a:pPr>
            <a:endParaRPr lang="en-US"/>
          </a:p>
        </p:txBody>
      </p:sp>
      <p:sp>
        <p:nvSpPr>
          <p:cNvPr id="56329" name="Line 10"/>
          <p:cNvSpPr>
            <a:spLocks noChangeShapeType="1"/>
          </p:cNvSpPr>
          <p:nvPr/>
        </p:nvSpPr>
        <p:spPr bwMode="auto">
          <a:xfrm>
            <a:off x="5153025" y="4267200"/>
            <a:ext cx="1720850" cy="0"/>
          </a:xfrm>
          <a:prstGeom prst="line">
            <a:avLst/>
          </a:prstGeom>
          <a:noFill/>
          <a:ln w="50800">
            <a:solidFill>
              <a:srgbClr val="C00000"/>
            </a:solidFill>
            <a:round/>
            <a:headEnd/>
            <a:tailEnd type="triangle" w="med" len="med"/>
          </a:ln>
        </p:spPr>
        <p:txBody>
          <a:bodyPr wrap="none"/>
          <a:lstStyle/>
          <a:p>
            <a:pPr>
              <a:defRPr/>
            </a:pPr>
            <a:endParaRPr lang="en-US"/>
          </a:p>
        </p:txBody>
      </p:sp>
      <p:sp>
        <p:nvSpPr>
          <p:cNvPr id="56330" name="Line 11"/>
          <p:cNvSpPr>
            <a:spLocks noChangeShapeType="1"/>
          </p:cNvSpPr>
          <p:nvPr/>
        </p:nvSpPr>
        <p:spPr bwMode="auto">
          <a:xfrm flipH="1">
            <a:off x="1858963" y="4267200"/>
            <a:ext cx="501650" cy="228600"/>
          </a:xfrm>
          <a:prstGeom prst="line">
            <a:avLst/>
          </a:prstGeom>
          <a:noFill/>
          <a:ln w="25400">
            <a:solidFill>
              <a:schemeClr val="accent5">
                <a:lumMod val="50000"/>
              </a:schemeClr>
            </a:solidFill>
            <a:round/>
            <a:headEnd/>
            <a:tailEnd/>
          </a:ln>
        </p:spPr>
        <p:txBody>
          <a:bodyPr wrap="none"/>
          <a:lstStyle/>
          <a:p>
            <a:pPr>
              <a:defRPr/>
            </a:pPr>
            <a:endParaRPr lang="en-US"/>
          </a:p>
        </p:txBody>
      </p:sp>
      <p:sp>
        <p:nvSpPr>
          <p:cNvPr id="56331" name="Line 12"/>
          <p:cNvSpPr>
            <a:spLocks noChangeShapeType="1"/>
          </p:cNvSpPr>
          <p:nvPr/>
        </p:nvSpPr>
        <p:spPr bwMode="auto">
          <a:xfrm flipH="1" flipV="1">
            <a:off x="1930400" y="3962400"/>
            <a:ext cx="430212" cy="304800"/>
          </a:xfrm>
          <a:prstGeom prst="line">
            <a:avLst/>
          </a:prstGeom>
          <a:noFill/>
          <a:ln w="25400">
            <a:solidFill>
              <a:schemeClr val="accent5">
                <a:lumMod val="50000"/>
              </a:schemeClr>
            </a:solidFill>
            <a:round/>
            <a:headEnd/>
            <a:tailEnd/>
          </a:ln>
        </p:spPr>
        <p:txBody>
          <a:bodyPr wrap="none"/>
          <a:lstStyle/>
          <a:p>
            <a:pPr>
              <a:defRPr/>
            </a:pPr>
            <a:endParaRPr lang="en-US"/>
          </a:p>
        </p:txBody>
      </p:sp>
      <p:sp>
        <p:nvSpPr>
          <p:cNvPr id="56332" name="Line 13"/>
          <p:cNvSpPr>
            <a:spLocks noChangeShapeType="1"/>
          </p:cNvSpPr>
          <p:nvPr/>
        </p:nvSpPr>
        <p:spPr bwMode="auto">
          <a:xfrm>
            <a:off x="2360613" y="4267200"/>
            <a:ext cx="0" cy="381000"/>
          </a:xfrm>
          <a:prstGeom prst="line">
            <a:avLst/>
          </a:prstGeom>
          <a:noFill/>
          <a:ln w="25400">
            <a:solidFill>
              <a:schemeClr val="accent5">
                <a:lumMod val="50000"/>
              </a:schemeClr>
            </a:solidFill>
            <a:round/>
            <a:headEnd/>
            <a:tailEnd/>
          </a:ln>
        </p:spPr>
        <p:txBody>
          <a:bodyPr wrap="none"/>
          <a:lstStyle/>
          <a:p>
            <a:pPr>
              <a:defRPr/>
            </a:pPr>
            <a:endParaRPr lang="en-US"/>
          </a:p>
        </p:txBody>
      </p:sp>
      <p:sp>
        <p:nvSpPr>
          <p:cNvPr id="56333" name="Line 14"/>
          <p:cNvSpPr>
            <a:spLocks noChangeShapeType="1"/>
          </p:cNvSpPr>
          <p:nvPr/>
        </p:nvSpPr>
        <p:spPr bwMode="auto">
          <a:xfrm>
            <a:off x="6873875" y="4267200"/>
            <a:ext cx="0" cy="381000"/>
          </a:xfrm>
          <a:prstGeom prst="line">
            <a:avLst/>
          </a:prstGeom>
          <a:noFill/>
          <a:ln w="25400">
            <a:solidFill>
              <a:srgbClr val="C00000"/>
            </a:solidFill>
            <a:round/>
            <a:headEnd/>
            <a:tailEnd/>
          </a:ln>
        </p:spPr>
        <p:txBody>
          <a:bodyPr wrap="none"/>
          <a:lstStyle/>
          <a:p>
            <a:pPr>
              <a:defRPr/>
            </a:pPr>
            <a:endParaRPr lang="en-US"/>
          </a:p>
        </p:txBody>
      </p:sp>
      <p:sp>
        <p:nvSpPr>
          <p:cNvPr id="56334" name="Line 15"/>
          <p:cNvSpPr>
            <a:spLocks noChangeShapeType="1"/>
          </p:cNvSpPr>
          <p:nvPr/>
        </p:nvSpPr>
        <p:spPr bwMode="auto">
          <a:xfrm>
            <a:off x="6873875" y="4267200"/>
            <a:ext cx="501650" cy="304800"/>
          </a:xfrm>
          <a:prstGeom prst="line">
            <a:avLst/>
          </a:prstGeom>
          <a:noFill/>
          <a:ln w="25400">
            <a:solidFill>
              <a:srgbClr val="C00000"/>
            </a:solidFill>
            <a:round/>
            <a:headEnd/>
            <a:tailEnd/>
          </a:ln>
        </p:spPr>
        <p:txBody>
          <a:bodyPr wrap="none"/>
          <a:lstStyle/>
          <a:p>
            <a:pPr>
              <a:defRPr/>
            </a:pPr>
            <a:endParaRPr lang="en-US"/>
          </a:p>
        </p:txBody>
      </p:sp>
      <p:sp>
        <p:nvSpPr>
          <p:cNvPr id="56335" name="Line 16"/>
          <p:cNvSpPr>
            <a:spLocks noChangeShapeType="1"/>
          </p:cNvSpPr>
          <p:nvPr/>
        </p:nvSpPr>
        <p:spPr bwMode="auto">
          <a:xfrm flipV="1">
            <a:off x="6873875" y="3962400"/>
            <a:ext cx="501650" cy="304800"/>
          </a:xfrm>
          <a:prstGeom prst="line">
            <a:avLst/>
          </a:prstGeom>
          <a:noFill/>
          <a:ln w="25400">
            <a:solidFill>
              <a:srgbClr val="C00000"/>
            </a:solidFill>
            <a:round/>
            <a:headEnd/>
            <a:tailEnd/>
          </a:ln>
        </p:spPr>
        <p:txBody>
          <a:bodyPr wrap="none"/>
          <a:lstStyle/>
          <a:p>
            <a:pPr>
              <a:defRPr/>
            </a:pPr>
            <a:endParaRPr lang="en-US"/>
          </a:p>
        </p:txBody>
      </p:sp>
      <p:sp>
        <p:nvSpPr>
          <p:cNvPr id="56336" name="Line 17"/>
          <p:cNvSpPr>
            <a:spLocks noChangeShapeType="1"/>
          </p:cNvSpPr>
          <p:nvPr/>
        </p:nvSpPr>
        <p:spPr bwMode="auto">
          <a:xfrm flipV="1">
            <a:off x="5010150" y="2895600"/>
            <a:ext cx="931862" cy="990600"/>
          </a:xfrm>
          <a:prstGeom prst="line">
            <a:avLst/>
          </a:prstGeom>
          <a:noFill/>
          <a:ln w="50800">
            <a:solidFill>
              <a:srgbClr val="C00000"/>
            </a:solidFill>
            <a:round/>
            <a:headEnd/>
            <a:tailEnd type="triangle" w="med" len="med"/>
          </a:ln>
        </p:spPr>
        <p:txBody>
          <a:bodyPr wrap="none"/>
          <a:lstStyle/>
          <a:p>
            <a:pPr>
              <a:defRPr/>
            </a:pPr>
            <a:endParaRPr lang="en-US"/>
          </a:p>
        </p:txBody>
      </p:sp>
      <p:sp>
        <p:nvSpPr>
          <p:cNvPr id="56337" name="Line 18"/>
          <p:cNvSpPr>
            <a:spLocks noChangeShapeType="1"/>
          </p:cNvSpPr>
          <p:nvPr/>
        </p:nvSpPr>
        <p:spPr bwMode="auto">
          <a:xfrm flipH="1">
            <a:off x="5367338" y="2362200"/>
            <a:ext cx="431800" cy="0"/>
          </a:xfrm>
          <a:prstGeom prst="line">
            <a:avLst/>
          </a:prstGeom>
          <a:noFill/>
          <a:ln w="25400">
            <a:solidFill>
              <a:srgbClr val="C00000"/>
            </a:solidFill>
            <a:round/>
            <a:headEnd/>
            <a:tailEnd type="triangle" w="med" len="med"/>
          </a:ln>
        </p:spPr>
        <p:txBody>
          <a:bodyPr wrap="none"/>
          <a:lstStyle/>
          <a:p>
            <a:pPr>
              <a:defRPr/>
            </a:pPr>
            <a:endParaRPr lang="en-US"/>
          </a:p>
        </p:txBody>
      </p:sp>
      <p:sp>
        <p:nvSpPr>
          <p:cNvPr id="56338" name="Line 19"/>
          <p:cNvSpPr>
            <a:spLocks noChangeShapeType="1"/>
          </p:cNvSpPr>
          <p:nvPr/>
        </p:nvSpPr>
        <p:spPr bwMode="auto">
          <a:xfrm flipH="1">
            <a:off x="3362325" y="2362200"/>
            <a:ext cx="430212" cy="0"/>
          </a:xfrm>
          <a:prstGeom prst="line">
            <a:avLst/>
          </a:prstGeom>
          <a:noFill/>
          <a:ln w="25400">
            <a:solidFill>
              <a:schemeClr val="accent5">
                <a:lumMod val="50000"/>
              </a:schemeClr>
            </a:solidFill>
            <a:round/>
            <a:headEnd/>
            <a:tailEnd type="triangle" w="med" len="med"/>
          </a:ln>
        </p:spPr>
        <p:txBody>
          <a:bodyPr wrap="none"/>
          <a:lstStyle/>
          <a:p>
            <a:pPr>
              <a:defRPr/>
            </a:pPr>
            <a:endParaRPr lang="en-US"/>
          </a:p>
        </p:txBody>
      </p:sp>
      <p:sp>
        <p:nvSpPr>
          <p:cNvPr id="56339" name="Line 20"/>
          <p:cNvSpPr>
            <a:spLocks noChangeShapeType="1"/>
          </p:cNvSpPr>
          <p:nvPr/>
        </p:nvSpPr>
        <p:spPr bwMode="auto">
          <a:xfrm>
            <a:off x="3292475" y="2895600"/>
            <a:ext cx="930275" cy="990600"/>
          </a:xfrm>
          <a:prstGeom prst="line">
            <a:avLst/>
          </a:prstGeom>
          <a:noFill/>
          <a:ln w="50800">
            <a:solidFill>
              <a:schemeClr val="accent5">
                <a:lumMod val="50000"/>
              </a:schemeClr>
            </a:solidFill>
            <a:round/>
            <a:headEnd/>
            <a:tailEnd type="triangle" w="med" len="med"/>
          </a:ln>
        </p:spPr>
        <p:txBody>
          <a:bodyPr wrap="none"/>
          <a:lstStyle/>
          <a:p>
            <a:pPr>
              <a:defRPr/>
            </a:pPr>
            <a:endParaRPr lang="en-US"/>
          </a:p>
        </p:txBody>
      </p:sp>
      <p:sp>
        <p:nvSpPr>
          <p:cNvPr id="56340" name="Line 21"/>
          <p:cNvSpPr>
            <a:spLocks noChangeShapeType="1"/>
          </p:cNvSpPr>
          <p:nvPr/>
        </p:nvSpPr>
        <p:spPr bwMode="auto">
          <a:xfrm flipV="1">
            <a:off x="3292475" y="2362200"/>
            <a:ext cx="69850" cy="533400"/>
          </a:xfrm>
          <a:prstGeom prst="line">
            <a:avLst/>
          </a:prstGeom>
          <a:noFill/>
          <a:ln w="25400">
            <a:solidFill>
              <a:schemeClr val="accent5">
                <a:lumMod val="50000"/>
              </a:schemeClr>
            </a:solidFill>
            <a:round/>
            <a:headEnd/>
            <a:tailEnd/>
          </a:ln>
        </p:spPr>
        <p:txBody>
          <a:bodyPr wrap="none"/>
          <a:lstStyle/>
          <a:p>
            <a:pPr>
              <a:defRPr/>
            </a:pPr>
            <a:endParaRPr lang="en-US"/>
          </a:p>
        </p:txBody>
      </p:sp>
      <p:sp>
        <p:nvSpPr>
          <p:cNvPr id="56341" name="Line 22"/>
          <p:cNvSpPr>
            <a:spLocks noChangeShapeType="1"/>
          </p:cNvSpPr>
          <p:nvPr/>
        </p:nvSpPr>
        <p:spPr bwMode="auto">
          <a:xfrm flipH="1" flipV="1">
            <a:off x="5799138" y="2362200"/>
            <a:ext cx="142875" cy="533400"/>
          </a:xfrm>
          <a:prstGeom prst="line">
            <a:avLst/>
          </a:prstGeom>
          <a:noFill/>
          <a:ln w="25400">
            <a:solidFill>
              <a:srgbClr val="C00000"/>
            </a:solidFill>
            <a:round/>
            <a:headEnd/>
            <a:tailEnd/>
          </a:ln>
        </p:spPr>
        <p:txBody>
          <a:bodyPr wrap="none"/>
          <a:lstStyle/>
          <a:p>
            <a:pPr>
              <a:defRPr/>
            </a:pPr>
            <a:endParaRPr lang="en-US"/>
          </a:p>
        </p:txBody>
      </p:sp>
      <p:sp>
        <p:nvSpPr>
          <p:cNvPr id="39972" name="Text Box 23"/>
          <p:cNvSpPr txBox="1">
            <a:spLocks noChangeArrowheads="1"/>
          </p:cNvSpPr>
          <p:nvPr/>
        </p:nvSpPr>
        <p:spPr bwMode="auto">
          <a:xfrm>
            <a:off x="4114800" y="5867400"/>
            <a:ext cx="1030287" cy="457200"/>
          </a:xfrm>
          <a:prstGeom prst="rect">
            <a:avLst/>
          </a:prstGeom>
          <a:noFill/>
          <a:ln w="9525">
            <a:noFill/>
            <a:miter lim="800000"/>
            <a:headEnd/>
            <a:tailEnd/>
          </a:ln>
        </p:spPr>
        <p:txBody>
          <a:bodyPr wrap="none">
            <a:spAutoFit/>
          </a:bodyPr>
          <a:lstStyle/>
          <a:p>
            <a:r>
              <a:rPr lang="en-US"/>
              <a:t>system</a:t>
            </a:r>
          </a:p>
        </p:txBody>
      </p:sp>
      <p:sp>
        <p:nvSpPr>
          <p:cNvPr id="39973" name="Line 24"/>
          <p:cNvSpPr>
            <a:spLocks noChangeShapeType="1"/>
          </p:cNvSpPr>
          <p:nvPr/>
        </p:nvSpPr>
        <p:spPr bwMode="auto">
          <a:xfrm flipV="1">
            <a:off x="3221038" y="3276600"/>
            <a:ext cx="500062" cy="304800"/>
          </a:xfrm>
          <a:prstGeom prst="line">
            <a:avLst/>
          </a:prstGeom>
          <a:noFill/>
          <a:ln w="76200">
            <a:solidFill>
              <a:schemeClr val="bg2">
                <a:lumMod val="75000"/>
              </a:schemeClr>
            </a:solidFill>
            <a:round/>
            <a:headEnd/>
            <a:tailEnd/>
          </a:ln>
        </p:spPr>
        <p:txBody>
          <a:bodyPr wrap="none"/>
          <a:lstStyle/>
          <a:p>
            <a:endParaRPr lang="en-US"/>
          </a:p>
        </p:txBody>
      </p:sp>
      <p:sp>
        <p:nvSpPr>
          <p:cNvPr id="39974" name="Line 25"/>
          <p:cNvSpPr>
            <a:spLocks noChangeShapeType="1"/>
          </p:cNvSpPr>
          <p:nvPr/>
        </p:nvSpPr>
        <p:spPr bwMode="auto">
          <a:xfrm flipH="1" flipV="1">
            <a:off x="5510213" y="3276600"/>
            <a:ext cx="501650" cy="304800"/>
          </a:xfrm>
          <a:prstGeom prst="line">
            <a:avLst/>
          </a:prstGeom>
          <a:noFill/>
          <a:ln w="76200">
            <a:solidFill>
              <a:schemeClr val="bg2">
                <a:lumMod val="75000"/>
              </a:schemeClr>
            </a:solidFill>
            <a:round/>
            <a:headEnd/>
            <a:tailEnd/>
          </a:ln>
        </p:spPr>
        <p:txBody>
          <a:bodyPr wrap="none"/>
          <a:lstStyle/>
          <a:p>
            <a:endParaRPr lang="en-US"/>
          </a:p>
        </p:txBody>
      </p:sp>
      <p:sp>
        <p:nvSpPr>
          <p:cNvPr id="39975" name="Line 26"/>
          <p:cNvSpPr>
            <a:spLocks noChangeShapeType="1"/>
          </p:cNvSpPr>
          <p:nvPr/>
        </p:nvSpPr>
        <p:spPr bwMode="auto">
          <a:xfrm>
            <a:off x="3721100" y="3276600"/>
            <a:ext cx="1789112" cy="0"/>
          </a:xfrm>
          <a:prstGeom prst="line">
            <a:avLst/>
          </a:prstGeom>
          <a:noFill/>
          <a:ln w="76200">
            <a:solidFill>
              <a:schemeClr val="bg2">
                <a:lumMod val="75000"/>
              </a:schemeClr>
            </a:solidFill>
            <a:round/>
            <a:headEnd/>
            <a:tailEnd/>
          </a:ln>
        </p:spPr>
        <p:txBody>
          <a:bodyPr wrap="none"/>
          <a:lstStyle/>
          <a:p>
            <a:endParaRPr lang="en-US"/>
          </a:p>
        </p:txBody>
      </p:sp>
      <p:sp>
        <p:nvSpPr>
          <p:cNvPr id="39976" name="Line 27"/>
          <p:cNvSpPr>
            <a:spLocks noChangeShapeType="1"/>
          </p:cNvSpPr>
          <p:nvPr/>
        </p:nvSpPr>
        <p:spPr bwMode="auto">
          <a:xfrm>
            <a:off x="4508500" y="1447800"/>
            <a:ext cx="0" cy="1828800"/>
          </a:xfrm>
          <a:prstGeom prst="line">
            <a:avLst/>
          </a:prstGeom>
          <a:noFill/>
          <a:ln w="76200">
            <a:solidFill>
              <a:schemeClr val="bg2">
                <a:lumMod val="75000"/>
              </a:schemeClr>
            </a:solidFill>
            <a:round/>
            <a:headEnd/>
            <a:tailEnd/>
          </a:ln>
        </p:spPr>
        <p:txBody>
          <a:bodyPr wrap="none"/>
          <a:lstStyle/>
          <a:p>
            <a:endParaRPr lang="en-US"/>
          </a:p>
        </p:txBody>
      </p:sp>
      <p:sp>
        <p:nvSpPr>
          <p:cNvPr id="56347" name="AutoShape 28"/>
          <p:cNvSpPr>
            <a:spLocks noChangeArrowheads="1"/>
          </p:cNvSpPr>
          <p:nvPr/>
        </p:nvSpPr>
        <p:spPr bwMode="auto">
          <a:xfrm>
            <a:off x="4052888" y="3886200"/>
            <a:ext cx="1143000" cy="9144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en-US"/>
              <a:t>H</a:t>
            </a:r>
            <a:r>
              <a:rPr lang="en-US" baseline="-25000"/>
              <a:t>1</a:t>
            </a:r>
          </a:p>
        </p:txBody>
      </p:sp>
      <p:sp>
        <p:nvSpPr>
          <p:cNvPr id="56348" name="Text Box 30"/>
          <p:cNvSpPr txBox="1">
            <a:spLocks noChangeArrowheads="1"/>
          </p:cNvSpPr>
          <p:nvPr/>
        </p:nvSpPr>
        <p:spPr bwMode="auto">
          <a:xfrm>
            <a:off x="1233488" y="1625600"/>
            <a:ext cx="1801812" cy="1373188"/>
          </a:xfrm>
          <a:prstGeom prst="rect">
            <a:avLst/>
          </a:prstGeom>
          <a:noFill/>
          <a:ln w="9525">
            <a:noFill/>
            <a:miter lim="800000"/>
            <a:headEnd/>
            <a:tailEnd/>
          </a:ln>
        </p:spPr>
        <p:txBody>
          <a:bodyPr wrap="none">
            <a:spAutoFit/>
          </a:bodyPr>
          <a:lstStyle/>
          <a:p>
            <a:pPr>
              <a:defRPr/>
            </a:pPr>
            <a:r>
              <a:rPr lang="en-US" sz="2800" dirty="0">
                <a:solidFill>
                  <a:schemeClr val="accent5">
                    <a:lumMod val="50000"/>
                  </a:schemeClr>
                </a:solidFill>
              </a:rPr>
              <a:t>input</a:t>
            </a:r>
          </a:p>
          <a:p>
            <a:pPr>
              <a:defRPr/>
            </a:pPr>
            <a:r>
              <a:rPr lang="en-US" sz="2800" dirty="0">
                <a:solidFill>
                  <a:schemeClr val="accent5">
                    <a:lumMod val="50000"/>
                  </a:schemeClr>
                </a:solidFill>
              </a:rPr>
              <a:t>environ-</a:t>
            </a:r>
          </a:p>
          <a:p>
            <a:pPr>
              <a:defRPr/>
            </a:pPr>
            <a:r>
              <a:rPr lang="en-US" sz="2800" dirty="0">
                <a:solidFill>
                  <a:schemeClr val="accent5">
                    <a:lumMod val="50000"/>
                  </a:schemeClr>
                </a:solidFill>
              </a:rPr>
              <a:t>influencing</a:t>
            </a:r>
          </a:p>
        </p:txBody>
      </p:sp>
      <p:sp>
        <p:nvSpPr>
          <p:cNvPr id="39979" name="Text Box 31"/>
          <p:cNvSpPr txBox="1">
            <a:spLocks noChangeArrowheads="1"/>
          </p:cNvSpPr>
          <p:nvPr/>
        </p:nvSpPr>
        <p:spPr bwMode="auto">
          <a:xfrm>
            <a:off x="6491288" y="1600200"/>
            <a:ext cx="1826141" cy="1384995"/>
          </a:xfrm>
          <a:prstGeom prst="rect">
            <a:avLst/>
          </a:prstGeom>
          <a:noFill/>
          <a:ln w="9525">
            <a:noFill/>
            <a:miter lim="800000"/>
            <a:headEnd/>
            <a:tailEnd/>
          </a:ln>
        </p:spPr>
        <p:txBody>
          <a:bodyPr wrap="none">
            <a:spAutoFit/>
          </a:bodyPr>
          <a:lstStyle/>
          <a:p>
            <a:r>
              <a:rPr lang="en-US" sz="2800" dirty="0">
                <a:solidFill>
                  <a:srgbClr val="C00000"/>
                </a:solidFill>
              </a:rPr>
              <a:t>output</a:t>
            </a:r>
          </a:p>
          <a:p>
            <a:r>
              <a:rPr lang="en-US" sz="2800" dirty="0">
                <a:solidFill>
                  <a:srgbClr val="C00000"/>
                </a:solidFill>
              </a:rPr>
              <a:t>environ-</a:t>
            </a:r>
          </a:p>
          <a:p>
            <a:r>
              <a:rPr lang="en-US" sz="2800" dirty="0">
                <a:solidFill>
                  <a:srgbClr val="C00000"/>
                </a:solidFill>
              </a:rPr>
              <a:t>influenced</a:t>
            </a:r>
          </a:p>
        </p:txBody>
      </p:sp>
      <p:sp>
        <p:nvSpPr>
          <p:cNvPr id="39939" name="TextBox 36"/>
          <p:cNvSpPr txBox="1">
            <a:spLocks noChangeArrowheads="1"/>
          </p:cNvSpPr>
          <p:nvPr/>
        </p:nvSpPr>
        <p:spPr bwMode="auto">
          <a:xfrm>
            <a:off x="762000" y="6324600"/>
            <a:ext cx="3276859" cy="461665"/>
          </a:xfrm>
          <a:prstGeom prst="rect">
            <a:avLst/>
          </a:prstGeom>
          <a:noFill/>
          <a:ln w="9525">
            <a:noFill/>
            <a:miter lim="800000"/>
            <a:headEnd/>
            <a:tailEnd/>
          </a:ln>
        </p:spPr>
        <p:txBody>
          <a:bodyPr wrap="none">
            <a:spAutoFit/>
          </a:bodyPr>
          <a:lstStyle/>
          <a:p>
            <a:r>
              <a:rPr lang="en-US" dirty="0">
                <a:solidFill>
                  <a:srgbClr val="002060"/>
                </a:solidFill>
              </a:rPr>
              <a:t>mode 0 – boundary input</a:t>
            </a:r>
          </a:p>
        </p:txBody>
      </p:sp>
      <p:sp>
        <p:nvSpPr>
          <p:cNvPr id="39940" name="TextBox 37"/>
          <p:cNvSpPr txBox="1">
            <a:spLocks noChangeArrowheads="1"/>
          </p:cNvSpPr>
          <p:nvPr/>
        </p:nvSpPr>
        <p:spPr bwMode="auto">
          <a:xfrm>
            <a:off x="5603875" y="6324600"/>
            <a:ext cx="3430747" cy="461665"/>
          </a:xfrm>
          <a:prstGeom prst="rect">
            <a:avLst/>
          </a:prstGeom>
          <a:noFill/>
          <a:ln w="9525">
            <a:noFill/>
            <a:miter lim="800000"/>
            <a:headEnd/>
            <a:tailEnd/>
          </a:ln>
        </p:spPr>
        <p:txBody>
          <a:bodyPr wrap="none">
            <a:spAutoFit/>
          </a:bodyPr>
          <a:lstStyle/>
          <a:p>
            <a:r>
              <a:rPr lang="en-US" dirty="0">
                <a:solidFill>
                  <a:srgbClr val="002060"/>
                </a:solidFill>
              </a:rPr>
              <a:t>mode 4 – boundary output</a:t>
            </a:r>
          </a:p>
        </p:txBody>
      </p:sp>
      <p:sp>
        <p:nvSpPr>
          <p:cNvPr id="39941" name="AutoShape 28"/>
          <p:cNvSpPr>
            <a:spLocks noChangeArrowheads="1"/>
          </p:cNvSpPr>
          <p:nvPr/>
        </p:nvSpPr>
        <p:spPr bwMode="auto">
          <a:xfrm>
            <a:off x="1447800" y="3657600"/>
            <a:ext cx="609600" cy="457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H</a:t>
            </a:r>
            <a:r>
              <a:rPr lang="en-US" baseline="-25000"/>
              <a:t>i</a:t>
            </a:r>
          </a:p>
        </p:txBody>
      </p:sp>
      <p:sp>
        <p:nvSpPr>
          <p:cNvPr id="39942" name="AutoShape 28"/>
          <p:cNvSpPr>
            <a:spLocks noChangeArrowheads="1"/>
          </p:cNvSpPr>
          <p:nvPr/>
        </p:nvSpPr>
        <p:spPr bwMode="auto">
          <a:xfrm>
            <a:off x="2209800" y="4495800"/>
            <a:ext cx="609600" cy="457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H</a:t>
            </a:r>
            <a:r>
              <a:rPr lang="en-US" baseline="-25000"/>
              <a:t>i</a:t>
            </a:r>
          </a:p>
        </p:txBody>
      </p:sp>
      <p:sp>
        <p:nvSpPr>
          <p:cNvPr id="39943" name="AutoShape 28"/>
          <p:cNvSpPr>
            <a:spLocks noChangeArrowheads="1"/>
          </p:cNvSpPr>
          <p:nvPr/>
        </p:nvSpPr>
        <p:spPr bwMode="auto">
          <a:xfrm>
            <a:off x="1219200" y="4267200"/>
            <a:ext cx="609600" cy="457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H</a:t>
            </a:r>
            <a:r>
              <a:rPr lang="en-US" baseline="-25000"/>
              <a:t>i</a:t>
            </a:r>
          </a:p>
        </p:txBody>
      </p:sp>
      <p:sp>
        <p:nvSpPr>
          <p:cNvPr id="39944" name="AutoShape 28"/>
          <p:cNvSpPr>
            <a:spLocks noChangeArrowheads="1"/>
          </p:cNvSpPr>
          <p:nvPr/>
        </p:nvSpPr>
        <p:spPr bwMode="auto">
          <a:xfrm>
            <a:off x="7315200" y="3657600"/>
            <a:ext cx="609600" cy="457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dirty="0" err="1"/>
              <a:t>H</a:t>
            </a:r>
            <a:r>
              <a:rPr lang="en-US" baseline="-25000" dirty="0" err="1"/>
              <a:t>j</a:t>
            </a:r>
            <a:endParaRPr lang="en-US" baseline="-25000" dirty="0"/>
          </a:p>
        </p:txBody>
      </p:sp>
      <p:sp>
        <p:nvSpPr>
          <p:cNvPr id="39945" name="AutoShape 28"/>
          <p:cNvSpPr>
            <a:spLocks noChangeArrowheads="1"/>
          </p:cNvSpPr>
          <p:nvPr/>
        </p:nvSpPr>
        <p:spPr bwMode="auto">
          <a:xfrm>
            <a:off x="6629400" y="4648200"/>
            <a:ext cx="609600" cy="457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dirty="0" err="1"/>
              <a:t>H</a:t>
            </a:r>
            <a:r>
              <a:rPr lang="en-US" baseline="-25000" dirty="0" err="1"/>
              <a:t>j</a:t>
            </a:r>
            <a:endParaRPr lang="en-US" baseline="-25000" dirty="0"/>
          </a:p>
        </p:txBody>
      </p:sp>
      <p:sp>
        <p:nvSpPr>
          <p:cNvPr id="49" name="Right Triangle 48"/>
          <p:cNvSpPr/>
          <p:nvPr/>
        </p:nvSpPr>
        <p:spPr>
          <a:xfrm>
            <a:off x="6019800" y="5638800"/>
            <a:ext cx="762000" cy="685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7" name="AutoShape 28"/>
          <p:cNvSpPr>
            <a:spLocks noChangeArrowheads="1"/>
          </p:cNvSpPr>
          <p:nvPr/>
        </p:nvSpPr>
        <p:spPr bwMode="auto">
          <a:xfrm>
            <a:off x="7315200" y="4419600"/>
            <a:ext cx="609600" cy="457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H</a:t>
            </a:r>
            <a:r>
              <a:rPr lang="en-US" baseline="-25000"/>
              <a:t>j</a:t>
            </a:r>
          </a:p>
        </p:txBody>
      </p:sp>
      <p:sp>
        <p:nvSpPr>
          <p:cNvPr id="39948" name="Line 34"/>
          <p:cNvSpPr>
            <a:spLocks noChangeShapeType="1"/>
          </p:cNvSpPr>
          <p:nvPr/>
        </p:nvSpPr>
        <p:spPr bwMode="auto">
          <a:xfrm>
            <a:off x="6019800" y="3581400"/>
            <a:ext cx="0" cy="2743200"/>
          </a:xfrm>
          <a:prstGeom prst="line">
            <a:avLst/>
          </a:prstGeom>
          <a:noFill/>
          <a:ln w="76200">
            <a:solidFill>
              <a:schemeClr val="bg2">
                <a:lumMod val="75000"/>
              </a:schemeClr>
            </a:solidFill>
            <a:round/>
            <a:headEnd/>
            <a:tailEnd/>
          </a:ln>
        </p:spPr>
        <p:txBody>
          <a:bodyPr wrap="none"/>
          <a:lstStyle/>
          <a:p>
            <a:endParaRPr lang="en-US"/>
          </a:p>
        </p:txBody>
      </p:sp>
      <p:cxnSp>
        <p:nvCxnSpPr>
          <p:cNvPr id="35" name="Straight Arrow Connector 34"/>
          <p:cNvCxnSpPr/>
          <p:nvPr/>
        </p:nvCxnSpPr>
        <p:spPr>
          <a:xfrm>
            <a:off x="4953000" y="4800600"/>
            <a:ext cx="1828800" cy="17526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1" name="Right Triangle 50"/>
          <p:cNvSpPr/>
          <p:nvPr/>
        </p:nvSpPr>
        <p:spPr>
          <a:xfrm rot="16200000">
            <a:off x="2476500" y="5600700"/>
            <a:ext cx="762000" cy="6858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51" name="Line 32"/>
          <p:cNvSpPr>
            <a:spLocks noChangeShapeType="1"/>
          </p:cNvSpPr>
          <p:nvPr/>
        </p:nvSpPr>
        <p:spPr bwMode="auto">
          <a:xfrm>
            <a:off x="3214688" y="3581400"/>
            <a:ext cx="0" cy="2743200"/>
          </a:xfrm>
          <a:prstGeom prst="line">
            <a:avLst/>
          </a:prstGeom>
          <a:noFill/>
          <a:ln w="76200">
            <a:solidFill>
              <a:schemeClr val="bg2">
                <a:lumMod val="75000"/>
              </a:schemeClr>
            </a:solidFill>
            <a:round/>
            <a:headEnd/>
            <a:tailEnd/>
          </a:ln>
        </p:spPr>
        <p:txBody>
          <a:bodyPr wrap="none"/>
          <a:lstStyle/>
          <a:p>
            <a:endParaRPr lang="en-US"/>
          </a:p>
        </p:txBody>
      </p:sp>
      <p:cxnSp>
        <p:nvCxnSpPr>
          <p:cNvPr id="33" name="Straight Arrow Connector 32"/>
          <p:cNvCxnSpPr/>
          <p:nvPr/>
        </p:nvCxnSpPr>
        <p:spPr>
          <a:xfrm rot="5400000" flipH="1" flipV="1">
            <a:off x="2590800" y="4876800"/>
            <a:ext cx="1676400" cy="1524000"/>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953" name="Text Box 37"/>
          <p:cNvSpPr txBox="1">
            <a:spLocks noChangeArrowheads="1"/>
          </p:cNvSpPr>
          <p:nvPr/>
        </p:nvSpPr>
        <p:spPr bwMode="auto">
          <a:xfrm>
            <a:off x="381000" y="457200"/>
            <a:ext cx="8229600" cy="461665"/>
          </a:xfrm>
          <a:prstGeom prst="rect">
            <a:avLst/>
          </a:prstGeom>
          <a:noFill/>
          <a:ln w="9525">
            <a:noFill/>
            <a:miter lim="800000"/>
            <a:headEnd/>
            <a:tailEnd/>
          </a:ln>
        </p:spPr>
        <p:txBody>
          <a:bodyPr>
            <a:spAutoFit/>
          </a:bodyPr>
          <a:lstStyle/>
          <a:p>
            <a:r>
              <a:rPr lang="en-US" sz="2400" dirty="0">
                <a:solidFill>
                  <a:srgbClr val="002060"/>
                </a:solidFill>
              </a:rPr>
              <a:t>Environs form a partition of the system. </a:t>
            </a:r>
          </a:p>
        </p:txBody>
      </p:sp>
    </p:spTree>
    <p:extLst>
      <p:ext uri="{BB962C8B-B14F-4D97-AF65-F5344CB8AC3E}">
        <p14:creationId xmlns:p14="http://schemas.microsoft.com/office/powerpoint/2010/main" val="1857002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002" name="Group 42"/>
          <p:cNvGraphicFramePr>
            <a:graphicFrameLocks noGrp="1"/>
          </p:cNvGraphicFramePr>
          <p:nvPr/>
        </p:nvGraphicFramePr>
        <p:xfrm>
          <a:off x="417513" y="1524001"/>
          <a:ext cx="8451850" cy="5047488"/>
        </p:xfrm>
        <a:graphic>
          <a:graphicData uri="http://schemas.openxmlformats.org/drawingml/2006/table">
            <a:tbl>
              <a:tblPr/>
              <a:tblGrid>
                <a:gridCol w="1914525">
                  <a:extLst>
                    <a:ext uri="{9D8B030D-6E8A-4147-A177-3AD203B41FA5}">
                      <a16:colId xmlns:a16="http://schemas.microsoft.com/office/drawing/2014/main" val="4215346137"/>
                    </a:ext>
                  </a:extLst>
                </a:gridCol>
                <a:gridCol w="3313113">
                  <a:extLst>
                    <a:ext uri="{9D8B030D-6E8A-4147-A177-3AD203B41FA5}">
                      <a16:colId xmlns:a16="http://schemas.microsoft.com/office/drawing/2014/main" val="337946928"/>
                    </a:ext>
                  </a:extLst>
                </a:gridCol>
                <a:gridCol w="3224212">
                  <a:extLst>
                    <a:ext uri="{9D8B030D-6E8A-4147-A177-3AD203B41FA5}">
                      <a16:colId xmlns:a16="http://schemas.microsoft.com/office/drawing/2014/main" val="2927335048"/>
                    </a:ext>
                  </a:extLst>
                </a:gridCol>
              </a:tblGrid>
              <a:tr h="914400">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cs-CZ" altLang="cs-CZ" sz="1600" b="0" i="0" u="none" strike="noStrike" cap="none" normalizeH="0" baseline="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2000" b="1" i="0" u="none" strike="noStrike" cap="none" normalizeH="0" baseline="0">
                          <a:ln>
                            <a:noFill/>
                          </a:ln>
                          <a:solidFill>
                            <a:schemeClr val="tx1"/>
                          </a:solidFill>
                          <a:effectLst/>
                          <a:latin typeface="Times New Roman" panose="02020603050405020304" pitchFamily="18" charset="0"/>
                        </a:rPr>
                        <a:t>FLOW</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2000" b="0" i="0" u="none" strike="noStrike" cap="none" normalizeH="0" baseline="0">
                          <a:ln>
                            <a:noFill/>
                          </a:ln>
                          <a:solidFill>
                            <a:schemeClr val="tx1"/>
                          </a:solidFill>
                          <a:effectLst/>
                          <a:latin typeface="Times New Roman" panose="02020603050405020304" pitchFamily="18" charset="0"/>
                        </a:rPr>
                        <a:t>pair-wise interactions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2000" b="1" i="0" u="none" strike="noStrike" cap="none" normalizeH="0" baseline="0">
                          <a:ln>
                            <a:noFill/>
                          </a:ln>
                          <a:solidFill>
                            <a:schemeClr val="tx1"/>
                          </a:solidFill>
                          <a:effectLst/>
                          <a:latin typeface="Times New Roman" panose="02020603050405020304" pitchFamily="18" charset="0"/>
                        </a:rPr>
                        <a:t>STORAGE</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2000" b="0" i="0" u="none" strike="noStrike" cap="none" normalizeH="0" baseline="0">
                          <a:ln>
                            <a:noFill/>
                          </a:ln>
                          <a:solidFill>
                            <a:schemeClr val="tx1"/>
                          </a:solidFill>
                          <a:effectLst/>
                          <a:latin typeface="Times New Roman" panose="02020603050405020304" pitchFamily="18" charset="0"/>
                        </a:rPr>
                        <a:t>pair-wise interactions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06219180"/>
                  </a:ext>
                </a:extLst>
              </a:tr>
              <a:tr h="1600200">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2200" b="0" i="0" u="none" strike="noStrike" cap="none" normalizeH="0" baseline="0">
                          <a:ln>
                            <a:noFill/>
                          </a:ln>
                          <a:solidFill>
                            <a:schemeClr val="tx1"/>
                          </a:solidFill>
                          <a:effectLst/>
                          <a:latin typeface="Times New Roman" panose="02020603050405020304" pitchFamily="18" charset="0"/>
                        </a:rPr>
                        <a:t>     mode 1</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2200" b="0" i="0" u="none" strike="noStrike" cap="none" normalizeH="0" baseline="0">
                          <a:ln>
                            <a:noFill/>
                          </a:ln>
                          <a:solidFill>
                            <a:schemeClr val="tx1"/>
                          </a:solidFill>
                          <a:effectLst/>
                          <a:latin typeface="Times New Roman" panose="02020603050405020304" pitchFamily="18" charset="0"/>
                        </a:rPr>
                        <a:t>     (first</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2200" b="0" i="0" u="none" strike="noStrike" cap="none" normalizeH="0" baseline="0">
                          <a:ln>
                            <a:noFill/>
                          </a:ln>
                          <a:solidFill>
                            <a:schemeClr val="tx1"/>
                          </a:solidFill>
                          <a:effectLst/>
                          <a:latin typeface="Times New Roman" panose="02020603050405020304" pitchFamily="18" charset="0"/>
                        </a:rPr>
                        <a:t>       passage)</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altLang="cs-CZ" sz="2400" b="0" i="0" u="none" strike="noStrike" cap="none" normalizeH="0" baseline="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cs-CZ" altLang="cs-CZ"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cs-CZ" altLang="cs-CZ"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2846813"/>
                  </a:ext>
                </a:extLst>
              </a:tr>
              <a:tr h="812800">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2200" b="0" i="0" u="none" strike="noStrike" cap="none" normalizeH="0" baseline="0">
                          <a:ln>
                            <a:noFill/>
                          </a:ln>
                          <a:solidFill>
                            <a:schemeClr val="tx1"/>
                          </a:solidFill>
                          <a:effectLst/>
                          <a:latin typeface="Times New Roman" panose="02020603050405020304" pitchFamily="18" charset="0"/>
                        </a:rPr>
                        <a:t>     mode 2</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2200" b="0" i="0" u="none" strike="noStrike" cap="none" normalizeH="0" baseline="0">
                          <a:ln>
                            <a:noFill/>
                          </a:ln>
                          <a:solidFill>
                            <a:schemeClr val="tx1"/>
                          </a:solidFill>
                          <a:effectLst/>
                          <a:latin typeface="Times New Roman" panose="02020603050405020304" pitchFamily="18" charset="0"/>
                        </a:rPr>
                        <a:t>     (cyclic)</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altLang="cs-CZ" sz="2200" b="0" i="0" u="none" strike="noStrike" cap="none" normalizeH="0" baseline="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cs-CZ" altLang="cs-CZ"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cs-CZ" altLang="cs-CZ"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2825648"/>
                  </a:ext>
                </a:extLst>
              </a:tr>
              <a:tr h="812800">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2200" b="0" i="0" u="none" strike="noStrike" cap="none" normalizeH="0" baseline="0">
                          <a:ln>
                            <a:noFill/>
                          </a:ln>
                          <a:solidFill>
                            <a:schemeClr val="tx1"/>
                          </a:solidFill>
                          <a:effectLst/>
                          <a:latin typeface="Times New Roman" panose="02020603050405020304" pitchFamily="18" charset="0"/>
                        </a:rPr>
                        <a:t>     mode 3</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2200" b="0" i="0" u="none" strike="noStrike" cap="none" normalizeH="0" baseline="0">
                          <a:ln>
                            <a:noFill/>
                          </a:ln>
                          <a:solidFill>
                            <a:schemeClr val="tx1"/>
                          </a:solidFill>
                          <a:effectLst/>
                          <a:latin typeface="Times New Roman" panose="02020603050405020304" pitchFamily="18" charset="0"/>
                        </a:rPr>
                        <a:t>    (dissipative)</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altLang="cs-CZ" sz="2200" b="0" i="0" u="none" strike="noStrike" cap="none" normalizeH="0" baseline="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cs-CZ" altLang="cs-CZ"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cs-CZ" altLang="cs-CZ"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8020727"/>
                  </a:ext>
                </a:extLst>
              </a:tr>
            </a:tbl>
          </a:graphicData>
        </a:graphic>
      </p:graphicFrame>
      <p:graphicFrame>
        <p:nvGraphicFramePr>
          <p:cNvPr id="40984" name="Object 24"/>
          <p:cNvGraphicFramePr>
            <a:graphicFrameLocks noChangeAspect="1"/>
          </p:cNvGraphicFramePr>
          <p:nvPr>
            <p:extLst>
              <p:ext uri="{D42A27DB-BD31-4B8C-83A1-F6EECF244321}">
                <p14:modId xmlns:p14="http://schemas.microsoft.com/office/powerpoint/2010/main" val="1923108861"/>
              </p:ext>
            </p:extLst>
          </p:nvPr>
        </p:nvGraphicFramePr>
        <p:xfrm>
          <a:off x="2982914" y="2646363"/>
          <a:ext cx="1916113" cy="800100"/>
        </p:xfrm>
        <a:graphic>
          <a:graphicData uri="http://schemas.openxmlformats.org/presentationml/2006/ole">
            <mc:AlternateContent xmlns:mc="http://schemas.openxmlformats.org/markup-compatibility/2006">
              <mc:Choice xmlns:v="urn:schemas-microsoft-com:vml" Requires="v">
                <p:oleObj spid="_x0000_s1140" name="Equation" r:id="rId3" imgW="1155600" imgH="482400" progId="Equation.COEE2">
                  <p:embed/>
                </p:oleObj>
              </mc:Choice>
              <mc:Fallback>
                <p:oleObj name="Equation" r:id="rId3" imgW="1155600" imgH="482400" progId="Equation.COEE2">
                  <p:embed/>
                  <p:pic>
                    <p:nvPicPr>
                      <p:cNvPr id="40984"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914" y="2646363"/>
                        <a:ext cx="1916113" cy="800100"/>
                      </a:xfrm>
                      <a:prstGeom prst="rect">
                        <a:avLst/>
                      </a:prstGeom>
                      <a:solidFill>
                        <a:schemeClr val="accent1"/>
                      </a:solidFill>
                      <a:ln>
                        <a:noFill/>
                      </a:ln>
                      <a:effectLst/>
                    </p:spPr>
                  </p:pic>
                </p:oleObj>
              </mc:Fallback>
            </mc:AlternateContent>
          </a:graphicData>
        </a:graphic>
      </p:graphicFrame>
      <p:graphicFrame>
        <p:nvGraphicFramePr>
          <p:cNvPr id="40985" name="Object 25"/>
          <p:cNvGraphicFramePr>
            <a:graphicFrameLocks noChangeAspect="1"/>
          </p:cNvGraphicFramePr>
          <p:nvPr>
            <p:extLst>
              <p:ext uri="{D42A27DB-BD31-4B8C-83A1-F6EECF244321}">
                <p14:modId xmlns:p14="http://schemas.microsoft.com/office/powerpoint/2010/main" val="1771343532"/>
              </p:ext>
            </p:extLst>
          </p:nvPr>
        </p:nvGraphicFramePr>
        <p:xfrm>
          <a:off x="2941639" y="4114800"/>
          <a:ext cx="1914525" cy="757238"/>
        </p:xfrm>
        <a:graphic>
          <a:graphicData uri="http://schemas.openxmlformats.org/presentationml/2006/ole">
            <mc:AlternateContent xmlns:mc="http://schemas.openxmlformats.org/markup-compatibility/2006">
              <mc:Choice xmlns:v="urn:schemas-microsoft-com:vml" Requires="v">
                <p:oleObj spid="_x0000_s1141" name="Equation" r:id="rId5" imgW="1155600" imgH="457200" progId="Equation.COEE2">
                  <p:embed/>
                </p:oleObj>
              </mc:Choice>
              <mc:Fallback>
                <p:oleObj name="Equation" r:id="rId5" imgW="1155600" imgH="457200" progId="Equation.COEE2">
                  <p:embed/>
                  <p:pic>
                    <p:nvPicPr>
                      <p:cNvPr id="40985"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1639" y="4114800"/>
                        <a:ext cx="1914525" cy="757238"/>
                      </a:xfrm>
                      <a:prstGeom prst="rect">
                        <a:avLst/>
                      </a:prstGeom>
                      <a:solidFill>
                        <a:schemeClr val="accent1"/>
                      </a:solidFill>
                      <a:ln>
                        <a:noFill/>
                      </a:ln>
                      <a:effectLst/>
                    </p:spPr>
                  </p:pic>
                </p:oleObj>
              </mc:Fallback>
            </mc:AlternateContent>
          </a:graphicData>
        </a:graphic>
      </p:graphicFrame>
      <p:graphicFrame>
        <p:nvGraphicFramePr>
          <p:cNvPr id="40987" name="Object 27"/>
          <p:cNvGraphicFramePr>
            <a:graphicFrameLocks noChangeAspect="1"/>
          </p:cNvGraphicFramePr>
          <p:nvPr>
            <p:extLst>
              <p:ext uri="{D42A27DB-BD31-4B8C-83A1-F6EECF244321}">
                <p14:modId xmlns:p14="http://schemas.microsoft.com/office/powerpoint/2010/main" val="3292043899"/>
              </p:ext>
            </p:extLst>
          </p:nvPr>
        </p:nvGraphicFramePr>
        <p:xfrm>
          <a:off x="6053138" y="2646363"/>
          <a:ext cx="2211388" cy="800100"/>
        </p:xfrm>
        <a:graphic>
          <a:graphicData uri="http://schemas.openxmlformats.org/presentationml/2006/ole">
            <mc:AlternateContent xmlns:mc="http://schemas.openxmlformats.org/markup-compatibility/2006">
              <mc:Choice xmlns:v="urn:schemas-microsoft-com:vml" Requires="v">
                <p:oleObj spid="_x0000_s1142" name="Equation" r:id="rId7" imgW="1333440" imgH="482400" progId="Equation.COEE2">
                  <p:embed/>
                </p:oleObj>
              </mc:Choice>
              <mc:Fallback>
                <p:oleObj name="Equation" r:id="rId7" imgW="1333440" imgH="482400" progId="Equation.COEE2">
                  <p:embed/>
                  <p:pic>
                    <p:nvPicPr>
                      <p:cNvPr id="40987"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3138" y="2646363"/>
                        <a:ext cx="2211388" cy="800100"/>
                      </a:xfrm>
                      <a:prstGeom prst="rect">
                        <a:avLst/>
                      </a:prstGeom>
                      <a:solidFill>
                        <a:schemeClr val="accent1"/>
                      </a:solidFill>
                      <a:ln>
                        <a:noFill/>
                      </a:ln>
                      <a:effectLst/>
                    </p:spPr>
                  </p:pic>
                </p:oleObj>
              </mc:Fallback>
            </mc:AlternateContent>
          </a:graphicData>
        </a:graphic>
      </p:graphicFrame>
      <p:graphicFrame>
        <p:nvGraphicFramePr>
          <p:cNvPr id="40988" name="Object 28"/>
          <p:cNvGraphicFramePr>
            <a:graphicFrameLocks noChangeAspect="1"/>
          </p:cNvGraphicFramePr>
          <p:nvPr>
            <p:extLst>
              <p:ext uri="{D42A27DB-BD31-4B8C-83A1-F6EECF244321}">
                <p14:modId xmlns:p14="http://schemas.microsoft.com/office/powerpoint/2010/main" val="1774493102"/>
              </p:ext>
            </p:extLst>
          </p:nvPr>
        </p:nvGraphicFramePr>
        <p:xfrm>
          <a:off x="5989639" y="4191000"/>
          <a:ext cx="2208213" cy="757238"/>
        </p:xfrm>
        <a:graphic>
          <a:graphicData uri="http://schemas.openxmlformats.org/presentationml/2006/ole">
            <mc:AlternateContent xmlns:mc="http://schemas.openxmlformats.org/markup-compatibility/2006">
              <mc:Choice xmlns:v="urn:schemas-microsoft-com:vml" Requires="v">
                <p:oleObj spid="_x0000_s1143" name="Equation" r:id="rId9" imgW="1333440" imgH="457200" progId="Equation.COEE2">
                  <p:embed/>
                </p:oleObj>
              </mc:Choice>
              <mc:Fallback>
                <p:oleObj name="Equation" r:id="rId9" imgW="1333440" imgH="457200" progId="Equation.COEE2">
                  <p:embed/>
                  <p:pic>
                    <p:nvPicPr>
                      <p:cNvPr id="40988"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89639" y="4191000"/>
                        <a:ext cx="2208213" cy="757238"/>
                      </a:xfrm>
                      <a:prstGeom prst="rect">
                        <a:avLst/>
                      </a:prstGeom>
                      <a:solidFill>
                        <a:schemeClr val="accent1"/>
                      </a:solidFill>
                      <a:ln>
                        <a:noFill/>
                      </a:ln>
                      <a:effectLst/>
                    </p:spPr>
                  </p:pic>
                </p:oleObj>
              </mc:Fallback>
            </mc:AlternateContent>
          </a:graphicData>
        </a:graphic>
      </p:graphicFrame>
      <p:sp>
        <p:nvSpPr>
          <p:cNvPr id="40990" name="Text Box 30"/>
          <p:cNvSpPr txBox="1">
            <a:spLocks noChangeArrowheads="1"/>
          </p:cNvSpPr>
          <p:nvPr/>
        </p:nvSpPr>
        <p:spPr bwMode="auto">
          <a:xfrm>
            <a:off x="990601" y="304800"/>
            <a:ext cx="76644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cs-CZ" sz="2800"/>
              <a:t>Network representation of flow and storage partitioning for any (i,j) pair in the system.</a:t>
            </a:r>
          </a:p>
        </p:txBody>
      </p:sp>
      <p:graphicFrame>
        <p:nvGraphicFramePr>
          <p:cNvPr id="40991" name="Object 31"/>
          <p:cNvGraphicFramePr>
            <a:graphicFrameLocks noChangeAspect="1"/>
          </p:cNvGraphicFramePr>
          <p:nvPr>
            <p:extLst>
              <p:ext uri="{D42A27DB-BD31-4B8C-83A1-F6EECF244321}">
                <p14:modId xmlns:p14="http://schemas.microsoft.com/office/powerpoint/2010/main" val="2816842613"/>
              </p:ext>
            </p:extLst>
          </p:nvPr>
        </p:nvGraphicFramePr>
        <p:xfrm>
          <a:off x="2941639" y="5410200"/>
          <a:ext cx="1916113" cy="800100"/>
        </p:xfrm>
        <a:graphic>
          <a:graphicData uri="http://schemas.openxmlformats.org/presentationml/2006/ole">
            <mc:AlternateContent xmlns:mc="http://schemas.openxmlformats.org/markup-compatibility/2006">
              <mc:Choice xmlns:v="urn:schemas-microsoft-com:vml" Requires="v">
                <p:oleObj spid="_x0000_s1144" name="Equation" r:id="rId11" imgW="1155600" imgH="482400" progId="Equation.COEE2">
                  <p:embed/>
                </p:oleObj>
              </mc:Choice>
              <mc:Fallback>
                <p:oleObj name="Equation" r:id="rId11" imgW="1155600" imgH="482400" progId="Equation.COEE2">
                  <p:embed/>
                  <p:pic>
                    <p:nvPicPr>
                      <p:cNvPr id="40991" name="Object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41639" y="5410200"/>
                        <a:ext cx="1916113" cy="800100"/>
                      </a:xfrm>
                      <a:prstGeom prst="rect">
                        <a:avLst/>
                      </a:prstGeom>
                      <a:solidFill>
                        <a:schemeClr val="accent1"/>
                      </a:solidFill>
                      <a:ln>
                        <a:noFill/>
                      </a:ln>
                      <a:effectLst/>
                    </p:spPr>
                  </p:pic>
                </p:oleObj>
              </mc:Fallback>
            </mc:AlternateContent>
          </a:graphicData>
        </a:graphic>
      </p:graphicFrame>
      <p:graphicFrame>
        <p:nvGraphicFramePr>
          <p:cNvPr id="40992" name="Object 32"/>
          <p:cNvGraphicFramePr>
            <a:graphicFrameLocks noChangeAspect="1"/>
          </p:cNvGraphicFramePr>
          <p:nvPr>
            <p:extLst>
              <p:ext uri="{D42A27DB-BD31-4B8C-83A1-F6EECF244321}">
                <p14:modId xmlns:p14="http://schemas.microsoft.com/office/powerpoint/2010/main" val="3185590574"/>
              </p:ext>
            </p:extLst>
          </p:nvPr>
        </p:nvGraphicFramePr>
        <p:xfrm>
          <a:off x="6142038" y="5410200"/>
          <a:ext cx="2211388" cy="800100"/>
        </p:xfrm>
        <a:graphic>
          <a:graphicData uri="http://schemas.openxmlformats.org/presentationml/2006/ole">
            <mc:AlternateContent xmlns:mc="http://schemas.openxmlformats.org/markup-compatibility/2006">
              <mc:Choice xmlns:v="urn:schemas-microsoft-com:vml" Requires="v">
                <p:oleObj spid="_x0000_s1145" name="Equation" r:id="rId13" imgW="1333440" imgH="482400" progId="Equation.COEE2">
                  <p:embed/>
                </p:oleObj>
              </mc:Choice>
              <mc:Fallback>
                <p:oleObj name="Equation" r:id="rId13" imgW="1333440" imgH="482400" progId="Equation.COEE2">
                  <p:embed/>
                  <p:pic>
                    <p:nvPicPr>
                      <p:cNvPr id="40992" name="Object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42038" y="5410200"/>
                        <a:ext cx="2211388" cy="800100"/>
                      </a:xfrm>
                      <a:prstGeom prst="rect">
                        <a:avLst/>
                      </a:prstGeom>
                      <a:solidFill>
                        <a:schemeClr val="accent1"/>
                      </a:solidFill>
                      <a:ln>
                        <a:noFill/>
                      </a:ln>
                      <a:effectLst/>
                    </p:spPr>
                  </p:pic>
                </p:oleObj>
              </mc:Fallback>
            </mc:AlternateContent>
          </a:graphicData>
        </a:graphic>
      </p:graphicFrame>
    </p:spTree>
    <p:extLst>
      <p:ext uri="{BB962C8B-B14F-4D97-AF65-F5344CB8AC3E}">
        <p14:creationId xmlns:p14="http://schemas.microsoft.com/office/powerpoint/2010/main" val="2538551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2052" name="Group 68"/>
          <p:cNvGraphicFramePr>
            <a:graphicFrameLocks noGrp="1"/>
          </p:cNvGraphicFramePr>
          <p:nvPr>
            <p:extLst>
              <p:ext uri="{D42A27DB-BD31-4B8C-83A1-F6EECF244321}">
                <p14:modId xmlns:p14="http://schemas.microsoft.com/office/powerpoint/2010/main" val="3809968071"/>
              </p:ext>
            </p:extLst>
          </p:nvPr>
        </p:nvGraphicFramePr>
        <p:xfrm>
          <a:off x="304800" y="304801"/>
          <a:ext cx="8523287" cy="5621782"/>
        </p:xfrm>
        <a:graphic>
          <a:graphicData uri="http://schemas.openxmlformats.org/drawingml/2006/table">
            <a:tbl>
              <a:tblPr/>
              <a:tblGrid>
                <a:gridCol w="1528762">
                  <a:extLst>
                    <a:ext uri="{9D8B030D-6E8A-4147-A177-3AD203B41FA5}">
                      <a16:colId xmlns:a16="http://schemas.microsoft.com/office/drawing/2014/main" val="1786064313"/>
                    </a:ext>
                  </a:extLst>
                </a:gridCol>
                <a:gridCol w="1765300">
                  <a:extLst>
                    <a:ext uri="{9D8B030D-6E8A-4147-A177-3AD203B41FA5}">
                      <a16:colId xmlns:a16="http://schemas.microsoft.com/office/drawing/2014/main" val="2705915876"/>
                    </a:ext>
                  </a:extLst>
                </a:gridCol>
                <a:gridCol w="2292350">
                  <a:extLst>
                    <a:ext uri="{9D8B030D-6E8A-4147-A177-3AD203B41FA5}">
                      <a16:colId xmlns:a16="http://schemas.microsoft.com/office/drawing/2014/main" val="1283533185"/>
                    </a:ext>
                  </a:extLst>
                </a:gridCol>
                <a:gridCol w="2936875">
                  <a:extLst>
                    <a:ext uri="{9D8B030D-6E8A-4147-A177-3AD203B41FA5}">
                      <a16:colId xmlns:a16="http://schemas.microsoft.com/office/drawing/2014/main" val="1627518023"/>
                    </a:ext>
                  </a:extLst>
                </a:gridCol>
              </a:tblGrid>
              <a:tr h="793750">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dirty="0">
                          <a:ln>
                            <a:noFill/>
                          </a:ln>
                          <a:solidFill>
                            <a:schemeClr val="tx1"/>
                          </a:solidFill>
                          <a:effectLst/>
                          <a:latin typeface="Times New Roman" panose="02020603050405020304" pitchFamily="18" charset="0"/>
                        </a:rPr>
                        <a:t>     Goal</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dirty="0">
                          <a:ln>
                            <a:noFill/>
                          </a:ln>
                          <a:solidFill>
                            <a:schemeClr val="tx1"/>
                          </a:solidFill>
                          <a:effectLst/>
                          <a:latin typeface="Times New Roman" panose="02020603050405020304" pitchFamily="18" charset="0"/>
                        </a:rPr>
                        <a:t>    Function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Ecological Representation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Network Parameter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dirty="0">
                          <a:ln>
                            <a:noFill/>
                          </a:ln>
                          <a:solidFill>
                            <a:schemeClr val="tx1"/>
                          </a:solidFill>
                          <a:effectLst/>
                          <a:latin typeface="Times New Roman" panose="02020603050405020304" pitchFamily="18" charset="0"/>
                        </a:rPr>
                        <a:t>Network Analysis Formulation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9147740"/>
                  </a:ext>
                </a:extLst>
              </a:tr>
              <a:tr h="647700">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      max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     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max(TST)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TST = f</a:t>
                      </a:r>
                      <a:r>
                        <a:rPr kumimoji="0" lang="en-US" altLang="cs-CZ" sz="1800" b="0" i="0" u="none" strike="noStrike" cap="none" normalizeH="0" baseline="30000">
                          <a:ln>
                            <a:noFill/>
                          </a:ln>
                          <a:solidFill>
                            <a:schemeClr val="tx1"/>
                          </a:solidFill>
                          <a:effectLst/>
                          <a:latin typeface="Times New Roman" panose="02020603050405020304" pitchFamily="18" charset="0"/>
                        </a:rPr>
                        <a:t>(1)</a:t>
                      </a:r>
                      <a:r>
                        <a:rPr kumimoji="0" lang="en-US" altLang="cs-CZ" sz="1800" b="0" i="0" u="none" strike="noStrike" cap="none" normalizeH="0" baseline="0">
                          <a:ln>
                            <a:noFill/>
                          </a:ln>
                          <a:solidFill>
                            <a:schemeClr val="tx1"/>
                          </a:solidFill>
                          <a:effectLst/>
                          <a:latin typeface="Times New Roman" panose="02020603050405020304" pitchFamily="18" charset="0"/>
                        </a:rPr>
                        <a:t> + f</a:t>
                      </a:r>
                      <a:r>
                        <a:rPr kumimoji="0" lang="en-US" altLang="cs-CZ" sz="1800" b="0" i="0" u="none" strike="noStrike" cap="none" normalizeH="0" baseline="30000">
                          <a:ln>
                            <a:noFill/>
                          </a:ln>
                          <a:solidFill>
                            <a:schemeClr val="tx1"/>
                          </a:solidFill>
                          <a:effectLst/>
                          <a:latin typeface="Times New Roman" panose="02020603050405020304" pitchFamily="18" charset="0"/>
                        </a:rPr>
                        <a:t>(2)</a:t>
                      </a:r>
                      <a:endParaRPr kumimoji="0" lang="en-US" altLang="cs-CZ"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dirty="0">
                          <a:ln>
                            <a:noFill/>
                          </a:ln>
                          <a:solidFill>
                            <a:schemeClr val="tx1"/>
                          </a:solidFill>
                          <a:effectLst/>
                          <a:latin typeface="Times New Roman" panose="02020603050405020304" pitchFamily="18" charset="0"/>
                        </a:rPr>
                        <a:t>TST =∑∑ (</a:t>
                      </a:r>
                      <a:r>
                        <a:rPr kumimoji="0" lang="en-US" altLang="cs-CZ" sz="1800" b="0" i="0" u="none" strike="noStrike" cap="none" normalizeH="0" baseline="0" dirty="0" err="1">
                          <a:ln>
                            <a:noFill/>
                          </a:ln>
                          <a:solidFill>
                            <a:schemeClr val="tx1"/>
                          </a:solidFill>
                          <a:effectLst/>
                          <a:latin typeface="Times New Roman" panose="02020603050405020304" pitchFamily="18" charset="0"/>
                        </a:rPr>
                        <a:t>n</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ij</a:t>
                      </a:r>
                      <a:r>
                        <a:rPr kumimoji="0" lang="en-US" altLang="cs-CZ" sz="1800" b="0" i="0" u="none" strike="noStrike" cap="none" normalizeH="0" baseline="0" dirty="0">
                          <a:ln>
                            <a:noFill/>
                          </a:ln>
                          <a:solidFill>
                            <a:schemeClr val="tx1"/>
                          </a:solidFill>
                          <a:effectLst/>
                          <a:latin typeface="Times New Roman" panose="02020603050405020304" pitchFamily="18" charset="0"/>
                        </a:rPr>
                        <a:t>)</a:t>
                      </a:r>
                      <a:r>
                        <a:rPr kumimoji="0" lang="en-US" altLang="cs-CZ" sz="1800" b="0" i="0" u="none" strike="noStrike" cap="none" normalizeH="0" baseline="0" dirty="0" err="1">
                          <a:ln>
                            <a:noFill/>
                          </a:ln>
                          <a:solidFill>
                            <a:schemeClr val="tx1"/>
                          </a:solidFill>
                          <a:effectLst/>
                          <a:latin typeface="Times New Roman" panose="02020603050405020304" pitchFamily="18" charset="0"/>
                        </a:rPr>
                        <a:t>z</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j</a:t>
                      </a:r>
                      <a:endParaRPr kumimoji="0" lang="en-US" altLang="cs-CZ" sz="1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340160"/>
                  </a:ext>
                </a:extLst>
              </a:tr>
              <a:tr h="650875">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  max exergy</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       storage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max(TSS)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TSS = x</a:t>
                      </a:r>
                      <a:r>
                        <a:rPr kumimoji="0" lang="en-US" altLang="cs-CZ" sz="1800" b="0" i="0" u="none" strike="noStrike" cap="none" normalizeH="0" baseline="30000">
                          <a:ln>
                            <a:noFill/>
                          </a:ln>
                          <a:solidFill>
                            <a:schemeClr val="tx1"/>
                          </a:solidFill>
                          <a:effectLst/>
                          <a:latin typeface="Times New Roman" panose="02020603050405020304" pitchFamily="18" charset="0"/>
                        </a:rPr>
                        <a:t>(1)</a:t>
                      </a:r>
                      <a:r>
                        <a:rPr kumimoji="0" lang="en-US" altLang="cs-CZ" sz="1800" b="0" i="0" u="none" strike="noStrike" cap="none" normalizeH="0" baseline="0">
                          <a:ln>
                            <a:noFill/>
                          </a:ln>
                          <a:solidFill>
                            <a:schemeClr val="tx1"/>
                          </a:solidFill>
                          <a:effectLst/>
                          <a:latin typeface="Times New Roman" panose="02020603050405020304" pitchFamily="18" charset="0"/>
                        </a:rPr>
                        <a:t>+x</a:t>
                      </a:r>
                      <a:r>
                        <a:rPr kumimoji="0" lang="en-US" altLang="cs-CZ" sz="1800" b="0" i="0" u="none" strike="noStrike" cap="none" normalizeH="0" baseline="30000">
                          <a:ln>
                            <a:noFill/>
                          </a:ln>
                          <a:solidFill>
                            <a:schemeClr val="tx1"/>
                          </a:solidFill>
                          <a:effectLst/>
                          <a:latin typeface="Times New Roman" panose="02020603050405020304" pitchFamily="18" charset="0"/>
                        </a:rPr>
                        <a:t>(2)</a:t>
                      </a:r>
                      <a:endParaRPr kumimoji="0" lang="en-US" altLang="cs-CZ"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dirty="0">
                          <a:ln>
                            <a:noFill/>
                          </a:ln>
                          <a:solidFill>
                            <a:schemeClr val="tx1"/>
                          </a:solidFill>
                          <a:effectLst/>
                          <a:latin typeface="Times New Roman" panose="02020603050405020304" pitchFamily="18" charset="0"/>
                        </a:rPr>
                        <a:t>TSS = ∑∑</a:t>
                      </a:r>
                      <a:r>
                        <a:rPr kumimoji="0" lang="el-GR" altLang="cs-CZ" sz="1800" b="0" i="0" u="none" strike="noStrike" cap="none" normalizeH="0" baseline="0" dirty="0">
                          <a:ln>
                            <a:noFill/>
                          </a:ln>
                          <a:solidFill>
                            <a:schemeClr val="tx1"/>
                          </a:solidFill>
                          <a:effectLst/>
                          <a:latin typeface="Times New Roman" panose="02020603050405020304" pitchFamily="18" charset="0"/>
                        </a:rPr>
                        <a:t>τ</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i</a:t>
                      </a:r>
                      <a:r>
                        <a:rPr kumimoji="0" lang="en-US" altLang="cs-CZ" sz="1800" b="0" i="0" u="none" strike="noStrike" cap="none" normalizeH="0" baseline="0" dirty="0">
                          <a:ln>
                            <a:noFill/>
                          </a:ln>
                          <a:solidFill>
                            <a:schemeClr val="tx1"/>
                          </a:solidFill>
                          <a:effectLst/>
                          <a:latin typeface="Times New Roman" panose="02020603050405020304" pitchFamily="18" charset="0"/>
                        </a:rPr>
                        <a:t>(</a:t>
                      </a:r>
                      <a:r>
                        <a:rPr kumimoji="0" lang="en-US" altLang="cs-CZ" sz="1800" b="0" i="0" u="none" strike="noStrike" cap="none" normalizeH="0" baseline="0" dirty="0" err="1">
                          <a:ln>
                            <a:noFill/>
                          </a:ln>
                          <a:solidFill>
                            <a:schemeClr val="tx1"/>
                          </a:solidFill>
                          <a:effectLst/>
                          <a:latin typeface="Times New Roman" panose="02020603050405020304" pitchFamily="18" charset="0"/>
                        </a:rPr>
                        <a:t>n</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ij</a:t>
                      </a:r>
                      <a:r>
                        <a:rPr kumimoji="0" lang="en-US" altLang="cs-CZ" sz="1800" b="0" i="0" u="none" strike="noStrike" cap="none" normalizeH="0" baseline="0" dirty="0">
                          <a:ln>
                            <a:noFill/>
                          </a:ln>
                          <a:solidFill>
                            <a:schemeClr val="tx1"/>
                          </a:solidFill>
                          <a:effectLst/>
                          <a:latin typeface="Times New Roman" panose="02020603050405020304" pitchFamily="18" charset="0"/>
                        </a:rPr>
                        <a:t>)</a:t>
                      </a:r>
                      <a:r>
                        <a:rPr kumimoji="0" lang="en-US" altLang="cs-CZ" sz="1800" b="0" i="0" u="none" strike="noStrike" cap="none" normalizeH="0" baseline="0" dirty="0" err="1">
                          <a:ln>
                            <a:noFill/>
                          </a:ln>
                          <a:solidFill>
                            <a:schemeClr val="tx1"/>
                          </a:solidFill>
                          <a:effectLst/>
                          <a:latin typeface="Times New Roman" panose="02020603050405020304" pitchFamily="18" charset="0"/>
                        </a:rPr>
                        <a:t>z</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j</a:t>
                      </a:r>
                      <a:endParaRPr kumimoji="0" lang="en-US" altLang="cs-CZ" sz="1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0055783"/>
                  </a:ext>
                </a:extLst>
              </a:tr>
              <a:tr h="652463">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      max</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   dissipation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max(TSE)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TSE = f</a:t>
                      </a:r>
                      <a:r>
                        <a:rPr kumimoji="0" lang="en-US" altLang="cs-CZ" sz="1800" b="0" i="0" u="none" strike="noStrike" cap="none" normalizeH="0" baseline="30000">
                          <a:ln>
                            <a:noFill/>
                          </a:ln>
                          <a:solidFill>
                            <a:schemeClr val="tx1"/>
                          </a:solidFill>
                          <a:effectLst/>
                          <a:latin typeface="Times New Roman" panose="02020603050405020304" pitchFamily="18" charset="0"/>
                        </a:rPr>
                        <a:t>(3)</a:t>
                      </a:r>
                      <a:endParaRPr kumimoji="0" lang="en-US" altLang="cs-CZ"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dirty="0">
                          <a:ln>
                            <a:noFill/>
                          </a:ln>
                          <a:solidFill>
                            <a:schemeClr val="tx1"/>
                          </a:solidFill>
                          <a:effectLst/>
                          <a:latin typeface="Times New Roman" panose="02020603050405020304" pitchFamily="18" charset="0"/>
                        </a:rPr>
                        <a:t>TSE = ∑ ∑ (</a:t>
                      </a:r>
                      <a:r>
                        <a:rPr kumimoji="0" lang="en-US" altLang="cs-CZ" sz="1800" b="0" i="0" u="none" strike="noStrike" cap="none" normalizeH="0" baseline="0" dirty="0" err="1">
                          <a:ln>
                            <a:noFill/>
                          </a:ln>
                          <a:solidFill>
                            <a:schemeClr val="tx1"/>
                          </a:solidFill>
                          <a:effectLst/>
                          <a:latin typeface="Times New Roman" panose="02020603050405020304" pitchFamily="18" charset="0"/>
                        </a:rPr>
                        <a:t>n</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ij</a:t>
                      </a:r>
                      <a:r>
                        <a:rPr kumimoji="0" lang="en-US" altLang="cs-CZ" sz="1800" b="0" i="0" u="none" strike="noStrike" cap="none" normalizeH="0" baseline="0" dirty="0">
                          <a:ln>
                            <a:noFill/>
                          </a:ln>
                          <a:solidFill>
                            <a:schemeClr val="tx1"/>
                          </a:solidFill>
                          <a:effectLst/>
                          <a:latin typeface="Times New Roman" panose="02020603050405020304" pitchFamily="18" charset="0"/>
                        </a:rPr>
                        <a:t>/</a:t>
                      </a:r>
                      <a:r>
                        <a:rPr kumimoji="0" lang="en-US" altLang="cs-CZ" sz="1800" b="0" i="0" u="none" strike="noStrike" cap="none" normalizeH="0" baseline="0" dirty="0" err="1">
                          <a:ln>
                            <a:noFill/>
                          </a:ln>
                          <a:solidFill>
                            <a:schemeClr val="tx1"/>
                          </a:solidFill>
                          <a:effectLst/>
                          <a:latin typeface="Times New Roman" panose="02020603050405020304" pitchFamily="18" charset="0"/>
                        </a:rPr>
                        <a:t>n</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ii</a:t>
                      </a:r>
                      <a:r>
                        <a:rPr kumimoji="0" lang="en-US" altLang="cs-CZ" sz="1800" b="0" i="0" u="none" strike="noStrike" cap="none" normalizeH="0" baseline="0" dirty="0">
                          <a:ln>
                            <a:noFill/>
                          </a:ln>
                          <a:solidFill>
                            <a:schemeClr val="tx1"/>
                          </a:solidFill>
                          <a:effectLst/>
                          <a:latin typeface="Times New Roman" panose="02020603050405020304" pitchFamily="18" charset="0"/>
                        </a:rPr>
                        <a:t>)</a:t>
                      </a:r>
                      <a:r>
                        <a:rPr kumimoji="0" lang="en-US" altLang="cs-CZ" sz="1800" b="0" i="0" u="none" strike="noStrike" cap="none" normalizeH="0" baseline="0" dirty="0" err="1">
                          <a:ln>
                            <a:noFill/>
                          </a:ln>
                          <a:solidFill>
                            <a:schemeClr val="tx1"/>
                          </a:solidFill>
                          <a:effectLst/>
                          <a:latin typeface="Times New Roman" panose="02020603050405020304" pitchFamily="18" charset="0"/>
                        </a:rPr>
                        <a:t>z</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j</a:t>
                      </a:r>
                      <a:endParaRPr kumimoji="0" lang="en-US" altLang="cs-CZ" sz="1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8779141"/>
                  </a:ext>
                </a:extLst>
              </a:tr>
              <a:tr h="650875">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      max</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     cycling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dirty="0">
                          <a:ln>
                            <a:noFill/>
                          </a:ln>
                          <a:solidFill>
                            <a:schemeClr val="tx1"/>
                          </a:solidFill>
                          <a:effectLst/>
                          <a:latin typeface="Times New Roman" panose="02020603050405020304" pitchFamily="18" charset="0"/>
                        </a:rPr>
                        <a:t>max(TSC)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TSC = f</a:t>
                      </a:r>
                      <a:r>
                        <a:rPr kumimoji="0" lang="en-US" altLang="cs-CZ" sz="1800" b="0" i="0" u="none" strike="noStrike" cap="none" normalizeH="0" baseline="30000">
                          <a:ln>
                            <a:noFill/>
                          </a:ln>
                          <a:solidFill>
                            <a:schemeClr val="tx1"/>
                          </a:solidFill>
                          <a:effectLst/>
                          <a:latin typeface="Times New Roman" panose="02020603050405020304" pitchFamily="18" charset="0"/>
                        </a:rPr>
                        <a:t>(2)</a:t>
                      </a:r>
                      <a:endParaRPr kumimoji="0" lang="en-US" altLang="cs-CZ" sz="1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dirty="0">
                          <a:ln>
                            <a:noFill/>
                          </a:ln>
                          <a:solidFill>
                            <a:schemeClr val="tx1"/>
                          </a:solidFill>
                          <a:effectLst/>
                          <a:latin typeface="Times New Roman" panose="02020603050405020304" pitchFamily="18" charset="0"/>
                        </a:rPr>
                        <a:t>TSC =∑ ∑ (</a:t>
                      </a:r>
                      <a:r>
                        <a:rPr kumimoji="0" lang="en-US" altLang="cs-CZ" sz="1800" b="0" i="0" u="none" strike="noStrike" cap="none" normalizeH="0" baseline="0" dirty="0" err="1">
                          <a:ln>
                            <a:noFill/>
                          </a:ln>
                          <a:solidFill>
                            <a:schemeClr val="tx1"/>
                          </a:solidFill>
                          <a:effectLst/>
                          <a:latin typeface="Times New Roman" panose="02020603050405020304" pitchFamily="18" charset="0"/>
                        </a:rPr>
                        <a:t>n</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ij</a:t>
                      </a:r>
                      <a:r>
                        <a:rPr kumimoji="0" lang="en-US" altLang="cs-CZ" sz="1800" b="0" i="0" u="none" strike="noStrike" cap="none" normalizeH="0" baseline="0" dirty="0">
                          <a:ln>
                            <a:noFill/>
                          </a:ln>
                          <a:solidFill>
                            <a:schemeClr val="tx1"/>
                          </a:solidFill>
                          <a:effectLst/>
                          <a:latin typeface="Times New Roman" panose="02020603050405020304" pitchFamily="18" charset="0"/>
                        </a:rPr>
                        <a:t>/</a:t>
                      </a:r>
                      <a:r>
                        <a:rPr kumimoji="0" lang="en-US" altLang="cs-CZ" sz="1800" b="0" i="0" u="none" strike="noStrike" cap="none" normalizeH="0" baseline="0" dirty="0" err="1">
                          <a:ln>
                            <a:noFill/>
                          </a:ln>
                          <a:solidFill>
                            <a:schemeClr val="tx1"/>
                          </a:solidFill>
                          <a:effectLst/>
                          <a:latin typeface="Times New Roman" panose="02020603050405020304" pitchFamily="18" charset="0"/>
                        </a:rPr>
                        <a:t>n</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ii</a:t>
                      </a:r>
                      <a:r>
                        <a:rPr kumimoji="0" lang="en-US" altLang="cs-CZ" sz="1800" b="0" i="0" u="none" strike="noStrike" cap="none" normalizeH="0" baseline="0" dirty="0">
                          <a:ln>
                            <a:noFill/>
                          </a:ln>
                          <a:solidFill>
                            <a:schemeClr val="tx1"/>
                          </a:solidFill>
                          <a:effectLst/>
                          <a:latin typeface="Times New Roman" panose="02020603050405020304" pitchFamily="18" charset="0"/>
                        </a:rPr>
                        <a:t>)(n</a:t>
                      </a:r>
                      <a:r>
                        <a:rPr kumimoji="0" lang="en-US" altLang="cs-CZ" sz="1800" b="0" i="0" u="none" strike="noStrike" cap="none" normalizeH="0" baseline="-25000" dirty="0">
                          <a:ln>
                            <a:noFill/>
                          </a:ln>
                          <a:solidFill>
                            <a:schemeClr val="tx1"/>
                          </a:solidFill>
                          <a:effectLst/>
                          <a:latin typeface="Times New Roman" panose="02020603050405020304" pitchFamily="18" charset="0"/>
                        </a:rPr>
                        <a:t>ii</a:t>
                      </a:r>
                      <a:r>
                        <a:rPr kumimoji="0" lang="en-US" altLang="cs-CZ" sz="1800" b="0" i="0" u="none" strike="noStrike" cap="none" normalizeH="0" baseline="0" dirty="0">
                          <a:ln>
                            <a:noFill/>
                          </a:ln>
                          <a:solidFill>
                            <a:schemeClr val="tx1"/>
                          </a:solidFill>
                          <a:effectLst/>
                          <a:latin typeface="Times New Roman" panose="02020603050405020304" pitchFamily="18" charset="0"/>
                        </a:rPr>
                        <a:t>−1)</a:t>
                      </a:r>
                      <a:r>
                        <a:rPr kumimoji="0" lang="en-US" altLang="cs-CZ" sz="1800" b="0" i="0" u="none" strike="noStrike" cap="none" normalizeH="0" baseline="0" dirty="0" err="1">
                          <a:ln>
                            <a:noFill/>
                          </a:ln>
                          <a:solidFill>
                            <a:schemeClr val="tx1"/>
                          </a:solidFill>
                          <a:effectLst/>
                          <a:latin typeface="Times New Roman" panose="02020603050405020304" pitchFamily="18" charset="0"/>
                        </a:rPr>
                        <a:t>z</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j</a:t>
                      </a:r>
                      <a:endParaRPr kumimoji="0" lang="en-US" altLang="cs-CZ" sz="1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956184"/>
                  </a:ext>
                </a:extLst>
              </a:tr>
              <a:tr h="777875">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      min</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    specific</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   dissipation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min(TSE/TSS)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TSE/TSS = f</a:t>
                      </a:r>
                      <a:r>
                        <a:rPr kumimoji="0" lang="en-US" altLang="cs-CZ" sz="1800" b="0" i="0" u="none" strike="noStrike" cap="none" normalizeH="0" baseline="30000">
                          <a:ln>
                            <a:noFill/>
                          </a:ln>
                          <a:solidFill>
                            <a:schemeClr val="tx1"/>
                          </a:solidFill>
                          <a:effectLst/>
                          <a:latin typeface="Times New Roman" panose="02020603050405020304" pitchFamily="18" charset="0"/>
                        </a:rPr>
                        <a:t>(3)</a:t>
                      </a:r>
                      <a:r>
                        <a:rPr kumimoji="0" lang="en-US" altLang="cs-CZ" sz="1800" b="0" i="0" u="none" strike="noStrike" cap="none" normalizeH="0" baseline="0">
                          <a:ln>
                            <a:noFill/>
                          </a:ln>
                          <a:solidFill>
                            <a:schemeClr val="tx1"/>
                          </a:solidFill>
                          <a:effectLst/>
                          <a:latin typeface="Times New Roman" panose="02020603050405020304" pitchFamily="18" charset="0"/>
                        </a:rPr>
                        <a:t>/(x</a:t>
                      </a:r>
                      <a:r>
                        <a:rPr kumimoji="0" lang="en-US" altLang="cs-CZ" sz="1800" b="0" i="0" u="none" strike="noStrike" cap="none" normalizeH="0" baseline="30000">
                          <a:ln>
                            <a:noFill/>
                          </a:ln>
                          <a:solidFill>
                            <a:schemeClr val="tx1"/>
                          </a:solidFill>
                          <a:effectLst/>
                          <a:latin typeface="Times New Roman" panose="02020603050405020304" pitchFamily="18" charset="0"/>
                        </a:rPr>
                        <a:t>(1)</a:t>
                      </a:r>
                      <a:r>
                        <a:rPr kumimoji="0" lang="en-US" altLang="cs-CZ" sz="1800" b="0" i="0" u="none" strike="noStrike" cap="none" normalizeH="0" baseline="0">
                          <a:ln>
                            <a:noFill/>
                          </a:ln>
                          <a:solidFill>
                            <a:schemeClr val="tx1"/>
                          </a:solidFill>
                          <a:effectLst/>
                          <a:latin typeface="Times New Roman" panose="02020603050405020304" pitchFamily="18" charset="0"/>
                        </a:rPr>
                        <a:t>+x</a:t>
                      </a:r>
                      <a:r>
                        <a:rPr kumimoji="0" lang="en-US" altLang="cs-CZ" sz="1800" b="0" i="0" u="none" strike="noStrike" cap="none" normalizeH="0" baseline="30000">
                          <a:ln>
                            <a:noFill/>
                          </a:ln>
                          <a:solidFill>
                            <a:schemeClr val="tx1"/>
                          </a:solidFill>
                          <a:effectLst/>
                          <a:latin typeface="Times New Roman" panose="02020603050405020304" pitchFamily="18" charset="0"/>
                        </a:rPr>
                        <a:t>(2)</a:t>
                      </a:r>
                      <a:r>
                        <a:rPr kumimoji="0" lang="en-US" altLang="cs-CZ" sz="1800" b="0" i="0" u="none" strike="noStrike" cap="none" normalizeH="0" baseline="0">
                          <a:ln>
                            <a:noFill/>
                          </a:ln>
                          <a:solidFill>
                            <a:schemeClr val="tx1"/>
                          </a:solidFill>
                          <a:effectLst/>
                          <a:latin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dirty="0">
                          <a:ln>
                            <a:noFill/>
                          </a:ln>
                          <a:solidFill>
                            <a:schemeClr val="tx1"/>
                          </a:solidFill>
                          <a:effectLst/>
                          <a:latin typeface="Times New Roman" panose="02020603050405020304" pitchFamily="18" charset="0"/>
                        </a:rPr>
                        <a:t>TSE/TSS =</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dirty="0">
                          <a:ln>
                            <a:noFill/>
                          </a:ln>
                          <a:solidFill>
                            <a:schemeClr val="tx1"/>
                          </a:solidFill>
                          <a:effectLst/>
                          <a:latin typeface="Times New Roman" panose="02020603050405020304" pitchFamily="18" charset="0"/>
                        </a:rPr>
                        <a:t>∑ ∑ ((</a:t>
                      </a:r>
                      <a:r>
                        <a:rPr kumimoji="0" lang="en-US" altLang="cs-CZ" sz="1800" b="0" i="0" u="none" strike="noStrike" cap="none" normalizeH="0" baseline="0" dirty="0" err="1">
                          <a:ln>
                            <a:noFill/>
                          </a:ln>
                          <a:solidFill>
                            <a:schemeClr val="tx1"/>
                          </a:solidFill>
                          <a:effectLst/>
                          <a:latin typeface="Times New Roman" panose="02020603050405020304" pitchFamily="18" charset="0"/>
                        </a:rPr>
                        <a:t>n</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ij</a:t>
                      </a:r>
                      <a:r>
                        <a:rPr kumimoji="0" lang="en-US" altLang="cs-CZ" sz="1800" b="0" i="0" u="none" strike="noStrike" cap="none" normalizeH="0" baseline="0" dirty="0">
                          <a:ln>
                            <a:noFill/>
                          </a:ln>
                          <a:solidFill>
                            <a:schemeClr val="tx1"/>
                          </a:solidFill>
                          <a:effectLst/>
                          <a:latin typeface="Times New Roman" panose="02020603050405020304" pitchFamily="18" charset="0"/>
                        </a:rPr>
                        <a:t>/</a:t>
                      </a:r>
                      <a:r>
                        <a:rPr kumimoji="0" lang="en-US" altLang="cs-CZ" sz="1800" b="0" i="0" u="none" strike="noStrike" cap="none" normalizeH="0" baseline="0" dirty="0" err="1">
                          <a:ln>
                            <a:noFill/>
                          </a:ln>
                          <a:solidFill>
                            <a:schemeClr val="tx1"/>
                          </a:solidFill>
                          <a:effectLst/>
                          <a:latin typeface="Times New Roman" panose="02020603050405020304" pitchFamily="18" charset="0"/>
                        </a:rPr>
                        <a:t>n</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ii</a:t>
                      </a:r>
                      <a:r>
                        <a:rPr kumimoji="0" lang="en-US" altLang="cs-CZ" sz="1800" b="0" i="0" u="none" strike="noStrike" cap="none" normalizeH="0" baseline="0" dirty="0">
                          <a:ln>
                            <a:noFill/>
                          </a:ln>
                          <a:solidFill>
                            <a:schemeClr val="tx1"/>
                          </a:solidFill>
                          <a:effectLst/>
                          <a:latin typeface="Times New Roman" panose="02020603050405020304" pitchFamily="18" charset="0"/>
                        </a:rPr>
                        <a:t>)</a:t>
                      </a:r>
                      <a:r>
                        <a:rPr kumimoji="0" lang="en-US" altLang="cs-CZ" sz="1800" b="0" i="0" u="none" strike="noStrike" cap="none" normalizeH="0" baseline="0" dirty="0" err="1">
                          <a:ln>
                            <a:noFill/>
                          </a:ln>
                          <a:solidFill>
                            <a:schemeClr val="tx1"/>
                          </a:solidFill>
                          <a:effectLst/>
                          <a:latin typeface="Times New Roman" panose="02020603050405020304" pitchFamily="18" charset="0"/>
                        </a:rPr>
                        <a:t>z</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j</a:t>
                      </a:r>
                      <a:r>
                        <a:rPr kumimoji="0" lang="en-US" altLang="cs-CZ" sz="1800" b="0" i="0" u="none" strike="noStrike" cap="none" normalizeH="0" baseline="0" dirty="0">
                          <a:ln>
                            <a:noFill/>
                          </a:ln>
                          <a:solidFill>
                            <a:schemeClr val="tx1"/>
                          </a:solidFill>
                          <a:effectLst/>
                          <a:latin typeface="Times New Roman" panose="02020603050405020304" pitchFamily="18" charset="0"/>
                        </a:rPr>
                        <a:t>)/</a:t>
                      </a:r>
                      <a:r>
                        <a:rPr kumimoji="0" lang="en-US" altLang="cs-CZ" sz="1800" b="0" i="0" u="none" strike="noStrike" cap="none" normalizeH="0" baseline="0" dirty="0" err="1">
                          <a:ln>
                            <a:noFill/>
                          </a:ln>
                          <a:solidFill>
                            <a:schemeClr val="tx1"/>
                          </a:solidFill>
                          <a:effectLst/>
                          <a:latin typeface="Times New Roman" panose="02020603050405020304" pitchFamily="18" charset="0"/>
                        </a:rPr>
                        <a:t>x</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ij</a:t>
                      </a:r>
                      <a:endParaRPr kumimoji="0" lang="en-US" altLang="cs-CZ" sz="1800" b="0"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dirty="0">
                          <a:ln>
                            <a:noFill/>
                          </a:ln>
                          <a:solidFill>
                            <a:schemeClr val="tx1"/>
                          </a:solidFill>
                          <a:effectLst/>
                          <a:latin typeface="Times New Roman" panose="02020603050405020304" pitchFamily="18" charset="0"/>
                        </a:rPr>
                        <a:t>        = ∑∑1/(</a:t>
                      </a:r>
                      <a:r>
                        <a:rPr kumimoji="0" lang="el-GR" altLang="cs-CZ" sz="1800" b="0" i="0" u="none" strike="noStrike" cap="none" normalizeH="0" baseline="0" dirty="0">
                          <a:ln>
                            <a:noFill/>
                          </a:ln>
                          <a:solidFill>
                            <a:schemeClr val="tx1"/>
                          </a:solidFill>
                          <a:effectLst/>
                          <a:latin typeface="Times New Roman" panose="02020603050405020304" pitchFamily="18" charset="0"/>
                        </a:rPr>
                        <a:t>τ</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i</a:t>
                      </a:r>
                      <a:r>
                        <a:rPr kumimoji="0" lang="en-US" altLang="cs-CZ" sz="1800" b="0" i="0" u="none" strike="noStrike" cap="none" normalizeH="0" baseline="0" dirty="0" err="1">
                          <a:ln>
                            <a:noFill/>
                          </a:ln>
                          <a:solidFill>
                            <a:schemeClr val="tx1"/>
                          </a:solidFill>
                          <a:effectLst/>
                          <a:latin typeface="Times New Roman" panose="02020603050405020304" pitchFamily="18" charset="0"/>
                        </a:rPr>
                        <a:t>n</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ii</a:t>
                      </a:r>
                      <a:r>
                        <a:rPr kumimoji="0" lang="en-US" altLang="cs-CZ" sz="1800" b="0" i="0" u="none" strike="noStrike" cap="none" normalizeH="0" baseline="0" dirty="0">
                          <a:ln>
                            <a:noFill/>
                          </a:ln>
                          <a:solidFill>
                            <a:schemeClr val="tx1"/>
                          </a:solidFill>
                          <a:effectLst/>
                          <a:latin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5611237"/>
                  </a:ext>
                </a:extLst>
              </a:tr>
              <a:tr h="1004888">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      max</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    residence</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a:ln>
                            <a:noFill/>
                          </a:ln>
                          <a:solidFill>
                            <a:schemeClr val="tx1"/>
                          </a:solidFill>
                          <a:effectLst/>
                          <a:latin typeface="Times New Roman" panose="02020603050405020304" pitchFamily="18" charset="0"/>
                        </a:rPr>
                        <a:t>max(TSRT)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dirty="0">
                          <a:ln>
                            <a:noFill/>
                          </a:ln>
                          <a:solidFill>
                            <a:schemeClr val="tx1"/>
                          </a:solidFill>
                          <a:effectLst/>
                          <a:latin typeface="Times New Roman" panose="02020603050405020304" pitchFamily="18" charset="0"/>
                        </a:rPr>
                        <a:t>TSRT = </a:t>
                      </a:r>
                      <a:r>
                        <a:rPr kumimoji="0" lang="el-GR" altLang="cs-CZ" sz="1800" b="0" i="0" u="none" strike="noStrike" cap="none" normalizeH="0" baseline="0" dirty="0">
                          <a:ln>
                            <a:noFill/>
                          </a:ln>
                          <a:solidFill>
                            <a:schemeClr val="tx1"/>
                          </a:solidFill>
                          <a:effectLst/>
                          <a:latin typeface="Times New Roman" panose="02020603050405020304" pitchFamily="18" charset="0"/>
                        </a:rPr>
                        <a:t>τ</a:t>
                      </a:r>
                      <a:endParaRPr kumimoji="0" lang="en-US" altLang="cs-CZ" sz="1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dirty="0">
                          <a:ln>
                            <a:noFill/>
                          </a:ln>
                          <a:solidFill>
                            <a:schemeClr val="tx1"/>
                          </a:solidFill>
                          <a:effectLst/>
                          <a:latin typeface="Times New Roman" panose="02020603050405020304" pitchFamily="18" charset="0"/>
                        </a:rPr>
                        <a:t>TSRT = ∑∑x</a:t>
                      </a:r>
                      <a:r>
                        <a:rPr kumimoji="0" lang="en-US" altLang="cs-CZ" sz="1800" b="0" i="0" u="none" strike="noStrike" cap="none" normalizeH="0" baseline="-25000" dirty="0">
                          <a:ln>
                            <a:noFill/>
                          </a:ln>
                          <a:solidFill>
                            <a:schemeClr val="tx1"/>
                          </a:solidFill>
                          <a:effectLst/>
                          <a:latin typeface="Times New Roman" panose="02020603050405020304" pitchFamily="18" charset="0"/>
                        </a:rPr>
                        <a:t>i</a:t>
                      </a:r>
                      <a:r>
                        <a:rPr kumimoji="0" lang="en-US" altLang="cs-CZ" sz="1800" b="0" i="0" u="none" strike="noStrike" cap="none" normalizeH="0" baseline="0" dirty="0">
                          <a:ln>
                            <a:noFill/>
                          </a:ln>
                          <a:solidFill>
                            <a:schemeClr val="tx1"/>
                          </a:solidFill>
                          <a:effectLst/>
                          <a:latin typeface="Times New Roman" panose="02020603050405020304" pitchFamily="18" charset="0"/>
                        </a:rPr>
                        <a:t>/(</a:t>
                      </a:r>
                      <a:r>
                        <a:rPr kumimoji="0" lang="en-US" altLang="cs-CZ" sz="1800" b="0" i="0" u="none" strike="noStrike" cap="none" normalizeH="0" baseline="0" dirty="0" err="1">
                          <a:ln>
                            <a:noFill/>
                          </a:ln>
                          <a:solidFill>
                            <a:schemeClr val="tx1"/>
                          </a:solidFill>
                          <a:effectLst/>
                          <a:latin typeface="Times New Roman" panose="02020603050405020304" pitchFamily="18" charset="0"/>
                        </a:rPr>
                        <a:t>n</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ij</a:t>
                      </a:r>
                      <a:r>
                        <a:rPr kumimoji="0" lang="en-US" altLang="cs-CZ" sz="1800" b="0" i="0" u="none" strike="noStrike" cap="none" normalizeH="0" baseline="0" dirty="0">
                          <a:ln>
                            <a:noFill/>
                          </a:ln>
                          <a:solidFill>
                            <a:schemeClr val="tx1"/>
                          </a:solidFill>
                          <a:effectLst/>
                          <a:latin typeface="Times New Roman" panose="02020603050405020304" pitchFamily="18" charset="0"/>
                        </a:rPr>
                        <a:t>)</a:t>
                      </a:r>
                      <a:r>
                        <a:rPr kumimoji="0" lang="en-US" altLang="cs-CZ" sz="1800" b="0" i="0" u="none" strike="noStrike" cap="none" normalizeH="0" baseline="0" dirty="0" err="1">
                          <a:ln>
                            <a:noFill/>
                          </a:ln>
                          <a:solidFill>
                            <a:schemeClr val="tx1"/>
                          </a:solidFill>
                          <a:effectLst/>
                          <a:latin typeface="Times New Roman" panose="02020603050405020304" pitchFamily="18" charset="0"/>
                        </a:rPr>
                        <a:t>z</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j</a:t>
                      </a:r>
                      <a:endParaRPr kumimoji="0" lang="en-US" altLang="cs-CZ" sz="1800" b="0"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altLang="cs-CZ" sz="1800" b="0" i="0" u="none" strike="noStrike" cap="none" normalizeH="0" baseline="0" dirty="0">
                          <a:ln>
                            <a:noFill/>
                          </a:ln>
                          <a:solidFill>
                            <a:schemeClr val="tx1"/>
                          </a:solidFill>
                          <a:effectLst/>
                          <a:latin typeface="Times New Roman" panose="02020603050405020304" pitchFamily="18" charset="0"/>
                        </a:rPr>
                        <a:t>= ∑</a:t>
                      </a:r>
                      <a:r>
                        <a:rPr kumimoji="0" lang="el-GR" altLang="cs-CZ" sz="1800" b="0" i="0" u="none" strike="noStrike" cap="none" normalizeH="0" baseline="0" dirty="0">
                          <a:ln>
                            <a:noFill/>
                          </a:ln>
                          <a:solidFill>
                            <a:schemeClr val="tx1"/>
                          </a:solidFill>
                          <a:effectLst/>
                          <a:latin typeface="Times New Roman" panose="02020603050405020304" pitchFamily="18" charset="0"/>
                        </a:rPr>
                        <a:t>τ</a:t>
                      </a:r>
                      <a:r>
                        <a:rPr kumimoji="0" lang="en-US" altLang="cs-CZ" sz="1800" b="0" i="0" u="none" strike="noStrike" cap="none" normalizeH="0" baseline="-25000" dirty="0" err="1">
                          <a:ln>
                            <a:noFill/>
                          </a:ln>
                          <a:solidFill>
                            <a:schemeClr val="tx1"/>
                          </a:solidFill>
                          <a:effectLst/>
                          <a:latin typeface="Times New Roman" panose="02020603050405020304" pitchFamily="18" charset="0"/>
                        </a:rPr>
                        <a:t>i</a:t>
                      </a:r>
                      <a:endParaRPr kumimoji="0" lang="en-US" altLang="cs-CZ" sz="1800" b="0"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0478738"/>
                  </a:ext>
                </a:extLst>
              </a:tr>
            </a:tbl>
          </a:graphicData>
        </a:graphic>
      </p:graphicFrame>
    </p:spTree>
    <p:extLst>
      <p:ext uri="{BB962C8B-B14F-4D97-AF65-F5344CB8AC3E}">
        <p14:creationId xmlns:p14="http://schemas.microsoft.com/office/powerpoint/2010/main" val="879013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590868" y="249973"/>
            <a:ext cx="828992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cs-CZ" sz="3200" b="1" dirty="0"/>
              <a:t>Conclusion</a:t>
            </a:r>
          </a:p>
          <a:p>
            <a:endParaRPr lang="en-US" altLang="cs-CZ" sz="3200" dirty="0"/>
          </a:p>
          <a:p>
            <a:r>
              <a:rPr lang="en-US" altLang="cs-CZ" sz="2800" dirty="0"/>
              <a:t>Ecosystem tendencies are consistent and mutually implicating</a:t>
            </a:r>
          </a:p>
          <a:p>
            <a:endParaRPr lang="en-US" altLang="cs-CZ" sz="2800" dirty="0"/>
          </a:p>
          <a:p>
            <a:r>
              <a:rPr lang="en-US" altLang="cs-CZ" sz="2800" dirty="0"/>
              <a:t>Three common properties:</a:t>
            </a:r>
          </a:p>
          <a:p>
            <a:pPr>
              <a:buFontTx/>
              <a:buAutoNum type="arabicParenR"/>
            </a:pPr>
            <a:r>
              <a:rPr lang="en-US" altLang="cs-CZ" sz="2800" b="1" dirty="0"/>
              <a:t>First passage flow</a:t>
            </a:r>
            <a:endParaRPr lang="en-US" altLang="cs-CZ" sz="2800" dirty="0"/>
          </a:p>
          <a:p>
            <a:pPr>
              <a:buFontTx/>
              <a:buAutoNum type="arabicParenR" startAt="2"/>
            </a:pPr>
            <a:r>
              <a:rPr lang="en-US" altLang="cs-CZ" sz="2800" b="1" dirty="0"/>
              <a:t>Cycling</a:t>
            </a:r>
          </a:p>
          <a:p>
            <a:pPr>
              <a:buFontTx/>
              <a:buAutoNum type="arabicParenR" startAt="2"/>
            </a:pPr>
            <a:r>
              <a:rPr lang="en-US" altLang="cs-CZ" sz="2800" b="1" dirty="0"/>
              <a:t>Retention time</a:t>
            </a:r>
            <a:endParaRPr lang="en-US" altLang="cs-CZ" sz="2800" dirty="0"/>
          </a:p>
        </p:txBody>
      </p:sp>
      <p:sp>
        <p:nvSpPr>
          <p:cNvPr id="43011" name="Text Box 3"/>
          <p:cNvSpPr txBox="1">
            <a:spLocks noChangeArrowheads="1"/>
          </p:cNvSpPr>
          <p:nvPr/>
        </p:nvSpPr>
        <p:spPr bwMode="auto">
          <a:xfrm>
            <a:off x="503238" y="4343401"/>
            <a:ext cx="82296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cs-CZ" sz="2600"/>
              <a:t>Get as much as it can (maximize first passage flow);</a:t>
            </a:r>
          </a:p>
          <a:p>
            <a:pPr algn="ctr"/>
            <a:r>
              <a:rPr lang="en-US" altLang="cs-CZ" sz="2600"/>
              <a:t>Hold on to it for as long as it can (maximize retention time); and</a:t>
            </a:r>
          </a:p>
          <a:p>
            <a:pPr algn="ctr"/>
            <a:r>
              <a:rPr lang="en-US" altLang="cs-CZ" sz="2600"/>
              <a:t>If it must let it go, then try to get it back (maximize cycling).</a:t>
            </a:r>
          </a:p>
        </p:txBody>
      </p:sp>
      <p:sp>
        <p:nvSpPr>
          <p:cNvPr id="43012" name="Line 4"/>
          <p:cNvSpPr>
            <a:spLocks noChangeShapeType="1"/>
          </p:cNvSpPr>
          <p:nvPr/>
        </p:nvSpPr>
        <p:spPr bwMode="auto">
          <a:xfrm>
            <a:off x="560388" y="4267200"/>
            <a:ext cx="7951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Tree>
    <p:extLst>
      <p:ext uri="{BB962C8B-B14F-4D97-AF65-F5344CB8AC3E}">
        <p14:creationId xmlns:p14="http://schemas.microsoft.com/office/powerpoint/2010/main" val="1304968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4000" dirty="0"/>
              <a:t>L3: </a:t>
            </a:r>
            <a:r>
              <a:rPr lang="cs-CZ" dirty="0"/>
              <a:t>Dominance </a:t>
            </a:r>
            <a:r>
              <a:rPr lang="cs-CZ" dirty="0" err="1"/>
              <a:t>of</a:t>
            </a:r>
            <a:r>
              <a:rPr lang="cs-CZ" dirty="0"/>
              <a:t> </a:t>
            </a:r>
            <a:r>
              <a:rPr lang="cs-CZ" dirty="0" err="1"/>
              <a:t>Indirect</a:t>
            </a:r>
            <a:r>
              <a:rPr lang="cs-CZ" dirty="0"/>
              <a:t> </a:t>
            </a:r>
            <a:r>
              <a:rPr lang="cs-CZ" dirty="0" err="1"/>
              <a:t>Effects</a:t>
            </a:r>
            <a:endParaRPr lang="cs-CZ" sz="4000" dirty="0"/>
          </a:p>
        </p:txBody>
      </p:sp>
    </p:spTree>
    <p:extLst>
      <p:ext uri="{BB962C8B-B14F-4D97-AF65-F5344CB8AC3E}">
        <p14:creationId xmlns:p14="http://schemas.microsoft.com/office/powerpoint/2010/main" val="1282945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557700"/>
          </a:xfrm>
        </p:spPr>
        <p:txBody>
          <a:bodyPr>
            <a:normAutofit fontScale="90000"/>
          </a:bodyPr>
          <a:lstStyle/>
          <a:p>
            <a:r>
              <a:rPr lang="en-US" altLang="en-US" dirty="0"/>
              <a:t>Measuring indirect flows</a:t>
            </a:r>
          </a:p>
        </p:txBody>
      </p:sp>
      <p:grpSp>
        <p:nvGrpSpPr>
          <p:cNvPr id="4" name="Group 3"/>
          <p:cNvGrpSpPr/>
          <p:nvPr/>
        </p:nvGrpSpPr>
        <p:grpSpPr>
          <a:xfrm>
            <a:off x="-152400" y="838200"/>
            <a:ext cx="5018088" cy="5194300"/>
            <a:chOff x="304800" y="1143000"/>
            <a:chExt cx="5018088" cy="5194300"/>
          </a:xfrm>
        </p:grpSpPr>
        <p:graphicFrame>
          <p:nvGraphicFramePr>
            <p:cNvPr id="35843" name="Object 2"/>
            <p:cNvGraphicFramePr>
              <a:graphicFrameLocks noChangeAspect="1"/>
            </p:cNvGraphicFramePr>
            <p:nvPr>
              <p:extLst>
                <p:ext uri="{D42A27DB-BD31-4B8C-83A1-F6EECF244321}">
                  <p14:modId xmlns:p14="http://schemas.microsoft.com/office/powerpoint/2010/main" val="976344491"/>
                </p:ext>
              </p:extLst>
            </p:nvPr>
          </p:nvGraphicFramePr>
          <p:xfrm>
            <a:off x="304800" y="1143000"/>
            <a:ext cx="5018088" cy="5194300"/>
          </p:xfrm>
          <a:graphic>
            <a:graphicData uri="http://schemas.openxmlformats.org/presentationml/2006/ole">
              <mc:AlternateContent xmlns:mc="http://schemas.openxmlformats.org/markup-compatibility/2006">
                <mc:Choice xmlns:v="urn:schemas-microsoft-com:vml" Requires="v">
                  <p:oleObj spid="_x0000_s23589" name="Drawing" r:id="rId3" imgW="6962760" imgH="7543800" progId="Presentations.Drawing.10">
                    <p:embed/>
                  </p:oleObj>
                </mc:Choice>
                <mc:Fallback>
                  <p:oleObj name="Drawing" r:id="rId3" imgW="6962760" imgH="7543800" progId="Presentations.Drawing.1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3636" r="5254" b="3636"/>
                        <a:stretch>
                          <a:fillRect/>
                        </a:stretch>
                      </p:blipFill>
                      <p:spPr bwMode="auto">
                        <a:xfrm>
                          <a:off x="304800" y="1143000"/>
                          <a:ext cx="5018088" cy="519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 name="Group 18"/>
            <p:cNvGrpSpPr>
              <a:grpSpLocks/>
            </p:cNvGrpSpPr>
            <p:nvPr/>
          </p:nvGrpSpPr>
          <p:grpSpPr bwMode="auto">
            <a:xfrm>
              <a:off x="1905000" y="1447800"/>
              <a:ext cx="2057400" cy="4191000"/>
              <a:chOff x="1905000" y="1447800"/>
              <a:chExt cx="2057400" cy="4191000"/>
            </a:xfrm>
          </p:grpSpPr>
          <p:cxnSp>
            <p:nvCxnSpPr>
              <p:cNvPr id="3" name="Straight Arrow Connector 2"/>
              <p:cNvCxnSpPr/>
              <p:nvPr/>
            </p:nvCxnSpPr>
            <p:spPr>
              <a:xfrm>
                <a:off x="2057400" y="1447800"/>
                <a:ext cx="0" cy="685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905000" y="3048000"/>
                <a:ext cx="0" cy="5334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05000" y="4495800"/>
                <a:ext cx="0" cy="3810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590800" y="5638800"/>
                <a:ext cx="68580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962400" y="4495800"/>
                <a:ext cx="0" cy="3810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962400" y="3048000"/>
                <a:ext cx="0" cy="5334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grpSp>
      </p:grpSp>
      <p:pic>
        <p:nvPicPr>
          <p:cNvPr id="2" name="Picture 1"/>
          <p:cNvPicPr>
            <a:picLocks noChangeAspect="1"/>
          </p:cNvPicPr>
          <p:nvPr/>
        </p:nvPicPr>
        <p:blipFill>
          <a:blip r:embed="rId5"/>
          <a:stretch>
            <a:fillRect/>
          </a:stretch>
        </p:blipFill>
        <p:spPr>
          <a:xfrm>
            <a:off x="2895600" y="6024737"/>
            <a:ext cx="6324600" cy="1476026"/>
          </a:xfrm>
          <a:prstGeom prst="rect">
            <a:avLst/>
          </a:prstGeom>
        </p:spPr>
      </p:pic>
      <p:graphicFrame>
        <p:nvGraphicFramePr>
          <p:cNvPr id="14" name="Object 6"/>
          <p:cNvGraphicFramePr>
            <a:graphicFrameLocks noChangeAspect="1"/>
          </p:cNvGraphicFramePr>
          <p:nvPr>
            <p:extLst>
              <p:ext uri="{D42A27DB-BD31-4B8C-83A1-F6EECF244321}">
                <p14:modId xmlns:p14="http://schemas.microsoft.com/office/powerpoint/2010/main" val="1721974618"/>
              </p:ext>
            </p:extLst>
          </p:nvPr>
        </p:nvGraphicFramePr>
        <p:xfrm>
          <a:off x="4800600" y="1447800"/>
          <a:ext cx="4340225" cy="2146300"/>
        </p:xfrm>
        <a:graphic>
          <a:graphicData uri="http://schemas.openxmlformats.org/presentationml/2006/ole">
            <mc:AlternateContent xmlns:mc="http://schemas.openxmlformats.org/markup-compatibility/2006">
              <mc:Choice xmlns:v="urn:schemas-microsoft-com:vml" Requires="v">
                <p:oleObj spid="_x0000_s23590" name="Ecuación" r:id="rId6" imgW="2336760" imgH="1155600" progId="Equation.3">
                  <p:embed/>
                </p:oleObj>
              </mc:Choice>
              <mc:Fallback>
                <p:oleObj name="Ecuación" r:id="rId6" imgW="2336760" imgH="1155600" progId="Equation.3">
                  <p:embed/>
                  <p:pic>
                    <p:nvPicPr>
                      <p:cNvPr id="18438" name="Object 6"/>
                      <p:cNvPicPr>
                        <a:picLocks noChangeAspect="1" noChangeArrowheads="1"/>
                      </p:cNvPicPr>
                      <p:nvPr/>
                    </p:nvPicPr>
                    <p:blipFill>
                      <a:blip r:embed="rId7"/>
                      <a:srcRect/>
                      <a:stretch>
                        <a:fillRect/>
                      </a:stretch>
                    </p:blipFill>
                    <p:spPr bwMode="auto">
                      <a:xfrm>
                        <a:off x="4800600" y="1447800"/>
                        <a:ext cx="43402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7218083"/>
              </p:ext>
            </p:extLst>
          </p:nvPr>
        </p:nvGraphicFramePr>
        <p:xfrm>
          <a:off x="4818063" y="3746500"/>
          <a:ext cx="4270375" cy="2146300"/>
        </p:xfrm>
        <a:graphic>
          <a:graphicData uri="http://schemas.openxmlformats.org/presentationml/2006/ole">
            <mc:AlternateContent xmlns:mc="http://schemas.openxmlformats.org/markup-compatibility/2006">
              <mc:Choice xmlns:v="urn:schemas-microsoft-com:vml" Requires="v">
                <p:oleObj spid="_x0000_s23591" name="Ecuación" r:id="rId8" imgW="2298600" imgH="1155600" progId="Equation.3">
                  <p:embed/>
                </p:oleObj>
              </mc:Choice>
              <mc:Fallback>
                <p:oleObj name="Ecuación" r:id="rId8" imgW="2298600" imgH="1155600" progId="Equation.3">
                  <p:embed/>
                  <p:pic>
                    <p:nvPicPr>
                      <p:cNvPr id="14" name="Object 6"/>
                      <p:cNvPicPr>
                        <a:picLocks noChangeAspect="1" noChangeArrowheads="1"/>
                      </p:cNvPicPr>
                      <p:nvPr/>
                    </p:nvPicPr>
                    <p:blipFill>
                      <a:blip r:embed="rId9"/>
                      <a:srcRect/>
                      <a:stretch>
                        <a:fillRect/>
                      </a:stretch>
                    </p:blipFill>
                    <p:spPr bwMode="auto">
                      <a:xfrm>
                        <a:off x="4818063" y="3746500"/>
                        <a:ext cx="427037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3585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52400" y="0"/>
            <a:ext cx="4224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a:latin typeface="Times New Roman" panose="02020603050405020304" pitchFamily="18" charset="0"/>
              </a:rPr>
              <a:t>G =</a:t>
            </a:r>
          </a:p>
          <a:p>
            <a:pPr eaLnBrk="1" hangingPunct="1">
              <a:spcBef>
                <a:spcPct val="0"/>
              </a:spcBef>
              <a:buClrTx/>
              <a:buSzTx/>
              <a:buFontTx/>
              <a:buNone/>
            </a:pPr>
            <a:r>
              <a:rPr lang="en-US" altLang="en-US" sz="1400">
                <a:latin typeface="Times New Roman" panose="02020603050405020304" pitchFamily="18" charset="0"/>
              </a:rPr>
              <a:t>       0           0               0             0             0            0</a:t>
            </a:r>
          </a:p>
          <a:p>
            <a:pPr eaLnBrk="1" hangingPunct="1">
              <a:spcBef>
                <a:spcPct val="0"/>
              </a:spcBef>
              <a:buClrTx/>
              <a:buSzTx/>
              <a:buFontTx/>
              <a:buNone/>
            </a:pPr>
            <a:r>
              <a:rPr lang="en-US" altLang="en-US" sz="1400">
                <a:latin typeface="Times New Roman" panose="02020603050405020304" pitchFamily="18" charset="0"/>
              </a:rPr>
              <a:t>    0.3808     0               0       0.5000    0.7600    0.4758</a:t>
            </a:r>
          </a:p>
          <a:p>
            <a:pPr eaLnBrk="1" hangingPunct="1">
              <a:spcBef>
                <a:spcPct val="0"/>
              </a:spcBef>
              <a:buClrTx/>
              <a:buSzTx/>
              <a:buFontTx/>
              <a:buNone/>
            </a:pPr>
            <a:r>
              <a:rPr lang="en-US" altLang="en-US" sz="1400">
                <a:latin typeface="Times New Roman" panose="02020603050405020304" pitchFamily="18" charset="0"/>
              </a:rPr>
              <a:t>         0    0.3670           0             0            0             0</a:t>
            </a:r>
          </a:p>
          <a:p>
            <a:pPr eaLnBrk="1" hangingPunct="1">
              <a:spcBef>
                <a:spcPct val="0"/>
              </a:spcBef>
              <a:buClrTx/>
              <a:buSzTx/>
              <a:buFontTx/>
              <a:buNone/>
            </a:pPr>
            <a:r>
              <a:rPr lang="en-US" altLang="en-US" sz="1400">
                <a:latin typeface="Times New Roman" panose="02020603050405020304" pitchFamily="18" charset="0"/>
              </a:rPr>
              <a:t>         0    0.3267    0.1476           0            0             0</a:t>
            </a:r>
          </a:p>
          <a:p>
            <a:pPr eaLnBrk="1" hangingPunct="1">
              <a:spcBef>
                <a:spcPct val="0"/>
              </a:spcBef>
              <a:buClrTx/>
              <a:buSzTx/>
              <a:buFontTx/>
              <a:buNone/>
            </a:pPr>
            <a:r>
              <a:rPr lang="en-US" altLang="en-US" sz="1400">
                <a:latin typeface="Times New Roman" panose="02020603050405020304" pitchFamily="18" charset="0"/>
              </a:rPr>
              <a:t>         0    0.0289    0.1476      0.0779        0             0</a:t>
            </a:r>
          </a:p>
          <a:p>
            <a:pPr eaLnBrk="1" hangingPunct="1">
              <a:spcBef>
                <a:spcPct val="0"/>
              </a:spcBef>
              <a:buClrTx/>
              <a:buSzTx/>
              <a:buFontTx/>
              <a:buNone/>
            </a:pPr>
            <a:r>
              <a:rPr lang="en-US" altLang="en-US" sz="1400">
                <a:latin typeface="Times New Roman" panose="02020603050405020304" pitchFamily="18" charset="0"/>
              </a:rPr>
              <a:t>    0.0124         0         0               0       0.0686         0</a:t>
            </a:r>
          </a:p>
          <a:p>
            <a:pPr eaLnBrk="1" hangingPunct="1">
              <a:spcBef>
                <a:spcPct val="0"/>
              </a:spcBef>
              <a:buClrTx/>
              <a:buSzTx/>
              <a:buFontTx/>
              <a:buNone/>
            </a:pPr>
            <a:endParaRPr lang="en-US" altLang="en-US" sz="1400">
              <a:latin typeface="Times New Roman" panose="02020603050405020304" pitchFamily="18" charset="0"/>
            </a:endParaRPr>
          </a:p>
          <a:p>
            <a:pPr eaLnBrk="1" hangingPunct="1">
              <a:spcBef>
                <a:spcPct val="0"/>
              </a:spcBef>
              <a:buClrTx/>
              <a:buSzTx/>
              <a:buFontTx/>
              <a:buNone/>
            </a:pPr>
            <a:r>
              <a:rPr lang="en-US" altLang="en-US" sz="1400">
                <a:latin typeface="Times New Roman" panose="02020603050405020304" pitchFamily="18" charset="0"/>
              </a:rPr>
              <a:t>G</a:t>
            </a:r>
            <a:r>
              <a:rPr lang="en-US" altLang="en-US" sz="1400" baseline="30000">
                <a:latin typeface="Times New Roman" panose="02020603050405020304" pitchFamily="18" charset="0"/>
              </a:rPr>
              <a:t>2</a:t>
            </a:r>
            <a:r>
              <a:rPr lang="en-US" altLang="en-US" sz="1400">
                <a:latin typeface="Times New Roman" panose="02020603050405020304" pitchFamily="18" charset="0"/>
              </a:rPr>
              <a:t> =</a:t>
            </a:r>
          </a:p>
          <a:p>
            <a:pPr eaLnBrk="1" hangingPunct="1">
              <a:spcBef>
                <a:spcPct val="0"/>
              </a:spcBef>
              <a:buClrTx/>
              <a:buSzTx/>
              <a:buFontTx/>
              <a:buNone/>
            </a:pPr>
            <a:r>
              <a:rPr lang="en-US" altLang="en-US" sz="1400">
                <a:latin typeface="Times New Roman" panose="02020603050405020304" pitchFamily="18" charset="0"/>
              </a:rPr>
              <a:t>         0           0               0             0             0            0</a:t>
            </a:r>
          </a:p>
          <a:p>
            <a:pPr eaLnBrk="1" hangingPunct="1">
              <a:spcBef>
                <a:spcPct val="0"/>
              </a:spcBef>
              <a:buClrTx/>
              <a:buSzTx/>
              <a:buFontTx/>
              <a:buNone/>
            </a:pPr>
            <a:r>
              <a:rPr lang="en-US" altLang="en-US" sz="1400">
                <a:latin typeface="Times New Roman" panose="02020603050405020304" pitchFamily="18" charset="0"/>
              </a:rPr>
              <a:t>    0.0059    0.1853    0.1859    0.0592    0.0326        0</a:t>
            </a:r>
          </a:p>
          <a:p>
            <a:pPr eaLnBrk="1" hangingPunct="1">
              <a:spcBef>
                <a:spcPct val="0"/>
              </a:spcBef>
              <a:buClrTx/>
              <a:buSzTx/>
              <a:buFontTx/>
              <a:buNone/>
            </a:pPr>
            <a:r>
              <a:rPr lang="en-US" altLang="en-US" sz="1400">
                <a:latin typeface="Times New Roman" panose="02020603050405020304" pitchFamily="18" charset="0"/>
              </a:rPr>
              <a:t>    0.1398        0              0        0.1835    0.2789    0.1746</a:t>
            </a:r>
          </a:p>
          <a:p>
            <a:pPr eaLnBrk="1" hangingPunct="1">
              <a:spcBef>
                <a:spcPct val="0"/>
              </a:spcBef>
              <a:buClrTx/>
              <a:buSzTx/>
              <a:buFontTx/>
              <a:buNone/>
            </a:pPr>
            <a:r>
              <a:rPr lang="en-US" altLang="en-US" sz="1400">
                <a:latin typeface="Times New Roman" panose="02020603050405020304" pitchFamily="18" charset="0"/>
              </a:rPr>
              <a:t>    0.1244    0.0542         0        0.1634    0.2483    0.1554</a:t>
            </a:r>
          </a:p>
          <a:p>
            <a:pPr eaLnBrk="1" hangingPunct="1">
              <a:spcBef>
                <a:spcPct val="0"/>
              </a:spcBef>
              <a:buClrTx/>
              <a:buSzTx/>
              <a:buFontTx/>
              <a:buNone/>
            </a:pPr>
            <a:r>
              <a:rPr lang="en-US" altLang="en-US" sz="1400">
                <a:latin typeface="Times New Roman" panose="02020603050405020304" pitchFamily="18" charset="0"/>
              </a:rPr>
              <a:t>    0.0110    0.0796    0.0115    0.0144    0.0220    0.0137</a:t>
            </a:r>
          </a:p>
          <a:p>
            <a:pPr eaLnBrk="1" hangingPunct="1">
              <a:spcBef>
                <a:spcPct val="0"/>
              </a:spcBef>
              <a:buClrTx/>
              <a:buSzTx/>
              <a:buFontTx/>
              <a:buNone/>
            </a:pPr>
            <a:r>
              <a:rPr lang="en-US" altLang="en-US" sz="1400">
                <a:latin typeface="Times New Roman" panose="02020603050405020304" pitchFamily="18" charset="0"/>
              </a:rPr>
              <a:t>         0        0.0020    0.0101    0.0053         0            0</a:t>
            </a:r>
          </a:p>
          <a:p>
            <a:pPr eaLnBrk="1" hangingPunct="1">
              <a:spcBef>
                <a:spcPct val="0"/>
              </a:spcBef>
              <a:buClrTx/>
              <a:buSzTx/>
              <a:buFontTx/>
              <a:buNone/>
            </a:pPr>
            <a:endParaRPr lang="en-US" altLang="en-US" sz="1400">
              <a:latin typeface="Times New Roman" panose="02020603050405020304" pitchFamily="18" charset="0"/>
            </a:endParaRPr>
          </a:p>
          <a:p>
            <a:pPr eaLnBrk="1" hangingPunct="1">
              <a:spcBef>
                <a:spcPct val="0"/>
              </a:spcBef>
              <a:buClrTx/>
              <a:buSzTx/>
              <a:buFontTx/>
              <a:buNone/>
            </a:pPr>
            <a:r>
              <a:rPr lang="en-US" altLang="en-US" sz="1400">
                <a:latin typeface="Times New Roman" panose="02020603050405020304" pitchFamily="18" charset="0"/>
              </a:rPr>
              <a:t>G</a:t>
            </a:r>
            <a:r>
              <a:rPr lang="en-US" altLang="en-US" sz="1400" baseline="30000">
                <a:latin typeface="Times New Roman" panose="02020603050405020304" pitchFamily="18" charset="0"/>
              </a:rPr>
              <a:t>3</a:t>
            </a:r>
            <a:r>
              <a:rPr lang="en-US" altLang="en-US" sz="1400">
                <a:latin typeface="Times New Roman" panose="02020603050405020304" pitchFamily="18" charset="0"/>
              </a:rPr>
              <a:t> =</a:t>
            </a:r>
          </a:p>
          <a:p>
            <a:pPr eaLnBrk="1" hangingPunct="1">
              <a:spcBef>
                <a:spcPct val="0"/>
              </a:spcBef>
              <a:buClrTx/>
              <a:buSzTx/>
              <a:buFontTx/>
              <a:buNone/>
            </a:pPr>
            <a:r>
              <a:rPr lang="en-US" altLang="en-US" sz="1400">
                <a:latin typeface="Times New Roman" panose="02020603050405020304" pitchFamily="18" charset="0"/>
              </a:rPr>
              <a:t>         0           0               0             0             0            0</a:t>
            </a:r>
          </a:p>
          <a:p>
            <a:pPr eaLnBrk="1" hangingPunct="1">
              <a:spcBef>
                <a:spcPct val="0"/>
              </a:spcBef>
              <a:buClrTx/>
              <a:buSzTx/>
              <a:buFontTx/>
              <a:buNone/>
            </a:pPr>
            <a:r>
              <a:rPr lang="en-US" altLang="en-US" sz="1400">
                <a:latin typeface="Times New Roman" panose="02020603050405020304" pitchFamily="18" charset="0"/>
              </a:rPr>
              <a:t>    0.0706    0.0885    0.0136    0.0952    0.1408    0.0882</a:t>
            </a:r>
          </a:p>
          <a:p>
            <a:pPr eaLnBrk="1" hangingPunct="1">
              <a:spcBef>
                <a:spcPct val="0"/>
              </a:spcBef>
              <a:buClrTx/>
              <a:buSzTx/>
              <a:buFontTx/>
              <a:buNone/>
            </a:pPr>
            <a:r>
              <a:rPr lang="en-US" altLang="en-US" sz="1400">
                <a:latin typeface="Times New Roman" panose="02020603050405020304" pitchFamily="18" charset="0"/>
              </a:rPr>
              <a:t>    0.0022    0.0680    0.0682    0.0217    0.0120         0</a:t>
            </a:r>
          </a:p>
          <a:p>
            <a:pPr eaLnBrk="1" hangingPunct="1">
              <a:spcBef>
                <a:spcPct val="0"/>
              </a:spcBef>
              <a:buClrTx/>
              <a:buSzTx/>
              <a:buFontTx/>
              <a:buNone/>
            </a:pPr>
            <a:r>
              <a:rPr lang="en-US" altLang="en-US" sz="1400">
                <a:latin typeface="Times New Roman" panose="02020603050405020304" pitchFamily="18" charset="0"/>
              </a:rPr>
              <a:t>    0.0226    0.0605    0.0608    0.0464    0.0518    0.0258</a:t>
            </a:r>
          </a:p>
          <a:p>
            <a:pPr eaLnBrk="1" hangingPunct="1">
              <a:spcBef>
                <a:spcPct val="0"/>
              </a:spcBef>
              <a:buClrTx/>
              <a:buSzTx/>
              <a:buFontTx/>
              <a:buNone/>
            </a:pPr>
            <a:r>
              <a:rPr lang="en-US" altLang="en-US" sz="1400">
                <a:latin typeface="Times New Roman" panose="02020603050405020304" pitchFamily="18" charset="0"/>
              </a:rPr>
              <a:t>    0.0305    0.0096    0.0054    0.0415    0.0615    0.0379</a:t>
            </a:r>
          </a:p>
          <a:p>
            <a:pPr eaLnBrk="1" hangingPunct="1">
              <a:spcBef>
                <a:spcPct val="0"/>
              </a:spcBef>
              <a:buClrTx/>
              <a:buSzTx/>
              <a:buFontTx/>
              <a:buNone/>
            </a:pPr>
            <a:r>
              <a:rPr lang="en-US" altLang="en-US" sz="1400">
                <a:latin typeface="Times New Roman" panose="02020603050405020304" pitchFamily="18" charset="0"/>
              </a:rPr>
              <a:t>    0.0008    0.0055    0.0008    0.0010    0.0015    0.0009</a:t>
            </a:r>
          </a:p>
          <a:p>
            <a:pPr eaLnBrk="1" hangingPunct="1">
              <a:spcBef>
                <a:spcPct val="0"/>
              </a:spcBef>
              <a:buClrTx/>
              <a:buSzTx/>
              <a:buFontTx/>
              <a:buNone/>
            </a:pPr>
            <a:endParaRPr lang="en-US" altLang="en-US" sz="1400">
              <a:latin typeface="Times New Roman" panose="02020603050405020304" pitchFamily="18" charset="0"/>
            </a:endParaRPr>
          </a:p>
          <a:p>
            <a:pPr eaLnBrk="1" hangingPunct="1">
              <a:spcBef>
                <a:spcPct val="0"/>
              </a:spcBef>
              <a:buClrTx/>
              <a:buSzTx/>
              <a:buFontTx/>
              <a:buNone/>
            </a:pPr>
            <a:r>
              <a:rPr lang="en-US" altLang="en-US" sz="1400">
                <a:latin typeface="Times New Roman" panose="02020603050405020304" pitchFamily="18" charset="0"/>
              </a:rPr>
              <a:t>G</a:t>
            </a:r>
            <a:r>
              <a:rPr lang="en-US" altLang="en-US" sz="1400" baseline="30000">
                <a:latin typeface="Times New Roman" panose="02020603050405020304" pitchFamily="18" charset="0"/>
              </a:rPr>
              <a:t>4</a:t>
            </a:r>
            <a:r>
              <a:rPr lang="en-US" altLang="en-US" sz="1400">
                <a:latin typeface="Times New Roman" panose="02020603050405020304" pitchFamily="18" charset="0"/>
              </a:rPr>
              <a:t>= </a:t>
            </a:r>
          </a:p>
          <a:p>
            <a:pPr eaLnBrk="1" hangingPunct="1">
              <a:spcBef>
                <a:spcPct val="0"/>
              </a:spcBef>
              <a:buClrTx/>
              <a:buSzTx/>
              <a:buFontTx/>
              <a:buNone/>
            </a:pPr>
            <a:r>
              <a:rPr lang="en-US" altLang="en-US" sz="1400">
                <a:latin typeface="Times New Roman" panose="02020603050405020304" pitchFamily="18" charset="0"/>
              </a:rPr>
              <a:t>         0         0                 0             0             0            0</a:t>
            </a:r>
          </a:p>
          <a:p>
            <a:pPr eaLnBrk="1" hangingPunct="1">
              <a:spcBef>
                <a:spcPct val="0"/>
              </a:spcBef>
              <a:buClrTx/>
              <a:buSzTx/>
              <a:buFontTx/>
              <a:buNone/>
            </a:pPr>
            <a:r>
              <a:rPr lang="en-US" altLang="en-US" sz="1400">
                <a:latin typeface="Times New Roman" panose="02020603050405020304" pitchFamily="18" charset="0"/>
              </a:rPr>
              <a:t>    0.0348    0.0401    0.0348    0.0552    0.0733    0.0421</a:t>
            </a:r>
          </a:p>
          <a:p>
            <a:pPr eaLnBrk="1" hangingPunct="1">
              <a:spcBef>
                <a:spcPct val="0"/>
              </a:spcBef>
              <a:buClrTx/>
              <a:buSzTx/>
              <a:buFontTx/>
              <a:buNone/>
            </a:pPr>
            <a:r>
              <a:rPr lang="en-US" altLang="en-US" sz="1400">
                <a:latin typeface="Times New Roman" panose="02020603050405020304" pitchFamily="18" charset="0"/>
              </a:rPr>
              <a:t>    0.0259    0.0325    0.0050    0.0349    0.0517    0.0324</a:t>
            </a:r>
          </a:p>
          <a:p>
            <a:pPr eaLnBrk="1" hangingPunct="1">
              <a:spcBef>
                <a:spcPct val="0"/>
              </a:spcBef>
              <a:buClrTx/>
              <a:buSzTx/>
              <a:buFontTx/>
              <a:buNone/>
            </a:pPr>
            <a:r>
              <a:rPr lang="en-US" altLang="en-US" sz="1400">
                <a:latin typeface="Times New Roman" panose="02020603050405020304" pitchFamily="18" charset="0"/>
              </a:rPr>
              <a:t>    0.0234    0.0390    0.0145    0.0343    0.0478    0.0288</a:t>
            </a:r>
          </a:p>
          <a:p>
            <a:pPr eaLnBrk="1" hangingPunct="1">
              <a:spcBef>
                <a:spcPct val="0"/>
              </a:spcBef>
              <a:buClrTx/>
              <a:buSzTx/>
              <a:buFontTx/>
              <a:buNone/>
            </a:pPr>
            <a:r>
              <a:rPr lang="en-US" altLang="en-US" sz="1400">
                <a:latin typeface="Times New Roman" panose="02020603050405020304" pitchFamily="18" charset="0"/>
              </a:rPr>
              <a:t>    0.0041    0.0173    0.0152    0.0096    0.0099    0.0046</a:t>
            </a:r>
          </a:p>
          <a:p>
            <a:pPr eaLnBrk="1" hangingPunct="1">
              <a:spcBef>
                <a:spcPct val="0"/>
              </a:spcBef>
              <a:buClrTx/>
              <a:buSzTx/>
              <a:buFontTx/>
              <a:buNone/>
            </a:pPr>
            <a:r>
              <a:rPr lang="en-US" altLang="en-US" sz="1400">
                <a:latin typeface="Times New Roman" panose="02020603050405020304" pitchFamily="18" charset="0"/>
              </a:rPr>
              <a:t>    0.0021    0.0007    0.0004    0.0028    0.0042    0.0026</a:t>
            </a:r>
          </a:p>
        </p:txBody>
      </p:sp>
      <p:sp>
        <p:nvSpPr>
          <p:cNvPr id="36867" name="Text Box 56"/>
          <p:cNvSpPr txBox="1">
            <a:spLocks noChangeArrowheads="1"/>
          </p:cNvSpPr>
          <p:nvPr/>
        </p:nvSpPr>
        <p:spPr bwMode="auto">
          <a:xfrm>
            <a:off x="4648200" y="228600"/>
            <a:ext cx="42243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1400">
              <a:latin typeface="Times New Roman" panose="02020603050405020304" pitchFamily="18" charset="0"/>
            </a:endParaRPr>
          </a:p>
          <a:p>
            <a:pPr eaLnBrk="1" hangingPunct="1">
              <a:spcBef>
                <a:spcPct val="0"/>
              </a:spcBef>
              <a:buClrTx/>
              <a:buSzTx/>
              <a:buFontTx/>
              <a:buNone/>
            </a:pPr>
            <a:r>
              <a:rPr lang="en-US" altLang="en-US" sz="1400">
                <a:latin typeface="Times New Roman" panose="02020603050405020304" pitchFamily="18" charset="0"/>
              </a:rPr>
              <a:t>N =</a:t>
            </a:r>
          </a:p>
          <a:p>
            <a:pPr eaLnBrk="1" hangingPunct="1">
              <a:spcBef>
                <a:spcPct val="0"/>
              </a:spcBef>
              <a:buClrTx/>
              <a:buSzTx/>
              <a:buFontTx/>
              <a:buNone/>
            </a:pPr>
            <a:r>
              <a:rPr lang="en-US" altLang="en-US" sz="1400">
                <a:latin typeface="Times New Roman" panose="02020603050405020304" pitchFamily="18" charset="0"/>
              </a:rPr>
              <a:t>    1.0000         0             0             0            0             0</a:t>
            </a:r>
          </a:p>
          <a:p>
            <a:pPr eaLnBrk="1" hangingPunct="1">
              <a:spcBef>
                <a:spcPct val="0"/>
              </a:spcBef>
              <a:buClrTx/>
              <a:buSzTx/>
              <a:buFontTx/>
              <a:buNone/>
            </a:pPr>
            <a:r>
              <a:rPr lang="en-US" altLang="en-US" sz="1400">
                <a:latin typeface="Times New Roman" panose="02020603050405020304" pitchFamily="18" charset="0"/>
              </a:rPr>
              <a:t>    0.5369    1.3885    0.2775    0.7800    1.1006    0.6606</a:t>
            </a:r>
          </a:p>
          <a:p>
            <a:pPr eaLnBrk="1" hangingPunct="1">
              <a:spcBef>
                <a:spcPct val="0"/>
              </a:spcBef>
              <a:buClrTx/>
              <a:buSzTx/>
              <a:buFontTx/>
              <a:buNone/>
            </a:pPr>
            <a:r>
              <a:rPr lang="en-US" altLang="en-US" sz="1400">
                <a:latin typeface="Times New Roman" panose="02020603050405020304" pitchFamily="18" charset="0"/>
              </a:rPr>
              <a:t>    0.1971    0.5096    1.1019    0.2863    0.4039    0.2425</a:t>
            </a:r>
          </a:p>
          <a:p>
            <a:pPr eaLnBrk="1" hangingPunct="1">
              <a:spcBef>
                <a:spcPct val="0"/>
              </a:spcBef>
              <a:buClrTx/>
              <a:buSzTx/>
              <a:buFontTx/>
              <a:buNone/>
            </a:pPr>
            <a:r>
              <a:rPr lang="en-US" altLang="en-US" sz="1400">
                <a:latin typeface="Times New Roman" panose="02020603050405020304" pitchFamily="18" charset="0"/>
              </a:rPr>
              <a:t>    0.2045    0.5288    0.2533    1.2971    0.4192    0.2516</a:t>
            </a:r>
          </a:p>
          <a:p>
            <a:pPr eaLnBrk="1" hangingPunct="1">
              <a:spcBef>
                <a:spcPct val="0"/>
              </a:spcBef>
              <a:buClrTx/>
              <a:buSzTx/>
              <a:buFontTx/>
              <a:buNone/>
            </a:pPr>
            <a:r>
              <a:rPr lang="en-US" altLang="en-US" sz="1400">
                <a:latin typeface="Times New Roman" panose="02020603050405020304" pitchFamily="18" charset="0"/>
              </a:rPr>
              <a:t>    0.0605    0.1565    0.1904    0.1659    1.1241    0.0745</a:t>
            </a:r>
          </a:p>
          <a:p>
            <a:pPr eaLnBrk="1" hangingPunct="1">
              <a:spcBef>
                <a:spcPct val="0"/>
              </a:spcBef>
              <a:buClrTx/>
              <a:buSzTx/>
              <a:buFontTx/>
              <a:buNone/>
            </a:pPr>
            <a:r>
              <a:rPr lang="en-US" altLang="en-US" sz="1400">
                <a:latin typeface="Times New Roman" panose="02020603050405020304" pitchFamily="18" charset="0"/>
              </a:rPr>
              <a:t>    0.0165    0.0107    0.0131    0.0114    0.0771    1.0051</a:t>
            </a:r>
          </a:p>
          <a:p>
            <a:pPr eaLnBrk="1" hangingPunct="1">
              <a:spcBef>
                <a:spcPct val="0"/>
              </a:spcBef>
              <a:buClrTx/>
              <a:buSzTx/>
              <a:buFontTx/>
              <a:buNone/>
            </a:pPr>
            <a:endParaRPr lang="en-US" altLang="en-US" sz="1400">
              <a:latin typeface="Times New Roman" panose="02020603050405020304" pitchFamily="18" charset="0"/>
            </a:endParaRPr>
          </a:p>
          <a:p>
            <a:pPr eaLnBrk="1" hangingPunct="1">
              <a:spcBef>
                <a:spcPct val="0"/>
              </a:spcBef>
              <a:buClrTx/>
              <a:buSzTx/>
              <a:buFontTx/>
              <a:buNone/>
            </a:pPr>
            <a:endParaRPr lang="en-US" altLang="en-US" sz="1400">
              <a:latin typeface="Times New Roman" panose="02020603050405020304" pitchFamily="18" charset="0"/>
            </a:endParaRPr>
          </a:p>
          <a:p>
            <a:pPr eaLnBrk="1" hangingPunct="1">
              <a:spcBef>
                <a:spcPct val="0"/>
              </a:spcBef>
              <a:buClrTx/>
              <a:buSzTx/>
              <a:buFontTx/>
              <a:buNone/>
            </a:pPr>
            <a:endParaRPr lang="en-US" altLang="en-US" sz="1400">
              <a:latin typeface="Times New Roman" panose="02020603050405020304" pitchFamily="18" charset="0"/>
            </a:endParaRPr>
          </a:p>
          <a:p>
            <a:pPr eaLnBrk="1" hangingPunct="1">
              <a:spcBef>
                <a:spcPct val="0"/>
              </a:spcBef>
              <a:buClrTx/>
              <a:buSzTx/>
              <a:buFontTx/>
              <a:buNone/>
            </a:pPr>
            <a:r>
              <a:rPr lang="en-US" altLang="en-US" sz="1400">
                <a:latin typeface="Times New Roman" panose="02020603050405020304" pitchFamily="18" charset="0"/>
              </a:rPr>
              <a:t>N-I-G =</a:t>
            </a:r>
          </a:p>
          <a:p>
            <a:pPr eaLnBrk="1" hangingPunct="1">
              <a:spcBef>
                <a:spcPct val="0"/>
              </a:spcBef>
              <a:buClrTx/>
              <a:buSzTx/>
              <a:buFontTx/>
              <a:buNone/>
            </a:pPr>
            <a:r>
              <a:rPr lang="en-US" altLang="en-US" sz="1400">
                <a:latin typeface="Times New Roman" panose="02020603050405020304" pitchFamily="18" charset="0"/>
              </a:rPr>
              <a:t>         0            0              0             0             0           0</a:t>
            </a:r>
          </a:p>
          <a:p>
            <a:pPr eaLnBrk="1" hangingPunct="1">
              <a:spcBef>
                <a:spcPct val="0"/>
              </a:spcBef>
              <a:buClrTx/>
              <a:buSzTx/>
              <a:buFontTx/>
              <a:buNone/>
            </a:pPr>
            <a:r>
              <a:rPr lang="en-US" altLang="en-US" sz="1400">
                <a:latin typeface="Times New Roman" panose="02020603050405020304" pitchFamily="18" charset="0"/>
              </a:rPr>
              <a:t>    0.1561    0.3885    0.2775    0.2800    0.3406    0.1848</a:t>
            </a:r>
          </a:p>
          <a:p>
            <a:pPr eaLnBrk="1" hangingPunct="1">
              <a:spcBef>
                <a:spcPct val="0"/>
              </a:spcBef>
              <a:buClrTx/>
              <a:buSzTx/>
              <a:buFontTx/>
              <a:buNone/>
            </a:pPr>
            <a:r>
              <a:rPr lang="en-US" altLang="en-US" sz="1400">
                <a:latin typeface="Times New Roman" panose="02020603050405020304" pitchFamily="18" charset="0"/>
              </a:rPr>
              <a:t>    0.1971    0.1426    0.1019    0.2863    0.4039    0.2425</a:t>
            </a:r>
          </a:p>
          <a:p>
            <a:pPr eaLnBrk="1" hangingPunct="1">
              <a:spcBef>
                <a:spcPct val="0"/>
              </a:spcBef>
              <a:buClrTx/>
              <a:buSzTx/>
              <a:buFontTx/>
              <a:buNone/>
            </a:pPr>
            <a:r>
              <a:rPr lang="en-US" altLang="en-US" sz="1400">
                <a:latin typeface="Times New Roman" panose="02020603050405020304" pitchFamily="18" charset="0"/>
              </a:rPr>
              <a:t>    0.2045    0.2021    0.1057    0.2971    0.4192    0.2516</a:t>
            </a:r>
          </a:p>
          <a:p>
            <a:pPr eaLnBrk="1" hangingPunct="1">
              <a:spcBef>
                <a:spcPct val="0"/>
              </a:spcBef>
              <a:buClrTx/>
              <a:buSzTx/>
              <a:buFontTx/>
              <a:buNone/>
            </a:pPr>
            <a:r>
              <a:rPr lang="en-US" altLang="en-US" sz="1400">
                <a:latin typeface="Times New Roman" panose="02020603050405020304" pitchFamily="18" charset="0"/>
              </a:rPr>
              <a:t>    0.0605    0.1276    0.0428    0.0879    0.1241    0.0745</a:t>
            </a:r>
          </a:p>
          <a:p>
            <a:pPr eaLnBrk="1" hangingPunct="1">
              <a:spcBef>
                <a:spcPct val="0"/>
              </a:spcBef>
              <a:buClrTx/>
              <a:buSzTx/>
              <a:buFontTx/>
              <a:buNone/>
            </a:pPr>
            <a:r>
              <a:rPr lang="en-US" altLang="en-US" sz="1400">
                <a:latin typeface="Times New Roman" panose="02020603050405020304" pitchFamily="18" charset="0"/>
              </a:rPr>
              <a:t>    0.0042    0.0107    0.0131    0.0114    0.0085    0.0051</a:t>
            </a:r>
          </a:p>
        </p:txBody>
      </p:sp>
      <p:grpSp>
        <p:nvGrpSpPr>
          <p:cNvPr id="2" name="Group 5"/>
          <p:cNvGrpSpPr>
            <a:grpSpLocks/>
          </p:cNvGrpSpPr>
          <p:nvPr/>
        </p:nvGrpSpPr>
        <p:grpSpPr bwMode="auto">
          <a:xfrm>
            <a:off x="152400" y="0"/>
            <a:ext cx="4114800" cy="1676400"/>
            <a:chOff x="0" y="0"/>
            <a:chExt cx="4114800" cy="1676400"/>
          </a:xfrm>
        </p:grpSpPr>
        <p:sp>
          <p:nvSpPr>
            <p:cNvPr id="36878" name="Rectangle 3"/>
            <p:cNvSpPr>
              <a:spLocks noChangeArrowheads="1"/>
            </p:cNvSpPr>
            <p:nvPr/>
          </p:nvSpPr>
          <p:spPr bwMode="auto">
            <a:xfrm>
              <a:off x="0" y="0"/>
              <a:ext cx="4114800" cy="1676400"/>
            </a:xfrm>
            <a:prstGeom prst="rect">
              <a:avLst/>
            </a:prstGeom>
            <a:solidFill>
              <a:schemeClr val="accent1">
                <a:alpha val="50195"/>
              </a:schemeClr>
            </a:solidFill>
            <a:ln w="9525" algn="ctr">
              <a:solidFill>
                <a:schemeClr val="tx1"/>
              </a:solidFill>
              <a:round/>
              <a:headEnd/>
              <a:tailEnd/>
            </a:ln>
          </p:spPr>
          <p:txBody>
            <a:bodyPr wrap="none"/>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6879" name="TextBox 4"/>
            <p:cNvSpPr txBox="1">
              <a:spLocks noChangeArrowheads="1"/>
            </p:cNvSpPr>
            <p:nvPr/>
          </p:nvSpPr>
          <p:spPr bwMode="auto">
            <a:xfrm rot="-742608">
              <a:off x="914400" y="633965"/>
              <a:ext cx="2410468" cy="461665"/>
            </a:xfrm>
            <a:prstGeom prst="rect">
              <a:avLst/>
            </a:prstGeom>
            <a:solidFill>
              <a:schemeClr val="accent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latin typeface="Times New Roman" panose="02020603050405020304" pitchFamily="18" charset="0"/>
                </a:rPr>
                <a:t>DIRECT FLOWS</a:t>
              </a:r>
            </a:p>
          </p:txBody>
        </p:sp>
      </p:grpSp>
      <p:grpSp>
        <p:nvGrpSpPr>
          <p:cNvPr id="3" name="Group 6"/>
          <p:cNvGrpSpPr>
            <a:grpSpLocks/>
          </p:cNvGrpSpPr>
          <p:nvPr/>
        </p:nvGrpSpPr>
        <p:grpSpPr bwMode="auto">
          <a:xfrm>
            <a:off x="4648200" y="304800"/>
            <a:ext cx="4419600" cy="1676400"/>
            <a:chOff x="0" y="0"/>
            <a:chExt cx="4114800" cy="1676400"/>
          </a:xfrm>
        </p:grpSpPr>
        <p:sp>
          <p:nvSpPr>
            <p:cNvPr id="36876" name="Rectangle 7"/>
            <p:cNvSpPr>
              <a:spLocks noChangeArrowheads="1"/>
            </p:cNvSpPr>
            <p:nvPr/>
          </p:nvSpPr>
          <p:spPr bwMode="auto">
            <a:xfrm>
              <a:off x="0" y="0"/>
              <a:ext cx="4114800" cy="1676400"/>
            </a:xfrm>
            <a:prstGeom prst="rect">
              <a:avLst/>
            </a:prstGeom>
            <a:solidFill>
              <a:schemeClr val="accent1">
                <a:alpha val="50195"/>
              </a:schemeClr>
            </a:solidFill>
            <a:ln w="9525" algn="ctr">
              <a:solidFill>
                <a:schemeClr val="tx1"/>
              </a:solidFill>
              <a:round/>
              <a:headEnd/>
              <a:tailEnd/>
            </a:ln>
          </p:spPr>
          <p:txBody>
            <a:bodyPr wrap="none"/>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6877" name="TextBox 8"/>
            <p:cNvSpPr txBox="1">
              <a:spLocks noChangeArrowheads="1"/>
            </p:cNvSpPr>
            <p:nvPr/>
          </p:nvSpPr>
          <p:spPr bwMode="auto">
            <a:xfrm rot="-742608">
              <a:off x="800993" y="633965"/>
              <a:ext cx="2637281" cy="461665"/>
            </a:xfrm>
            <a:prstGeom prst="rect">
              <a:avLst/>
            </a:prstGeom>
            <a:solidFill>
              <a:schemeClr val="accent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latin typeface="Times New Roman" panose="02020603050405020304" pitchFamily="18" charset="0"/>
                </a:rPr>
                <a:t>INTEGRAL FLOWS</a:t>
              </a:r>
            </a:p>
          </p:txBody>
        </p:sp>
      </p:grpSp>
      <p:grpSp>
        <p:nvGrpSpPr>
          <p:cNvPr id="4" name="Group 9"/>
          <p:cNvGrpSpPr>
            <a:grpSpLocks/>
          </p:cNvGrpSpPr>
          <p:nvPr/>
        </p:nvGrpSpPr>
        <p:grpSpPr bwMode="auto">
          <a:xfrm>
            <a:off x="4648200" y="2514600"/>
            <a:ext cx="4419600" cy="1676400"/>
            <a:chOff x="0" y="0"/>
            <a:chExt cx="4114800" cy="1676400"/>
          </a:xfrm>
        </p:grpSpPr>
        <p:sp>
          <p:nvSpPr>
            <p:cNvPr id="36874" name="Rectangle 10"/>
            <p:cNvSpPr>
              <a:spLocks noChangeArrowheads="1"/>
            </p:cNvSpPr>
            <p:nvPr/>
          </p:nvSpPr>
          <p:spPr bwMode="auto">
            <a:xfrm>
              <a:off x="0" y="0"/>
              <a:ext cx="4114800" cy="1676400"/>
            </a:xfrm>
            <a:prstGeom prst="rect">
              <a:avLst/>
            </a:prstGeom>
            <a:solidFill>
              <a:schemeClr val="accent1">
                <a:alpha val="50195"/>
              </a:schemeClr>
            </a:solidFill>
            <a:ln w="9525" algn="ctr">
              <a:solidFill>
                <a:schemeClr val="tx1"/>
              </a:solidFill>
              <a:round/>
              <a:headEnd/>
              <a:tailEnd/>
            </a:ln>
          </p:spPr>
          <p:txBody>
            <a:bodyPr wrap="none"/>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6875" name="TextBox 11"/>
            <p:cNvSpPr txBox="1">
              <a:spLocks noChangeArrowheads="1"/>
            </p:cNvSpPr>
            <p:nvPr/>
          </p:nvSpPr>
          <p:spPr bwMode="auto">
            <a:xfrm rot="-742608">
              <a:off x="846038" y="449299"/>
              <a:ext cx="2547196" cy="830997"/>
            </a:xfrm>
            <a:prstGeom prst="rect">
              <a:avLst/>
            </a:prstGeom>
            <a:solidFill>
              <a:schemeClr val="accent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latin typeface="Times New Roman" panose="02020603050405020304" pitchFamily="18" charset="0"/>
                </a:rPr>
                <a:t>TOTAL</a:t>
              </a:r>
            </a:p>
            <a:p>
              <a:pPr algn="ctr" eaLnBrk="1" hangingPunct="1">
                <a:spcBef>
                  <a:spcPct val="0"/>
                </a:spcBef>
                <a:buClrTx/>
                <a:buSzTx/>
                <a:buFontTx/>
                <a:buNone/>
              </a:pPr>
              <a:r>
                <a:rPr lang="en-US" altLang="en-US" sz="2400">
                  <a:latin typeface="Times New Roman" panose="02020603050405020304" pitchFamily="18" charset="0"/>
                </a:rPr>
                <a:t>INDIRECT FLOWS</a:t>
              </a:r>
            </a:p>
          </p:txBody>
        </p:sp>
      </p:grpSp>
      <p:grpSp>
        <p:nvGrpSpPr>
          <p:cNvPr id="5" name="Group 14"/>
          <p:cNvGrpSpPr>
            <a:grpSpLocks/>
          </p:cNvGrpSpPr>
          <p:nvPr/>
        </p:nvGrpSpPr>
        <p:grpSpPr bwMode="auto">
          <a:xfrm>
            <a:off x="4572000" y="4343400"/>
            <a:ext cx="4548188" cy="1938338"/>
            <a:chOff x="4571992" y="4343400"/>
            <a:chExt cx="4548500" cy="1939646"/>
          </a:xfrm>
        </p:grpSpPr>
        <p:sp>
          <p:nvSpPr>
            <p:cNvPr id="36872" name="TextBox 13"/>
            <p:cNvSpPr txBox="1">
              <a:spLocks noChangeArrowheads="1"/>
            </p:cNvSpPr>
            <p:nvPr/>
          </p:nvSpPr>
          <p:spPr bwMode="auto">
            <a:xfrm>
              <a:off x="4571992" y="4343400"/>
              <a:ext cx="4548500" cy="193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latin typeface="Times New Roman" panose="02020603050405020304" pitchFamily="18" charset="0"/>
                </a:rPr>
                <a:t>Indirect/direct=</a:t>
              </a:r>
            </a:p>
            <a:p>
              <a:pPr eaLnBrk="1" hangingPunct="1">
                <a:spcBef>
                  <a:spcPct val="0"/>
                </a:spcBef>
                <a:buClrTx/>
                <a:buSzTx/>
                <a:buFontTx/>
                <a:buNone/>
              </a:pPr>
              <a:r>
                <a:rPr lang="en-US" altLang="en-US" sz="2400">
                  <a:latin typeface="Times New Roman" panose="02020603050405020304" pitchFamily="18" charset="0"/>
                </a:rPr>
                <a:t>sum(sum(N–I–G))/sum(sum(G)) = </a:t>
              </a:r>
            </a:p>
            <a:p>
              <a:pPr eaLnBrk="1" hangingPunct="1">
                <a:spcBef>
                  <a:spcPct val="0"/>
                </a:spcBef>
                <a:buClrTx/>
                <a:buSzTx/>
                <a:buFontTx/>
                <a:buNone/>
              </a:pPr>
              <a:endParaRPr lang="en-US" altLang="en-US" sz="2400">
                <a:latin typeface="Times New Roman" panose="02020603050405020304" pitchFamily="18" charset="0"/>
              </a:endParaRPr>
            </a:p>
            <a:p>
              <a:pPr eaLnBrk="1" hangingPunct="1">
                <a:spcBef>
                  <a:spcPct val="0"/>
                </a:spcBef>
                <a:buClrTx/>
                <a:buSzTx/>
                <a:buFontTx/>
                <a:buNone/>
              </a:pPr>
              <a:r>
                <a:rPr lang="en-US" altLang="en-US" sz="2400" u="sng">
                  <a:latin typeface="Times New Roman" panose="02020603050405020304" pitchFamily="18" charset="0"/>
                </a:rPr>
                <a:t>5.0523</a:t>
              </a:r>
            </a:p>
            <a:p>
              <a:pPr eaLnBrk="1" hangingPunct="1">
                <a:spcBef>
                  <a:spcPct val="0"/>
                </a:spcBef>
                <a:buClrTx/>
                <a:buSzTx/>
                <a:buFontTx/>
                <a:buNone/>
              </a:pPr>
              <a:r>
                <a:rPr lang="en-US" altLang="en-US" sz="2400">
                  <a:latin typeface="Times New Roman" panose="02020603050405020304" pitchFamily="18" charset="0"/>
                </a:rPr>
                <a:t>3.2932</a:t>
              </a:r>
            </a:p>
          </p:txBody>
        </p:sp>
        <p:sp>
          <p:nvSpPr>
            <p:cNvPr id="36873" name="Rectangle 12"/>
            <p:cNvSpPr>
              <a:spLocks noChangeArrowheads="1"/>
            </p:cNvSpPr>
            <p:nvPr/>
          </p:nvSpPr>
          <p:spPr bwMode="auto">
            <a:xfrm>
              <a:off x="5583238" y="5464175"/>
              <a:ext cx="18843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4000">
                  <a:latin typeface="Times New Roman" panose="02020603050405020304" pitchFamily="18" charset="0"/>
                </a:rPr>
                <a:t>=</a:t>
              </a:r>
              <a:r>
                <a:rPr lang="en-US" altLang="en-US" sz="4000" b="1">
                  <a:solidFill>
                    <a:srgbClr val="002060"/>
                  </a:solidFill>
                  <a:latin typeface="Times New Roman" panose="02020603050405020304" pitchFamily="18" charset="0"/>
                </a:rPr>
                <a:t>1.5341</a:t>
              </a:r>
            </a:p>
          </p:txBody>
        </p:sp>
      </p:grpSp>
    </p:spTree>
    <p:extLst>
      <p:ext uri="{BB962C8B-B14F-4D97-AF65-F5344CB8AC3E}">
        <p14:creationId xmlns:p14="http://schemas.microsoft.com/office/powerpoint/2010/main" val="2801460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nodeType="afterGroup">
                            <p:stCondLst>
                              <p:cond delay="500"/>
                            </p:stCondLst>
                            <p:childTnLst>
                              <p:par>
                                <p:cTn id="13" presetID="54" presetClass="entr" presetSubtype="0" accel="100000" fill="hold" nodeType="afterEffect">
                                  <p:stCondLst>
                                    <p:cond delay="10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ppt_w*0.05"/>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fade">
                                      <p:cBhvr>
                                        <p:cTn id="19" dur="500"/>
                                        <p:tgtEl>
                                          <p:spTgt spid="3"/>
                                        </p:tgtEl>
                                      </p:cBhvr>
                                    </p:animEffect>
                                  </p:childTnLst>
                                </p:cTn>
                              </p:par>
                            </p:childTnLst>
                          </p:cTn>
                        </p:par>
                        <p:par>
                          <p:cTn id="20" fill="hold" nodeType="afterGroup">
                            <p:stCondLst>
                              <p:cond delay="1100"/>
                            </p:stCondLst>
                            <p:childTnLst>
                              <p:par>
                                <p:cTn id="21" presetID="54" presetClass="entr" presetSubtype="0" accel="100000" fill="hold" nodeType="afterEffect">
                                  <p:stCondLst>
                                    <p:cond delay="1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ppt_w*0.05"/>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anim calcmode="lin" valueType="num">
                                      <p:cBhvr>
                                        <p:cTn id="25" dur="500" fill="hold"/>
                                        <p:tgtEl>
                                          <p:spTgt spid="4"/>
                                        </p:tgtEl>
                                        <p:attrNameLst>
                                          <p:attrName>ppt_x</p:attrName>
                                        </p:attrNameLst>
                                      </p:cBhvr>
                                      <p:tavLst>
                                        <p:tav tm="0">
                                          <p:val>
                                            <p:strVal val="#ppt_x-.2"/>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Effect transition="in" filter="fad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3733800" y="2986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7891" name="Rectangle 4"/>
          <p:cNvSpPr>
            <a:spLocks noChangeArrowheads="1"/>
          </p:cNvSpPr>
          <p:nvPr/>
        </p:nvSpPr>
        <p:spPr bwMode="auto">
          <a:xfrm>
            <a:off x="76200" y="990600"/>
            <a:ext cx="7543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b="1" dirty="0">
                <a:latin typeface="Times New Roman" panose="02020603050405020304" pitchFamily="18" charset="0"/>
              </a:rPr>
              <a:t>Dominance of Indirectness</a:t>
            </a:r>
            <a:r>
              <a:rPr lang="en-US" altLang="en-US" sz="2400" dirty="0">
                <a:latin typeface="Times New Roman" panose="02020603050405020304" pitchFamily="18" charset="0"/>
              </a:rPr>
              <a:t> occurs when indirect contribution is greater than direct.  This occurs in the majority of food web models studied so far and is one of the key results of ecological network analysis and insights into understanding the role of networks on system organization.</a:t>
            </a: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r>
              <a:rPr lang="en-US" altLang="en-US" sz="2400" dirty="0">
                <a:latin typeface="Times New Roman" panose="02020603050405020304" pitchFamily="18" charset="0"/>
              </a:rPr>
              <a:t>Indirectness increases with increasing:</a:t>
            </a:r>
          </a:p>
          <a:p>
            <a:pPr eaLnBrk="1" hangingPunct="1">
              <a:spcBef>
                <a:spcPct val="0"/>
              </a:spcBef>
              <a:buClrTx/>
              <a:buSzTx/>
              <a:buFontTx/>
              <a:buNone/>
            </a:pPr>
            <a:r>
              <a:rPr lang="en-US" altLang="en-US" sz="2400" dirty="0">
                <a:latin typeface="Times New Roman" panose="02020603050405020304" pitchFamily="18" charset="0"/>
              </a:rPr>
              <a:t>	connectivity</a:t>
            </a:r>
          </a:p>
          <a:p>
            <a:pPr eaLnBrk="1" hangingPunct="1">
              <a:spcBef>
                <a:spcPct val="0"/>
              </a:spcBef>
              <a:buClrTx/>
              <a:buSzTx/>
              <a:buFontTx/>
              <a:buNone/>
            </a:pPr>
            <a:r>
              <a:rPr lang="en-US" altLang="en-US" sz="2400" dirty="0">
                <a:latin typeface="Times New Roman" panose="02020603050405020304" pitchFamily="18" charset="0"/>
              </a:rPr>
              <a:t>	cycling</a:t>
            </a:r>
          </a:p>
          <a:p>
            <a:pPr eaLnBrk="1" hangingPunct="1">
              <a:spcBef>
                <a:spcPct val="0"/>
              </a:spcBef>
              <a:buClrTx/>
              <a:buSzTx/>
              <a:buFontTx/>
              <a:buNone/>
            </a:pPr>
            <a:r>
              <a:rPr lang="en-US" altLang="en-US" sz="2400" dirty="0">
                <a:latin typeface="Times New Roman" panose="02020603050405020304" pitchFamily="18" charset="0"/>
              </a:rPr>
              <a:t>	system order</a:t>
            </a:r>
          </a:p>
          <a:p>
            <a:pPr eaLnBrk="1" hangingPunct="1">
              <a:spcBef>
                <a:spcPct val="0"/>
              </a:spcBef>
              <a:buClrTx/>
              <a:buSzTx/>
              <a:buFontTx/>
              <a:buNone/>
            </a:pPr>
            <a:r>
              <a:rPr lang="en-US" altLang="en-US" sz="2400" dirty="0">
                <a:latin typeface="Times New Roman" panose="02020603050405020304" pitchFamily="18" charset="0"/>
              </a:rPr>
              <a:t>	direct effects</a:t>
            </a:r>
          </a:p>
          <a:p>
            <a:pPr eaLnBrk="1" hangingPunct="1">
              <a:spcBef>
                <a:spcPct val="0"/>
              </a:spcBef>
              <a:buClrTx/>
              <a:buSzTx/>
              <a:buFontTx/>
              <a:buNone/>
            </a:pPr>
            <a:endParaRPr lang="en-US" altLang="en-US" sz="2400" dirty="0">
              <a:latin typeface="Times New Roman" panose="02020603050405020304" pitchFamily="18" charset="0"/>
            </a:endParaRPr>
          </a:p>
          <a:p>
            <a:pPr eaLnBrk="1" hangingPunct="1">
              <a:spcBef>
                <a:spcPct val="0"/>
              </a:spcBef>
              <a:buClrTx/>
              <a:buSzTx/>
              <a:buFontTx/>
              <a:buNone/>
            </a:pPr>
            <a:r>
              <a:rPr lang="en-US" altLang="en-US" sz="2400" dirty="0">
                <a:latin typeface="Times New Roman" panose="02020603050405020304" pitchFamily="18" charset="0"/>
                <a:cs typeface="Times New Roman" panose="02020603050405020304" pitchFamily="18" charset="0"/>
              </a:rPr>
              <a:t>Make the direct observation, but analyze the whole system.</a:t>
            </a:r>
          </a:p>
          <a:p>
            <a:pPr eaLnBrk="1" hangingPunct="1">
              <a:spcBef>
                <a:spcPct val="0"/>
              </a:spcBef>
              <a:buClrTx/>
              <a:buSzTx/>
              <a:buFontTx/>
              <a:buNone/>
            </a:pPr>
            <a:r>
              <a:rPr lang="en-US" altLang="en-US" sz="2400" dirty="0">
                <a:latin typeface="Times New Roman" panose="02020603050405020304" pitchFamily="18" charset="0"/>
                <a:cs typeface="Times New Roman" panose="02020603050405020304" pitchFamily="18" charset="0"/>
              </a:rPr>
              <a:t>Direct observations give less than half the story.</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3227211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4000" dirty="0"/>
              <a:t>L4: </a:t>
            </a:r>
            <a:r>
              <a:rPr lang="en-US" dirty="0"/>
              <a:t>All Life is Physically and Relationally Connected</a:t>
            </a:r>
            <a:endParaRPr lang="cs-CZ" sz="4000" dirty="0"/>
          </a:p>
        </p:txBody>
      </p:sp>
      <p:sp>
        <p:nvSpPr>
          <p:cNvPr id="6" name="Rectangle 2"/>
          <p:cNvSpPr>
            <a:spLocks noChangeArrowheads="1"/>
          </p:cNvSpPr>
          <p:nvPr/>
        </p:nvSpPr>
        <p:spPr bwMode="auto">
          <a:xfrm>
            <a:off x="685800" y="2133600"/>
            <a:ext cx="7315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en-US" altLang="en-US" sz="3200" b="1" dirty="0">
                <a:solidFill>
                  <a:srgbClr val="000000"/>
                </a:solidFill>
                <a:latin typeface="Times New Roman" panose="02020603050405020304" pitchFamily="18" charset="0"/>
              </a:rPr>
              <a:t>Relation </a:t>
            </a:r>
            <a:r>
              <a:rPr lang="en-US" altLang="en-US" sz="2400" dirty="0">
                <a:solidFill>
                  <a:srgbClr val="000000"/>
                </a:solidFill>
                <a:latin typeface="Times New Roman" panose="02020603050405020304" pitchFamily="18" charset="0"/>
              </a:rPr>
              <a:t>– qualitative, value-oriented, direct or indirect interaction types. Nine possible interaction types</a:t>
            </a:r>
          </a:p>
          <a:p>
            <a:pPr>
              <a:spcBef>
                <a:spcPct val="50000"/>
              </a:spcBef>
              <a:buClrTx/>
              <a:buSzTx/>
              <a:buNone/>
            </a:pPr>
            <a:r>
              <a:rPr lang="en-US" altLang="en-US" sz="3200" b="1" dirty="0">
                <a:solidFill>
                  <a:srgbClr val="000000"/>
                </a:solidFill>
                <a:latin typeface="Times New Roman" panose="02020603050405020304" pitchFamily="18" charset="0"/>
              </a:rPr>
              <a:t>Transaction </a:t>
            </a:r>
            <a:r>
              <a:rPr lang="en-US" altLang="en-US" sz="2400" dirty="0">
                <a:solidFill>
                  <a:srgbClr val="000000"/>
                </a:solidFill>
                <a:latin typeface="Times New Roman" panose="02020603050405020304" pitchFamily="18" charset="0"/>
              </a:rPr>
              <a:t>–</a:t>
            </a:r>
            <a:r>
              <a:rPr lang="en-US" altLang="en-US" sz="3200" dirty="0">
                <a:solidFill>
                  <a:srgbClr val="000000"/>
                </a:solidFill>
                <a:latin typeface="Times New Roman" panose="02020603050405020304" pitchFamily="18" charset="0"/>
              </a:rPr>
              <a:t> </a:t>
            </a:r>
            <a:r>
              <a:rPr lang="en-US" altLang="en-US" sz="2400" dirty="0">
                <a:solidFill>
                  <a:srgbClr val="000000"/>
                </a:solidFill>
                <a:latin typeface="Times New Roman" panose="02020603050405020304" pitchFamily="18" charset="0"/>
              </a:rPr>
              <a:t>transfer of energy or matter between two directly connected components</a:t>
            </a:r>
          </a:p>
        </p:txBody>
      </p:sp>
      <p:pic>
        <p:nvPicPr>
          <p:cNvPr id="7" name="Picture 6"/>
          <p:cNvPicPr>
            <a:picLocks noChangeAspect="1"/>
          </p:cNvPicPr>
          <p:nvPr/>
        </p:nvPicPr>
        <p:blipFill>
          <a:blip r:embed="rId2"/>
          <a:stretch>
            <a:fillRect/>
          </a:stretch>
        </p:blipFill>
        <p:spPr>
          <a:xfrm>
            <a:off x="5105400" y="4195703"/>
            <a:ext cx="3603338" cy="2303640"/>
          </a:xfrm>
          <a:prstGeom prst="rect">
            <a:avLst/>
          </a:prstGeom>
        </p:spPr>
      </p:pic>
    </p:spTree>
    <p:extLst>
      <p:ext uri="{BB962C8B-B14F-4D97-AF65-F5344CB8AC3E}">
        <p14:creationId xmlns:p14="http://schemas.microsoft.com/office/powerpoint/2010/main" val="364997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lstStyle/>
          <a:p>
            <a:r>
              <a:rPr lang="en-US" dirty="0"/>
              <a:t>Knowing what we know</a:t>
            </a:r>
            <a:endParaRPr lang="cs-CZ" dirty="0"/>
          </a:p>
        </p:txBody>
      </p:sp>
      <p:pic>
        <p:nvPicPr>
          <p:cNvPr id="5" name="Picture 4"/>
          <p:cNvPicPr/>
          <p:nvPr/>
        </p:nvPicPr>
        <p:blipFill rotWithShape="1">
          <a:blip r:embed="rId2">
            <a:extLst>
              <a:ext uri="{28A0092B-C50C-407E-A947-70E740481C1C}">
                <a14:useLocalDpi xmlns:a14="http://schemas.microsoft.com/office/drawing/2010/main" val="0"/>
              </a:ext>
            </a:extLst>
          </a:blip>
          <a:srcRect t="12536" b="11111"/>
          <a:stretch/>
        </p:blipFill>
        <p:spPr bwMode="auto">
          <a:xfrm>
            <a:off x="1562100" y="1524000"/>
            <a:ext cx="5943600" cy="25527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2590800" y="5638800"/>
            <a:ext cx="6400800" cy="1200329"/>
          </a:xfrm>
          <a:prstGeom prst="rect">
            <a:avLst/>
          </a:prstGeom>
        </p:spPr>
        <p:txBody>
          <a:bodyPr wrap="square">
            <a:spAutoFit/>
          </a:bodyPr>
          <a:lstStyle/>
          <a:p>
            <a:r>
              <a:rPr lang="en-US" dirty="0"/>
              <a:t>Life’s great advance as a complex adaptive system was to emerge as differentiations from and using the stuff of the background and simultaneously develop ways to interact and make sense of this background.</a:t>
            </a:r>
            <a:endParaRPr lang="cs-CZ" dirty="0"/>
          </a:p>
        </p:txBody>
      </p:sp>
      <p:sp>
        <p:nvSpPr>
          <p:cNvPr id="7" name="TextBox 6"/>
          <p:cNvSpPr txBox="1"/>
          <p:nvPr/>
        </p:nvSpPr>
        <p:spPr>
          <a:xfrm>
            <a:off x="838200" y="4114800"/>
            <a:ext cx="7772400" cy="646331"/>
          </a:xfrm>
          <a:prstGeom prst="rect">
            <a:avLst/>
          </a:prstGeom>
          <a:noFill/>
        </p:spPr>
        <p:txBody>
          <a:bodyPr wrap="square" rtlCol="0">
            <a:spAutoFit/>
          </a:bodyPr>
          <a:lstStyle/>
          <a:p>
            <a:r>
              <a:rPr lang="en-US" dirty="0"/>
              <a:t>Rosen’s (1991) modeling relation: An elegant representation of the scientific process as heavily entangled with the real world it seeks to understand</a:t>
            </a:r>
            <a:endParaRPr lang="cs-CZ" dirty="0"/>
          </a:p>
        </p:txBody>
      </p:sp>
    </p:spTree>
    <p:extLst>
      <p:ext uri="{BB962C8B-B14F-4D97-AF65-F5344CB8AC3E}">
        <p14:creationId xmlns:p14="http://schemas.microsoft.com/office/powerpoint/2010/main" val="9990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625" y="1527175"/>
            <a:ext cx="8504238" cy="4572000"/>
          </a:xfrm>
        </p:spPr>
        <p:txBody>
          <a:bodyPr>
            <a:normAutofit fontScale="92500"/>
          </a:bodyPr>
          <a:lstStyle/>
          <a:p>
            <a:pPr marL="274320" indent="-274320" eaLnBrk="1" fontAlgn="auto" hangingPunct="1">
              <a:spcAft>
                <a:spcPts val="0"/>
              </a:spcAft>
              <a:buFont typeface="Wingdings 2"/>
              <a:buChar char=""/>
              <a:defRPr/>
            </a:pPr>
            <a:r>
              <a:rPr lang="en-US" altLang="en-US" dirty="0"/>
              <a:t>determines relationship types</a:t>
            </a:r>
          </a:p>
          <a:p>
            <a:pPr marL="274320" indent="-274320" eaLnBrk="1" fontAlgn="auto" hangingPunct="1">
              <a:spcAft>
                <a:spcPts val="0"/>
              </a:spcAft>
              <a:buFont typeface="Wingdings 2"/>
              <a:buChar char=""/>
              <a:defRPr/>
            </a:pPr>
            <a:r>
              <a:rPr lang="en-US" altLang="en-US" dirty="0"/>
              <a:t>demonstrates network synergism and mutualism</a:t>
            </a:r>
          </a:p>
          <a:p>
            <a:pPr marL="0" indent="0" eaLnBrk="1" fontAlgn="auto" hangingPunct="1">
              <a:spcAft>
                <a:spcPts val="0"/>
              </a:spcAft>
              <a:buFont typeface="Wingdings 2"/>
              <a:buNone/>
              <a:defRPr/>
            </a:pPr>
            <a:endParaRPr lang="en-US" altLang="en-US" dirty="0"/>
          </a:p>
          <a:p>
            <a:pPr marL="274320" indent="-274320" eaLnBrk="1" fontAlgn="auto" hangingPunct="1">
              <a:spcAft>
                <a:spcPts val="0"/>
              </a:spcAft>
              <a:buFont typeface="Wingdings 2"/>
              <a:buChar char=""/>
              <a:defRPr/>
            </a:pPr>
            <a:endParaRPr lang="en-US" altLang="en-US" dirty="0"/>
          </a:p>
          <a:p>
            <a:pPr marL="0" indent="0" eaLnBrk="1" fontAlgn="auto" hangingPunct="1">
              <a:spcAft>
                <a:spcPts val="0"/>
              </a:spcAft>
              <a:buFont typeface="Wingdings 2"/>
              <a:buNone/>
              <a:defRPr/>
            </a:pPr>
            <a:r>
              <a:rPr lang="en-US" altLang="en-US" dirty="0"/>
              <a:t>Let </a:t>
            </a:r>
          </a:p>
          <a:p>
            <a:pPr marL="274320" indent="-274320" eaLnBrk="1" fontAlgn="auto" hangingPunct="1">
              <a:spcAft>
                <a:spcPts val="0"/>
              </a:spcAft>
              <a:buFont typeface="Wingdings 2"/>
              <a:buChar char=""/>
              <a:defRPr/>
            </a:pPr>
            <a:endParaRPr lang="en-US" altLang="en-US" dirty="0"/>
          </a:p>
          <a:p>
            <a:pPr marL="274320" indent="-274320" eaLnBrk="1" fontAlgn="auto" hangingPunct="1">
              <a:spcAft>
                <a:spcPts val="0"/>
              </a:spcAft>
              <a:buFont typeface="Wingdings 2"/>
              <a:buChar char=""/>
              <a:defRPr/>
            </a:pPr>
            <a:endParaRPr lang="en-US" altLang="en-US" dirty="0"/>
          </a:p>
          <a:p>
            <a:pPr marL="274320" indent="-274320" eaLnBrk="1" fontAlgn="auto" hangingPunct="1">
              <a:spcAft>
                <a:spcPts val="0"/>
              </a:spcAft>
              <a:buFont typeface="Wingdings 2"/>
              <a:buChar char=""/>
              <a:defRPr/>
            </a:pPr>
            <a:r>
              <a:rPr lang="en-US" altLang="en-US" dirty="0"/>
              <a:t>Normalized net flow between components</a:t>
            </a:r>
          </a:p>
          <a:p>
            <a:pPr marL="274320" indent="-274320" eaLnBrk="1" fontAlgn="auto" hangingPunct="1">
              <a:spcAft>
                <a:spcPts val="0"/>
              </a:spcAft>
              <a:buFont typeface="Wingdings 2"/>
              <a:buChar char=""/>
              <a:defRPr/>
            </a:pPr>
            <a:endParaRPr lang="en-US" dirty="0"/>
          </a:p>
        </p:txBody>
      </p:sp>
      <p:sp>
        <p:nvSpPr>
          <p:cNvPr id="2560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25604" name="Object 3"/>
          <p:cNvGraphicFramePr>
            <a:graphicFrameLocks noChangeAspect="1"/>
          </p:cNvGraphicFramePr>
          <p:nvPr>
            <p:extLst>
              <p:ext uri="{D42A27DB-BD31-4B8C-83A1-F6EECF244321}">
                <p14:modId xmlns:p14="http://schemas.microsoft.com/office/powerpoint/2010/main" val="2822522864"/>
              </p:ext>
            </p:extLst>
          </p:nvPr>
        </p:nvGraphicFramePr>
        <p:xfrm>
          <a:off x="3825875" y="3048000"/>
          <a:ext cx="2405063" cy="1219200"/>
        </p:xfrm>
        <a:graphic>
          <a:graphicData uri="http://schemas.openxmlformats.org/presentationml/2006/ole">
            <mc:AlternateContent xmlns:mc="http://schemas.openxmlformats.org/markup-compatibility/2006">
              <mc:Choice xmlns:v="urn:schemas-microsoft-com:vml" Requires="v">
                <p:oleObj spid="_x0000_s10263" name="Ecuación" r:id="rId3" imgW="901440" imgH="457200" progId="Equation.3">
                  <p:embed/>
                </p:oleObj>
              </mc:Choice>
              <mc:Fallback>
                <p:oleObj name="Ecuación" r:id="rId3" imgW="901440" imgH="457200" progId="Equation.3">
                  <p:embed/>
                  <p:pic>
                    <p:nvPicPr>
                      <p:cNvPr id="25604" name="Object 3"/>
                      <p:cNvPicPr>
                        <a:picLocks noChangeAspect="1" noChangeArrowheads="1"/>
                      </p:cNvPicPr>
                      <p:nvPr/>
                    </p:nvPicPr>
                    <p:blipFill>
                      <a:blip r:embed="rId4"/>
                      <a:srcRect/>
                      <a:stretch>
                        <a:fillRect/>
                      </a:stretch>
                    </p:blipFill>
                    <p:spPr bwMode="auto">
                      <a:xfrm>
                        <a:off x="3825875" y="3048000"/>
                        <a:ext cx="2405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5" name="Title 1"/>
          <p:cNvSpPr>
            <a:spLocks noGrp="1"/>
          </p:cNvSpPr>
          <p:nvPr>
            <p:ph type="title"/>
          </p:nvPr>
        </p:nvSpPr>
        <p:spPr/>
        <p:txBody>
          <a:bodyPr/>
          <a:lstStyle/>
          <a:p>
            <a:pPr eaLnBrk="1" hangingPunct="1"/>
            <a:r>
              <a:rPr lang="en-US" altLang="en-US" b="1">
                <a:solidFill>
                  <a:srgbClr val="7B9899"/>
                </a:solidFill>
              </a:rPr>
              <a:t>Utility Analysis</a:t>
            </a:r>
            <a:endParaRPr lang="en-US" altLang="en-US">
              <a:solidFill>
                <a:srgbClr val="7B9899"/>
              </a:solidFill>
            </a:endParaRPr>
          </a:p>
        </p:txBody>
      </p:sp>
    </p:spTree>
    <p:extLst>
      <p:ext uri="{BB962C8B-B14F-4D97-AF65-F5344CB8AC3E}">
        <p14:creationId xmlns:p14="http://schemas.microsoft.com/office/powerpoint/2010/main" val="2613440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5791200" y="1439863"/>
          <a:ext cx="1828800" cy="1385887"/>
        </p:xfrm>
        <a:graphic>
          <a:graphicData uri="http://schemas.openxmlformats.org/presentationml/2006/ole">
            <mc:AlternateContent xmlns:mc="http://schemas.openxmlformats.org/markup-compatibility/2006">
              <mc:Choice xmlns:v="urn:schemas-microsoft-com:vml" Requires="v">
                <p:oleObj spid="_x0000_s12385" name="Equation" r:id="rId3" imgW="952087" imgH="723586" progId="Equation.COEE2">
                  <p:embed/>
                </p:oleObj>
              </mc:Choice>
              <mc:Fallback>
                <p:oleObj name="Equation" r:id="rId3" imgW="952087" imgH="723586" progId="Equation.COEE2">
                  <p:embed/>
                  <p:pic>
                    <p:nvPicPr>
                      <p:cNvPr id="276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439863"/>
                        <a:ext cx="1828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1" name="Text Box 8"/>
          <p:cNvSpPr txBox="1">
            <a:spLocks noChangeArrowheads="1"/>
          </p:cNvSpPr>
          <p:nvPr/>
        </p:nvSpPr>
        <p:spPr bwMode="auto">
          <a:xfrm>
            <a:off x="0" y="304800"/>
            <a:ext cx="5407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800" b="1">
                <a:solidFill>
                  <a:schemeClr val="tx2"/>
                </a:solidFill>
                <a:latin typeface="Arial" panose="020B0604020202020204" pitchFamily="34" charset="0"/>
              </a:rPr>
              <a:t>Three compartment food chain</a:t>
            </a:r>
          </a:p>
        </p:txBody>
      </p:sp>
      <p:graphicFrame>
        <p:nvGraphicFramePr>
          <p:cNvPr id="27652" name="Object 6"/>
          <p:cNvGraphicFramePr>
            <a:graphicFrameLocks noChangeAspect="1"/>
          </p:cNvGraphicFramePr>
          <p:nvPr/>
        </p:nvGraphicFramePr>
        <p:xfrm>
          <a:off x="228600" y="5181600"/>
          <a:ext cx="1635125" cy="860425"/>
        </p:xfrm>
        <a:graphic>
          <a:graphicData uri="http://schemas.openxmlformats.org/presentationml/2006/ole">
            <mc:AlternateContent xmlns:mc="http://schemas.openxmlformats.org/markup-compatibility/2006">
              <mc:Choice xmlns:v="urn:schemas-microsoft-com:vml" Requires="v">
                <p:oleObj spid="_x0000_s12386" name="Equation" r:id="rId5" imgW="876300" imgH="457200" progId="Equation.COEE2">
                  <p:embed/>
                </p:oleObj>
              </mc:Choice>
              <mc:Fallback>
                <p:oleObj name="Equation" r:id="rId5" imgW="876300" imgH="457200" progId="Equation.COEE2">
                  <p:embed/>
                  <p:pic>
                    <p:nvPicPr>
                      <p:cNvPr id="2765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181600"/>
                        <a:ext cx="16351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3" name="Text Box 11"/>
          <p:cNvSpPr txBox="1">
            <a:spLocks noChangeArrowheads="1"/>
          </p:cNvSpPr>
          <p:nvPr/>
        </p:nvSpPr>
        <p:spPr bwMode="auto">
          <a:xfrm>
            <a:off x="685800" y="3352800"/>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solidFill>
                  <a:srgbClr val="000000"/>
                </a:solidFill>
                <a:latin typeface="Times New Roman" panose="02020603050405020304" pitchFamily="18" charset="0"/>
              </a:rPr>
              <a:t>Network utility analysis uses net flow between components</a:t>
            </a:r>
          </a:p>
        </p:txBody>
      </p:sp>
      <p:grpSp>
        <p:nvGrpSpPr>
          <p:cNvPr id="27654" name="Group 12"/>
          <p:cNvGrpSpPr>
            <a:grpSpLocks/>
          </p:cNvGrpSpPr>
          <p:nvPr/>
        </p:nvGrpSpPr>
        <p:grpSpPr bwMode="auto">
          <a:xfrm>
            <a:off x="152400" y="1143000"/>
            <a:ext cx="5257800" cy="1604963"/>
            <a:chOff x="192" y="864"/>
            <a:chExt cx="3456" cy="1011"/>
          </a:xfrm>
        </p:grpSpPr>
        <p:sp>
          <p:nvSpPr>
            <p:cNvPr id="27659" name="Oval 13"/>
            <p:cNvSpPr>
              <a:spLocks noChangeArrowheads="1"/>
            </p:cNvSpPr>
            <p:nvPr/>
          </p:nvSpPr>
          <p:spPr bwMode="auto">
            <a:xfrm>
              <a:off x="576" y="864"/>
              <a:ext cx="768"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solidFill>
                    <a:srgbClr val="000000"/>
                  </a:solidFill>
                  <a:latin typeface="Times New Roman" panose="02020603050405020304" pitchFamily="18" charset="0"/>
                </a:rPr>
                <a:t>x</a:t>
              </a:r>
              <a:r>
                <a:rPr lang="en-US" altLang="en-US" sz="2400" baseline="-25000">
                  <a:solidFill>
                    <a:srgbClr val="000000"/>
                  </a:solidFill>
                  <a:latin typeface="Times New Roman" panose="02020603050405020304" pitchFamily="18" charset="0"/>
                </a:rPr>
                <a:t>1</a:t>
              </a:r>
            </a:p>
          </p:txBody>
        </p:sp>
        <p:sp>
          <p:nvSpPr>
            <p:cNvPr id="27660" name="Oval 14"/>
            <p:cNvSpPr>
              <a:spLocks noChangeArrowheads="1"/>
            </p:cNvSpPr>
            <p:nvPr/>
          </p:nvSpPr>
          <p:spPr bwMode="auto">
            <a:xfrm>
              <a:off x="1728" y="864"/>
              <a:ext cx="768"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solidFill>
                    <a:srgbClr val="000000"/>
                  </a:solidFill>
                  <a:latin typeface="Times New Roman" panose="02020603050405020304" pitchFamily="18" charset="0"/>
                </a:rPr>
                <a:t>x</a:t>
              </a:r>
              <a:r>
                <a:rPr lang="en-US" altLang="en-US" sz="2400" baseline="-25000">
                  <a:solidFill>
                    <a:srgbClr val="000000"/>
                  </a:solidFill>
                  <a:latin typeface="Times New Roman" panose="02020603050405020304" pitchFamily="18" charset="0"/>
                </a:rPr>
                <a:t>2</a:t>
              </a:r>
            </a:p>
          </p:txBody>
        </p:sp>
        <p:sp>
          <p:nvSpPr>
            <p:cNvPr id="27661" name="Oval 15"/>
            <p:cNvSpPr>
              <a:spLocks noChangeArrowheads="1"/>
            </p:cNvSpPr>
            <p:nvPr/>
          </p:nvSpPr>
          <p:spPr bwMode="auto">
            <a:xfrm>
              <a:off x="2880" y="864"/>
              <a:ext cx="768"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solidFill>
                    <a:srgbClr val="000000"/>
                  </a:solidFill>
                  <a:latin typeface="Times New Roman" panose="02020603050405020304" pitchFamily="18" charset="0"/>
                </a:rPr>
                <a:t>x</a:t>
              </a:r>
              <a:r>
                <a:rPr lang="en-US" altLang="en-US" sz="2400" baseline="-25000">
                  <a:solidFill>
                    <a:srgbClr val="000000"/>
                  </a:solidFill>
                  <a:latin typeface="Times New Roman" panose="02020603050405020304" pitchFamily="18" charset="0"/>
                </a:rPr>
                <a:t>3</a:t>
              </a:r>
            </a:p>
          </p:txBody>
        </p:sp>
        <p:sp>
          <p:nvSpPr>
            <p:cNvPr id="27662" name="Line 16"/>
            <p:cNvSpPr>
              <a:spLocks noChangeShapeType="1"/>
            </p:cNvSpPr>
            <p:nvPr/>
          </p:nvSpPr>
          <p:spPr bwMode="auto">
            <a:xfrm>
              <a:off x="1344" y="1248"/>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7663" name="Text Box 17"/>
            <p:cNvSpPr txBox="1">
              <a:spLocks noChangeArrowheads="1"/>
            </p:cNvSpPr>
            <p:nvPr/>
          </p:nvSpPr>
          <p:spPr bwMode="auto">
            <a:xfrm>
              <a:off x="1392" y="960"/>
              <a:ext cx="3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solidFill>
                    <a:srgbClr val="000000"/>
                  </a:solidFill>
                  <a:latin typeface="Times New Roman" panose="02020603050405020304" pitchFamily="18" charset="0"/>
                </a:rPr>
                <a:t>20</a:t>
              </a:r>
              <a:endParaRPr lang="en-US" altLang="en-US" sz="2400" baseline="-25000">
                <a:solidFill>
                  <a:srgbClr val="000000"/>
                </a:solidFill>
                <a:latin typeface="Times New Roman" panose="02020603050405020304" pitchFamily="18" charset="0"/>
              </a:endParaRPr>
            </a:p>
          </p:txBody>
        </p:sp>
        <p:sp>
          <p:nvSpPr>
            <p:cNvPr id="27664" name="Text Box 18"/>
            <p:cNvSpPr txBox="1">
              <a:spLocks noChangeArrowheads="1"/>
            </p:cNvSpPr>
            <p:nvPr/>
          </p:nvSpPr>
          <p:spPr bwMode="auto">
            <a:xfrm>
              <a:off x="2544" y="960"/>
              <a:ext cx="2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solidFill>
                    <a:srgbClr val="000000"/>
                  </a:solidFill>
                  <a:latin typeface="Times New Roman" panose="02020603050405020304" pitchFamily="18" charset="0"/>
                </a:rPr>
                <a:t>2</a:t>
              </a:r>
              <a:endParaRPr lang="en-US" altLang="en-US" sz="2400" baseline="-25000">
                <a:solidFill>
                  <a:srgbClr val="000000"/>
                </a:solidFill>
                <a:latin typeface="Times New Roman" panose="02020603050405020304" pitchFamily="18" charset="0"/>
              </a:endParaRPr>
            </a:p>
          </p:txBody>
        </p:sp>
        <p:sp>
          <p:nvSpPr>
            <p:cNvPr id="27665" name="Line 19"/>
            <p:cNvSpPr>
              <a:spLocks noChangeShapeType="1"/>
            </p:cNvSpPr>
            <p:nvPr/>
          </p:nvSpPr>
          <p:spPr bwMode="auto">
            <a:xfrm>
              <a:off x="960" y="1632"/>
              <a:ext cx="0" cy="19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7666" name="Line 20"/>
            <p:cNvSpPr>
              <a:spLocks noChangeShapeType="1"/>
            </p:cNvSpPr>
            <p:nvPr/>
          </p:nvSpPr>
          <p:spPr bwMode="auto">
            <a:xfrm>
              <a:off x="3264" y="1632"/>
              <a:ext cx="0" cy="19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7667" name="Line 21"/>
            <p:cNvSpPr>
              <a:spLocks noChangeShapeType="1"/>
            </p:cNvSpPr>
            <p:nvPr/>
          </p:nvSpPr>
          <p:spPr bwMode="auto">
            <a:xfrm>
              <a:off x="2112" y="1632"/>
              <a:ext cx="0" cy="19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7668" name="Line 22"/>
            <p:cNvSpPr>
              <a:spLocks noChangeShapeType="1"/>
            </p:cNvSpPr>
            <p:nvPr/>
          </p:nvSpPr>
          <p:spPr bwMode="auto">
            <a:xfrm>
              <a:off x="336" y="1296"/>
              <a:ext cx="24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7669" name="Text Box 23"/>
            <p:cNvSpPr txBox="1">
              <a:spLocks noChangeArrowheads="1"/>
            </p:cNvSpPr>
            <p:nvPr/>
          </p:nvSpPr>
          <p:spPr bwMode="auto">
            <a:xfrm>
              <a:off x="192" y="960"/>
              <a:ext cx="4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solidFill>
                    <a:srgbClr val="000000"/>
                  </a:solidFill>
                  <a:latin typeface="Times New Roman" panose="02020603050405020304" pitchFamily="18" charset="0"/>
                </a:rPr>
                <a:t>100</a:t>
              </a:r>
              <a:endParaRPr lang="en-US" altLang="en-US" sz="2400" baseline="-25000">
                <a:solidFill>
                  <a:srgbClr val="000000"/>
                </a:solidFill>
                <a:latin typeface="Times New Roman" panose="02020603050405020304" pitchFamily="18" charset="0"/>
              </a:endParaRPr>
            </a:p>
          </p:txBody>
        </p:sp>
        <p:sp>
          <p:nvSpPr>
            <p:cNvPr id="27670" name="Line 24"/>
            <p:cNvSpPr>
              <a:spLocks noChangeShapeType="1"/>
            </p:cNvSpPr>
            <p:nvPr/>
          </p:nvSpPr>
          <p:spPr bwMode="auto">
            <a:xfrm>
              <a:off x="2496" y="1248"/>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7671" name="Text Box 25"/>
            <p:cNvSpPr txBox="1">
              <a:spLocks noChangeArrowheads="1"/>
            </p:cNvSpPr>
            <p:nvPr/>
          </p:nvSpPr>
          <p:spPr bwMode="auto">
            <a:xfrm>
              <a:off x="1008" y="1584"/>
              <a:ext cx="3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solidFill>
                    <a:srgbClr val="000000"/>
                  </a:solidFill>
                  <a:latin typeface="Times New Roman" panose="02020603050405020304" pitchFamily="18" charset="0"/>
                </a:rPr>
                <a:t>80</a:t>
              </a:r>
              <a:endParaRPr lang="en-US" altLang="en-US" sz="2400" baseline="-25000">
                <a:solidFill>
                  <a:srgbClr val="000000"/>
                </a:solidFill>
                <a:latin typeface="Times New Roman" panose="02020603050405020304" pitchFamily="18" charset="0"/>
              </a:endParaRPr>
            </a:p>
          </p:txBody>
        </p:sp>
        <p:sp>
          <p:nvSpPr>
            <p:cNvPr id="27672" name="Text Box 26"/>
            <p:cNvSpPr txBox="1">
              <a:spLocks noChangeArrowheads="1"/>
            </p:cNvSpPr>
            <p:nvPr/>
          </p:nvSpPr>
          <p:spPr bwMode="auto">
            <a:xfrm>
              <a:off x="3312" y="1584"/>
              <a:ext cx="2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solidFill>
                    <a:srgbClr val="000000"/>
                  </a:solidFill>
                  <a:latin typeface="Times New Roman" panose="02020603050405020304" pitchFamily="18" charset="0"/>
                </a:rPr>
                <a:t>2</a:t>
              </a:r>
              <a:endParaRPr lang="en-US" altLang="en-US" sz="2400" baseline="-25000">
                <a:solidFill>
                  <a:srgbClr val="000000"/>
                </a:solidFill>
                <a:latin typeface="Times New Roman" panose="02020603050405020304" pitchFamily="18" charset="0"/>
              </a:endParaRPr>
            </a:p>
          </p:txBody>
        </p:sp>
        <p:sp>
          <p:nvSpPr>
            <p:cNvPr id="27673" name="Text Box 27"/>
            <p:cNvSpPr txBox="1">
              <a:spLocks noChangeArrowheads="1"/>
            </p:cNvSpPr>
            <p:nvPr/>
          </p:nvSpPr>
          <p:spPr bwMode="auto">
            <a:xfrm>
              <a:off x="2160" y="1584"/>
              <a:ext cx="3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solidFill>
                    <a:srgbClr val="000000"/>
                  </a:solidFill>
                  <a:latin typeface="Times New Roman" panose="02020603050405020304" pitchFamily="18" charset="0"/>
                </a:rPr>
                <a:t>18</a:t>
              </a:r>
              <a:endParaRPr lang="en-US" altLang="en-US" sz="2400" baseline="-25000">
                <a:solidFill>
                  <a:srgbClr val="000000"/>
                </a:solidFill>
                <a:latin typeface="Times New Roman" panose="02020603050405020304" pitchFamily="18" charset="0"/>
              </a:endParaRPr>
            </a:p>
          </p:txBody>
        </p:sp>
      </p:grpSp>
      <p:sp>
        <p:nvSpPr>
          <p:cNvPr id="27655" name="Rectangle 28"/>
          <p:cNvSpPr>
            <a:spLocks noChangeArrowheads="1"/>
          </p:cNvSpPr>
          <p:nvPr/>
        </p:nvSpPr>
        <p:spPr bwMode="auto">
          <a:xfrm>
            <a:off x="5562600" y="914400"/>
            <a:ext cx="2362200" cy="495300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27656" name="Object 26"/>
          <p:cNvGraphicFramePr>
            <a:graphicFrameLocks noChangeAspect="1"/>
          </p:cNvGraphicFramePr>
          <p:nvPr/>
        </p:nvGraphicFramePr>
        <p:xfrm>
          <a:off x="5638800" y="2895600"/>
          <a:ext cx="2166938" cy="1498600"/>
        </p:xfrm>
        <a:graphic>
          <a:graphicData uri="http://schemas.openxmlformats.org/presentationml/2006/ole">
            <mc:AlternateContent xmlns:mc="http://schemas.openxmlformats.org/markup-compatibility/2006">
              <mc:Choice xmlns:v="urn:schemas-microsoft-com:vml" Requires="v">
                <p:oleObj spid="_x0000_s12387" name="Equation" r:id="rId7" imgW="1028254" imgH="710891" progId="Equation.3">
                  <p:embed/>
                </p:oleObj>
              </mc:Choice>
              <mc:Fallback>
                <p:oleObj name="Equation" r:id="rId7" imgW="1028254" imgH="710891" progId="Equation.3">
                  <p:embed/>
                  <p:pic>
                    <p:nvPicPr>
                      <p:cNvPr id="27656"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2895600"/>
                        <a:ext cx="2166938"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7" name="Object 27"/>
          <p:cNvGraphicFramePr>
            <a:graphicFrameLocks noChangeAspect="1"/>
          </p:cNvGraphicFramePr>
          <p:nvPr/>
        </p:nvGraphicFramePr>
        <p:xfrm>
          <a:off x="2133600" y="4724400"/>
          <a:ext cx="3276600" cy="1649413"/>
        </p:xfrm>
        <a:graphic>
          <a:graphicData uri="http://schemas.openxmlformats.org/presentationml/2006/ole">
            <mc:AlternateContent xmlns:mc="http://schemas.openxmlformats.org/markup-compatibility/2006">
              <mc:Choice xmlns:v="urn:schemas-microsoft-com:vml" Requires="v">
                <p:oleObj spid="_x0000_s12388" name="Equation" r:id="rId9" imgW="1663700" imgH="838200" progId="Equation.3">
                  <p:embed/>
                </p:oleObj>
              </mc:Choice>
              <mc:Fallback>
                <p:oleObj name="Equation" r:id="rId9" imgW="1663700" imgH="838200" progId="Equation.3">
                  <p:embed/>
                  <p:pic>
                    <p:nvPicPr>
                      <p:cNvPr id="27657"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4724400"/>
                        <a:ext cx="32766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8" name="Object 28"/>
          <p:cNvGraphicFramePr>
            <a:graphicFrameLocks noChangeAspect="1"/>
          </p:cNvGraphicFramePr>
          <p:nvPr/>
        </p:nvGraphicFramePr>
        <p:xfrm>
          <a:off x="6172200" y="4343400"/>
          <a:ext cx="1338263" cy="1498600"/>
        </p:xfrm>
        <a:graphic>
          <a:graphicData uri="http://schemas.openxmlformats.org/presentationml/2006/ole">
            <mc:AlternateContent xmlns:mc="http://schemas.openxmlformats.org/markup-compatibility/2006">
              <mc:Choice xmlns:v="urn:schemas-microsoft-com:vml" Requires="v">
                <p:oleObj spid="_x0000_s12389" name="Equation" r:id="rId11" imgW="634725" imgH="710891" progId="Equation.3">
                  <p:embed/>
                </p:oleObj>
              </mc:Choice>
              <mc:Fallback>
                <p:oleObj name="Equation" r:id="rId11" imgW="634725" imgH="710891" progId="Equation.3">
                  <p:embed/>
                  <p:pic>
                    <p:nvPicPr>
                      <p:cNvPr id="27658" name="Object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4343400"/>
                        <a:ext cx="1338263"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9133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762000" y="912813"/>
            <a:ext cx="277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b="1">
                <a:solidFill>
                  <a:schemeClr val="tx2"/>
                </a:solidFill>
                <a:latin typeface="Arial" panose="020B0604020202020204" pitchFamily="34" charset="0"/>
              </a:rPr>
              <a:t>Direct Sign Matrix</a:t>
            </a:r>
          </a:p>
        </p:txBody>
      </p:sp>
      <p:graphicFrame>
        <p:nvGraphicFramePr>
          <p:cNvPr id="28675" name="Object 2"/>
          <p:cNvGraphicFramePr>
            <a:graphicFrameLocks noChangeAspect="1"/>
          </p:cNvGraphicFramePr>
          <p:nvPr/>
        </p:nvGraphicFramePr>
        <p:xfrm>
          <a:off x="4419600" y="1676400"/>
          <a:ext cx="2632075" cy="1443038"/>
        </p:xfrm>
        <a:graphic>
          <a:graphicData uri="http://schemas.openxmlformats.org/presentationml/2006/ole">
            <mc:AlternateContent xmlns:mc="http://schemas.openxmlformats.org/markup-compatibility/2006">
              <mc:Choice xmlns:v="urn:schemas-microsoft-com:vml" Requires="v">
                <p:oleObj spid="_x0000_s13354" name="Equation" r:id="rId3" imgW="1333500" imgH="723900" progId="Equation.COEE2">
                  <p:embed/>
                </p:oleObj>
              </mc:Choice>
              <mc:Fallback>
                <p:oleObj name="Equation" r:id="rId3" imgW="1333500" imgH="723900" progId="Equation.COEE2">
                  <p:embed/>
                  <p:pic>
                    <p:nvPicPr>
                      <p:cNvPr id="2867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676400"/>
                        <a:ext cx="2632075"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6" name="Text Box 4"/>
          <p:cNvSpPr txBox="1">
            <a:spLocks noChangeArrowheads="1"/>
          </p:cNvSpPr>
          <p:nvPr/>
        </p:nvSpPr>
        <p:spPr bwMode="auto">
          <a:xfrm>
            <a:off x="2971800" y="4298950"/>
            <a:ext cx="41386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solidFill>
                  <a:schemeClr val="tx2"/>
                </a:solidFill>
                <a:latin typeface="Times New Roman" panose="02020603050405020304" pitchFamily="18" charset="0"/>
              </a:rPr>
              <a:t>(sd</a:t>
            </a:r>
            <a:r>
              <a:rPr lang="en-US" altLang="en-US" sz="2400" baseline="-25000">
                <a:solidFill>
                  <a:schemeClr val="tx2"/>
                </a:solidFill>
                <a:latin typeface="Times New Roman" panose="02020603050405020304" pitchFamily="18" charset="0"/>
              </a:rPr>
              <a:t>21</a:t>
            </a:r>
            <a:r>
              <a:rPr lang="en-US" altLang="en-US" sz="2400">
                <a:solidFill>
                  <a:schemeClr val="tx2"/>
                </a:solidFill>
                <a:latin typeface="Times New Roman" panose="02020603050405020304" pitchFamily="18" charset="0"/>
              </a:rPr>
              <a:t>,sd</a:t>
            </a:r>
            <a:r>
              <a:rPr lang="en-US" altLang="en-US" sz="2400" baseline="-25000">
                <a:solidFill>
                  <a:schemeClr val="tx2"/>
                </a:solidFill>
                <a:latin typeface="Times New Roman" panose="02020603050405020304" pitchFamily="18" charset="0"/>
              </a:rPr>
              <a:t>12</a:t>
            </a:r>
            <a:r>
              <a:rPr lang="en-US" altLang="en-US" sz="2400">
                <a:solidFill>
                  <a:schemeClr val="tx2"/>
                </a:solidFill>
                <a:latin typeface="Times New Roman" panose="02020603050405020304" pitchFamily="18" charset="0"/>
              </a:rPr>
              <a:t>) = (+, </a:t>
            </a:r>
            <a:r>
              <a:rPr lang="en-US" altLang="en-US" sz="2400">
                <a:solidFill>
                  <a:schemeClr val="tx2"/>
                </a:solidFill>
                <a:latin typeface="Times New Roman" panose="02020603050405020304" pitchFamily="18" charset="0"/>
                <a:cs typeface="Times New Roman" panose="02020603050405020304" pitchFamily="18" charset="0"/>
              </a:rPr>
              <a:t>–</a:t>
            </a:r>
            <a:r>
              <a:rPr lang="en-US" altLang="en-US" sz="2400">
                <a:solidFill>
                  <a:schemeClr val="tx2"/>
                </a:solidFill>
                <a:latin typeface="Times New Roman" panose="02020603050405020304" pitchFamily="18" charset="0"/>
              </a:rPr>
              <a:t>)</a:t>
            </a:r>
            <a:r>
              <a:rPr lang="en-US" altLang="en-US" sz="2400">
                <a:solidFill>
                  <a:schemeClr val="tx2"/>
                </a:solidFill>
                <a:latin typeface="Times New Roman" panose="02020603050405020304" pitchFamily="18" charset="0"/>
                <a:cs typeface="Times New Roman" panose="02020603050405020304" pitchFamily="18" charset="0"/>
              </a:rPr>
              <a:t> → predation</a:t>
            </a:r>
          </a:p>
          <a:p>
            <a:pPr eaLnBrk="1" hangingPunct="1">
              <a:spcBef>
                <a:spcPct val="0"/>
              </a:spcBef>
              <a:buClrTx/>
              <a:buSzTx/>
              <a:buFontTx/>
              <a:buNone/>
            </a:pPr>
            <a:r>
              <a:rPr lang="en-US" altLang="en-US" sz="2400">
                <a:solidFill>
                  <a:schemeClr val="tx2"/>
                </a:solidFill>
                <a:latin typeface="Times New Roman" panose="02020603050405020304" pitchFamily="18" charset="0"/>
              </a:rPr>
              <a:t>(sd</a:t>
            </a:r>
            <a:r>
              <a:rPr lang="en-US" altLang="en-US" sz="2400" baseline="-25000">
                <a:solidFill>
                  <a:schemeClr val="tx2"/>
                </a:solidFill>
                <a:latin typeface="Times New Roman" panose="02020603050405020304" pitchFamily="18" charset="0"/>
              </a:rPr>
              <a:t>32</a:t>
            </a:r>
            <a:r>
              <a:rPr lang="en-US" altLang="en-US" sz="2400">
                <a:solidFill>
                  <a:schemeClr val="tx2"/>
                </a:solidFill>
                <a:latin typeface="Times New Roman" panose="02020603050405020304" pitchFamily="18" charset="0"/>
              </a:rPr>
              <a:t>,sd</a:t>
            </a:r>
            <a:r>
              <a:rPr lang="en-US" altLang="en-US" sz="2400" baseline="-25000">
                <a:solidFill>
                  <a:schemeClr val="tx2"/>
                </a:solidFill>
                <a:latin typeface="Times New Roman" panose="02020603050405020304" pitchFamily="18" charset="0"/>
              </a:rPr>
              <a:t>23</a:t>
            </a:r>
            <a:r>
              <a:rPr lang="en-US" altLang="en-US" sz="2400">
                <a:solidFill>
                  <a:schemeClr val="tx2"/>
                </a:solidFill>
                <a:latin typeface="Times New Roman" panose="02020603050405020304" pitchFamily="18" charset="0"/>
              </a:rPr>
              <a:t>) = (+, </a:t>
            </a:r>
            <a:r>
              <a:rPr lang="en-US" altLang="en-US" sz="2400">
                <a:solidFill>
                  <a:schemeClr val="tx2"/>
                </a:solidFill>
                <a:latin typeface="Times New Roman" panose="02020603050405020304" pitchFamily="18" charset="0"/>
                <a:cs typeface="Times New Roman" panose="02020603050405020304" pitchFamily="18" charset="0"/>
              </a:rPr>
              <a:t>–</a:t>
            </a:r>
            <a:r>
              <a:rPr lang="en-US" altLang="en-US" sz="2400">
                <a:solidFill>
                  <a:schemeClr val="tx2"/>
                </a:solidFill>
                <a:latin typeface="Times New Roman" panose="02020603050405020304" pitchFamily="18" charset="0"/>
              </a:rPr>
              <a:t>)</a:t>
            </a:r>
            <a:r>
              <a:rPr lang="en-US" altLang="en-US" sz="2400">
                <a:solidFill>
                  <a:schemeClr val="tx2"/>
                </a:solidFill>
                <a:latin typeface="Times New Roman" panose="02020603050405020304" pitchFamily="18" charset="0"/>
                <a:cs typeface="Times New Roman" panose="02020603050405020304" pitchFamily="18" charset="0"/>
              </a:rPr>
              <a:t> → predation</a:t>
            </a:r>
          </a:p>
          <a:p>
            <a:pPr eaLnBrk="1" hangingPunct="1">
              <a:spcBef>
                <a:spcPct val="0"/>
              </a:spcBef>
              <a:buClrTx/>
              <a:buSzTx/>
              <a:buFontTx/>
              <a:buNone/>
            </a:pPr>
            <a:r>
              <a:rPr lang="en-US" altLang="en-US" sz="2400">
                <a:solidFill>
                  <a:schemeClr val="tx2"/>
                </a:solidFill>
                <a:latin typeface="Times New Roman" panose="02020603050405020304" pitchFamily="18" charset="0"/>
              </a:rPr>
              <a:t>(sd</a:t>
            </a:r>
            <a:r>
              <a:rPr lang="en-US" altLang="en-US" sz="2400" baseline="-25000">
                <a:solidFill>
                  <a:schemeClr val="tx2"/>
                </a:solidFill>
                <a:latin typeface="Times New Roman" panose="02020603050405020304" pitchFamily="18" charset="0"/>
              </a:rPr>
              <a:t>31</a:t>
            </a:r>
            <a:r>
              <a:rPr lang="en-US" altLang="en-US" sz="2400">
                <a:solidFill>
                  <a:schemeClr val="tx2"/>
                </a:solidFill>
                <a:latin typeface="Times New Roman" panose="02020603050405020304" pitchFamily="18" charset="0"/>
              </a:rPr>
              <a:t>,sd</a:t>
            </a:r>
            <a:r>
              <a:rPr lang="en-US" altLang="en-US" sz="2400" baseline="-25000">
                <a:solidFill>
                  <a:schemeClr val="tx2"/>
                </a:solidFill>
                <a:latin typeface="Times New Roman" panose="02020603050405020304" pitchFamily="18" charset="0"/>
              </a:rPr>
              <a:t>13</a:t>
            </a:r>
            <a:r>
              <a:rPr lang="en-US" altLang="en-US" sz="2400">
                <a:solidFill>
                  <a:schemeClr val="tx2"/>
                </a:solidFill>
                <a:latin typeface="Times New Roman" panose="02020603050405020304" pitchFamily="18" charset="0"/>
              </a:rPr>
              <a:t>) = (0, 0)</a:t>
            </a:r>
            <a:r>
              <a:rPr lang="en-US" altLang="en-US" sz="2400">
                <a:solidFill>
                  <a:schemeClr val="tx2"/>
                </a:solidFill>
                <a:latin typeface="Times New Roman" panose="02020603050405020304" pitchFamily="18" charset="0"/>
                <a:cs typeface="Times New Roman" panose="02020603050405020304" pitchFamily="18" charset="0"/>
              </a:rPr>
              <a:t> → neutralism</a:t>
            </a:r>
          </a:p>
        </p:txBody>
      </p:sp>
      <p:sp>
        <p:nvSpPr>
          <p:cNvPr id="28677" name="Text Box 16"/>
          <p:cNvSpPr txBox="1">
            <a:spLocks noChangeArrowheads="1"/>
          </p:cNvSpPr>
          <p:nvPr/>
        </p:nvSpPr>
        <p:spPr bwMode="auto">
          <a:xfrm>
            <a:off x="533400" y="3657600"/>
            <a:ext cx="8353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solidFill>
                  <a:schemeClr val="tx2"/>
                </a:solidFill>
                <a:latin typeface="Times New Roman" panose="02020603050405020304" pitchFamily="18" charset="0"/>
              </a:rPr>
              <a:t>Direct relations – from comparing terms across the main diagonal:</a:t>
            </a:r>
          </a:p>
        </p:txBody>
      </p:sp>
      <p:graphicFrame>
        <p:nvGraphicFramePr>
          <p:cNvPr id="28678" name="Object 17"/>
          <p:cNvGraphicFramePr>
            <a:graphicFrameLocks noChangeAspect="1"/>
          </p:cNvGraphicFramePr>
          <p:nvPr/>
        </p:nvGraphicFramePr>
        <p:xfrm>
          <a:off x="609600" y="1474788"/>
          <a:ext cx="3276600" cy="1649412"/>
        </p:xfrm>
        <a:graphic>
          <a:graphicData uri="http://schemas.openxmlformats.org/presentationml/2006/ole">
            <mc:AlternateContent xmlns:mc="http://schemas.openxmlformats.org/markup-compatibility/2006">
              <mc:Choice xmlns:v="urn:schemas-microsoft-com:vml" Requires="v">
                <p:oleObj spid="_x0000_s13355" name="Equation" r:id="rId5" imgW="1663700" imgH="838200" progId="Equation.3">
                  <p:embed/>
                </p:oleObj>
              </mc:Choice>
              <mc:Fallback>
                <p:oleObj name="Equation" r:id="rId5" imgW="1663700" imgH="838200" progId="Equation.3">
                  <p:embed/>
                  <p:pic>
                    <p:nvPicPr>
                      <p:cNvPr id="28678"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474788"/>
                        <a:ext cx="3276600"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8679" name="Group 12"/>
          <p:cNvGrpSpPr>
            <a:grpSpLocks/>
          </p:cNvGrpSpPr>
          <p:nvPr/>
        </p:nvGrpSpPr>
        <p:grpSpPr bwMode="auto">
          <a:xfrm>
            <a:off x="4800600" y="304800"/>
            <a:ext cx="3886200" cy="1044575"/>
            <a:chOff x="192" y="864"/>
            <a:chExt cx="3456" cy="1066"/>
          </a:xfrm>
        </p:grpSpPr>
        <p:sp>
          <p:nvSpPr>
            <p:cNvPr id="28680" name="Oval 13"/>
            <p:cNvSpPr>
              <a:spLocks noChangeArrowheads="1"/>
            </p:cNvSpPr>
            <p:nvPr/>
          </p:nvSpPr>
          <p:spPr bwMode="auto">
            <a:xfrm>
              <a:off x="576" y="864"/>
              <a:ext cx="768"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solidFill>
                    <a:srgbClr val="000000"/>
                  </a:solidFill>
                  <a:latin typeface="Times New Roman" panose="02020603050405020304" pitchFamily="18" charset="0"/>
                </a:rPr>
                <a:t>x</a:t>
              </a:r>
              <a:r>
                <a:rPr lang="en-US" altLang="en-US" sz="2400" baseline="-25000">
                  <a:solidFill>
                    <a:srgbClr val="000000"/>
                  </a:solidFill>
                  <a:latin typeface="Times New Roman" panose="02020603050405020304" pitchFamily="18" charset="0"/>
                </a:rPr>
                <a:t>1</a:t>
              </a:r>
            </a:p>
          </p:txBody>
        </p:sp>
        <p:sp>
          <p:nvSpPr>
            <p:cNvPr id="28681" name="Oval 14"/>
            <p:cNvSpPr>
              <a:spLocks noChangeArrowheads="1"/>
            </p:cNvSpPr>
            <p:nvPr/>
          </p:nvSpPr>
          <p:spPr bwMode="auto">
            <a:xfrm>
              <a:off x="1728" y="864"/>
              <a:ext cx="768"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solidFill>
                    <a:srgbClr val="000000"/>
                  </a:solidFill>
                  <a:latin typeface="Times New Roman" panose="02020603050405020304" pitchFamily="18" charset="0"/>
                </a:rPr>
                <a:t>x</a:t>
              </a:r>
              <a:r>
                <a:rPr lang="en-US" altLang="en-US" sz="2400" baseline="-25000">
                  <a:solidFill>
                    <a:srgbClr val="000000"/>
                  </a:solidFill>
                  <a:latin typeface="Times New Roman" panose="02020603050405020304" pitchFamily="18" charset="0"/>
                </a:rPr>
                <a:t>2</a:t>
              </a:r>
            </a:p>
          </p:txBody>
        </p:sp>
        <p:sp>
          <p:nvSpPr>
            <p:cNvPr id="28682" name="Oval 15"/>
            <p:cNvSpPr>
              <a:spLocks noChangeArrowheads="1"/>
            </p:cNvSpPr>
            <p:nvPr/>
          </p:nvSpPr>
          <p:spPr bwMode="auto">
            <a:xfrm>
              <a:off x="2880" y="864"/>
              <a:ext cx="768"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2400">
                  <a:solidFill>
                    <a:srgbClr val="000000"/>
                  </a:solidFill>
                  <a:latin typeface="Times New Roman" panose="02020603050405020304" pitchFamily="18" charset="0"/>
                </a:rPr>
                <a:t>x</a:t>
              </a:r>
              <a:r>
                <a:rPr lang="en-US" altLang="en-US" sz="2400" baseline="-25000">
                  <a:solidFill>
                    <a:srgbClr val="000000"/>
                  </a:solidFill>
                  <a:latin typeface="Times New Roman" panose="02020603050405020304" pitchFamily="18" charset="0"/>
                </a:rPr>
                <a:t>3</a:t>
              </a:r>
            </a:p>
          </p:txBody>
        </p:sp>
        <p:sp>
          <p:nvSpPr>
            <p:cNvPr id="28683" name="Line 16"/>
            <p:cNvSpPr>
              <a:spLocks noChangeShapeType="1"/>
            </p:cNvSpPr>
            <p:nvPr/>
          </p:nvSpPr>
          <p:spPr bwMode="auto">
            <a:xfrm>
              <a:off x="1344" y="1248"/>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684" name="Text Box 17"/>
            <p:cNvSpPr txBox="1">
              <a:spLocks noChangeArrowheads="1"/>
            </p:cNvSpPr>
            <p:nvPr/>
          </p:nvSpPr>
          <p:spPr bwMode="auto">
            <a:xfrm>
              <a:off x="1392" y="960"/>
              <a:ext cx="34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600">
                  <a:solidFill>
                    <a:srgbClr val="000000"/>
                  </a:solidFill>
                  <a:latin typeface="Times New Roman" panose="02020603050405020304" pitchFamily="18" charset="0"/>
                </a:rPr>
                <a:t>20</a:t>
              </a:r>
              <a:endParaRPr lang="en-US" altLang="en-US" sz="1600" baseline="-25000">
                <a:solidFill>
                  <a:srgbClr val="000000"/>
                </a:solidFill>
                <a:latin typeface="Times New Roman" panose="02020603050405020304" pitchFamily="18" charset="0"/>
              </a:endParaRPr>
            </a:p>
          </p:txBody>
        </p:sp>
        <p:sp>
          <p:nvSpPr>
            <p:cNvPr id="28685" name="Text Box 18"/>
            <p:cNvSpPr txBox="1">
              <a:spLocks noChangeArrowheads="1"/>
            </p:cNvSpPr>
            <p:nvPr/>
          </p:nvSpPr>
          <p:spPr bwMode="auto">
            <a:xfrm>
              <a:off x="2544" y="960"/>
              <a:ext cx="25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600">
                  <a:solidFill>
                    <a:srgbClr val="000000"/>
                  </a:solidFill>
                  <a:latin typeface="Times New Roman" panose="02020603050405020304" pitchFamily="18" charset="0"/>
                </a:rPr>
                <a:t>2</a:t>
              </a:r>
              <a:endParaRPr lang="en-US" altLang="en-US" sz="1600" baseline="-25000">
                <a:solidFill>
                  <a:srgbClr val="000000"/>
                </a:solidFill>
                <a:latin typeface="Times New Roman" panose="02020603050405020304" pitchFamily="18" charset="0"/>
              </a:endParaRPr>
            </a:p>
          </p:txBody>
        </p:sp>
        <p:sp>
          <p:nvSpPr>
            <p:cNvPr id="28686" name="Line 19"/>
            <p:cNvSpPr>
              <a:spLocks noChangeShapeType="1"/>
            </p:cNvSpPr>
            <p:nvPr/>
          </p:nvSpPr>
          <p:spPr bwMode="auto">
            <a:xfrm>
              <a:off x="960" y="1632"/>
              <a:ext cx="0" cy="19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8687" name="Line 20"/>
            <p:cNvSpPr>
              <a:spLocks noChangeShapeType="1"/>
            </p:cNvSpPr>
            <p:nvPr/>
          </p:nvSpPr>
          <p:spPr bwMode="auto">
            <a:xfrm>
              <a:off x="3264" y="1632"/>
              <a:ext cx="0" cy="19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8688" name="Line 21"/>
            <p:cNvSpPr>
              <a:spLocks noChangeShapeType="1"/>
            </p:cNvSpPr>
            <p:nvPr/>
          </p:nvSpPr>
          <p:spPr bwMode="auto">
            <a:xfrm>
              <a:off x="2112" y="1632"/>
              <a:ext cx="0" cy="19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8689" name="Line 22"/>
            <p:cNvSpPr>
              <a:spLocks noChangeShapeType="1"/>
            </p:cNvSpPr>
            <p:nvPr/>
          </p:nvSpPr>
          <p:spPr bwMode="auto">
            <a:xfrm>
              <a:off x="336" y="1296"/>
              <a:ext cx="24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s-CZ"/>
            </a:p>
          </p:txBody>
        </p:sp>
        <p:sp>
          <p:nvSpPr>
            <p:cNvPr id="28690" name="Text Box 23"/>
            <p:cNvSpPr txBox="1">
              <a:spLocks noChangeArrowheads="1"/>
            </p:cNvSpPr>
            <p:nvPr/>
          </p:nvSpPr>
          <p:spPr bwMode="auto">
            <a:xfrm>
              <a:off x="192" y="960"/>
              <a:ext cx="43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600">
                  <a:solidFill>
                    <a:srgbClr val="000000"/>
                  </a:solidFill>
                  <a:latin typeface="Times New Roman" panose="02020603050405020304" pitchFamily="18" charset="0"/>
                </a:rPr>
                <a:t>100</a:t>
              </a:r>
              <a:endParaRPr lang="en-US" altLang="en-US" sz="1600" baseline="-25000">
                <a:solidFill>
                  <a:srgbClr val="000000"/>
                </a:solidFill>
                <a:latin typeface="Times New Roman" panose="02020603050405020304" pitchFamily="18" charset="0"/>
              </a:endParaRPr>
            </a:p>
          </p:txBody>
        </p:sp>
        <p:sp>
          <p:nvSpPr>
            <p:cNvPr id="28691" name="Line 24"/>
            <p:cNvSpPr>
              <a:spLocks noChangeShapeType="1"/>
            </p:cNvSpPr>
            <p:nvPr/>
          </p:nvSpPr>
          <p:spPr bwMode="auto">
            <a:xfrm>
              <a:off x="2496" y="1248"/>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692" name="Text Box 25"/>
            <p:cNvSpPr txBox="1">
              <a:spLocks noChangeArrowheads="1"/>
            </p:cNvSpPr>
            <p:nvPr/>
          </p:nvSpPr>
          <p:spPr bwMode="auto">
            <a:xfrm>
              <a:off x="1008" y="1584"/>
              <a:ext cx="34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600">
                  <a:solidFill>
                    <a:srgbClr val="000000"/>
                  </a:solidFill>
                  <a:latin typeface="Times New Roman" panose="02020603050405020304" pitchFamily="18" charset="0"/>
                </a:rPr>
                <a:t>80</a:t>
              </a:r>
              <a:endParaRPr lang="en-US" altLang="en-US" sz="1600" baseline="-25000">
                <a:solidFill>
                  <a:srgbClr val="000000"/>
                </a:solidFill>
                <a:latin typeface="Times New Roman" panose="02020603050405020304" pitchFamily="18" charset="0"/>
              </a:endParaRPr>
            </a:p>
          </p:txBody>
        </p:sp>
        <p:sp>
          <p:nvSpPr>
            <p:cNvPr id="28693" name="Text Box 26"/>
            <p:cNvSpPr txBox="1">
              <a:spLocks noChangeArrowheads="1"/>
            </p:cNvSpPr>
            <p:nvPr/>
          </p:nvSpPr>
          <p:spPr bwMode="auto">
            <a:xfrm>
              <a:off x="3312" y="1584"/>
              <a:ext cx="25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600">
                  <a:solidFill>
                    <a:srgbClr val="000000"/>
                  </a:solidFill>
                  <a:latin typeface="Times New Roman" panose="02020603050405020304" pitchFamily="18" charset="0"/>
                </a:rPr>
                <a:t>2</a:t>
              </a:r>
              <a:endParaRPr lang="en-US" altLang="en-US" sz="1600" baseline="-25000">
                <a:solidFill>
                  <a:srgbClr val="000000"/>
                </a:solidFill>
                <a:latin typeface="Times New Roman" panose="02020603050405020304" pitchFamily="18" charset="0"/>
              </a:endParaRPr>
            </a:p>
          </p:txBody>
        </p:sp>
        <p:sp>
          <p:nvSpPr>
            <p:cNvPr id="28694" name="Text Box 27"/>
            <p:cNvSpPr txBox="1">
              <a:spLocks noChangeArrowheads="1"/>
            </p:cNvSpPr>
            <p:nvPr/>
          </p:nvSpPr>
          <p:spPr bwMode="auto">
            <a:xfrm>
              <a:off x="2160" y="1584"/>
              <a:ext cx="34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600">
                  <a:solidFill>
                    <a:srgbClr val="000000"/>
                  </a:solidFill>
                  <a:latin typeface="Times New Roman" panose="02020603050405020304" pitchFamily="18" charset="0"/>
                </a:rPr>
                <a:t>18</a:t>
              </a:r>
              <a:endParaRPr lang="en-US" altLang="en-US" sz="1600" baseline="-25000">
                <a:solidFill>
                  <a:srgbClr val="000000"/>
                </a:solidFill>
                <a:latin typeface="Times New Roman" panose="02020603050405020304" pitchFamily="18" charset="0"/>
              </a:endParaRPr>
            </a:p>
          </p:txBody>
        </p:sp>
      </p:grpSp>
    </p:spTree>
    <p:extLst>
      <p:ext uri="{BB962C8B-B14F-4D97-AF65-F5344CB8AC3E}">
        <p14:creationId xmlns:p14="http://schemas.microsoft.com/office/powerpoint/2010/main" val="3076227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1295400" y="0"/>
            <a:ext cx="2084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solidFill>
                  <a:schemeClr val="tx2"/>
                </a:solidFill>
                <a:latin typeface="Times New Roman" panose="02020603050405020304" pitchFamily="18" charset="0"/>
              </a:rPr>
              <a:t>Integral Utility:</a:t>
            </a:r>
          </a:p>
        </p:txBody>
      </p:sp>
      <p:graphicFrame>
        <p:nvGraphicFramePr>
          <p:cNvPr id="31888" name="Group 144"/>
          <p:cNvGraphicFramePr>
            <a:graphicFrameLocks noGrp="1"/>
          </p:cNvGraphicFramePr>
          <p:nvPr>
            <p:extLst>
              <p:ext uri="{D42A27DB-BD31-4B8C-83A1-F6EECF244321}">
                <p14:modId xmlns:p14="http://schemas.microsoft.com/office/powerpoint/2010/main" val="1977345938"/>
              </p:ext>
            </p:extLst>
          </p:nvPr>
        </p:nvGraphicFramePr>
        <p:xfrm>
          <a:off x="0" y="1355725"/>
          <a:ext cx="8918575" cy="1158875"/>
        </p:xfrm>
        <a:graphic>
          <a:graphicData uri="http://schemas.openxmlformats.org/drawingml/2006/table">
            <a:tbl>
              <a:tblPr/>
              <a:tblGrid>
                <a:gridCol w="8918575">
                  <a:extLst>
                    <a:ext uri="{9D8B030D-6E8A-4147-A177-3AD203B41FA5}">
                      <a16:colId xmlns:a16="http://schemas.microsoft.com/office/drawing/2014/main" val="20000"/>
                    </a:ext>
                  </a:extLst>
                </a:gridCol>
              </a:tblGrid>
              <a:tr h="1158875">
                <a:tc>
                  <a:txBody>
                    <a:bodyPr/>
                    <a:lstStyle/>
                    <a:p>
                      <a:pPr marL="0" marR="0" lvl="0" indent="0" algn="l" defTabSz="914400" rtl="0" eaLnBrk="1" fontAlgn="base" latinLnBrk="0" hangingPunct="1">
                        <a:lnSpc>
                          <a:spcPct val="90000"/>
                        </a:lnSpc>
                        <a:spcBef>
                          <a:spcPct val="20000"/>
                        </a:spcBef>
                        <a:spcAft>
                          <a:spcPct val="0"/>
                        </a:spcAft>
                        <a:buClr>
                          <a:schemeClr val="bg2"/>
                        </a:buClr>
                        <a:buSzPct val="65000"/>
                        <a:buFont typeface="Wingdings" pitchFamily="2" charset="2"/>
                        <a:buNone/>
                        <a:tabLst/>
                      </a:pPr>
                      <a:r>
                        <a:rPr kumimoji="0" lang="en-US" sz="2400" b="0" i="0" u="none" strike="noStrike" cap="none" normalizeH="0" baseline="0" dirty="0">
                          <a:ln>
                            <a:noFill/>
                          </a:ln>
                          <a:solidFill>
                            <a:schemeClr val="tx1"/>
                          </a:solidFill>
                          <a:effectLst/>
                          <a:latin typeface="Arial" pitchFamily="34" charset="0"/>
                        </a:rPr>
                        <a:t>Utility:          U    =     I     +     D     +    D</a:t>
                      </a:r>
                      <a:r>
                        <a:rPr kumimoji="0" lang="en-US" sz="2400" b="0" i="0" u="none" strike="noStrike" cap="none" normalizeH="0" baseline="30000" dirty="0">
                          <a:ln>
                            <a:noFill/>
                          </a:ln>
                          <a:solidFill>
                            <a:schemeClr val="tx1"/>
                          </a:solidFill>
                          <a:effectLst/>
                          <a:latin typeface="Arial" pitchFamily="34" charset="0"/>
                        </a:rPr>
                        <a:t>2    </a:t>
                      </a:r>
                      <a:r>
                        <a:rPr kumimoji="0" lang="en-US" sz="2400" b="0" i="0" u="none" strike="noStrike" cap="none" normalizeH="0" baseline="0" dirty="0">
                          <a:ln>
                            <a:noFill/>
                          </a:ln>
                          <a:solidFill>
                            <a:schemeClr val="tx1"/>
                          </a:solidFill>
                          <a:effectLst/>
                          <a:latin typeface="Arial" pitchFamily="34" charset="0"/>
                        </a:rPr>
                        <a:t>+    D</a:t>
                      </a:r>
                      <a:r>
                        <a:rPr kumimoji="0" lang="en-US" sz="2400" b="0" i="0" u="none" strike="noStrike" cap="none" normalizeH="0" baseline="30000" dirty="0">
                          <a:ln>
                            <a:noFill/>
                          </a:ln>
                          <a:solidFill>
                            <a:schemeClr val="tx1"/>
                          </a:solidFill>
                          <a:effectLst/>
                          <a:latin typeface="Arial" pitchFamily="34" charset="0"/>
                        </a:rPr>
                        <a:t>3   </a:t>
                      </a:r>
                      <a:r>
                        <a:rPr kumimoji="0" lang="en-US" sz="2400" b="0" i="0" u="none" strike="noStrike" cap="none" normalizeH="0" baseline="0" dirty="0">
                          <a:ln>
                            <a:noFill/>
                          </a:ln>
                          <a:solidFill>
                            <a:schemeClr val="tx1"/>
                          </a:solidFill>
                          <a:effectLst/>
                          <a:latin typeface="Arial" pitchFamily="34" charset="0"/>
                        </a:rPr>
                        <a:t>+    D</a:t>
                      </a:r>
                      <a:r>
                        <a:rPr kumimoji="0" lang="en-US" sz="2400" b="0" i="0" u="none" strike="noStrike" cap="none" normalizeH="0" baseline="30000" dirty="0">
                          <a:ln>
                            <a:noFill/>
                          </a:ln>
                          <a:solidFill>
                            <a:schemeClr val="tx1"/>
                          </a:solidFill>
                          <a:effectLst/>
                          <a:latin typeface="Arial" pitchFamily="34" charset="0"/>
                        </a:rPr>
                        <a:t>4   </a:t>
                      </a:r>
                      <a:r>
                        <a:rPr kumimoji="0" lang="en-US" sz="2400" b="0" i="0" u="none" strike="noStrike" cap="none" normalizeH="0" baseline="0" dirty="0">
                          <a:ln>
                            <a:noFill/>
                          </a:ln>
                          <a:solidFill>
                            <a:schemeClr val="tx1"/>
                          </a:solidFill>
                          <a:effectLst/>
                          <a:latin typeface="Arial" pitchFamily="34" charset="0"/>
                        </a:rPr>
                        <a:t>+   </a:t>
                      </a:r>
                      <a:r>
                        <a:rPr kumimoji="0" lang="en-US" sz="2400" b="0" i="0" u="none" strike="noStrike" cap="none" normalizeH="0" baseline="0" dirty="0">
                          <a:ln>
                            <a:noFill/>
                          </a:ln>
                          <a:solidFill>
                            <a:schemeClr val="tx1"/>
                          </a:solidFill>
                          <a:effectLst/>
                          <a:latin typeface="Times New Roman"/>
                        </a:rPr>
                        <a:t>…</a:t>
                      </a:r>
                      <a:endParaRPr kumimoji="0" lang="en-US" sz="2400" b="0" i="0" u="none" strike="noStrike" cap="none" normalizeH="0" baseline="30000" dirty="0">
                        <a:ln>
                          <a:noFill/>
                        </a:ln>
                        <a:solidFill>
                          <a:schemeClr val="tx1"/>
                        </a:solidFill>
                        <a:effectLst/>
                        <a:latin typeface="Arial" pitchFamily="34" charset="0"/>
                      </a:endParaRPr>
                    </a:p>
                    <a:p>
                      <a:pPr marL="0" marR="0" lvl="0" indent="0" algn="l" defTabSz="914400" rtl="0" eaLnBrk="1" fontAlgn="base" latinLnBrk="0" hangingPunct="1">
                        <a:lnSpc>
                          <a:spcPct val="90000"/>
                        </a:lnSpc>
                        <a:spcBef>
                          <a:spcPct val="20000"/>
                        </a:spcBef>
                        <a:spcAft>
                          <a:spcPct val="0"/>
                        </a:spcAft>
                        <a:buClr>
                          <a:schemeClr val="bg2"/>
                        </a:buClr>
                        <a:buSzPct val="65000"/>
                        <a:buFont typeface="Wingdings" pitchFamily="2" charset="2"/>
                        <a:buNone/>
                        <a:tabLst/>
                      </a:pPr>
                      <a:r>
                        <a:rPr kumimoji="0" lang="en-US" sz="2400" b="0" i="0" u="none" strike="noStrike" cap="none" normalizeH="0" baseline="0" dirty="0">
                          <a:ln>
                            <a:noFill/>
                          </a:ln>
                          <a:solidFill>
                            <a:schemeClr val="tx1"/>
                          </a:solidFill>
                          <a:effectLst/>
                          <a:latin typeface="Arial" pitchFamily="34" charset="0"/>
                        </a:rPr>
                        <a:t>              </a:t>
                      </a:r>
                      <a:r>
                        <a:rPr kumimoji="0" lang="en-US" sz="2000" b="0" i="1" u="none" strike="noStrike" cap="none" normalizeH="0" baseline="0" dirty="0">
                          <a:ln>
                            <a:noFill/>
                          </a:ln>
                          <a:solidFill>
                            <a:schemeClr val="tx1"/>
                          </a:solidFill>
                          <a:effectLst/>
                          <a:latin typeface="Arial" pitchFamily="34" charset="0"/>
                        </a:rPr>
                        <a:t>integral =    initial   +    direct   +               indirect</a:t>
                      </a:r>
                    </a:p>
                    <a:p>
                      <a:pPr marL="0" marR="0" lvl="0" indent="0" algn="l" defTabSz="914400" rtl="0" eaLnBrk="1" fontAlgn="base" latinLnBrk="0" hangingPunct="1">
                        <a:lnSpc>
                          <a:spcPct val="90000"/>
                        </a:lnSpc>
                        <a:spcBef>
                          <a:spcPct val="20000"/>
                        </a:spcBef>
                        <a:spcAft>
                          <a:spcPct val="0"/>
                        </a:spcAft>
                        <a:buClr>
                          <a:schemeClr val="bg2"/>
                        </a:buClr>
                        <a:buSzPct val="65000"/>
                        <a:buFont typeface="Wingdings" pitchFamily="2" charset="2"/>
                        <a:buNone/>
                        <a:tabLst/>
                      </a:pPr>
                      <a:r>
                        <a:rPr kumimoji="0" lang="en-US" sz="2000" b="0" i="1" u="none" strike="noStrike" cap="none" normalizeH="0" baseline="0" dirty="0">
                          <a:ln>
                            <a:noFill/>
                          </a:ln>
                          <a:solidFill>
                            <a:schemeClr val="tx1"/>
                          </a:solidFill>
                          <a:effectLst/>
                          <a:latin typeface="Arial" pitchFamily="34" charset="0"/>
                        </a:rPr>
                        <a:t>                                      input</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7661" name="Object 14"/>
          <p:cNvGraphicFramePr>
            <a:graphicFrameLocks noChangeAspect="1"/>
          </p:cNvGraphicFramePr>
          <p:nvPr>
            <p:extLst>
              <p:ext uri="{D42A27DB-BD31-4B8C-83A1-F6EECF244321}">
                <p14:modId xmlns:p14="http://schemas.microsoft.com/office/powerpoint/2010/main" val="4064699893"/>
              </p:ext>
            </p:extLst>
          </p:nvPr>
        </p:nvGraphicFramePr>
        <p:xfrm>
          <a:off x="2508249" y="3413125"/>
          <a:ext cx="3902075" cy="1400175"/>
        </p:xfrm>
        <a:graphic>
          <a:graphicData uri="http://schemas.openxmlformats.org/presentationml/2006/ole">
            <mc:AlternateContent xmlns:mc="http://schemas.openxmlformats.org/markup-compatibility/2006">
              <mc:Choice xmlns:v="urn:schemas-microsoft-com:vml" Requires="v">
                <p:oleObj spid="_x0000_s17428" name="Equation" r:id="rId3" imgW="1981200" imgH="711200" progId="Equation.3">
                  <p:embed/>
                </p:oleObj>
              </mc:Choice>
              <mc:Fallback>
                <p:oleObj name="Equation" r:id="rId3" imgW="1981200" imgH="711200" progId="Equation.3">
                  <p:embed/>
                  <p:pic>
                    <p:nvPicPr>
                      <p:cNvPr id="27661"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49" y="3413125"/>
                        <a:ext cx="39020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6350"/>
            <a:ext cx="33083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05000" y="6096000"/>
            <a:ext cx="7086684" cy="461665"/>
          </a:xfrm>
          <a:prstGeom prst="rect">
            <a:avLst/>
          </a:prstGeom>
          <a:noFill/>
        </p:spPr>
        <p:txBody>
          <a:bodyPr wrap="none" rtlCol="0">
            <a:spAutoFit/>
          </a:bodyPr>
          <a:lstStyle/>
          <a:p>
            <a:r>
              <a:rPr lang="en-US" sz="2400" dirty="0"/>
              <a:t>All terms are non-zero indicating relational connectivity</a:t>
            </a:r>
            <a:endParaRPr lang="cs-CZ" sz="2400" dirty="0"/>
          </a:p>
        </p:txBody>
      </p:sp>
    </p:spTree>
    <p:extLst>
      <p:ext uri="{BB962C8B-B14F-4D97-AF65-F5344CB8AC3E}">
        <p14:creationId xmlns:p14="http://schemas.microsoft.com/office/powerpoint/2010/main" val="1262661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4267200"/>
                <a:ext cx="9144000" cy="19295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cs-CZ" sz="1400" i="1">
                          <a:latin typeface="Cambria Math" panose="02040503050406030204" pitchFamily="18" charset="0"/>
                        </a:rPr>
                        <m:t>𝐷</m:t>
                      </m:r>
                      <m:r>
                        <a:rPr lang="cs-CZ" sz="1400" i="0">
                          <a:latin typeface="Cambria Math" panose="02040503050406030204" pitchFamily="18" charset="0"/>
                        </a:rPr>
                        <m:t>∗100=</m:t>
                      </m:r>
                      <m:d>
                        <m:dPr>
                          <m:begChr m:val="["/>
                          <m:endChr m:val="]"/>
                          <m:ctrlPr>
                            <a:rPr lang="cs-CZ" sz="1400" i="1">
                              <a:latin typeface="Cambria Math" panose="02040503050406030204" pitchFamily="18" charset="0"/>
                            </a:rPr>
                          </m:ctrlPr>
                        </m:dPr>
                        <m:e>
                          <m:m>
                            <m:mPr>
                              <m:mcs>
                                <m:mc>
                                  <m:mcPr>
                                    <m:count m:val="9"/>
                                    <m:mcJc m:val="center"/>
                                  </m:mcPr>
                                </m:mc>
                              </m:mcs>
                              <m:ctrlPr>
                                <a:rPr lang="cs-CZ" sz="1400" i="1">
                                  <a:latin typeface="Cambria Math" panose="02040503050406030204" pitchFamily="18" charset="0"/>
                                </a:rPr>
                              </m:ctrlPr>
                            </m:mPr>
                            <m:mr>
                              <m:e>
                                <m:r>
                                  <a:rPr lang="cs-CZ" sz="1400" i="0">
                                    <a:latin typeface="Cambria Math" panose="02040503050406030204" pitchFamily="18" charset="0"/>
                                  </a:rPr>
                                  <m:t>0</m:t>
                                </m:r>
                              </m:e>
                              <m:e>
                                <m:r>
                                  <a:rPr lang="cs-CZ" sz="1400" i="0">
                                    <a:latin typeface="Cambria Math" panose="02040503050406030204" pitchFamily="18" charset="0"/>
                                  </a:rPr>
                                  <m:t>−2.9000</m:t>
                                </m:r>
                              </m:e>
                              <m:e>
                                <m:r>
                                  <a:rPr lang="cs-CZ" sz="1400" i="0">
                                    <a:latin typeface="Cambria Math" panose="02040503050406030204" pitchFamily="18" charset="0"/>
                                  </a:rPr>
                                  <m:t>−1.2</m:t>
                                </m:r>
                              </m:e>
                              <m:e>
                                <m:r>
                                  <a:rPr lang="cs-CZ" sz="1400" i="0">
                                    <a:latin typeface="Cambria Math" panose="02040503050406030204" pitchFamily="18" charset="0"/>
                                  </a:rPr>
                                  <m:t>−0.2000</m:t>
                                </m:r>
                              </m:e>
                              <m:e>
                                <m:r>
                                  <a:rPr lang="cs-CZ" sz="1400" i="0">
                                    <a:latin typeface="Cambria Math" panose="02040503050406030204" pitchFamily="18" charset="0"/>
                                  </a:rPr>
                                  <m:t>−0.5</m:t>
                                </m:r>
                              </m:e>
                              <m:e>
                                <m:r>
                                  <a:rPr lang="cs-CZ" sz="1400" i="0">
                                    <a:latin typeface="Cambria Math" panose="02040503050406030204" pitchFamily="18" charset="0"/>
                                  </a:rPr>
                                  <m:t>7.0637</m:t>
                                </m:r>
                              </m:e>
                              <m:e>
                                <m:r>
                                  <a:rPr lang="cs-CZ" sz="1400" i="0">
                                    <a:latin typeface="Cambria Math" panose="02040503050406030204" pitchFamily="18" charset="0"/>
                                  </a:rPr>
                                  <m:t>0</m:t>
                                </m:r>
                              </m:e>
                              <m:e>
                                <m:r>
                                  <a:rPr lang="cs-CZ" sz="1400" i="0">
                                    <a:latin typeface="Cambria Math" panose="02040503050406030204" pitchFamily="18" charset="0"/>
                                  </a:rPr>
                                  <m:t>92.9363</m:t>
                                </m:r>
                              </m:e>
                              <m:e>
                                <m:r>
                                  <a:rPr lang="cs-CZ" sz="1400" i="0">
                                    <a:latin typeface="Cambria Math" panose="02040503050406030204" pitchFamily="18" charset="0"/>
                                  </a:rPr>
                                  <m:t>−0.9</m:t>
                                </m:r>
                              </m:e>
                            </m:mr>
                            <m:mr>
                              <m:e>
                                <m:r>
                                  <a:rPr lang="cs-CZ" sz="1400" i="0">
                                    <a:latin typeface="Cambria Math" panose="02040503050406030204" pitchFamily="18" charset="0"/>
                                  </a:rPr>
                                  <m:t>0.1236</m:t>
                                </m:r>
                              </m:e>
                              <m:e>
                                <m:r>
                                  <a:rPr lang="cs-CZ" sz="1400" i="0">
                                    <a:latin typeface="Cambria Math" panose="02040503050406030204" pitchFamily="18" charset="0"/>
                                  </a:rPr>
                                  <m:t>0</m:t>
                                </m:r>
                              </m:e>
                              <m:e>
                                <m:r>
                                  <a:rPr lang="cs-CZ" sz="1400" i="0">
                                    <a:latin typeface="Cambria Math" panose="02040503050406030204" pitchFamily="18" charset="0"/>
                                  </a:rPr>
                                  <m:t>−2.1</m:t>
                                </m:r>
                              </m:e>
                              <m:e>
                                <m:r>
                                  <a:rPr lang="cs-CZ" sz="1400" i="0">
                                    <a:latin typeface="Cambria Math" panose="02040503050406030204" pitchFamily="18" charset="0"/>
                                  </a:rPr>
                                  <m:t>−0.1000</m:t>
                                </m:r>
                              </m:e>
                              <m:e>
                                <m:r>
                                  <a:rPr lang="cs-CZ" sz="1400" i="0">
                                    <a:latin typeface="Cambria Math" panose="02040503050406030204" pitchFamily="18" charset="0"/>
                                  </a:rPr>
                                  <m:t>−0.4</m:t>
                                </m:r>
                              </m:e>
                              <m:e>
                                <m:r>
                                  <a:rPr lang="cs-CZ" sz="1400" i="0">
                                    <a:latin typeface="Cambria Math" panose="02040503050406030204" pitchFamily="18" charset="0"/>
                                  </a:rPr>
                                  <m:t>0</m:t>
                                </m:r>
                              </m:e>
                              <m:e>
                                <m:r>
                                  <a:rPr lang="cs-CZ" sz="1400" i="0">
                                    <a:latin typeface="Cambria Math" panose="02040503050406030204" pitchFamily="18" charset="0"/>
                                  </a:rPr>
                                  <m:t>0</m:t>
                                </m:r>
                              </m:e>
                              <m:e>
                                <m:r>
                                  <a:rPr lang="cs-CZ" sz="1400" i="0">
                                    <a:latin typeface="Cambria Math" panose="02040503050406030204" pitchFamily="18" charset="0"/>
                                  </a:rPr>
                                  <m:t>0.8909</m:t>
                                </m:r>
                              </m:e>
                              <m:e>
                                <m:r>
                                  <a:rPr lang="cs-CZ" sz="1400" i="0">
                                    <a:latin typeface="Cambria Math" panose="02040503050406030204" pitchFamily="18" charset="0"/>
                                  </a:rPr>
                                  <m:t>0</m:t>
                                </m:r>
                              </m:e>
                            </m:mr>
                            <m:mr>
                              <m:e>
                                <m:r>
                                  <a:rPr lang="cs-CZ" sz="1400" i="0">
                                    <a:latin typeface="Cambria Math" panose="02040503050406030204" pitchFamily="18" charset="0"/>
                                  </a:rPr>
                                  <m:t>1.7935</m:t>
                                </m:r>
                              </m:e>
                              <m:e>
                                <m:r>
                                  <a:rPr lang="cs-CZ" sz="1400" i="0">
                                    <a:latin typeface="Cambria Math" panose="02040503050406030204" pitchFamily="18" charset="0"/>
                                  </a:rPr>
                                  <m:t>73.6704</m:t>
                                </m:r>
                              </m:e>
                              <m:e>
                                <m:r>
                                  <a:rPr lang="cs-CZ" sz="1400" i="0">
                                    <a:latin typeface="Cambria Math" panose="02040503050406030204" pitchFamily="18" charset="0"/>
                                  </a:rPr>
                                  <m:t>0</m:t>
                                </m:r>
                              </m:e>
                              <m:e>
                                <m:r>
                                  <a:rPr lang="cs-CZ" sz="1400" i="0">
                                    <a:latin typeface="Cambria Math" panose="02040503050406030204" pitchFamily="18" charset="0"/>
                                  </a:rPr>
                                  <m:t>0</m:t>
                                </m:r>
                              </m:e>
                              <m:e>
                                <m:r>
                                  <a:rPr lang="cs-CZ" sz="1400" i="0">
                                    <a:latin typeface="Cambria Math" panose="02040503050406030204" pitchFamily="18" charset="0"/>
                                  </a:rPr>
                                  <m:t>0</m:t>
                                </m:r>
                              </m:e>
                              <m:e>
                                <m:r>
                                  <a:rPr lang="cs-CZ" sz="1400" i="0">
                                    <a:latin typeface="Cambria Math" panose="02040503050406030204" pitchFamily="18" charset="0"/>
                                  </a:rPr>
                                  <m:t>10.5572</m:t>
                                </m:r>
                              </m:e>
                              <m:e>
                                <m:r>
                                  <a:rPr lang="cs-CZ" sz="1400" i="0">
                                    <a:latin typeface="Cambria Math" panose="02040503050406030204" pitchFamily="18" charset="0"/>
                                  </a:rPr>
                                  <m:t>0</m:t>
                                </m:r>
                              </m:e>
                              <m:e>
                                <m:r>
                                  <a:rPr lang="cs-CZ" sz="1400" i="0">
                                    <a:latin typeface="Cambria Math" panose="02040503050406030204" pitchFamily="18" charset="0"/>
                                  </a:rPr>
                                  <m:t>10.4176</m:t>
                                </m:r>
                              </m:e>
                              <m:e>
                                <m:r>
                                  <a:rPr lang="cs-CZ" sz="1400" i="0">
                                    <a:latin typeface="Cambria Math" panose="02040503050406030204" pitchFamily="18" charset="0"/>
                                  </a:rPr>
                                  <m:t>3.5613</m:t>
                                </m:r>
                              </m:e>
                            </m:mr>
                            <m:mr>
                              <m:e>
                                <m:r>
                                  <a:rPr lang="cs-CZ" sz="1400" i="0">
                                    <a:latin typeface="Cambria Math" panose="02040503050406030204" pitchFamily="18" charset="0"/>
                                  </a:rPr>
                                  <m:t>1.0510</m:t>
                                </m:r>
                              </m:e>
                              <m:e>
                                <m:r>
                                  <a:rPr lang="cs-CZ" sz="1400" i="0">
                                    <a:latin typeface="Cambria Math" panose="02040503050406030204" pitchFamily="18" charset="0"/>
                                  </a:rPr>
                                  <m:t>12.3349</m:t>
                                </m:r>
                              </m:e>
                              <m:e>
                                <m:r>
                                  <a:rPr lang="cs-CZ" sz="1400" i="0">
                                    <a:latin typeface="Cambria Math" panose="02040503050406030204" pitchFamily="18" charset="0"/>
                                  </a:rPr>
                                  <m:t>0</m:t>
                                </m:r>
                              </m:e>
                              <m:e>
                                <m:r>
                                  <a:rPr lang="cs-CZ" sz="1400" i="0">
                                    <a:latin typeface="Cambria Math" panose="02040503050406030204" pitchFamily="18" charset="0"/>
                                  </a:rPr>
                                  <m:t>0</m:t>
                                </m:r>
                              </m:e>
                              <m:e>
                                <m:r>
                                  <a:rPr lang="cs-CZ" sz="1400" i="0">
                                    <a:latin typeface="Cambria Math" panose="02040503050406030204" pitchFamily="18" charset="0"/>
                                  </a:rPr>
                                  <m:t>−1.2</m:t>
                                </m:r>
                              </m:e>
                              <m:e>
                                <m:r>
                                  <a:rPr lang="cs-CZ" sz="1400" i="0">
                                    <a:latin typeface="Cambria Math" panose="02040503050406030204" pitchFamily="18" charset="0"/>
                                  </a:rPr>
                                  <m:t>85.7141</m:t>
                                </m:r>
                              </m:e>
                              <m:e>
                                <m:r>
                                  <a:rPr lang="cs-CZ" sz="1400" i="0">
                                    <a:latin typeface="Cambria Math" panose="02040503050406030204" pitchFamily="18" charset="0"/>
                                  </a:rPr>
                                  <m:t>−0.4</m:t>
                                </m:r>
                              </m:e>
                              <m:e>
                                <m:r>
                                  <a:rPr lang="cs-CZ" sz="1400" i="0">
                                    <a:latin typeface="Cambria Math" panose="02040503050406030204" pitchFamily="18" charset="0"/>
                                  </a:rPr>
                                  <m:t>0</m:t>
                                </m:r>
                              </m:e>
                              <m:e>
                                <m:r>
                                  <a:rPr lang="cs-CZ" sz="1400" i="0">
                                    <a:latin typeface="Cambria Math" panose="02040503050406030204" pitchFamily="18" charset="0"/>
                                  </a:rPr>
                                  <m:t>0</m:t>
                                </m:r>
                              </m:e>
                            </m:mr>
                            <m:mr>
                              <m:e>
                                <m:r>
                                  <a:rPr lang="cs-CZ" sz="1400" i="0">
                                    <a:latin typeface="Cambria Math" panose="02040503050406030204" pitchFamily="18" charset="0"/>
                                  </a:rPr>
                                  <m:t>0.0213</m:t>
                                </m:r>
                              </m:e>
                              <m:e>
                                <m:r>
                                  <a:rPr lang="cs-CZ" sz="1400" i="0">
                                    <a:latin typeface="Cambria Math" panose="02040503050406030204" pitchFamily="18" charset="0"/>
                                  </a:rPr>
                                  <m:t>0.4003</m:t>
                                </m:r>
                              </m:e>
                              <m:e>
                                <m:r>
                                  <a:rPr lang="cs-CZ" sz="1400" i="0">
                                    <a:latin typeface="Cambria Math" panose="02040503050406030204" pitchFamily="18" charset="0"/>
                                  </a:rPr>
                                  <m:t>0</m:t>
                                </m:r>
                              </m:e>
                              <m:e>
                                <m:r>
                                  <a:rPr lang="cs-CZ" sz="1400" i="0">
                                    <a:latin typeface="Cambria Math" panose="02040503050406030204" pitchFamily="18" charset="0"/>
                                  </a:rPr>
                                  <m:t>0.0097</m:t>
                                </m:r>
                              </m:e>
                              <m:e>
                                <m:r>
                                  <a:rPr lang="cs-CZ" sz="1400" i="0">
                                    <a:latin typeface="Cambria Math" panose="02040503050406030204" pitchFamily="18" charset="0"/>
                                  </a:rPr>
                                  <m:t>0</m:t>
                                </m:r>
                              </m:e>
                              <m:e>
                                <m:r>
                                  <a:rPr lang="cs-CZ" sz="1400" i="0">
                                    <a:latin typeface="Cambria Math" panose="02040503050406030204" pitchFamily="18" charset="0"/>
                                  </a:rPr>
                                  <m:t>0.3012</m:t>
                                </m:r>
                              </m:e>
                              <m:e>
                                <m:r>
                                  <a:rPr lang="cs-CZ" sz="1400" i="0">
                                    <a:latin typeface="Cambria Math" panose="02040503050406030204" pitchFamily="18" charset="0"/>
                                  </a:rPr>
                                  <m:t>−0.3</m:t>
                                </m:r>
                              </m:e>
                              <m:e>
                                <m:r>
                                  <a:rPr lang="cs-CZ" sz="1400" i="0">
                                    <a:latin typeface="Cambria Math" panose="02040503050406030204" pitchFamily="18" charset="0"/>
                                  </a:rPr>
                                  <m:t>0</m:t>
                                </m:r>
                              </m:e>
                              <m:e>
                                <m:r>
                                  <a:rPr lang="cs-CZ" sz="1400" i="0">
                                    <a:latin typeface="Cambria Math" panose="02040503050406030204" pitchFamily="18" charset="0"/>
                                  </a:rPr>
                                  <m:t>−0.8968</m:t>
                                </m:r>
                              </m:e>
                            </m:mr>
                            <m:mr>
                              <m:e>
                                <m:r>
                                  <a:rPr lang="cs-CZ" sz="1400" i="0">
                                    <a:latin typeface="Cambria Math" panose="02040503050406030204" pitchFamily="18" charset="0"/>
                                  </a:rPr>
                                  <m:t>−0.3</m:t>
                                </m:r>
                              </m:e>
                              <m:e>
                                <m:r>
                                  <a:rPr lang="cs-CZ" sz="1400" i="0">
                                    <a:latin typeface="Cambria Math" panose="02040503050406030204" pitchFamily="18" charset="0"/>
                                  </a:rPr>
                                  <m:t>0</m:t>
                                </m:r>
                              </m:e>
                              <m:e>
                                <m:r>
                                  <a:rPr lang="cs-CZ" sz="1400" i="0">
                                    <a:latin typeface="Cambria Math" panose="02040503050406030204" pitchFamily="18" charset="0"/>
                                  </a:rPr>
                                  <m:t>−0.3</m:t>
                                </m:r>
                              </m:e>
                              <m:e>
                                <m:r>
                                  <a:rPr lang="cs-CZ" sz="1400" i="0">
                                    <a:latin typeface="Cambria Math" panose="02040503050406030204" pitchFamily="18" charset="0"/>
                                  </a:rPr>
                                  <m:t>−0.6927</m:t>
                                </m:r>
                              </m:e>
                              <m:e>
                                <m:r>
                                  <a:rPr lang="cs-CZ" sz="1400" i="0">
                                    <a:latin typeface="Cambria Math" panose="02040503050406030204" pitchFamily="18" charset="0"/>
                                  </a:rPr>
                                  <m:t>−0.3</m:t>
                                </m:r>
                              </m:e>
                              <m:e>
                                <m:r>
                                  <a:rPr lang="cs-CZ" sz="1400" i="0">
                                    <a:latin typeface="Cambria Math" panose="02040503050406030204" pitchFamily="18" charset="0"/>
                                  </a:rPr>
                                  <m:t>0</m:t>
                                </m:r>
                              </m:e>
                              <m:e>
                                <m:r>
                                  <a:rPr lang="cs-CZ" sz="1400" i="0">
                                    <a:latin typeface="Cambria Math" panose="02040503050406030204" pitchFamily="18" charset="0"/>
                                  </a:rPr>
                                  <m:t>−0.2</m:t>
                                </m:r>
                              </m:e>
                              <m:e>
                                <m:r>
                                  <a:rPr lang="cs-CZ" sz="1400" i="0">
                                    <a:latin typeface="Cambria Math" panose="02040503050406030204" pitchFamily="18" charset="0"/>
                                  </a:rPr>
                                  <m:t>0</m:t>
                                </m:r>
                              </m:e>
                              <m:e>
                                <m:r>
                                  <a:rPr lang="cs-CZ" sz="1400" i="0">
                                    <a:latin typeface="Cambria Math" panose="02040503050406030204" pitchFamily="18" charset="0"/>
                                  </a:rPr>
                                  <m:t>0.7156</m:t>
                                </m:r>
                              </m:e>
                            </m:mr>
                            <m:mr>
                              <m:e>
                                <m:r>
                                  <a:rPr lang="cs-CZ" sz="1400" i="0">
                                    <a:latin typeface="Cambria Math" panose="02040503050406030204" pitchFamily="18" charset="0"/>
                                  </a:rPr>
                                  <m:t>0</m:t>
                                </m:r>
                              </m:e>
                              <m:e>
                                <m:r>
                                  <a:rPr lang="cs-CZ" sz="1400" i="0">
                                    <a:latin typeface="Cambria Math" panose="02040503050406030204" pitchFamily="18" charset="0"/>
                                  </a:rPr>
                                  <m:t>0</m:t>
                                </m:r>
                              </m:e>
                              <m:e>
                                <m:r>
                                  <a:rPr lang="cs-CZ" sz="1400" i="0">
                                    <a:latin typeface="Cambria Math" panose="02040503050406030204" pitchFamily="18" charset="0"/>
                                  </a:rPr>
                                  <m:t>0</m:t>
                                </m:r>
                              </m:e>
                              <m:e>
                                <m:r>
                                  <a:rPr lang="cs-CZ" sz="1400" i="0">
                                    <a:latin typeface="Cambria Math" panose="02040503050406030204" pitchFamily="18" charset="0"/>
                                  </a:rPr>
                                  <m:t>0.4589</m:t>
                                </m:r>
                              </m:e>
                              <m:e>
                                <m:r>
                                  <a:rPr lang="cs-CZ" sz="1400" i="0">
                                    <a:latin typeface="Cambria Math" panose="02040503050406030204" pitchFamily="18" charset="0"/>
                                  </a:rPr>
                                  <m:t>42.4193</m:t>
                                </m:r>
                              </m:e>
                              <m:e>
                                <m:r>
                                  <a:rPr lang="cs-CZ" sz="1400" i="0">
                                    <a:latin typeface="Cambria Math" panose="02040503050406030204" pitchFamily="18" charset="0"/>
                                  </a:rPr>
                                  <m:t>28.3905</m:t>
                                </m:r>
                              </m:e>
                              <m:e>
                                <m:r>
                                  <a:rPr lang="cs-CZ" sz="1400" i="0">
                                    <a:latin typeface="Cambria Math" panose="02040503050406030204" pitchFamily="18" charset="0"/>
                                  </a:rPr>
                                  <m:t>0</m:t>
                                </m:r>
                              </m:e>
                              <m:e>
                                <m:r>
                                  <a:rPr lang="cs-CZ" sz="1400" i="0">
                                    <a:latin typeface="Cambria Math" panose="02040503050406030204" pitchFamily="18" charset="0"/>
                                  </a:rPr>
                                  <m:t>0</m:t>
                                </m:r>
                              </m:e>
                              <m:e>
                                <m:r>
                                  <a:rPr lang="cs-CZ" sz="1400" i="0">
                                    <a:latin typeface="Cambria Math" panose="02040503050406030204" pitchFamily="18" charset="0"/>
                                  </a:rPr>
                                  <m:t>28.7313</m:t>
                                </m:r>
                              </m:e>
                            </m:mr>
                            <m:mr>
                              <m:e>
                                <m:r>
                                  <a:rPr lang="cs-CZ" sz="1400" i="0">
                                    <a:latin typeface="Cambria Math" panose="02040503050406030204" pitchFamily="18" charset="0"/>
                                  </a:rPr>
                                  <m:t>−4.0</m:t>
                                </m:r>
                              </m:e>
                              <m:e>
                                <m:r>
                                  <a:rPr lang="cs-CZ" sz="1400" i="0">
                                    <a:latin typeface="Cambria Math" panose="02040503050406030204" pitchFamily="18" charset="0"/>
                                  </a:rPr>
                                  <m:t>−0.9</m:t>
                                </m:r>
                              </m:e>
                              <m:e>
                                <m:r>
                                  <a:rPr lang="cs-CZ" sz="1400" i="0">
                                    <a:latin typeface="Cambria Math" panose="02040503050406030204" pitchFamily="18" charset="0"/>
                                  </a:rPr>
                                  <m:t>−0.3</m:t>
                                </m:r>
                              </m:e>
                              <m:e>
                                <m:r>
                                  <a:rPr lang="cs-CZ" sz="1400" i="0">
                                    <a:latin typeface="Cambria Math" panose="02040503050406030204" pitchFamily="18" charset="0"/>
                                  </a:rPr>
                                  <m:t>0</m:t>
                                </m:r>
                              </m:e>
                              <m:e>
                                <m:r>
                                  <a:rPr lang="cs-CZ" sz="1400" i="0">
                                    <a:latin typeface="Cambria Math" panose="02040503050406030204" pitchFamily="18" charset="0"/>
                                  </a:rPr>
                                  <m:t>0</m:t>
                                </m:r>
                              </m:e>
                              <m:e>
                                <m:r>
                                  <a:rPr lang="cs-CZ" sz="1400" i="0">
                                    <a:latin typeface="Cambria Math" panose="02040503050406030204" pitchFamily="18" charset="0"/>
                                  </a:rPr>
                                  <m:t>0</m:t>
                                </m:r>
                              </m:e>
                              <m:e>
                                <m:r>
                                  <a:rPr lang="cs-CZ" sz="1400" i="0">
                                    <a:latin typeface="Cambria Math" panose="02040503050406030204" pitchFamily="18" charset="0"/>
                                  </a:rPr>
                                  <m:t>0</m:t>
                                </m:r>
                              </m:e>
                              <m:e>
                                <m:r>
                                  <a:rPr lang="cs-CZ" sz="1400" i="0">
                                    <a:latin typeface="Cambria Math" panose="02040503050406030204" pitchFamily="18" charset="0"/>
                                  </a:rPr>
                                  <m:t>0</m:t>
                                </m:r>
                              </m:e>
                              <m:e>
                                <m:r>
                                  <a:rPr lang="cs-CZ" sz="1400" i="0">
                                    <a:latin typeface="Cambria Math" panose="02040503050406030204" pitchFamily="18" charset="0"/>
                                  </a:rPr>
                                  <m:t>−0.8</m:t>
                                </m:r>
                              </m:e>
                            </m:mr>
                            <m:mr>
                              <m:e>
                                <m:r>
                                  <a:rPr lang="cs-CZ" sz="1400" i="0">
                                    <a:latin typeface="Cambria Math" panose="02040503050406030204" pitchFamily="18" charset="0"/>
                                  </a:rPr>
                                  <m:t>0.0378</m:t>
                                </m:r>
                              </m:e>
                              <m:e>
                                <m:r>
                                  <a:rPr lang="cs-CZ" sz="1400" i="0">
                                    <a:latin typeface="Cambria Math" panose="02040503050406030204" pitchFamily="18" charset="0"/>
                                  </a:rPr>
                                  <m:t>0</m:t>
                                </m:r>
                              </m:e>
                              <m:e>
                                <m:r>
                                  <a:rPr lang="cs-CZ" sz="1400" i="0">
                                    <a:latin typeface="Cambria Math" panose="02040503050406030204" pitchFamily="18" charset="0"/>
                                  </a:rPr>
                                  <m:t>−0.1</m:t>
                                </m:r>
                              </m:e>
                              <m:e>
                                <m:r>
                                  <a:rPr lang="cs-CZ" sz="1400" i="0">
                                    <a:latin typeface="Cambria Math" panose="02040503050406030204" pitchFamily="18" charset="0"/>
                                  </a:rPr>
                                  <m:t>0</m:t>
                                </m:r>
                              </m:e>
                              <m:e>
                                <m:r>
                                  <a:rPr lang="cs-CZ" sz="1400" i="0">
                                    <a:latin typeface="Cambria Math" panose="02040503050406030204" pitchFamily="18" charset="0"/>
                                  </a:rPr>
                                  <m:t>0.8827</m:t>
                                </m:r>
                              </m:e>
                              <m:e>
                                <m:r>
                                  <a:rPr lang="cs-CZ" sz="1400" i="0">
                                    <a:latin typeface="Cambria Math" panose="02040503050406030204" pitchFamily="18" charset="0"/>
                                  </a:rPr>
                                  <m:t>−0.7071</m:t>
                                </m:r>
                              </m:e>
                              <m:e>
                                <m:r>
                                  <a:rPr lang="cs-CZ" sz="1400" i="0">
                                    <a:latin typeface="Cambria Math" panose="02040503050406030204" pitchFamily="18" charset="0"/>
                                  </a:rPr>
                                  <m:t>−0.2</m:t>
                                </m:r>
                              </m:e>
                              <m:e>
                                <m:r>
                                  <a:rPr lang="cs-CZ" sz="1400" i="0">
                                    <a:latin typeface="Cambria Math" panose="02040503050406030204" pitchFamily="18" charset="0"/>
                                  </a:rPr>
                                  <m:t>0.7801</m:t>
                                </m:r>
                              </m:e>
                              <m:e>
                                <m:r>
                                  <a:rPr lang="cs-CZ" sz="1400" i="0">
                                    <a:latin typeface="Cambria Math" panose="02040503050406030204" pitchFamily="18" charset="0"/>
                                  </a:rPr>
                                  <m:t>0</m:t>
                                </m:r>
                              </m:e>
                            </m:mr>
                          </m:m>
                        </m:e>
                      </m:d>
                      <m:r>
                        <a:rPr lang="cs-CZ" sz="1400" i="0">
                          <a:latin typeface="Cambria Math" panose="02040503050406030204" pitchFamily="18" charset="0"/>
                        </a:rPr>
                        <m:t> </m:t>
                      </m:r>
                    </m:oMath>
                  </m:oMathPara>
                </a14:m>
                <a:endParaRPr lang="cs-CZ" sz="1400" dirty="0"/>
              </a:p>
            </p:txBody>
          </p:sp>
        </mc:Choice>
        <mc:Fallback xmlns="">
          <p:sp>
            <p:nvSpPr>
              <p:cNvPr id="4" name="Rectangle 3"/>
              <p:cNvSpPr>
                <a:spLocks noRot="1" noChangeAspect="1" noMove="1" noResize="1" noEditPoints="1" noAdjustHandles="1" noChangeArrowheads="1" noChangeShapeType="1" noTextEdit="1"/>
              </p:cNvSpPr>
              <p:nvPr/>
            </p:nvSpPr>
            <p:spPr>
              <a:xfrm>
                <a:off x="0" y="4267200"/>
                <a:ext cx="9144000" cy="1929503"/>
              </a:xfrm>
              <a:prstGeom prst="rect">
                <a:avLst/>
              </a:prstGeom>
              <a:blipFill>
                <a:blip r:embed="rId2"/>
                <a:stretch>
                  <a:fillRect/>
                </a:stretch>
              </a:blipFill>
            </p:spPr>
            <p:txBody>
              <a:bodyPr/>
              <a:lstStyle/>
              <a:p>
                <a:r>
                  <a:rPr lang="cs-CZ">
                    <a:noFill/>
                  </a:rPr>
                  <a:t> </a:t>
                </a:r>
              </a:p>
            </p:txBody>
          </p:sp>
        </mc:Fallback>
      </mc:AlternateContent>
      <p:sp>
        <p:nvSpPr>
          <p:cNvPr id="5" name="TextBox 4"/>
          <p:cNvSpPr txBox="1"/>
          <p:nvPr/>
        </p:nvSpPr>
        <p:spPr>
          <a:xfrm>
            <a:off x="457200" y="533400"/>
            <a:ext cx="4976446" cy="830997"/>
          </a:xfrm>
          <a:prstGeom prst="rect">
            <a:avLst/>
          </a:prstGeom>
          <a:noFill/>
        </p:spPr>
        <p:txBody>
          <a:bodyPr wrap="square" rtlCol="0">
            <a:spAutoFit/>
          </a:bodyPr>
          <a:lstStyle/>
          <a:p>
            <a:r>
              <a:rPr lang="en-US" sz="2400" dirty="0"/>
              <a:t>Direct interaction matrix, shows null (0,0) relations</a:t>
            </a:r>
          </a:p>
        </p:txBody>
      </p:sp>
      <p:pic>
        <p:nvPicPr>
          <p:cNvPr id="3" name="Picture 2"/>
          <p:cNvPicPr>
            <a:picLocks noChangeAspect="1"/>
          </p:cNvPicPr>
          <p:nvPr/>
        </p:nvPicPr>
        <p:blipFill>
          <a:blip r:embed="rId3"/>
          <a:stretch>
            <a:fillRect/>
          </a:stretch>
        </p:blipFill>
        <p:spPr>
          <a:xfrm>
            <a:off x="5638800" y="685800"/>
            <a:ext cx="3124200" cy="3277787"/>
          </a:xfrm>
          <a:prstGeom prst="rect">
            <a:avLst/>
          </a:prstGeom>
        </p:spPr>
      </p:pic>
    </p:spTree>
    <p:extLst>
      <p:ext uri="{BB962C8B-B14F-4D97-AF65-F5344CB8AC3E}">
        <p14:creationId xmlns:p14="http://schemas.microsoft.com/office/powerpoint/2010/main" val="1086874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266700" y="2362200"/>
                <a:ext cx="10287000" cy="19295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cs-CZ" sz="1400" i="1">
                          <a:latin typeface="Cambria Math" panose="02040503050406030204" pitchFamily="18" charset="0"/>
                        </a:rPr>
                        <m:t>𝑈</m:t>
                      </m:r>
                      <m:r>
                        <a:rPr lang="cs-CZ" sz="1400" i="0">
                          <a:latin typeface="Cambria Math" panose="02040503050406030204" pitchFamily="18" charset="0"/>
                        </a:rPr>
                        <m:t>∗100=</m:t>
                      </m:r>
                      <m:d>
                        <m:dPr>
                          <m:begChr m:val="["/>
                          <m:endChr m:val="]"/>
                          <m:ctrlPr>
                            <a:rPr lang="cs-CZ" sz="1400" i="1">
                              <a:latin typeface="Cambria Math" panose="02040503050406030204" pitchFamily="18" charset="0"/>
                            </a:rPr>
                          </m:ctrlPr>
                        </m:dPr>
                        <m:e>
                          <m:m>
                            <m:mPr>
                              <m:mcs>
                                <m:mc>
                                  <m:mcPr>
                                    <m:count m:val="9"/>
                                    <m:mcJc m:val="center"/>
                                  </m:mcPr>
                                </m:mc>
                              </m:mcs>
                              <m:ctrlPr>
                                <a:rPr lang="cs-CZ" sz="1400" i="1">
                                  <a:latin typeface="Cambria Math" panose="02040503050406030204" pitchFamily="18" charset="0"/>
                                </a:rPr>
                              </m:ctrlPr>
                            </m:mPr>
                            <m:mr>
                              <m:e>
                                <m:r>
                                  <a:rPr lang="cs-CZ" sz="1400" i="0">
                                    <a:latin typeface="Cambria Math" panose="02040503050406030204" pitchFamily="18" charset="0"/>
                                  </a:rPr>
                                  <m:t>96.373</m:t>
                                </m:r>
                              </m:e>
                              <m:e>
                                <m:r>
                                  <a:rPr lang="cs-CZ" sz="1400" i="0">
                                    <a:latin typeface="Cambria Math" panose="02040503050406030204" pitchFamily="18" charset="0"/>
                                  </a:rPr>
                                  <m:t>−4.621</m:t>
                                </m:r>
                              </m:e>
                              <m:e>
                                <m:r>
                                  <a:rPr lang="cs-CZ" sz="1400" i="0">
                                    <a:latin typeface="Cambria Math" panose="02040503050406030204" pitchFamily="18" charset="0"/>
                                  </a:rPr>
                                  <m:t>−1.345</m:t>
                                </m:r>
                              </m:e>
                              <m:e>
                                <m:r>
                                  <a:rPr lang="cs-CZ" sz="1400" i="0">
                                    <a:latin typeface="Cambria Math" panose="02040503050406030204" pitchFamily="18" charset="0"/>
                                  </a:rPr>
                                  <m:t>−0.233</m:t>
                                </m:r>
                              </m:e>
                              <m:e>
                                <m:r>
                                  <a:rPr lang="cs-CZ" sz="1400" i="0">
                                    <a:latin typeface="Cambria Math" panose="02040503050406030204" pitchFamily="18" charset="0"/>
                                  </a:rPr>
                                  <m:t>−0.497</m:t>
                                </m:r>
                              </m:e>
                              <m:e>
                                <m:r>
                                  <a:rPr lang="cs-CZ" sz="1400" i="0">
                                    <a:latin typeface="Cambria Math" panose="02040503050406030204" pitchFamily="18" charset="0"/>
                                  </a:rPr>
                                  <m:t>6.473</m:t>
                                </m:r>
                              </m:e>
                              <m:e>
                                <m:r>
                                  <a:rPr lang="cs-CZ" sz="1400" i="0">
                                    <a:latin typeface="Cambria Math" panose="02040503050406030204" pitchFamily="18" charset="0"/>
                                  </a:rPr>
                                  <m:t>−0.007</m:t>
                                </m:r>
                              </m:e>
                              <m:e>
                                <m:r>
                                  <a:rPr lang="cs-CZ" sz="1400" i="0">
                                    <a:latin typeface="Cambria Math" panose="02040503050406030204" pitchFamily="18" charset="0"/>
                                  </a:rPr>
                                  <m:t>89.372</m:t>
                                </m:r>
                              </m:e>
                              <m:e>
                                <m:r>
                                  <a:rPr lang="cs-CZ" sz="1400" i="0">
                                    <a:latin typeface="Cambria Math" panose="02040503050406030204" pitchFamily="18" charset="0"/>
                                  </a:rPr>
                                  <m:t>−1.582</m:t>
                                </m:r>
                              </m:e>
                            </m:mr>
                            <m:mr>
                              <m:e>
                                <m:r>
                                  <a:rPr lang="cs-CZ" sz="1400" i="0">
                                    <a:latin typeface="Cambria Math" panose="02040503050406030204" pitchFamily="18" charset="0"/>
                                  </a:rPr>
                                  <m:t>0.056</m:t>
                                </m:r>
                              </m:e>
                              <m:e>
                                <m:r>
                                  <a:rPr lang="cs-CZ" sz="1400" i="0">
                                    <a:latin typeface="Cambria Math" panose="02040503050406030204" pitchFamily="18" charset="0"/>
                                  </a:rPr>
                                  <m:t>98.45</m:t>
                                </m:r>
                              </m:e>
                              <m:e>
                                <m:r>
                                  <a:rPr lang="cs-CZ" sz="1400" i="0">
                                    <a:latin typeface="Cambria Math" panose="02040503050406030204" pitchFamily="18" charset="0"/>
                                  </a:rPr>
                                  <m:t>−2.069</m:t>
                                </m:r>
                              </m:e>
                              <m:e>
                                <m:r>
                                  <a:rPr lang="cs-CZ" sz="1400" i="0">
                                    <a:latin typeface="Cambria Math" panose="02040503050406030204" pitchFamily="18" charset="0"/>
                                  </a:rPr>
                                  <m:t>−0.097</m:t>
                                </m:r>
                              </m:e>
                              <m:e>
                                <m:r>
                                  <a:rPr lang="cs-CZ" sz="1400" i="0">
                                    <a:latin typeface="Cambria Math" panose="02040503050406030204" pitchFamily="18" charset="0"/>
                                  </a:rPr>
                                  <m:t>−0.392</m:t>
                                </m:r>
                              </m:e>
                              <m:e>
                                <m:r>
                                  <a:rPr lang="cs-CZ" sz="1400" i="0">
                                    <a:latin typeface="Cambria Math" panose="02040503050406030204" pitchFamily="18" charset="0"/>
                                  </a:rPr>
                                  <m:t>−0.297</m:t>
                                </m:r>
                              </m:e>
                              <m:e>
                                <m:r>
                                  <a:rPr lang="cs-CZ" sz="1400" i="0">
                                    <a:latin typeface="Cambria Math" panose="02040503050406030204" pitchFamily="18" charset="0"/>
                                  </a:rPr>
                                  <m:t>0.002</m:t>
                                </m:r>
                              </m:e>
                              <m:e>
                                <m:r>
                                  <a:rPr lang="cs-CZ" sz="1400" i="0">
                                    <a:latin typeface="Cambria Math" panose="02040503050406030204" pitchFamily="18" charset="0"/>
                                  </a:rPr>
                                  <m:t>0.713</m:t>
                                </m:r>
                              </m:e>
                              <m:e>
                                <m:r>
                                  <a:rPr lang="cs-CZ" sz="1400" i="0">
                                    <a:latin typeface="Cambria Math" panose="02040503050406030204" pitchFamily="18" charset="0"/>
                                  </a:rPr>
                                  <m:t>−0.078</m:t>
                                </m:r>
                              </m:e>
                            </m:mr>
                            <m:mr>
                              <m:e>
                                <m:r>
                                  <a:rPr lang="cs-CZ" sz="1400" i="0">
                                    <a:latin typeface="Cambria Math" panose="02040503050406030204" pitchFamily="18" charset="0"/>
                                  </a:rPr>
                                  <m:t>1.336</m:t>
                                </m:r>
                              </m:e>
                              <m:e>
                                <m:r>
                                  <a:rPr lang="cs-CZ" sz="1400" i="0">
                                    <a:latin typeface="Cambria Math" panose="02040503050406030204" pitchFamily="18" charset="0"/>
                                  </a:rPr>
                                  <m:t>72.32</m:t>
                                </m:r>
                              </m:e>
                              <m:e>
                                <m:r>
                                  <a:rPr lang="cs-CZ" sz="1400" i="0">
                                    <a:latin typeface="Cambria Math" panose="02040503050406030204" pitchFamily="18" charset="0"/>
                                  </a:rPr>
                                  <m:t>98.394</m:t>
                                </m:r>
                              </m:e>
                              <m:e>
                                <m:r>
                                  <a:rPr lang="cs-CZ" sz="1400" i="0">
                                    <a:latin typeface="Cambria Math" panose="02040503050406030204" pitchFamily="18" charset="0"/>
                                  </a:rPr>
                                  <m:t>−0.147</m:t>
                                </m:r>
                              </m:e>
                              <m:e>
                                <m:r>
                                  <a:rPr lang="cs-CZ" sz="1400" i="0">
                                    <a:latin typeface="Cambria Math" panose="02040503050406030204" pitchFamily="18" charset="0"/>
                                  </a:rPr>
                                  <m:t>−0.306</m:t>
                                </m:r>
                              </m:e>
                              <m:e>
                                <m:r>
                                  <a:rPr lang="cs-CZ" sz="1400" i="0">
                                    <a:latin typeface="Cambria Math" panose="02040503050406030204" pitchFamily="18" charset="0"/>
                                  </a:rPr>
                                  <m:t>10.324</m:t>
                                </m:r>
                              </m:e>
                              <m:e>
                                <m:r>
                                  <a:rPr lang="cs-CZ" sz="1400" i="0">
                                    <a:latin typeface="Cambria Math" panose="02040503050406030204" pitchFamily="18" charset="0"/>
                                  </a:rPr>
                                  <m:t>−0.0216</m:t>
                                </m:r>
                              </m:e>
                              <m:e>
                                <m:r>
                                  <a:rPr lang="cs-CZ" sz="1400" i="0">
                                    <a:latin typeface="Cambria Math" panose="02040503050406030204" pitchFamily="18" charset="0"/>
                                  </a:rPr>
                                  <m:t>12.164</m:t>
                                </m:r>
                              </m:e>
                              <m:e>
                                <m:r>
                                  <a:rPr lang="cs-CZ" sz="1400" i="0">
                                    <a:latin typeface="Cambria Math" panose="02040503050406030204" pitchFamily="18" charset="0"/>
                                  </a:rPr>
                                  <m:t>3.464</m:t>
                                </m:r>
                              </m:e>
                            </m:mr>
                            <m:mr>
                              <m:e>
                                <m:r>
                                  <a:rPr lang="cs-CZ" sz="1400" i="0">
                                    <a:latin typeface="Cambria Math" panose="02040503050406030204" pitchFamily="18" charset="0"/>
                                  </a:rPr>
                                  <m:t>0.764</m:t>
                                </m:r>
                              </m:e>
                              <m:e>
                                <m:r>
                                  <a:rPr lang="cs-CZ" sz="1400" i="0">
                                    <a:latin typeface="Cambria Math" panose="02040503050406030204" pitchFamily="18" charset="0"/>
                                  </a:rPr>
                                  <m:t>11.844</m:t>
                                </m:r>
                              </m:e>
                              <m:e>
                                <m:r>
                                  <a:rPr lang="cs-CZ" sz="1400" i="0">
                                    <a:latin typeface="Cambria Math" panose="02040503050406030204" pitchFamily="18" charset="0"/>
                                  </a:rPr>
                                  <m:t>−0.516</m:t>
                                </m:r>
                              </m:e>
                              <m:e>
                                <m:r>
                                  <a:rPr lang="cs-CZ" sz="1400" i="0">
                                    <a:latin typeface="Cambria Math" panose="02040503050406030204" pitchFamily="18" charset="0"/>
                                  </a:rPr>
                                  <m:t>99.395</m:t>
                                </m:r>
                              </m:e>
                              <m:e>
                                <m:r>
                                  <a:rPr lang="cs-CZ" sz="1400" i="0">
                                    <a:latin typeface="Cambria Math" panose="02040503050406030204" pitchFamily="18" charset="0"/>
                                  </a:rPr>
                                  <m:t>−1.734</m:t>
                                </m:r>
                              </m:e>
                              <m:e>
                                <m:r>
                                  <a:rPr lang="cs-CZ" sz="1400" i="0">
                                    <a:latin typeface="Cambria Math" panose="02040503050406030204" pitchFamily="18" charset="0"/>
                                  </a:rPr>
                                  <m:t>85.027</m:t>
                                </m:r>
                              </m:e>
                              <m:e>
                                <m:r>
                                  <a:rPr lang="cs-CZ" sz="1400" i="0">
                                    <a:latin typeface="Cambria Math" panose="02040503050406030204" pitchFamily="18" charset="0"/>
                                  </a:rPr>
                                  <m:t>−0.563</m:t>
                                </m:r>
                              </m:e>
                              <m:e>
                                <m:r>
                                  <a:rPr lang="cs-CZ" sz="1400" i="0">
                                    <a:latin typeface="Cambria Math" panose="02040503050406030204" pitchFamily="18" charset="0"/>
                                  </a:rPr>
                                  <m:t>0.765</m:t>
                                </m:r>
                              </m:e>
                              <m:e>
                                <m:r>
                                  <a:rPr lang="cs-CZ" sz="1400" i="0">
                                    <a:latin typeface="Cambria Math" panose="02040503050406030204" pitchFamily="18" charset="0"/>
                                  </a:rPr>
                                  <m:t>0.431</m:t>
                                </m:r>
                              </m:e>
                            </m:mr>
                            <m:mr>
                              <m:e>
                                <m:r>
                                  <a:rPr lang="cs-CZ" sz="1400" i="0">
                                    <a:latin typeface="Cambria Math" panose="02040503050406030204" pitchFamily="18" charset="0"/>
                                  </a:rPr>
                                  <m:t>0.020</m:t>
                                </m:r>
                              </m:e>
                              <m:e>
                                <m:r>
                                  <a:rPr lang="cs-CZ" sz="1400" i="0">
                                    <a:latin typeface="Cambria Math" panose="02040503050406030204" pitchFamily="18" charset="0"/>
                                  </a:rPr>
                                  <m:t>0.394</m:t>
                                </m:r>
                              </m:e>
                              <m:e>
                                <m:r>
                                  <a:rPr lang="cs-CZ" sz="1400" i="0">
                                    <a:latin typeface="Cambria Math" panose="02040503050406030204" pitchFamily="18" charset="0"/>
                                  </a:rPr>
                                  <m:t>−0.008</m:t>
                                </m:r>
                              </m:e>
                              <m:e>
                                <m:r>
                                  <a:rPr lang="cs-CZ" sz="1400" i="0">
                                    <a:latin typeface="Cambria Math" panose="02040503050406030204" pitchFamily="18" charset="0"/>
                                  </a:rPr>
                                  <m:t>0.006</m:t>
                                </m:r>
                              </m:e>
                              <m:e>
                                <m:r>
                                  <a:rPr lang="cs-CZ" sz="1400" i="0">
                                    <a:latin typeface="Cambria Math" panose="02040503050406030204" pitchFamily="18" charset="0"/>
                                  </a:rPr>
                                  <m:t>99.862</m:t>
                                </m:r>
                              </m:e>
                              <m:e>
                                <m:r>
                                  <a:rPr lang="cs-CZ" sz="1400" i="0">
                                    <a:latin typeface="Cambria Math" panose="02040503050406030204" pitchFamily="18" charset="0"/>
                                  </a:rPr>
                                  <m:t>0.229</m:t>
                                </m:r>
                              </m:e>
                              <m:e>
                                <m:r>
                                  <a:rPr lang="cs-CZ" sz="1400" i="0">
                                    <a:latin typeface="Cambria Math" panose="02040503050406030204" pitchFamily="18" charset="0"/>
                                  </a:rPr>
                                  <m:t>−0.298</m:t>
                                </m:r>
                              </m:e>
                              <m:e>
                                <m:r>
                                  <a:rPr lang="cs-CZ" sz="1400" i="0">
                                    <a:latin typeface="Cambria Math" panose="02040503050406030204" pitchFamily="18" charset="0"/>
                                  </a:rPr>
                                  <m:t>0.014</m:t>
                                </m:r>
                              </m:e>
                              <m:e>
                                <m:r>
                                  <a:rPr lang="cs-CZ" sz="1400" i="0">
                                    <a:latin typeface="Cambria Math" panose="02040503050406030204" pitchFamily="18" charset="0"/>
                                  </a:rPr>
                                  <m:t>−0.980</m:t>
                                </m:r>
                              </m:e>
                            </m:mr>
                            <m:mr>
                              <m:e>
                                <m:r>
                                  <a:rPr lang="cs-CZ" sz="1400" i="0">
                                    <a:latin typeface="Cambria Math" panose="02040503050406030204" pitchFamily="18" charset="0"/>
                                  </a:rPr>
                                  <m:t>−0.298</m:t>
                                </m:r>
                              </m:e>
                              <m:e>
                                <m:r>
                                  <a:rPr lang="cs-CZ" sz="1400" i="0">
                                    <a:latin typeface="Cambria Math" panose="02040503050406030204" pitchFamily="18" charset="0"/>
                                  </a:rPr>
                                  <m:t>−0.287</m:t>
                                </m:r>
                              </m:e>
                              <m:e>
                                <m:r>
                                  <a:rPr lang="cs-CZ" sz="1400" i="0">
                                    <a:latin typeface="Cambria Math" panose="02040503050406030204" pitchFamily="18" charset="0"/>
                                  </a:rPr>
                                  <m:t>−0.288</m:t>
                                </m:r>
                              </m:e>
                              <m:e>
                                <m:r>
                                  <a:rPr lang="cs-CZ" sz="1400" i="0">
                                    <a:latin typeface="Cambria Math" panose="02040503050406030204" pitchFamily="18" charset="0"/>
                                  </a:rPr>
                                  <m:t>−0.688</m:t>
                                </m:r>
                              </m:e>
                              <m:e>
                                <m:r>
                                  <a:rPr lang="cs-CZ" sz="1400" i="0">
                                    <a:latin typeface="Cambria Math" panose="02040503050406030204" pitchFamily="18" charset="0"/>
                                  </a:rPr>
                                  <m:t>−0.364</m:t>
                                </m:r>
                              </m:e>
                              <m:e>
                                <m:r>
                                  <a:rPr lang="cs-CZ" sz="1400" i="0">
                                    <a:latin typeface="Cambria Math" panose="02040503050406030204" pitchFamily="18" charset="0"/>
                                  </a:rPr>
                                  <m:t>99.298</m:t>
                                </m:r>
                              </m:e>
                              <m:e>
                                <m:r>
                                  <a:rPr lang="cs-CZ" sz="1400" i="0">
                                    <a:latin typeface="Cambria Math" panose="02040503050406030204" pitchFamily="18" charset="0"/>
                                  </a:rPr>
                                  <m:t>−0.196</m:t>
                                </m:r>
                              </m:e>
                              <m:e>
                                <m:r>
                                  <a:rPr lang="cs-CZ" sz="1400" i="0">
                                    <a:latin typeface="Cambria Math" panose="02040503050406030204" pitchFamily="18" charset="0"/>
                                  </a:rPr>
                                  <m:t>−0.305</m:t>
                                </m:r>
                              </m:e>
                              <m:e>
                                <m:r>
                                  <a:rPr lang="cs-CZ" sz="1400" i="0">
                                    <a:latin typeface="Cambria Math" panose="02040503050406030204" pitchFamily="18" charset="0"/>
                                  </a:rPr>
                                  <m:t>0.652</m:t>
                                </m:r>
                              </m:e>
                            </m:mr>
                            <m:mr>
                              <m:e>
                                <m:r>
                                  <a:rPr lang="cs-CZ" sz="1400" i="0">
                                    <a:latin typeface="Cambria Math" panose="02040503050406030204" pitchFamily="18" charset="0"/>
                                  </a:rPr>
                                  <m:t>−0.071</m:t>
                                </m:r>
                              </m:e>
                              <m:e>
                                <m:r>
                                  <a:rPr lang="cs-CZ" sz="1400" i="0">
                                    <a:latin typeface="Cambria Math" panose="02040503050406030204" pitchFamily="18" charset="0"/>
                                  </a:rPr>
                                  <m:t>0.118</m:t>
                                </m:r>
                              </m:e>
                              <m:e>
                                <m:r>
                                  <a:rPr lang="cs-CZ" sz="1400" i="0">
                                    <a:latin typeface="Cambria Math" panose="02040503050406030204" pitchFamily="18" charset="0"/>
                                  </a:rPr>
                                  <m:t>−0.116</m:t>
                                </m:r>
                              </m:e>
                              <m:e>
                                <m:r>
                                  <a:rPr lang="cs-CZ" sz="1400" i="0">
                                    <a:latin typeface="Cambria Math" panose="02040503050406030204" pitchFamily="18" charset="0"/>
                                  </a:rPr>
                                  <m:t>0.265</m:t>
                                </m:r>
                              </m:e>
                              <m:e>
                                <m:r>
                                  <a:rPr lang="cs-CZ" sz="1400" i="0">
                                    <a:latin typeface="Cambria Math" panose="02040503050406030204" pitchFamily="18" charset="0"/>
                                  </a:rPr>
                                  <m:t>42.479</m:t>
                                </m:r>
                              </m:e>
                              <m:e>
                                <m:r>
                                  <a:rPr lang="cs-CZ" sz="1400" i="0">
                                    <a:latin typeface="Cambria Math" panose="02040503050406030204" pitchFamily="18" charset="0"/>
                                  </a:rPr>
                                  <m:t>28.458</m:t>
                                </m:r>
                              </m:e>
                              <m:e>
                                <m:r>
                                  <a:rPr lang="cs-CZ" sz="1400" i="0">
                                    <a:latin typeface="Cambria Math" panose="02040503050406030204" pitchFamily="18" charset="0"/>
                                  </a:rPr>
                                  <m:t>99.758</m:t>
                                </m:r>
                              </m:e>
                              <m:e>
                                <m:r>
                                  <a:rPr lang="cs-CZ" sz="1400" i="0">
                                    <a:latin typeface="Cambria Math" panose="02040503050406030204" pitchFamily="18" charset="0"/>
                                  </a:rPr>
                                  <m:t>0.146</m:t>
                                </m:r>
                              </m:e>
                              <m:e>
                                <m:r>
                                  <a:rPr lang="cs-CZ" sz="1400" i="0">
                                    <a:latin typeface="Cambria Math" panose="02040503050406030204" pitchFamily="18" charset="0"/>
                                  </a:rPr>
                                  <m:t>28.49</m:t>
                                </m:r>
                              </m:e>
                            </m:mr>
                            <m:mr>
                              <m:e>
                                <m:r>
                                  <a:rPr lang="cs-CZ" sz="1400" i="0">
                                    <a:latin typeface="Cambria Math" panose="02040503050406030204" pitchFamily="18" charset="0"/>
                                  </a:rPr>
                                  <m:t>−3.86</m:t>
                                </m:r>
                              </m:e>
                              <m:e>
                                <m:r>
                                  <a:rPr lang="cs-CZ" sz="1400" i="0">
                                    <a:latin typeface="Cambria Math" panose="02040503050406030204" pitchFamily="18" charset="0"/>
                                  </a:rPr>
                                  <m:t>−0.918</m:t>
                                </m:r>
                              </m:e>
                              <m:e>
                                <m:r>
                                  <a:rPr lang="cs-CZ" sz="1400" i="0">
                                    <a:latin typeface="Cambria Math" panose="02040503050406030204" pitchFamily="18" charset="0"/>
                                  </a:rPr>
                                  <m:t>−0.222</m:t>
                                </m:r>
                              </m:e>
                              <m:e>
                                <m:r>
                                  <a:rPr lang="cs-CZ" sz="1400" i="0">
                                    <a:latin typeface="Cambria Math" panose="02040503050406030204" pitchFamily="18" charset="0"/>
                                  </a:rPr>
                                  <m:t>0.011</m:t>
                                </m:r>
                              </m:e>
                              <m:e>
                                <m:r>
                                  <a:rPr lang="cs-CZ" sz="1400" i="0">
                                    <a:latin typeface="Cambria Math" panose="02040503050406030204" pitchFamily="18" charset="0"/>
                                  </a:rPr>
                                  <m:t>0.018</m:t>
                                </m:r>
                              </m:e>
                              <m:e>
                                <m:r>
                                  <a:rPr lang="cs-CZ" sz="1400" i="0">
                                    <a:latin typeface="Cambria Math" panose="02040503050406030204" pitchFamily="18" charset="0"/>
                                  </a:rPr>
                                  <m:t>−0.281</m:t>
                                </m:r>
                              </m:e>
                              <m:e>
                                <m:r>
                                  <a:rPr lang="cs-CZ" sz="1400" i="0">
                                    <a:latin typeface="Cambria Math" panose="02040503050406030204" pitchFamily="18" charset="0"/>
                                  </a:rPr>
                                  <m:t>0.002</m:t>
                                </m:r>
                              </m:e>
                              <m:e>
                                <m:r>
                                  <a:rPr lang="cs-CZ" sz="1400" i="0">
                                    <a:latin typeface="Cambria Math" panose="02040503050406030204" pitchFamily="18" charset="0"/>
                                  </a:rPr>
                                  <m:t>96.38</m:t>
                                </m:r>
                              </m:e>
                              <m:e>
                                <m:r>
                                  <a:rPr lang="cs-CZ" sz="1400" i="0">
                                    <a:latin typeface="Cambria Math" panose="02040503050406030204" pitchFamily="18" charset="0"/>
                                  </a:rPr>
                                  <m:t>−0.746</m:t>
                                </m:r>
                              </m:e>
                            </m:mr>
                            <m:mr>
                              <m:e>
                                <m:r>
                                  <a:rPr lang="cs-CZ" sz="1400" i="0">
                                    <a:latin typeface="Cambria Math" panose="02040503050406030204" pitchFamily="18" charset="0"/>
                                  </a:rPr>
                                  <m:t>0.0074</m:t>
                                </m:r>
                              </m:e>
                              <m:e>
                                <m:r>
                                  <a:rPr lang="cs-CZ" sz="1400" i="0">
                                    <a:latin typeface="Cambria Math" panose="02040503050406030204" pitchFamily="18" charset="0"/>
                                  </a:rPr>
                                  <m:t>−0.076</m:t>
                                </m:r>
                              </m:e>
                              <m:e>
                                <m:r>
                                  <a:rPr lang="cs-CZ" sz="1400" i="0">
                                    <a:latin typeface="Cambria Math" panose="02040503050406030204" pitchFamily="18" charset="0"/>
                                  </a:rPr>
                                  <m:t>−0.098</m:t>
                                </m:r>
                              </m:e>
                              <m:e>
                                <m:r>
                                  <a:rPr lang="cs-CZ" sz="1400" i="0">
                                    <a:latin typeface="Cambria Math" panose="02040503050406030204" pitchFamily="18" charset="0"/>
                                  </a:rPr>
                                  <m:t>0.005</m:t>
                                </m:r>
                              </m:e>
                              <m:e>
                                <m:r>
                                  <a:rPr lang="cs-CZ" sz="1400" i="0">
                                    <a:latin typeface="Cambria Math" panose="02040503050406030204" pitchFamily="18" charset="0"/>
                                  </a:rPr>
                                  <m:t>0.799</m:t>
                                </m:r>
                              </m:e>
                              <m:e>
                                <m:r>
                                  <a:rPr lang="cs-CZ" sz="1400" i="0">
                                    <a:latin typeface="Cambria Math" panose="02040503050406030204" pitchFamily="18" charset="0"/>
                                  </a:rPr>
                                  <m:t>−0.767</m:t>
                                </m:r>
                              </m:e>
                              <m:e>
                                <m:r>
                                  <a:rPr lang="cs-CZ" sz="1400" i="0">
                                    <a:latin typeface="Cambria Math" panose="02040503050406030204" pitchFamily="18" charset="0"/>
                                  </a:rPr>
                                  <m:t>−0.201</m:t>
                                </m:r>
                              </m:e>
                              <m:e>
                                <m:r>
                                  <a:rPr lang="cs-CZ" sz="1400" i="0">
                                    <a:latin typeface="Cambria Math" panose="02040503050406030204" pitchFamily="18" charset="0"/>
                                  </a:rPr>
                                  <m:t>0.775</m:t>
                                </m:r>
                              </m:e>
                              <m:e>
                                <m:r>
                                  <a:rPr lang="cs-CZ" sz="1400" i="0">
                                    <a:latin typeface="Cambria Math" panose="02040503050406030204" pitchFamily="18" charset="0"/>
                                  </a:rPr>
                                  <m:t>99.92</m:t>
                                </m:r>
                              </m:e>
                            </m:mr>
                          </m:m>
                        </m:e>
                      </m:d>
                    </m:oMath>
                  </m:oMathPara>
                </a14:m>
                <a:endParaRPr lang="cs-CZ" sz="1400" dirty="0"/>
              </a:p>
            </p:txBody>
          </p:sp>
        </mc:Choice>
        <mc:Fallback xmlns="">
          <p:sp>
            <p:nvSpPr>
              <p:cNvPr id="5" name="Rectangle 4"/>
              <p:cNvSpPr>
                <a:spLocks noRot="1" noChangeAspect="1" noMove="1" noResize="1" noEditPoints="1" noAdjustHandles="1" noChangeArrowheads="1" noChangeShapeType="1" noTextEdit="1"/>
              </p:cNvSpPr>
              <p:nvPr/>
            </p:nvSpPr>
            <p:spPr>
              <a:xfrm>
                <a:off x="-266700" y="2362200"/>
                <a:ext cx="10287000" cy="1929503"/>
              </a:xfrm>
              <a:prstGeom prst="rect">
                <a:avLst/>
              </a:prstGeom>
              <a:blipFill rotWithShape="0">
                <a:blip r:embed="rId2"/>
                <a:stretch>
                  <a:fillRect/>
                </a:stretch>
              </a:blipFill>
            </p:spPr>
            <p:txBody>
              <a:bodyPr/>
              <a:lstStyle/>
              <a:p>
                <a:r>
                  <a:rPr lang="en-US">
                    <a:noFill/>
                  </a:rPr>
                  <a:t> </a:t>
                </a:r>
              </a:p>
            </p:txBody>
          </p:sp>
        </mc:Fallback>
      </mc:AlternateContent>
      <p:sp>
        <p:nvSpPr>
          <p:cNvPr id="2" name="TextBox 1"/>
          <p:cNvSpPr txBox="1"/>
          <p:nvPr/>
        </p:nvSpPr>
        <p:spPr>
          <a:xfrm>
            <a:off x="838200" y="457200"/>
            <a:ext cx="8077200" cy="830997"/>
          </a:xfrm>
          <a:prstGeom prst="rect">
            <a:avLst/>
          </a:prstGeom>
          <a:noFill/>
        </p:spPr>
        <p:txBody>
          <a:bodyPr wrap="square" rtlCol="0">
            <a:spAutoFit/>
          </a:bodyPr>
          <a:lstStyle/>
          <a:p>
            <a:r>
              <a:rPr lang="en-US" sz="2400" dirty="0"/>
              <a:t>Integral (direct + indirect) relations are all non-zero, indicating everything affects everything, at least indirectly</a:t>
            </a:r>
          </a:p>
        </p:txBody>
      </p:sp>
    </p:spTree>
    <p:extLst>
      <p:ext uri="{BB962C8B-B14F-4D97-AF65-F5344CB8AC3E}">
        <p14:creationId xmlns:p14="http://schemas.microsoft.com/office/powerpoint/2010/main" val="4139173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4000" dirty="0"/>
              <a:t>L5: </a:t>
            </a:r>
            <a:r>
              <a:rPr lang="en-US" dirty="0"/>
              <a:t>Mutualism is Common and Crucial</a:t>
            </a:r>
            <a:endParaRPr lang="cs-CZ" sz="4000" dirty="0"/>
          </a:p>
        </p:txBody>
      </p:sp>
    </p:spTree>
    <p:extLst>
      <p:ext uri="{BB962C8B-B14F-4D97-AF65-F5344CB8AC3E}">
        <p14:creationId xmlns:p14="http://schemas.microsoft.com/office/powerpoint/2010/main" val="2268620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1295400" y="0"/>
            <a:ext cx="2084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solidFill>
                  <a:schemeClr val="tx2"/>
                </a:solidFill>
                <a:latin typeface="Times New Roman" panose="02020603050405020304" pitchFamily="18" charset="0"/>
              </a:rPr>
              <a:t>Integral Utility:</a:t>
            </a:r>
          </a:p>
        </p:txBody>
      </p:sp>
      <p:graphicFrame>
        <p:nvGraphicFramePr>
          <p:cNvPr id="31888" name="Group 144"/>
          <p:cNvGraphicFramePr>
            <a:graphicFrameLocks noGrp="1"/>
          </p:cNvGraphicFramePr>
          <p:nvPr>
            <p:extLst>
              <p:ext uri="{D42A27DB-BD31-4B8C-83A1-F6EECF244321}">
                <p14:modId xmlns:p14="http://schemas.microsoft.com/office/powerpoint/2010/main" val="3016428903"/>
              </p:ext>
            </p:extLst>
          </p:nvPr>
        </p:nvGraphicFramePr>
        <p:xfrm>
          <a:off x="0" y="1279525"/>
          <a:ext cx="8918575" cy="1158875"/>
        </p:xfrm>
        <a:graphic>
          <a:graphicData uri="http://schemas.openxmlformats.org/drawingml/2006/table">
            <a:tbl>
              <a:tblPr/>
              <a:tblGrid>
                <a:gridCol w="8918575">
                  <a:extLst>
                    <a:ext uri="{9D8B030D-6E8A-4147-A177-3AD203B41FA5}">
                      <a16:colId xmlns:a16="http://schemas.microsoft.com/office/drawing/2014/main" val="20000"/>
                    </a:ext>
                  </a:extLst>
                </a:gridCol>
              </a:tblGrid>
              <a:tr h="1158875">
                <a:tc>
                  <a:txBody>
                    <a:bodyPr/>
                    <a:lstStyle/>
                    <a:p>
                      <a:pPr marL="0" marR="0" lvl="0" indent="0" algn="l" defTabSz="914400" rtl="0" eaLnBrk="1" fontAlgn="base" latinLnBrk="0" hangingPunct="1">
                        <a:lnSpc>
                          <a:spcPct val="90000"/>
                        </a:lnSpc>
                        <a:spcBef>
                          <a:spcPct val="20000"/>
                        </a:spcBef>
                        <a:spcAft>
                          <a:spcPct val="0"/>
                        </a:spcAft>
                        <a:buClr>
                          <a:schemeClr val="bg2"/>
                        </a:buClr>
                        <a:buSzPct val="65000"/>
                        <a:buFont typeface="Wingdings" pitchFamily="2" charset="2"/>
                        <a:buNone/>
                        <a:tabLst/>
                      </a:pPr>
                      <a:r>
                        <a:rPr kumimoji="0" lang="en-US" sz="2400" b="0" i="0" u="none" strike="noStrike" cap="none" normalizeH="0" baseline="0" dirty="0">
                          <a:ln>
                            <a:noFill/>
                          </a:ln>
                          <a:solidFill>
                            <a:schemeClr val="tx1"/>
                          </a:solidFill>
                          <a:effectLst/>
                          <a:latin typeface="Arial" pitchFamily="34" charset="0"/>
                        </a:rPr>
                        <a:t>Utility:          U    =     I     +     D     +    D</a:t>
                      </a:r>
                      <a:r>
                        <a:rPr kumimoji="0" lang="en-US" sz="2400" b="0" i="0" u="none" strike="noStrike" cap="none" normalizeH="0" baseline="30000" dirty="0">
                          <a:ln>
                            <a:noFill/>
                          </a:ln>
                          <a:solidFill>
                            <a:schemeClr val="tx1"/>
                          </a:solidFill>
                          <a:effectLst/>
                          <a:latin typeface="Arial" pitchFamily="34" charset="0"/>
                        </a:rPr>
                        <a:t>2    </a:t>
                      </a:r>
                      <a:r>
                        <a:rPr kumimoji="0" lang="en-US" sz="2400" b="0" i="0" u="none" strike="noStrike" cap="none" normalizeH="0" baseline="0" dirty="0">
                          <a:ln>
                            <a:noFill/>
                          </a:ln>
                          <a:solidFill>
                            <a:schemeClr val="tx1"/>
                          </a:solidFill>
                          <a:effectLst/>
                          <a:latin typeface="Arial" pitchFamily="34" charset="0"/>
                        </a:rPr>
                        <a:t>+    D</a:t>
                      </a:r>
                      <a:r>
                        <a:rPr kumimoji="0" lang="en-US" sz="2400" b="0" i="0" u="none" strike="noStrike" cap="none" normalizeH="0" baseline="30000" dirty="0">
                          <a:ln>
                            <a:noFill/>
                          </a:ln>
                          <a:solidFill>
                            <a:schemeClr val="tx1"/>
                          </a:solidFill>
                          <a:effectLst/>
                          <a:latin typeface="Arial" pitchFamily="34" charset="0"/>
                        </a:rPr>
                        <a:t>3   </a:t>
                      </a:r>
                      <a:r>
                        <a:rPr kumimoji="0" lang="en-US" sz="2400" b="0" i="0" u="none" strike="noStrike" cap="none" normalizeH="0" baseline="0" dirty="0">
                          <a:ln>
                            <a:noFill/>
                          </a:ln>
                          <a:solidFill>
                            <a:schemeClr val="tx1"/>
                          </a:solidFill>
                          <a:effectLst/>
                          <a:latin typeface="Arial" pitchFamily="34" charset="0"/>
                        </a:rPr>
                        <a:t>+    D</a:t>
                      </a:r>
                      <a:r>
                        <a:rPr kumimoji="0" lang="en-US" sz="2400" b="0" i="0" u="none" strike="noStrike" cap="none" normalizeH="0" baseline="30000" dirty="0">
                          <a:ln>
                            <a:noFill/>
                          </a:ln>
                          <a:solidFill>
                            <a:schemeClr val="tx1"/>
                          </a:solidFill>
                          <a:effectLst/>
                          <a:latin typeface="Arial" pitchFamily="34" charset="0"/>
                        </a:rPr>
                        <a:t>4   </a:t>
                      </a:r>
                      <a:r>
                        <a:rPr kumimoji="0" lang="en-US" sz="2400" b="0" i="0" u="none" strike="noStrike" cap="none" normalizeH="0" baseline="0" dirty="0">
                          <a:ln>
                            <a:noFill/>
                          </a:ln>
                          <a:solidFill>
                            <a:schemeClr val="tx1"/>
                          </a:solidFill>
                          <a:effectLst/>
                          <a:latin typeface="Arial" pitchFamily="34" charset="0"/>
                        </a:rPr>
                        <a:t>+   </a:t>
                      </a:r>
                      <a:r>
                        <a:rPr kumimoji="0" lang="en-US" sz="2400" b="0" i="0" u="none" strike="noStrike" cap="none" normalizeH="0" baseline="0" dirty="0">
                          <a:ln>
                            <a:noFill/>
                          </a:ln>
                          <a:solidFill>
                            <a:schemeClr val="tx1"/>
                          </a:solidFill>
                          <a:effectLst/>
                          <a:latin typeface="Times New Roman"/>
                        </a:rPr>
                        <a:t>…</a:t>
                      </a:r>
                      <a:endParaRPr kumimoji="0" lang="en-US" sz="2400" b="0" i="0" u="none" strike="noStrike" cap="none" normalizeH="0" baseline="30000" dirty="0">
                        <a:ln>
                          <a:noFill/>
                        </a:ln>
                        <a:solidFill>
                          <a:schemeClr val="tx1"/>
                        </a:solidFill>
                        <a:effectLst/>
                        <a:latin typeface="Arial" pitchFamily="34" charset="0"/>
                      </a:endParaRPr>
                    </a:p>
                    <a:p>
                      <a:pPr marL="0" marR="0" lvl="0" indent="0" algn="l" defTabSz="914400" rtl="0" eaLnBrk="1" fontAlgn="base" latinLnBrk="0" hangingPunct="1">
                        <a:lnSpc>
                          <a:spcPct val="90000"/>
                        </a:lnSpc>
                        <a:spcBef>
                          <a:spcPct val="20000"/>
                        </a:spcBef>
                        <a:spcAft>
                          <a:spcPct val="0"/>
                        </a:spcAft>
                        <a:buClr>
                          <a:schemeClr val="bg2"/>
                        </a:buClr>
                        <a:buSzPct val="65000"/>
                        <a:buFont typeface="Wingdings" pitchFamily="2" charset="2"/>
                        <a:buNone/>
                        <a:tabLst/>
                      </a:pPr>
                      <a:r>
                        <a:rPr kumimoji="0" lang="en-US" sz="2400" b="0" i="0" u="none" strike="noStrike" cap="none" normalizeH="0" baseline="0" dirty="0">
                          <a:ln>
                            <a:noFill/>
                          </a:ln>
                          <a:solidFill>
                            <a:schemeClr val="tx1"/>
                          </a:solidFill>
                          <a:effectLst/>
                          <a:latin typeface="Arial" pitchFamily="34" charset="0"/>
                        </a:rPr>
                        <a:t>              </a:t>
                      </a:r>
                      <a:r>
                        <a:rPr kumimoji="0" lang="en-US" sz="2000" b="0" i="1" u="none" strike="noStrike" cap="none" normalizeH="0" baseline="0" dirty="0">
                          <a:ln>
                            <a:noFill/>
                          </a:ln>
                          <a:solidFill>
                            <a:schemeClr val="tx1"/>
                          </a:solidFill>
                          <a:effectLst/>
                          <a:latin typeface="Arial" pitchFamily="34" charset="0"/>
                        </a:rPr>
                        <a:t>integral =    initial   +    direct   +               indirect</a:t>
                      </a:r>
                    </a:p>
                    <a:p>
                      <a:pPr marL="0" marR="0" lvl="0" indent="0" algn="l" defTabSz="914400" rtl="0" eaLnBrk="1" fontAlgn="base" latinLnBrk="0" hangingPunct="1">
                        <a:lnSpc>
                          <a:spcPct val="90000"/>
                        </a:lnSpc>
                        <a:spcBef>
                          <a:spcPct val="20000"/>
                        </a:spcBef>
                        <a:spcAft>
                          <a:spcPct val="0"/>
                        </a:spcAft>
                        <a:buClr>
                          <a:schemeClr val="bg2"/>
                        </a:buClr>
                        <a:buSzPct val="65000"/>
                        <a:buFont typeface="Wingdings" pitchFamily="2" charset="2"/>
                        <a:buNone/>
                        <a:tabLst/>
                      </a:pPr>
                      <a:r>
                        <a:rPr kumimoji="0" lang="en-US" sz="2000" b="0" i="1" u="none" strike="noStrike" cap="none" normalizeH="0" baseline="0" dirty="0">
                          <a:ln>
                            <a:noFill/>
                          </a:ln>
                          <a:solidFill>
                            <a:schemeClr val="tx1"/>
                          </a:solidFill>
                          <a:effectLst/>
                          <a:latin typeface="Arial" pitchFamily="34" charset="0"/>
                        </a:rPr>
                        <a:t>                                      input</a:t>
                      </a:r>
                    </a:p>
                  </a:txBody>
                  <a:tcPr marT="45745" marB="457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7658" name="Object 4"/>
          <p:cNvGraphicFramePr>
            <a:graphicFrameLocks noChangeAspect="1"/>
          </p:cNvGraphicFramePr>
          <p:nvPr>
            <p:extLst>
              <p:ext uri="{D42A27DB-BD31-4B8C-83A1-F6EECF244321}">
                <p14:modId xmlns:p14="http://schemas.microsoft.com/office/powerpoint/2010/main" val="3893675896"/>
              </p:ext>
            </p:extLst>
          </p:nvPr>
        </p:nvGraphicFramePr>
        <p:xfrm>
          <a:off x="381000" y="4419600"/>
          <a:ext cx="2632075" cy="1443038"/>
        </p:xfrm>
        <a:graphic>
          <a:graphicData uri="http://schemas.openxmlformats.org/presentationml/2006/ole">
            <mc:AlternateContent xmlns:mc="http://schemas.openxmlformats.org/markup-compatibility/2006">
              <mc:Choice xmlns:v="urn:schemas-microsoft-com:vml" Requires="v">
                <p:oleObj spid="_x0000_s14363" name="Equation" r:id="rId3" imgW="1333500" imgH="723900" progId="Equation.COEE2">
                  <p:embed/>
                </p:oleObj>
              </mc:Choice>
              <mc:Fallback>
                <p:oleObj name="Equation" r:id="rId3" imgW="1333500" imgH="723900" progId="Equation.COEE2">
                  <p:embed/>
                  <p:pic>
                    <p:nvPicPr>
                      <p:cNvPr id="2765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19600"/>
                        <a:ext cx="2632075"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9" name="Text Box 147"/>
          <p:cNvSpPr txBox="1">
            <a:spLocks noChangeArrowheads="1"/>
          </p:cNvSpPr>
          <p:nvPr/>
        </p:nvSpPr>
        <p:spPr bwMode="auto">
          <a:xfrm>
            <a:off x="3429000" y="4572000"/>
            <a:ext cx="4322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a:solidFill>
                  <a:schemeClr val="tx2"/>
                </a:solidFill>
                <a:latin typeface="Times New Roman" panose="02020603050405020304" pitchFamily="18" charset="0"/>
              </a:rPr>
              <a:t>(sd</a:t>
            </a:r>
            <a:r>
              <a:rPr lang="en-US" altLang="en-US" sz="2400" baseline="-25000">
                <a:solidFill>
                  <a:schemeClr val="tx2"/>
                </a:solidFill>
                <a:latin typeface="Times New Roman" panose="02020603050405020304" pitchFamily="18" charset="0"/>
              </a:rPr>
              <a:t>21</a:t>
            </a:r>
            <a:r>
              <a:rPr lang="en-US" altLang="en-US" sz="2400">
                <a:solidFill>
                  <a:schemeClr val="tx2"/>
                </a:solidFill>
                <a:latin typeface="Times New Roman" panose="02020603050405020304" pitchFamily="18" charset="0"/>
              </a:rPr>
              <a:t>,sd</a:t>
            </a:r>
            <a:r>
              <a:rPr lang="en-US" altLang="en-US" sz="2400" baseline="-25000">
                <a:solidFill>
                  <a:schemeClr val="tx2"/>
                </a:solidFill>
                <a:latin typeface="Times New Roman" panose="02020603050405020304" pitchFamily="18" charset="0"/>
              </a:rPr>
              <a:t>12</a:t>
            </a:r>
            <a:r>
              <a:rPr lang="en-US" altLang="en-US" sz="2400">
                <a:solidFill>
                  <a:schemeClr val="tx2"/>
                </a:solidFill>
                <a:latin typeface="Times New Roman" panose="02020603050405020304" pitchFamily="18" charset="0"/>
              </a:rPr>
              <a:t>) = (+, </a:t>
            </a:r>
            <a:r>
              <a:rPr lang="en-US" altLang="en-US" sz="2400">
                <a:solidFill>
                  <a:schemeClr val="tx2"/>
                </a:solidFill>
                <a:latin typeface="Times New Roman" panose="02020603050405020304" pitchFamily="18" charset="0"/>
                <a:cs typeface="Times New Roman" panose="02020603050405020304" pitchFamily="18" charset="0"/>
              </a:rPr>
              <a:t>–</a:t>
            </a:r>
            <a:r>
              <a:rPr lang="en-US" altLang="en-US" sz="2400">
                <a:solidFill>
                  <a:schemeClr val="tx2"/>
                </a:solidFill>
                <a:latin typeface="Times New Roman" panose="02020603050405020304" pitchFamily="18" charset="0"/>
              </a:rPr>
              <a:t>)</a:t>
            </a:r>
            <a:r>
              <a:rPr lang="en-US" altLang="en-US" sz="2400">
                <a:solidFill>
                  <a:schemeClr val="tx2"/>
                </a:solidFill>
                <a:latin typeface="Times New Roman" panose="02020603050405020304" pitchFamily="18" charset="0"/>
                <a:cs typeface="Times New Roman" panose="02020603050405020304" pitchFamily="18" charset="0"/>
              </a:rPr>
              <a:t> → predation</a:t>
            </a:r>
          </a:p>
          <a:p>
            <a:pPr eaLnBrk="1" hangingPunct="1">
              <a:spcBef>
                <a:spcPct val="0"/>
              </a:spcBef>
              <a:buClrTx/>
              <a:buSzTx/>
              <a:buFontTx/>
              <a:buNone/>
            </a:pPr>
            <a:r>
              <a:rPr lang="en-US" altLang="en-US" sz="2400">
                <a:solidFill>
                  <a:schemeClr val="tx2"/>
                </a:solidFill>
                <a:latin typeface="Times New Roman" panose="02020603050405020304" pitchFamily="18" charset="0"/>
              </a:rPr>
              <a:t>(sd</a:t>
            </a:r>
            <a:r>
              <a:rPr lang="en-US" altLang="en-US" sz="2400" baseline="-25000">
                <a:solidFill>
                  <a:schemeClr val="tx2"/>
                </a:solidFill>
                <a:latin typeface="Times New Roman" panose="02020603050405020304" pitchFamily="18" charset="0"/>
              </a:rPr>
              <a:t>32</a:t>
            </a:r>
            <a:r>
              <a:rPr lang="en-US" altLang="en-US" sz="2400">
                <a:solidFill>
                  <a:schemeClr val="tx2"/>
                </a:solidFill>
                <a:latin typeface="Times New Roman" panose="02020603050405020304" pitchFamily="18" charset="0"/>
              </a:rPr>
              <a:t>,sd</a:t>
            </a:r>
            <a:r>
              <a:rPr lang="en-US" altLang="en-US" sz="2400" baseline="-25000">
                <a:solidFill>
                  <a:schemeClr val="tx2"/>
                </a:solidFill>
                <a:latin typeface="Times New Roman" panose="02020603050405020304" pitchFamily="18" charset="0"/>
              </a:rPr>
              <a:t>23</a:t>
            </a:r>
            <a:r>
              <a:rPr lang="en-US" altLang="en-US" sz="2400">
                <a:solidFill>
                  <a:schemeClr val="tx2"/>
                </a:solidFill>
                <a:latin typeface="Times New Roman" panose="02020603050405020304" pitchFamily="18" charset="0"/>
              </a:rPr>
              <a:t>) = (+, </a:t>
            </a:r>
            <a:r>
              <a:rPr lang="en-US" altLang="en-US" sz="2400">
                <a:solidFill>
                  <a:schemeClr val="tx2"/>
                </a:solidFill>
                <a:latin typeface="Times New Roman" panose="02020603050405020304" pitchFamily="18" charset="0"/>
                <a:cs typeface="Times New Roman" panose="02020603050405020304" pitchFamily="18" charset="0"/>
              </a:rPr>
              <a:t>–</a:t>
            </a:r>
            <a:r>
              <a:rPr lang="en-US" altLang="en-US" sz="2400">
                <a:solidFill>
                  <a:schemeClr val="tx2"/>
                </a:solidFill>
                <a:latin typeface="Times New Roman" panose="02020603050405020304" pitchFamily="18" charset="0"/>
              </a:rPr>
              <a:t>)</a:t>
            </a:r>
            <a:r>
              <a:rPr lang="en-US" altLang="en-US" sz="2400">
                <a:solidFill>
                  <a:schemeClr val="tx2"/>
                </a:solidFill>
                <a:latin typeface="Times New Roman" panose="02020603050405020304" pitchFamily="18" charset="0"/>
                <a:cs typeface="Times New Roman" panose="02020603050405020304" pitchFamily="18" charset="0"/>
              </a:rPr>
              <a:t> → predation</a:t>
            </a:r>
          </a:p>
          <a:p>
            <a:pPr eaLnBrk="1" hangingPunct="1">
              <a:spcBef>
                <a:spcPct val="0"/>
              </a:spcBef>
              <a:buClrTx/>
              <a:buSzTx/>
              <a:buFontTx/>
              <a:buNone/>
            </a:pPr>
            <a:r>
              <a:rPr lang="en-US" altLang="en-US" sz="2400">
                <a:solidFill>
                  <a:schemeClr val="tx2"/>
                </a:solidFill>
                <a:latin typeface="Times New Roman" panose="02020603050405020304" pitchFamily="18" charset="0"/>
              </a:rPr>
              <a:t>(sd</a:t>
            </a:r>
            <a:r>
              <a:rPr lang="en-US" altLang="en-US" sz="2400" baseline="-25000">
                <a:solidFill>
                  <a:schemeClr val="tx2"/>
                </a:solidFill>
                <a:latin typeface="Times New Roman" panose="02020603050405020304" pitchFamily="18" charset="0"/>
              </a:rPr>
              <a:t>31</a:t>
            </a:r>
            <a:r>
              <a:rPr lang="en-US" altLang="en-US" sz="2400">
                <a:solidFill>
                  <a:schemeClr val="tx2"/>
                </a:solidFill>
                <a:latin typeface="Times New Roman" panose="02020603050405020304" pitchFamily="18" charset="0"/>
              </a:rPr>
              <a:t>,sd</a:t>
            </a:r>
            <a:r>
              <a:rPr lang="en-US" altLang="en-US" sz="2400" baseline="-25000">
                <a:solidFill>
                  <a:schemeClr val="tx2"/>
                </a:solidFill>
                <a:latin typeface="Times New Roman" panose="02020603050405020304" pitchFamily="18" charset="0"/>
              </a:rPr>
              <a:t>13</a:t>
            </a:r>
            <a:r>
              <a:rPr lang="en-US" altLang="en-US" sz="2400">
                <a:solidFill>
                  <a:schemeClr val="tx2"/>
                </a:solidFill>
                <a:latin typeface="Times New Roman" panose="02020603050405020304" pitchFamily="18" charset="0"/>
              </a:rPr>
              <a:t>) = (+, +)</a:t>
            </a:r>
            <a:r>
              <a:rPr lang="en-US" altLang="en-US" sz="2400">
                <a:solidFill>
                  <a:schemeClr val="tx2"/>
                </a:solidFill>
                <a:latin typeface="Times New Roman" panose="02020603050405020304" pitchFamily="18" charset="0"/>
                <a:cs typeface="Times New Roman" panose="02020603050405020304" pitchFamily="18" charset="0"/>
              </a:rPr>
              <a:t> → </a:t>
            </a:r>
            <a:r>
              <a:rPr lang="en-US" altLang="en-US" sz="2400" b="1">
                <a:solidFill>
                  <a:schemeClr val="tx2"/>
                </a:solidFill>
                <a:latin typeface="Times New Roman" panose="02020603050405020304" pitchFamily="18" charset="0"/>
                <a:cs typeface="Times New Roman" panose="02020603050405020304" pitchFamily="18" charset="0"/>
              </a:rPr>
              <a:t>mutualism</a:t>
            </a:r>
          </a:p>
        </p:txBody>
      </p:sp>
      <p:pic>
        <p:nvPicPr>
          <p:cNvPr id="2970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6350"/>
            <a:ext cx="33083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4953000" y="3394501"/>
            <a:ext cx="3770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cs-CZ" dirty="0"/>
              <a:t>What is indirect relation between X1 and X3?</a:t>
            </a:r>
          </a:p>
        </p:txBody>
      </p:sp>
      <p:pic>
        <p:nvPicPr>
          <p:cNvPr id="3" name="Picture 2"/>
          <p:cNvPicPr>
            <a:picLocks noChangeAspect="1"/>
          </p:cNvPicPr>
          <p:nvPr/>
        </p:nvPicPr>
        <p:blipFill>
          <a:blip r:embed="rId6"/>
          <a:stretch>
            <a:fillRect/>
          </a:stretch>
        </p:blipFill>
        <p:spPr>
          <a:xfrm>
            <a:off x="381000" y="2826971"/>
            <a:ext cx="2680650" cy="1477440"/>
          </a:xfrm>
          <a:prstGeom prst="rect">
            <a:avLst/>
          </a:prstGeom>
        </p:spPr>
      </p:pic>
      <p:sp>
        <p:nvSpPr>
          <p:cNvPr id="11" name="Text Box 235"/>
          <p:cNvSpPr txBox="1">
            <a:spLocks noChangeArrowheads="1"/>
          </p:cNvSpPr>
          <p:nvPr/>
        </p:nvSpPr>
        <p:spPr bwMode="auto">
          <a:xfrm>
            <a:off x="650875" y="5959475"/>
            <a:ext cx="7535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dirty="0">
                <a:solidFill>
                  <a:srgbClr val="000000"/>
                </a:solidFill>
                <a:latin typeface="Times New Roman" panose="02020603050405020304" pitchFamily="18" charset="0"/>
                <a:cs typeface="Times New Roman" panose="02020603050405020304" pitchFamily="18" charset="0"/>
              </a:rPr>
              <a:t>Community-level relations are more positive than the direct </a:t>
            </a:r>
          </a:p>
          <a:p>
            <a:pPr eaLnBrk="1" hangingPunct="1">
              <a:spcBef>
                <a:spcPct val="0"/>
              </a:spcBef>
              <a:buClrTx/>
              <a:buSzTx/>
              <a:buFontTx/>
              <a:buNone/>
            </a:pPr>
            <a:r>
              <a:rPr lang="en-US" altLang="en-US" sz="2400" dirty="0">
                <a:solidFill>
                  <a:srgbClr val="000000"/>
                </a:solidFill>
                <a:latin typeface="Times New Roman" panose="02020603050405020304" pitchFamily="18" charset="0"/>
                <a:cs typeface="Times New Roman" panose="02020603050405020304" pitchFamily="18" charset="0"/>
              </a:rPr>
              <a:t>relations that produced them:</a:t>
            </a:r>
            <a:r>
              <a:rPr lang="en-US" altLang="en-US" sz="2400" dirty="0">
                <a:solidFill>
                  <a:srgbClr val="000000"/>
                </a:solidFill>
                <a:latin typeface="Times New Roman" panose="02020603050405020304" pitchFamily="18" charset="0"/>
              </a:rPr>
              <a:t> </a:t>
            </a:r>
            <a:r>
              <a:rPr lang="en-US" altLang="en-US" sz="2400" b="1" dirty="0">
                <a:solidFill>
                  <a:srgbClr val="000000"/>
                </a:solidFill>
                <a:latin typeface="Times New Roman" panose="02020603050405020304" pitchFamily="18" charset="0"/>
              </a:rPr>
              <a:t>This is network mutualism</a:t>
            </a:r>
            <a:r>
              <a:rPr lang="en-US" altLang="en-US" sz="2400"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2022075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65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765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304800" y="314303"/>
                <a:ext cx="10287000" cy="19295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cs-CZ" sz="1400" i="1">
                          <a:latin typeface="Cambria Math" panose="02040503050406030204" pitchFamily="18" charset="0"/>
                        </a:rPr>
                        <m:t>𝑈</m:t>
                      </m:r>
                      <m:r>
                        <a:rPr lang="cs-CZ" sz="1400" i="0">
                          <a:latin typeface="Cambria Math" panose="02040503050406030204" pitchFamily="18" charset="0"/>
                        </a:rPr>
                        <m:t>∗100=</m:t>
                      </m:r>
                      <m:d>
                        <m:dPr>
                          <m:begChr m:val="["/>
                          <m:endChr m:val="]"/>
                          <m:ctrlPr>
                            <a:rPr lang="cs-CZ" sz="1400" i="1">
                              <a:latin typeface="Cambria Math" panose="02040503050406030204" pitchFamily="18" charset="0"/>
                            </a:rPr>
                          </m:ctrlPr>
                        </m:dPr>
                        <m:e>
                          <m:m>
                            <m:mPr>
                              <m:mcs>
                                <m:mc>
                                  <m:mcPr>
                                    <m:count m:val="9"/>
                                    <m:mcJc m:val="center"/>
                                  </m:mcPr>
                                </m:mc>
                              </m:mcs>
                              <m:ctrlPr>
                                <a:rPr lang="cs-CZ" sz="1400" i="1">
                                  <a:latin typeface="Cambria Math" panose="02040503050406030204" pitchFamily="18" charset="0"/>
                                </a:rPr>
                              </m:ctrlPr>
                            </m:mPr>
                            <m:mr>
                              <m:e>
                                <m:r>
                                  <a:rPr lang="cs-CZ" sz="1400" i="0">
                                    <a:latin typeface="Cambria Math" panose="02040503050406030204" pitchFamily="18" charset="0"/>
                                  </a:rPr>
                                  <m:t>96.373</m:t>
                                </m:r>
                              </m:e>
                              <m:e>
                                <m:r>
                                  <a:rPr lang="cs-CZ" sz="1400" i="0">
                                    <a:latin typeface="Cambria Math" panose="02040503050406030204" pitchFamily="18" charset="0"/>
                                  </a:rPr>
                                  <m:t>−4.621</m:t>
                                </m:r>
                              </m:e>
                              <m:e>
                                <m:r>
                                  <a:rPr lang="cs-CZ" sz="1400" i="0">
                                    <a:latin typeface="Cambria Math" panose="02040503050406030204" pitchFamily="18" charset="0"/>
                                  </a:rPr>
                                  <m:t>−1.345</m:t>
                                </m:r>
                              </m:e>
                              <m:e>
                                <m:r>
                                  <a:rPr lang="cs-CZ" sz="1400" i="0">
                                    <a:latin typeface="Cambria Math" panose="02040503050406030204" pitchFamily="18" charset="0"/>
                                  </a:rPr>
                                  <m:t>−0.233</m:t>
                                </m:r>
                              </m:e>
                              <m:e>
                                <m:r>
                                  <a:rPr lang="cs-CZ" sz="1400" i="0">
                                    <a:latin typeface="Cambria Math" panose="02040503050406030204" pitchFamily="18" charset="0"/>
                                  </a:rPr>
                                  <m:t>−0.497</m:t>
                                </m:r>
                              </m:e>
                              <m:e>
                                <m:r>
                                  <a:rPr lang="cs-CZ" sz="1400" i="0">
                                    <a:latin typeface="Cambria Math" panose="02040503050406030204" pitchFamily="18" charset="0"/>
                                  </a:rPr>
                                  <m:t>6.473</m:t>
                                </m:r>
                              </m:e>
                              <m:e>
                                <m:r>
                                  <a:rPr lang="cs-CZ" sz="1400" i="0">
                                    <a:latin typeface="Cambria Math" panose="02040503050406030204" pitchFamily="18" charset="0"/>
                                  </a:rPr>
                                  <m:t>−0.007</m:t>
                                </m:r>
                              </m:e>
                              <m:e>
                                <m:r>
                                  <a:rPr lang="cs-CZ" sz="1400" i="0">
                                    <a:latin typeface="Cambria Math" panose="02040503050406030204" pitchFamily="18" charset="0"/>
                                  </a:rPr>
                                  <m:t>89.372</m:t>
                                </m:r>
                              </m:e>
                              <m:e>
                                <m:r>
                                  <a:rPr lang="cs-CZ" sz="1400" i="0">
                                    <a:latin typeface="Cambria Math" panose="02040503050406030204" pitchFamily="18" charset="0"/>
                                  </a:rPr>
                                  <m:t>−1.582</m:t>
                                </m:r>
                              </m:e>
                            </m:mr>
                            <m:mr>
                              <m:e>
                                <m:r>
                                  <a:rPr lang="cs-CZ" sz="1400" i="0">
                                    <a:latin typeface="Cambria Math" panose="02040503050406030204" pitchFamily="18" charset="0"/>
                                  </a:rPr>
                                  <m:t>0.056</m:t>
                                </m:r>
                              </m:e>
                              <m:e>
                                <m:r>
                                  <a:rPr lang="cs-CZ" sz="1400" i="0">
                                    <a:latin typeface="Cambria Math" panose="02040503050406030204" pitchFamily="18" charset="0"/>
                                  </a:rPr>
                                  <m:t>98.45</m:t>
                                </m:r>
                              </m:e>
                              <m:e>
                                <m:r>
                                  <a:rPr lang="cs-CZ" sz="1400" i="0">
                                    <a:latin typeface="Cambria Math" panose="02040503050406030204" pitchFamily="18" charset="0"/>
                                  </a:rPr>
                                  <m:t>−2.069</m:t>
                                </m:r>
                              </m:e>
                              <m:e>
                                <m:r>
                                  <a:rPr lang="cs-CZ" sz="1400" i="0">
                                    <a:latin typeface="Cambria Math" panose="02040503050406030204" pitchFamily="18" charset="0"/>
                                  </a:rPr>
                                  <m:t>−0.097</m:t>
                                </m:r>
                              </m:e>
                              <m:e>
                                <m:r>
                                  <a:rPr lang="cs-CZ" sz="1400" i="0">
                                    <a:latin typeface="Cambria Math" panose="02040503050406030204" pitchFamily="18" charset="0"/>
                                  </a:rPr>
                                  <m:t>−0.392</m:t>
                                </m:r>
                              </m:e>
                              <m:e>
                                <m:r>
                                  <a:rPr lang="cs-CZ" sz="1400" i="0">
                                    <a:latin typeface="Cambria Math" panose="02040503050406030204" pitchFamily="18" charset="0"/>
                                  </a:rPr>
                                  <m:t>−0.297</m:t>
                                </m:r>
                              </m:e>
                              <m:e>
                                <m:r>
                                  <a:rPr lang="cs-CZ" sz="1400" i="0">
                                    <a:latin typeface="Cambria Math" panose="02040503050406030204" pitchFamily="18" charset="0"/>
                                  </a:rPr>
                                  <m:t>0.002</m:t>
                                </m:r>
                              </m:e>
                              <m:e>
                                <m:r>
                                  <a:rPr lang="cs-CZ" sz="1400" i="0">
                                    <a:latin typeface="Cambria Math" panose="02040503050406030204" pitchFamily="18" charset="0"/>
                                  </a:rPr>
                                  <m:t>0.713</m:t>
                                </m:r>
                              </m:e>
                              <m:e>
                                <m:r>
                                  <a:rPr lang="cs-CZ" sz="1400" i="0">
                                    <a:latin typeface="Cambria Math" panose="02040503050406030204" pitchFamily="18" charset="0"/>
                                  </a:rPr>
                                  <m:t>−0.078</m:t>
                                </m:r>
                              </m:e>
                            </m:mr>
                            <m:mr>
                              <m:e>
                                <m:r>
                                  <a:rPr lang="cs-CZ" sz="1400" i="0">
                                    <a:latin typeface="Cambria Math" panose="02040503050406030204" pitchFamily="18" charset="0"/>
                                  </a:rPr>
                                  <m:t>1.336</m:t>
                                </m:r>
                              </m:e>
                              <m:e>
                                <m:r>
                                  <a:rPr lang="cs-CZ" sz="1400" i="0">
                                    <a:latin typeface="Cambria Math" panose="02040503050406030204" pitchFamily="18" charset="0"/>
                                  </a:rPr>
                                  <m:t>72.32</m:t>
                                </m:r>
                              </m:e>
                              <m:e>
                                <m:r>
                                  <a:rPr lang="cs-CZ" sz="1400" i="0">
                                    <a:latin typeface="Cambria Math" panose="02040503050406030204" pitchFamily="18" charset="0"/>
                                  </a:rPr>
                                  <m:t>98.394</m:t>
                                </m:r>
                              </m:e>
                              <m:e>
                                <m:r>
                                  <a:rPr lang="cs-CZ" sz="1400" i="0">
                                    <a:latin typeface="Cambria Math" panose="02040503050406030204" pitchFamily="18" charset="0"/>
                                  </a:rPr>
                                  <m:t>−0.147</m:t>
                                </m:r>
                              </m:e>
                              <m:e>
                                <m:r>
                                  <a:rPr lang="cs-CZ" sz="1400" i="0">
                                    <a:latin typeface="Cambria Math" panose="02040503050406030204" pitchFamily="18" charset="0"/>
                                  </a:rPr>
                                  <m:t>−0.306</m:t>
                                </m:r>
                              </m:e>
                              <m:e>
                                <m:r>
                                  <a:rPr lang="cs-CZ" sz="1400" i="0">
                                    <a:latin typeface="Cambria Math" panose="02040503050406030204" pitchFamily="18" charset="0"/>
                                  </a:rPr>
                                  <m:t>10.324</m:t>
                                </m:r>
                              </m:e>
                              <m:e>
                                <m:r>
                                  <a:rPr lang="cs-CZ" sz="1400" i="0">
                                    <a:latin typeface="Cambria Math" panose="02040503050406030204" pitchFamily="18" charset="0"/>
                                  </a:rPr>
                                  <m:t>−0.0216</m:t>
                                </m:r>
                              </m:e>
                              <m:e>
                                <m:r>
                                  <a:rPr lang="cs-CZ" sz="1400" i="0">
                                    <a:latin typeface="Cambria Math" panose="02040503050406030204" pitchFamily="18" charset="0"/>
                                  </a:rPr>
                                  <m:t>12.164</m:t>
                                </m:r>
                              </m:e>
                              <m:e>
                                <m:r>
                                  <a:rPr lang="cs-CZ" sz="1400" i="0">
                                    <a:latin typeface="Cambria Math" panose="02040503050406030204" pitchFamily="18" charset="0"/>
                                  </a:rPr>
                                  <m:t>3.464</m:t>
                                </m:r>
                              </m:e>
                            </m:mr>
                            <m:mr>
                              <m:e>
                                <m:r>
                                  <a:rPr lang="cs-CZ" sz="1400" i="0">
                                    <a:latin typeface="Cambria Math" panose="02040503050406030204" pitchFamily="18" charset="0"/>
                                  </a:rPr>
                                  <m:t>0.764</m:t>
                                </m:r>
                              </m:e>
                              <m:e>
                                <m:r>
                                  <a:rPr lang="cs-CZ" sz="1400" i="0">
                                    <a:latin typeface="Cambria Math" panose="02040503050406030204" pitchFamily="18" charset="0"/>
                                  </a:rPr>
                                  <m:t>11.844</m:t>
                                </m:r>
                              </m:e>
                              <m:e>
                                <m:r>
                                  <a:rPr lang="cs-CZ" sz="1400" i="0">
                                    <a:latin typeface="Cambria Math" panose="02040503050406030204" pitchFamily="18" charset="0"/>
                                  </a:rPr>
                                  <m:t>−0.516</m:t>
                                </m:r>
                              </m:e>
                              <m:e>
                                <m:r>
                                  <a:rPr lang="cs-CZ" sz="1400" i="0">
                                    <a:latin typeface="Cambria Math" panose="02040503050406030204" pitchFamily="18" charset="0"/>
                                  </a:rPr>
                                  <m:t>99.395</m:t>
                                </m:r>
                              </m:e>
                              <m:e>
                                <m:r>
                                  <a:rPr lang="cs-CZ" sz="1400" i="0">
                                    <a:latin typeface="Cambria Math" panose="02040503050406030204" pitchFamily="18" charset="0"/>
                                  </a:rPr>
                                  <m:t>−1.734</m:t>
                                </m:r>
                              </m:e>
                              <m:e>
                                <m:r>
                                  <a:rPr lang="cs-CZ" sz="1400" i="0">
                                    <a:latin typeface="Cambria Math" panose="02040503050406030204" pitchFamily="18" charset="0"/>
                                  </a:rPr>
                                  <m:t>85.027</m:t>
                                </m:r>
                              </m:e>
                              <m:e>
                                <m:r>
                                  <a:rPr lang="cs-CZ" sz="1400" i="0">
                                    <a:latin typeface="Cambria Math" panose="02040503050406030204" pitchFamily="18" charset="0"/>
                                  </a:rPr>
                                  <m:t>−0.563</m:t>
                                </m:r>
                              </m:e>
                              <m:e>
                                <m:r>
                                  <a:rPr lang="cs-CZ" sz="1400" i="0">
                                    <a:latin typeface="Cambria Math" panose="02040503050406030204" pitchFamily="18" charset="0"/>
                                  </a:rPr>
                                  <m:t>0.765</m:t>
                                </m:r>
                              </m:e>
                              <m:e>
                                <m:r>
                                  <a:rPr lang="cs-CZ" sz="1400" i="0">
                                    <a:latin typeface="Cambria Math" panose="02040503050406030204" pitchFamily="18" charset="0"/>
                                  </a:rPr>
                                  <m:t>0.431</m:t>
                                </m:r>
                              </m:e>
                            </m:mr>
                            <m:mr>
                              <m:e>
                                <m:r>
                                  <a:rPr lang="cs-CZ" sz="1400" i="0">
                                    <a:latin typeface="Cambria Math" panose="02040503050406030204" pitchFamily="18" charset="0"/>
                                  </a:rPr>
                                  <m:t>0.020</m:t>
                                </m:r>
                              </m:e>
                              <m:e>
                                <m:r>
                                  <a:rPr lang="cs-CZ" sz="1400" i="0">
                                    <a:latin typeface="Cambria Math" panose="02040503050406030204" pitchFamily="18" charset="0"/>
                                  </a:rPr>
                                  <m:t>0.394</m:t>
                                </m:r>
                              </m:e>
                              <m:e>
                                <m:r>
                                  <a:rPr lang="cs-CZ" sz="1400" i="0">
                                    <a:latin typeface="Cambria Math" panose="02040503050406030204" pitchFamily="18" charset="0"/>
                                  </a:rPr>
                                  <m:t>−0.008</m:t>
                                </m:r>
                              </m:e>
                              <m:e>
                                <m:r>
                                  <a:rPr lang="cs-CZ" sz="1400" i="0">
                                    <a:latin typeface="Cambria Math" panose="02040503050406030204" pitchFamily="18" charset="0"/>
                                  </a:rPr>
                                  <m:t>0.006</m:t>
                                </m:r>
                              </m:e>
                              <m:e>
                                <m:r>
                                  <a:rPr lang="cs-CZ" sz="1400" i="0">
                                    <a:latin typeface="Cambria Math" panose="02040503050406030204" pitchFamily="18" charset="0"/>
                                  </a:rPr>
                                  <m:t>99.862</m:t>
                                </m:r>
                              </m:e>
                              <m:e>
                                <m:r>
                                  <a:rPr lang="cs-CZ" sz="1400" i="0">
                                    <a:latin typeface="Cambria Math" panose="02040503050406030204" pitchFamily="18" charset="0"/>
                                  </a:rPr>
                                  <m:t>0.229</m:t>
                                </m:r>
                              </m:e>
                              <m:e>
                                <m:r>
                                  <a:rPr lang="cs-CZ" sz="1400" i="0">
                                    <a:latin typeface="Cambria Math" panose="02040503050406030204" pitchFamily="18" charset="0"/>
                                  </a:rPr>
                                  <m:t>−0.298</m:t>
                                </m:r>
                              </m:e>
                              <m:e>
                                <m:r>
                                  <a:rPr lang="cs-CZ" sz="1400" i="0">
                                    <a:latin typeface="Cambria Math" panose="02040503050406030204" pitchFamily="18" charset="0"/>
                                  </a:rPr>
                                  <m:t>0.014</m:t>
                                </m:r>
                              </m:e>
                              <m:e>
                                <m:r>
                                  <a:rPr lang="cs-CZ" sz="1400" i="0">
                                    <a:latin typeface="Cambria Math" panose="02040503050406030204" pitchFamily="18" charset="0"/>
                                  </a:rPr>
                                  <m:t>−0.980</m:t>
                                </m:r>
                              </m:e>
                            </m:mr>
                            <m:mr>
                              <m:e>
                                <m:r>
                                  <a:rPr lang="cs-CZ" sz="1400" i="0">
                                    <a:latin typeface="Cambria Math" panose="02040503050406030204" pitchFamily="18" charset="0"/>
                                  </a:rPr>
                                  <m:t>−0.298</m:t>
                                </m:r>
                              </m:e>
                              <m:e>
                                <m:r>
                                  <a:rPr lang="cs-CZ" sz="1400" i="0">
                                    <a:latin typeface="Cambria Math" panose="02040503050406030204" pitchFamily="18" charset="0"/>
                                  </a:rPr>
                                  <m:t>−0.287</m:t>
                                </m:r>
                              </m:e>
                              <m:e>
                                <m:r>
                                  <a:rPr lang="cs-CZ" sz="1400" i="0">
                                    <a:latin typeface="Cambria Math" panose="02040503050406030204" pitchFamily="18" charset="0"/>
                                  </a:rPr>
                                  <m:t>−0.288</m:t>
                                </m:r>
                              </m:e>
                              <m:e>
                                <m:r>
                                  <a:rPr lang="cs-CZ" sz="1400" i="0">
                                    <a:latin typeface="Cambria Math" panose="02040503050406030204" pitchFamily="18" charset="0"/>
                                  </a:rPr>
                                  <m:t>−0.688</m:t>
                                </m:r>
                              </m:e>
                              <m:e>
                                <m:r>
                                  <a:rPr lang="cs-CZ" sz="1400" i="0">
                                    <a:latin typeface="Cambria Math" panose="02040503050406030204" pitchFamily="18" charset="0"/>
                                  </a:rPr>
                                  <m:t>−0.364</m:t>
                                </m:r>
                              </m:e>
                              <m:e>
                                <m:r>
                                  <a:rPr lang="cs-CZ" sz="1400" i="0">
                                    <a:latin typeface="Cambria Math" panose="02040503050406030204" pitchFamily="18" charset="0"/>
                                  </a:rPr>
                                  <m:t>99.298</m:t>
                                </m:r>
                              </m:e>
                              <m:e>
                                <m:r>
                                  <a:rPr lang="cs-CZ" sz="1400" i="0">
                                    <a:latin typeface="Cambria Math" panose="02040503050406030204" pitchFamily="18" charset="0"/>
                                  </a:rPr>
                                  <m:t>−0.196</m:t>
                                </m:r>
                              </m:e>
                              <m:e>
                                <m:r>
                                  <a:rPr lang="cs-CZ" sz="1400" i="0">
                                    <a:latin typeface="Cambria Math" panose="02040503050406030204" pitchFamily="18" charset="0"/>
                                  </a:rPr>
                                  <m:t>−0.305</m:t>
                                </m:r>
                              </m:e>
                              <m:e>
                                <m:r>
                                  <a:rPr lang="cs-CZ" sz="1400" i="0">
                                    <a:latin typeface="Cambria Math" panose="02040503050406030204" pitchFamily="18" charset="0"/>
                                  </a:rPr>
                                  <m:t>0.652</m:t>
                                </m:r>
                              </m:e>
                            </m:mr>
                            <m:mr>
                              <m:e>
                                <m:r>
                                  <a:rPr lang="cs-CZ" sz="1400" i="0">
                                    <a:latin typeface="Cambria Math" panose="02040503050406030204" pitchFamily="18" charset="0"/>
                                  </a:rPr>
                                  <m:t>−0.071</m:t>
                                </m:r>
                              </m:e>
                              <m:e>
                                <m:r>
                                  <a:rPr lang="cs-CZ" sz="1400" i="0">
                                    <a:latin typeface="Cambria Math" panose="02040503050406030204" pitchFamily="18" charset="0"/>
                                  </a:rPr>
                                  <m:t>0.118</m:t>
                                </m:r>
                              </m:e>
                              <m:e>
                                <m:r>
                                  <a:rPr lang="cs-CZ" sz="1400" i="0">
                                    <a:latin typeface="Cambria Math" panose="02040503050406030204" pitchFamily="18" charset="0"/>
                                  </a:rPr>
                                  <m:t>−0.116</m:t>
                                </m:r>
                              </m:e>
                              <m:e>
                                <m:r>
                                  <a:rPr lang="cs-CZ" sz="1400" i="0">
                                    <a:latin typeface="Cambria Math" panose="02040503050406030204" pitchFamily="18" charset="0"/>
                                  </a:rPr>
                                  <m:t>0.265</m:t>
                                </m:r>
                              </m:e>
                              <m:e>
                                <m:r>
                                  <a:rPr lang="cs-CZ" sz="1400" i="0">
                                    <a:latin typeface="Cambria Math" panose="02040503050406030204" pitchFamily="18" charset="0"/>
                                  </a:rPr>
                                  <m:t>42.479</m:t>
                                </m:r>
                              </m:e>
                              <m:e>
                                <m:r>
                                  <a:rPr lang="cs-CZ" sz="1400" i="0">
                                    <a:latin typeface="Cambria Math" panose="02040503050406030204" pitchFamily="18" charset="0"/>
                                  </a:rPr>
                                  <m:t>28.458</m:t>
                                </m:r>
                              </m:e>
                              <m:e>
                                <m:r>
                                  <a:rPr lang="cs-CZ" sz="1400" i="0">
                                    <a:latin typeface="Cambria Math" panose="02040503050406030204" pitchFamily="18" charset="0"/>
                                  </a:rPr>
                                  <m:t>99.758</m:t>
                                </m:r>
                              </m:e>
                              <m:e>
                                <m:r>
                                  <a:rPr lang="cs-CZ" sz="1400" i="0">
                                    <a:latin typeface="Cambria Math" panose="02040503050406030204" pitchFamily="18" charset="0"/>
                                  </a:rPr>
                                  <m:t>0.146</m:t>
                                </m:r>
                              </m:e>
                              <m:e>
                                <m:r>
                                  <a:rPr lang="cs-CZ" sz="1400" i="0">
                                    <a:latin typeface="Cambria Math" panose="02040503050406030204" pitchFamily="18" charset="0"/>
                                  </a:rPr>
                                  <m:t>28.49</m:t>
                                </m:r>
                              </m:e>
                            </m:mr>
                            <m:mr>
                              <m:e>
                                <m:r>
                                  <a:rPr lang="cs-CZ" sz="1400" i="0">
                                    <a:latin typeface="Cambria Math" panose="02040503050406030204" pitchFamily="18" charset="0"/>
                                  </a:rPr>
                                  <m:t>−3.86</m:t>
                                </m:r>
                              </m:e>
                              <m:e>
                                <m:r>
                                  <a:rPr lang="cs-CZ" sz="1400" i="0">
                                    <a:latin typeface="Cambria Math" panose="02040503050406030204" pitchFamily="18" charset="0"/>
                                  </a:rPr>
                                  <m:t>−0.918</m:t>
                                </m:r>
                              </m:e>
                              <m:e>
                                <m:r>
                                  <a:rPr lang="cs-CZ" sz="1400" i="0">
                                    <a:latin typeface="Cambria Math" panose="02040503050406030204" pitchFamily="18" charset="0"/>
                                  </a:rPr>
                                  <m:t>−0.222</m:t>
                                </m:r>
                              </m:e>
                              <m:e>
                                <m:r>
                                  <a:rPr lang="cs-CZ" sz="1400" i="0">
                                    <a:latin typeface="Cambria Math" panose="02040503050406030204" pitchFamily="18" charset="0"/>
                                  </a:rPr>
                                  <m:t>0.011</m:t>
                                </m:r>
                              </m:e>
                              <m:e>
                                <m:r>
                                  <a:rPr lang="cs-CZ" sz="1400" i="0">
                                    <a:latin typeface="Cambria Math" panose="02040503050406030204" pitchFamily="18" charset="0"/>
                                  </a:rPr>
                                  <m:t>0.018</m:t>
                                </m:r>
                              </m:e>
                              <m:e>
                                <m:r>
                                  <a:rPr lang="cs-CZ" sz="1400" i="0">
                                    <a:latin typeface="Cambria Math" panose="02040503050406030204" pitchFamily="18" charset="0"/>
                                  </a:rPr>
                                  <m:t>−0.281</m:t>
                                </m:r>
                              </m:e>
                              <m:e>
                                <m:r>
                                  <a:rPr lang="cs-CZ" sz="1400" i="0">
                                    <a:latin typeface="Cambria Math" panose="02040503050406030204" pitchFamily="18" charset="0"/>
                                  </a:rPr>
                                  <m:t>0.002</m:t>
                                </m:r>
                              </m:e>
                              <m:e>
                                <m:r>
                                  <a:rPr lang="cs-CZ" sz="1400" i="0">
                                    <a:latin typeface="Cambria Math" panose="02040503050406030204" pitchFamily="18" charset="0"/>
                                  </a:rPr>
                                  <m:t>96.38</m:t>
                                </m:r>
                              </m:e>
                              <m:e>
                                <m:r>
                                  <a:rPr lang="cs-CZ" sz="1400" i="0">
                                    <a:latin typeface="Cambria Math" panose="02040503050406030204" pitchFamily="18" charset="0"/>
                                  </a:rPr>
                                  <m:t>−0.746</m:t>
                                </m:r>
                              </m:e>
                            </m:mr>
                            <m:mr>
                              <m:e>
                                <m:r>
                                  <a:rPr lang="cs-CZ" sz="1400" i="0">
                                    <a:latin typeface="Cambria Math" panose="02040503050406030204" pitchFamily="18" charset="0"/>
                                  </a:rPr>
                                  <m:t>0.0074</m:t>
                                </m:r>
                              </m:e>
                              <m:e>
                                <m:r>
                                  <a:rPr lang="cs-CZ" sz="1400" i="0">
                                    <a:latin typeface="Cambria Math" panose="02040503050406030204" pitchFamily="18" charset="0"/>
                                  </a:rPr>
                                  <m:t>−0.076</m:t>
                                </m:r>
                              </m:e>
                              <m:e>
                                <m:r>
                                  <a:rPr lang="cs-CZ" sz="1400" i="0">
                                    <a:latin typeface="Cambria Math" panose="02040503050406030204" pitchFamily="18" charset="0"/>
                                  </a:rPr>
                                  <m:t>−0.098</m:t>
                                </m:r>
                              </m:e>
                              <m:e>
                                <m:r>
                                  <a:rPr lang="cs-CZ" sz="1400" i="0">
                                    <a:latin typeface="Cambria Math" panose="02040503050406030204" pitchFamily="18" charset="0"/>
                                  </a:rPr>
                                  <m:t>0.005</m:t>
                                </m:r>
                              </m:e>
                              <m:e>
                                <m:r>
                                  <a:rPr lang="cs-CZ" sz="1400" i="0">
                                    <a:latin typeface="Cambria Math" panose="02040503050406030204" pitchFamily="18" charset="0"/>
                                  </a:rPr>
                                  <m:t>0.799</m:t>
                                </m:r>
                              </m:e>
                              <m:e>
                                <m:r>
                                  <a:rPr lang="cs-CZ" sz="1400" i="0">
                                    <a:latin typeface="Cambria Math" panose="02040503050406030204" pitchFamily="18" charset="0"/>
                                  </a:rPr>
                                  <m:t>−0.767</m:t>
                                </m:r>
                              </m:e>
                              <m:e>
                                <m:r>
                                  <a:rPr lang="cs-CZ" sz="1400" i="0">
                                    <a:latin typeface="Cambria Math" panose="02040503050406030204" pitchFamily="18" charset="0"/>
                                  </a:rPr>
                                  <m:t>−0.201</m:t>
                                </m:r>
                              </m:e>
                              <m:e>
                                <m:r>
                                  <a:rPr lang="cs-CZ" sz="1400" i="0">
                                    <a:latin typeface="Cambria Math" panose="02040503050406030204" pitchFamily="18" charset="0"/>
                                  </a:rPr>
                                  <m:t>0.775</m:t>
                                </m:r>
                              </m:e>
                              <m:e>
                                <m:r>
                                  <a:rPr lang="cs-CZ" sz="1400" i="0">
                                    <a:latin typeface="Cambria Math" panose="02040503050406030204" pitchFamily="18" charset="0"/>
                                  </a:rPr>
                                  <m:t>99.92</m:t>
                                </m:r>
                              </m:e>
                            </m:mr>
                          </m:m>
                        </m:e>
                      </m:d>
                    </m:oMath>
                  </m:oMathPara>
                </a14:m>
                <a:endParaRPr lang="cs-CZ" sz="1400" dirty="0"/>
              </a:p>
            </p:txBody>
          </p:sp>
        </mc:Choice>
        <mc:Fallback xmlns="">
          <p:sp>
            <p:nvSpPr>
              <p:cNvPr id="5" name="Rectangle 4"/>
              <p:cNvSpPr>
                <a:spLocks noRot="1" noChangeAspect="1" noMove="1" noResize="1" noEditPoints="1" noAdjustHandles="1" noChangeArrowheads="1" noChangeShapeType="1" noTextEdit="1"/>
              </p:cNvSpPr>
              <p:nvPr/>
            </p:nvSpPr>
            <p:spPr>
              <a:xfrm>
                <a:off x="-304800" y="314303"/>
                <a:ext cx="10287000" cy="192950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019300" y="3141203"/>
                <a:ext cx="5638800" cy="243618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𝑠𝑖𝑔𝑛</m:t>
                      </m:r>
                      <m:r>
                        <a:rPr lang="cs-CZ" i="0">
                          <a:latin typeface="Cambria Math" panose="02040503050406030204" pitchFamily="18" charset="0"/>
                        </a:rPr>
                        <m:t>(</m:t>
                      </m:r>
                      <m:r>
                        <a:rPr lang="cs-CZ" i="1">
                          <a:latin typeface="Cambria Math" panose="02040503050406030204" pitchFamily="18" charset="0"/>
                        </a:rPr>
                        <m:t>𝑈</m:t>
                      </m:r>
                      <m:r>
                        <a:rPr lang="cs-CZ" i="0">
                          <a:latin typeface="Cambria Math" panose="02040503050406030204" pitchFamily="18" charset="0"/>
                        </a:rPr>
                        <m:t>)=</m:t>
                      </m:r>
                      <m:d>
                        <m:dPr>
                          <m:begChr m:val="["/>
                          <m:endChr m:val="]"/>
                          <m:ctrlPr>
                            <a:rPr lang="cs-CZ" i="1">
                              <a:latin typeface="Cambria Math" panose="02040503050406030204" pitchFamily="18" charset="0"/>
                            </a:rPr>
                          </m:ctrlPr>
                        </m:dPr>
                        <m:e>
                          <m:m>
                            <m:mPr>
                              <m:mcs>
                                <m:mc>
                                  <m:mcPr>
                                    <m:count m:val="9"/>
                                    <m:mcJc m:val="center"/>
                                  </m:mcPr>
                                </m:mc>
                              </m:mcs>
                              <m:ctrlPr>
                                <a:rPr lang="cs-CZ" i="1">
                                  <a:latin typeface="Cambria Math" panose="02040503050406030204" pitchFamily="18" charset="0"/>
                                </a:rPr>
                              </m:ctrlPr>
                            </m:mPr>
                            <m:mr>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mr>
                            <m:mr>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mr>
                            <m:mr>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mr>
                            <m:mr>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mr>
                            <m:mr>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mr>
                            <m:mr>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mr>
                            <m:mr>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mr>
                            <m:mr>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mr>
                            <m:mr>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e>
                                <m:r>
                                  <a:rPr lang="cs-CZ" i="0">
                                    <a:latin typeface="Cambria Math" panose="02040503050406030204" pitchFamily="18" charset="0"/>
                                  </a:rPr>
                                  <m:t>+</m:t>
                                </m:r>
                              </m:e>
                            </m:mr>
                          </m:m>
                        </m:e>
                      </m:d>
                    </m:oMath>
                  </m:oMathPara>
                </a14:m>
                <a:endParaRPr lang="cs-CZ" dirty="0"/>
              </a:p>
            </p:txBody>
          </p:sp>
        </mc:Choice>
        <mc:Fallback xmlns="">
          <p:sp>
            <p:nvSpPr>
              <p:cNvPr id="9" name="Rectangle 8"/>
              <p:cNvSpPr>
                <a:spLocks noRot="1" noChangeAspect="1" noMove="1" noResize="1" noEditPoints="1" noAdjustHandles="1" noChangeArrowheads="1" noChangeShapeType="1" noTextEdit="1"/>
              </p:cNvSpPr>
              <p:nvPr/>
            </p:nvSpPr>
            <p:spPr>
              <a:xfrm>
                <a:off x="2019300" y="3141203"/>
                <a:ext cx="5638800" cy="2436180"/>
              </a:xfrm>
              <a:prstGeom prst="rect">
                <a:avLst/>
              </a:prstGeom>
              <a:blipFill rotWithShape="0">
                <a:blip r:embed="rId3"/>
                <a:stretch>
                  <a:fillRect/>
                </a:stretch>
              </a:blipFill>
            </p:spPr>
            <p:txBody>
              <a:bodyPr/>
              <a:lstStyle/>
              <a:p>
                <a:r>
                  <a:rPr lang="en-US">
                    <a:noFill/>
                  </a:rPr>
                  <a:t> </a:t>
                </a:r>
              </a:p>
            </p:txBody>
          </p:sp>
        </mc:Fallback>
      </mc:AlternateContent>
      <p:sp>
        <p:nvSpPr>
          <p:cNvPr id="10" name="Rectangle 9"/>
          <p:cNvSpPr/>
          <p:nvPr/>
        </p:nvSpPr>
        <p:spPr>
          <a:xfrm>
            <a:off x="4591743" y="6013115"/>
            <a:ext cx="4541371" cy="461665"/>
          </a:xfrm>
          <a:prstGeom prst="rect">
            <a:avLst/>
          </a:prstGeom>
        </p:spPr>
        <p:txBody>
          <a:bodyPr wrap="none">
            <a:spAutoFit/>
          </a:bodyPr>
          <a:lstStyle/>
          <a:p>
            <a:r>
              <a:rPr lang="en-US" sz="2400" dirty="0"/>
              <a:t>43 are positive and 38 are negative</a:t>
            </a:r>
            <a:endParaRPr lang="cs-CZ" sz="2400" dirty="0"/>
          </a:p>
        </p:txBody>
      </p:sp>
    </p:spTree>
    <p:extLst>
      <p:ext uri="{BB962C8B-B14F-4D97-AF65-F5344CB8AC3E}">
        <p14:creationId xmlns:p14="http://schemas.microsoft.com/office/powerpoint/2010/main" val="3234684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096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4400">
                <a:solidFill>
                  <a:schemeClr val="tx2"/>
                </a:solidFill>
                <a:latin typeface="Times New Roman" panose="02020603050405020304" pitchFamily="18" charset="0"/>
              </a:rPr>
              <a:t>Oyster Reef Model</a:t>
            </a:r>
          </a:p>
        </p:txBody>
      </p:sp>
      <p:graphicFrame>
        <p:nvGraphicFramePr>
          <p:cNvPr id="22531" name="Object 2"/>
          <p:cNvGraphicFramePr>
            <a:graphicFrameLocks noChangeAspect="1"/>
          </p:cNvGraphicFramePr>
          <p:nvPr/>
        </p:nvGraphicFramePr>
        <p:xfrm>
          <a:off x="914400" y="1371600"/>
          <a:ext cx="4083050" cy="4792663"/>
        </p:xfrm>
        <a:graphic>
          <a:graphicData uri="http://schemas.openxmlformats.org/presentationml/2006/ole">
            <mc:AlternateContent xmlns:mc="http://schemas.openxmlformats.org/markup-compatibility/2006">
              <mc:Choice xmlns:v="urn:schemas-microsoft-com:vml" Requires="v">
                <p:oleObj spid="_x0000_s21557" name="Drawing" r:id="rId3" imgW="6962760" imgH="7543800" progId="Presentations.Drawing.10">
                  <p:embed/>
                </p:oleObj>
              </mc:Choice>
              <mc:Fallback>
                <p:oleObj name="Drawing" r:id="rId3" imgW="6962760" imgH="7543800" progId="Presentations.Drawing.10">
                  <p:embed/>
                  <p:pic>
                    <p:nvPicPr>
                      <p:cNvPr id="2253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71600"/>
                        <a:ext cx="4083050" cy="4792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02"/>
          <p:cNvGrpSpPr>
            <a:grpSpLocks/>
          </p:cNvGrpSpPr>
          <p:nvPr/>
        </p:nvGrpSpPr>
        <p:grpSpPr bwMode="auto">
          <a:xfrm>
            <a:off x="6019800" y="1524000"/>
            <a:ext cx="1981200" cy="4495800"/>
            <a:chOff x="3792" y="1248"/>
            <a:chExt cx="1248" cy="2832"/>
          </a:xfrm>
        </p:grpSpPr>
        <p:sp>
          <p:nvSpPr>
            <p:cNvPr id="22588" name="Line 8"/>
            <p:cNvSpPr>
              <a:spLocks noChangeShapeType="1"/>
            </p:cNvSpPr>
            <p:nvPr/>
          </p:nvSpPr>
          <p:spPr bwMode="auto">
            <a:xfrm>
              <a:off x="3840" y="2880"/>
              <a:ext cx="1200" cy="1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2589" name="Line 9"/>
            <p:cNvSpPr>
              <a:spLocks noChangeShapeType="1"/>
            </p:cNvSpPr>
            <p:nvPr/>
          </p:nvSpPr>
          <p:spPr bwMode="auto">
            <a:xfrm>
              <a:off x="3792" y="1248"/>
              <a:ext cx="1200" cy="1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grpSp>
      <p:grpSp>
        <p:nvGrpSpPr>
          <p:cNvPr id="3" name="Group 106"/>
          <p:cNvGrpSpPr>
            <a:grpSpLocks/>
          </p:cNvGrpSpPr>
          <p:nvPr/>
        </p:nvGrpSpPr>
        <p:grpSpPr bwMode="auto">
          <a:xfrm>
            <a:off x="5334000" y="1143000"/>
            <a:ext cx="3810000" cy="5029200"/>
            <a:chOff x="3360" y="1008"/>
            <a:chExt cx="2400" cy="3168"/>
          </a:xfrm>
        </p:grpSpPr>
        <p:grpSp>
          <p:nvGrpSpPr>
            <p:cNvPr id="22538" name="Group 75"/>
            <p:cNvGrpSpPr>
              <a:grpSpLocks/>
            </p:cNvGrpSpPr>
            <p:nvPr/>
          </p:nvGrpSpPr>
          <p:grpSpPr bwMode="auto">
            <a:xfrm>
              <a:off x="3744" y="1008"/>
              <a:ext cx="2016" cy="1536"/>
              <a:chOff x="3744" y="1248"/>
              <a:chExt cx="2016" cy="1536"/>
            </a:xfrm>
          </p:grpSpPr>
          <p:sp>
            <p:nvSpPr>
              <p:cNvPr id="22566" name="Text Box 16"/>
              <p:cNvSpPr txBox="1">
                <a:spLocks noChangeArrowheads="1"/>
              </p:cNvSpPr>
              <p:nvPr/>
            </p:nvSpPr>
            <p:spPr bwMode="auto">
              <a:xfrm rot="-2145237">
                <a:off x="4696" y="1248"/>
                <a:ext cx="1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b="1">
                    <a:solidFill>
                      <a:schemeClr val="tx2"/>
                    </a:solidFill>
                    <a:latin typeface="Times New Roman" panose="02020603050405020304" pitchFamily="18" charset="0"/>
                  </a:rPr>
                  <a:t>neutralism</a:t>
                </a:r>
              </a:p>
            </p:txBody>
          </p:sp>
          <p:grpSp>
            <p:nvGrpSpPr>
              <p:cNvPr id="22567" name="Group 55"/>
              <p:cNvGrpSpPr>
                <a:grpSpLocks/>
              </p:cNvGrpSpPr>
              <p:nvPr/>
            </p:nvGrpSpPr>
            <p:grpSpPr bwMode="auto">
              <a:xfrm>
                <a:off x="4416" y="2064"/>
                <a:ext cx="672" cy="720"/>
                <a:chOff x="4416" y="2064"/>
                <a:chExt cx="672" cy="720"/>
              </a:xfrm>
            </p:grpSpPr>
            <p:grpSp>
              <p:nvGrpSpPr>
                <p:cNvPr id="22584" name="Group 48"/>
                <p:cNvGrpSpPr>
                  <a:grpSpLocks/>
                </p:cNvGrpSpPr>
                <p:nvPr/>
              </p:nvGrpSpPr>
              <p:grpSpPr bwMode="auto">
                <a:xfrm>
                  <a:off x="4416" y="2064"/>
                  <a:ext cx="672" cy="720"/>
                  <a:chOff x="3744" y="1392"/>
                  <a:chExt cx="672" cy="720"/>
                </a:xfrm>
              </p:grpSpPr>
              <p:sp>
                <p:nvSpPr>
                  <p:cNvPr id="22586" name="Oval 49"/>
                  <p:cNvSpPr>
                    <a:spLocks noChangeArrowheads="1"/>
                  </p:cNvSpPr>
                  <p:nvPr/>
                </p:nvSpPr>
                <p:spPr bwMode="auto">
                  <a:xfrm>
                    <a:off x="3744" y="1872"/>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22587" name="Oval 50"/>
                  <p:cNvSpPr>
                    <a:spLocks noChangeArrowheads="1"/>
                  </p:cNvSpPr>
                  <p:nvPr/>
                </p:nvSpPr>
                <p:spPr bwMode="auto">
                  <a:xfrm>
                    <a:off x="4176" y="1392"/>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cxnSp>
              <p:nvCxnSpPr>
                <p:cNvPr id="22585" name="AutoShape 52"/>
                <p:cNvCxnSpPr>
                  <a:cxnSpLocks noChangeShapeType="1"/>
                  <a:stCxn id="22586" idx="0"/>
                  <a:endCxn id="22587" idx="2"/>
                </p:cNvCxnSpPr>
                <p:nvPr/>
              </p:nvCxnSpPr>
              <p:spPr bwMode="auto">
                <a:xfrm rot="-5400000">
                  <a:off x="4512" y="2208"/>
                  <a:ext cx="352" cy="304"/>
                </a:xfrm>
                <a:prstGeom prst="curvedConnector2">
                  <a:avLst/>
                </a:prstGeom>
                <a:noFill/>
                <a:ln w="25400">
                  <a:solidFill>
                    <a:schemeClr val="tx1"/>
                  </a:solidFill>
                  <a:round/>
                  <a:headEnd/>
                  <a:tailEnd/>
                </a:ln>
                <a:extLst>
                  <a:ext uri="{909E8E84-426E-40DD-AFC4-6F175D3DCCD1}">
                    <a14:hiddenFill xmlns:a14="http://schemas.microsoft.com/office/drawing/2010/main">
                      <a:noFill/>
                    </a14:hiddenFill>
                  </a:ext>
                </a:extLst>
              </p:spPr>
            </p:cxnSp>
          </p:grpSp>
          <p:grpSp>
            <p:nvGrpSpPr>
              <p:cNvPr id="22568" name="Group 61"/>
              <p:cNvGrpSpPr>
                <a:grpSpLocks/>
              </p:cNvGrpSpPr>
              <p:nvPr/>
            </p:nvGrpSpPr>
            <p:grpSpPr bwMode="auto">
              <a:xfrm>
                <a:off x="4176" y="1824"/>
                <a:ext cx="912" cy="960"/>
                <a:chOff x="4176" y="1824"/>
                <a:chExt cx="912" cy="960"/>
              </a:xfrm>
            </p:grpSpPr>
            <p:sp>
              <p:nvSpPr>
                <p:cNvPr id="22581" name="Oval 58"/>
                <p:cNvSpPr>
                  <a:spLocks noChangeArrowheads="1"/>
                </p:cNvSpPr>
                <p:nvPr/>
              </p:nvSpPr>
              <p:spPr bwMode="auto">
                <a:xfrm>
                  <a:off x="4176" y="2544"/>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22582" name="Oval 59"/>
                <p:cNvSpPr>
                  <a:spLocks noChangeArrowheads="1"/>
                </p:cNvSpPr>
                <p:nvPr/>
              </p:nvSpPr>
              <p:spPr bwMode="auto">
                <a:xfrm>
                  <a:off x="4848" y="1824"/>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cxnSp>
              <p:nvCxnSpPr>
                <p:cNvPr id="22583" name="AutoShape 60"/>
                <p:cNvCxnSpPr>
                  <a:cxnSpLocks noChangeShapeType="1"/>
                  <a:stCxn id="22581" idx="0"/>
                  <a:endCxn id="22582" idx="2"/>
                </p:cNvCxnSpPr>
                <p:nvPr/>
              </p:nvCxnSpPr>
              <p:spPr bwMode="auto">
                <a:xfrm rot="-5400000">
                  <a:off x="4272" y="1968"/>
                  <a:ext cx="592" cy="544"/>
                </a:xfrm>
                <a:prstGeom prst="curvedConnector2">
                  <a:avLst/>
                </a:prstGeom>
                <a:noFill/>
                <a:ln w="25400">
                  <a:solidFill>
                    <a:schemeClr val="tx1"/>
                  </a:solidFill>
                  <a:round/>
                  <a:headEnd/>
                  <a:tailEnd/>
                </a:ln>
                <a:extLst>
                  <a:ext uri="{909E8E84-426E-40DD-AFC4-6F175D3DCCD1}">
                    <a14:hiddenFill xmlns:a14="http://schemas.microsoft.com/office/drawing/2010/main">
                      <a:noFill/>
                    </a14:hiddenFill>
                  </a:ext>
                </a:extLst>
              </p:spPr>
            </p:cxnSp>
          </p:grpSp>
          <p:grpSp>
            <p:nvGrpSpPr>
              <p:cNvPr id="22569" name="Group 72"/>
              <p:cNvGrpSpPr>
                <a:grpSpLocks/>
              </p:cNvGrpSpPr>
              <p:nvPr/>
            </p:nvGrpSpPr>
            <p:grpSpPr bwMode="auto">
              <a:xfrm>
                <a:off x="3744" y="1392"/>
                <a:ext cx="672" cy="672"/>
                <a:chOff x="3744" y="1392"/>
                <a:chExt cx="672" cy="672"/>
              </a:xfrm>
            </p:grpSpPr>
            <p:sp>
              <p:nvSpPr>
                <p:cNvPr id="22578" name="Oval 38"/>
                <p:cNvSpPr>
                  <a:spLocks noChangeArrowheads="1"/>
                </p:cNvSpPr>
                <p:nvPr/>
              </p:nvSpPr>
              <p:spPr bwMode="auto">
                <a:xfrm>
                  <a:off x="3744" y="1824"/>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22579" name="Oval 39"/>
                <p:cNvSpPr>
                  <a:spLocks noChangeArrowheads="1"/>
                </p:cNvSpPr>
                <p:nvPr/>
              </p:nvSpPr>
              <p:spPr bwMode="auto">
                <a:xfrm>
                  <a:off x="4176" y="1392"/>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cxnSp>
              <p:nvCxnSpPr>
                <p:cNvPr id="22580" name="AutoShape 66"/>
                <p:cNvCxnSpPr>
                  <a:cxnSpLocks noChangeShapeType="1"/>
                  <a:stCxn id="22578" idx="6"/>
                  <a:endCxn id="22579" idx="4"/>
                </p:cNvCxnSpPr>
                <p:nvPr/>
              </p:nvCxnSpPr>
              <p:spPr bwMode="auto">
                <a:xfrm flipV="1">
                  <a:off x="3992" y="1640"/>
                  <a:ext cx="304" cy="304"/>
                </a:xfrm>
                <a:prstGeom prst="curvedConnector2">
                  <a:avLst/>
                </a:prstGeom>
                <a:noFill/>
                <a:ln w="25400">
                  <a:solidFill>
                    <a:schemeClr val="tx1"/>
                  </a:solidFill>
                  <a:round/>
                  <a:headEnd/>
                  <a:tailEnd/>
                </a:ln>
                <a:extLst>
                  <a:ext uri="{909E8E84-426E-40DD-AFC4-6F175D3DCCD1}">
                    <a14:hiddenFill xmlns:a14="http://schemas.microsoft.com/office/drawing/2010/main">
                      <a:noFill/>
                    </a14:hiddenFill>
                  </a:ext>
                </a:extLst>
              </p:spPr>
            </p:cxnSp>
          </p:grpSp>
          <p:grpSp>
            <p:nvGrpSpPr>
              <p:cNvPr id="22570" name="Group 74"/>
              <p:cNvGrpSpPr>
                <a:grpSpLocks/>
              </p:cNvGrpSpPr>
              <p:nvPr/>
            </p:nvGrpSpPr>
            <p:grpSpPr bwMode="auto">
              <a:xfrm>
                <a:off x="3744" y="1392"/>
                <a:ext cx="1152" cy="1152"/>
                <a:chOff x="3744" y="1392"/>
                <a:chExt cx="1152" cy="1152"/>
              </a:xfrm>
            </p:grpSpPr>
            <p:sp>
              <p:nvSpPr>
                <p:cNvPr id="22575" name="Oval 63"/>
                <p:cNvSpPr>
                  <a:spLocks noChangeArrowheads="1"/>
                </p:cNvSpPr>
                <p:nvPr/>
              </p:nvSpPr>
              <p:spPr bwMode="auto">
                <a:xfrm>
                  <a:off x="3744" y="2304"/>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22576" name="Oval 64"/>
                <p:cNvSpPr>
                  <a:spLocks noChangeArrowheads="1"/>
                </p:cNvSpPr>
                <p:nvPr/>
              </p:nvSpPr>
              <p:spPr bwMode="auto">
                <a:xfrm>
                  <a:off x="4656" y="1392"/>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cxnSp>
              <p:nvCxnSpPr>
                <p:cNvPr id="22577" name="AutoShape 68"/>
                <p:cNvCxnSpPr>
                  <a:cxnSpLocks noChangeShapeType="1"/>
                  <a:stCxn id="22575" idx="6"/>
                  <a:endCxn id="22576" idx="4"/>
                </p:cNvCxnSpPr>
                <p:nvPr/>
              </p:nvCxnSpPr>
              <p:spPr bwMode="auto">
                <a:xfrm flipV="1">
                  <a:off x="3992" y="1640"/>
                  <a:ext cx="784" cy="784"/>
                </a:xfrm>
                <a:prstGeom prst="curvedConnector2">
                  <a:avLst/>
                </a:prstGeom>
                <a:noFill/>
                <a:ln w="25400">
                  <a:solidFill>
                    <a:schemeClr val="tx1"/>
                  </a:solidFill>
                  <a:round/>
                  <a:headEnd/>
                  <a:tailEnd/>
                </a:ln>
                <a:extLst>
                  <a:ext uri="{909E8E84-426E-40DD-AFC4-6F175D3DCCD1}">
                    <a14:hiddenFill xmlns:a14="http://schemas.microsoft.com/office/drawing/2010/main">
                      <a:noFill/>
                    </a14:hiddenFill>
                  </a:ext>
                </a:extLst>
              </p:spPr>
            </p:cxnSp>
          </p:grpSp>
          <p:grpSp>
            <p:nvGrpSpPr>
              <p:cNvPr id="22571" name="Group 73"/>
              <p:cNvGrpSpPr>
                <a:grpSpLocks/>
              </p:cNvGrpSpPr>
              <p:nvPr/>
            </p:nvGrpSpPr>
            <p:grpSpPr bwMode="auto">
              <a:xfrm>
                <a:off x="3744" y="1392"/>
                <a:ext cx="912" cy="912"/>
                <a:chOff x="3744" y="1392"/>
                <a:chExt cx="912" cy="912"/>
              </a:xfrm>
            </p:grpSpPr>
            <p:sp>
              <p:nvSpPr>
                <p:cNvPr id="22572" name="Oval 13"/>
                <p:cNvSpPr>
                  <a:spLocks noChangeArrowheads="1"/>
                </p:cNvSpPr>
                <p:nvPr/>
              </p:nvSpPr>
              <p:spPr bwMode="auto">
                <a:xfrm>
                  <a:off x="3744" y="2064"/>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22573" name="Oval 14"/>
                <p:cNvSpPr>
                  <a:spLocks noChangeArrowheads="1"/>
                </p:cNvSpPr>
                <p:nvPr/>
              </p:nvSpPr>
              <p:spPr bwMode="auto">
                <a:xfrm>
                  <a:off x="4416" y="1392"/>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cxnSp>
              <p:nvCxnSpPr>
                <p:cNvPr id="22574" name="AutoShape 71"/>
                <p:cNvCxnSpPr>
                  <a:cxnSpLocks noChangeShapeType="1"/>
                  <a:stCxn id="22573" idx="4"/>
                  <a:endCxn id="22572" idx="6"/>
                </p:cNvCxnSpPr>
                <p:nvPr/>
              </p:nvCxnSpPr>
              <p:spPr bwMode="auto">
                <a:xfrm rot="5400000">
                  <a:off x="3992" y="1640"/>
                  <a:ext cx="544" cy="544"/>
                </a:xfrm>
                <a:prstGeom prst="curvedConnector2">
                  <a:avLst/>
                </a:prstGeom>
                <a:noFill/>
                <a:ln w="25400">
                  <a:solidFill>
                    <a:schemeClr val="tx1"/>
                  </a:solidFill>
                  <a:round/>
                  <a:headEnd/>
                  <a:tailEnd/>
                </a:ln>
                <a:extLst>
                  <a:ext uri="{909E8E84-426E-40DD-AFC4-6F175D3DCCD1}">
                    <a14:hiddenFill xmlns:a14="http://schemas.microsoft.com/office/drawing/2010/main">
                      <a:noFill/>
                    </a14:hiddenFill>
                  </a:ext>
                </a:extLst>
              </p:spPr>
            </p:cxnSp>
          </p:grpSp>
        </p:grpSp>
        <p:grpSp>
          <p:nvGrpSpPr>
            <p:cNvPr id="22539" name="Group 104"/>
            <p:cNvGrpSpPr>
              <a:grpSpLocks/>
            </p:cNvGrpSpPr>
            <p:nvPr/>
          </p:nvGrpSpPr>
          <p:grpSpPr bwMode="auto">
            <a:xfrm>
              <a:off x="3360" y="2784"/>
              <a:ext cx="2304" cy="1392"/>
              <a:chOff x="3360" y="2784"/>
              <a:chExt cx="2304" cy="1392"/>
            </a:xfrm>
          </p:grpSpPr>
          <p:grpSp>
            <p:nvGrpSpPr>
              <p:cNvPr id="22540" name="Group 78"/>
              <p:cNvGrpSpPr>
                <a:grpSpLocks/>
              </p:cNvGrpSpPr>
              <p:nvPr/>
            </p:nvGrpSpPr>
            <p:grpSpPr bwMode="auto">
              <a:xfrm>
                <a:off x="4416" y="3456"/>
                <a:ext cx="672" cy="720"/>
                <a:chOff x="4416" y="2064"/>
                <a:chExt cx="672" cy="720"/>
              </a:xfrm>
            </p:grpSpPr>
            <p:grpSp>
              <p:nvGrpSpPr>
                <p:cNvPr id="22562" name="Group 79"/>
                <p:cNvGrpSpPr>
                  <a:grpSpLocks/>
                </p:cNvGrpSpPr>
                <p:nvPr/>
              </p:nvGrpSpPr>
              <p:grpSpPr bwMode="auto">
                <a:xfrm>
                  <a:off x="4416" y="2064"/>
                  <a:ext cx="672" cy="720"/>
                  <a:chOff x="3744" y="1392"/>
                  <a:chExt cx="672" cy="720"/>
                </a:xfrm>
              </p:grpSpPr>
              <p:sp>
                <p:nvSpPr>
                  <p:cNvPr id="22564" name="Oval 80"/>
                  <p:cNvSpPr>
                    <a:spLocks noChangeArrowheads="1"/>
                  </p:cNvSpPr>
                  <p:nvPr/>
                </p:nvSpPr>
                <p:spPr bwMode="auto">
                  <a:xfrm>
                    <a:off x="3744" y="1872"/>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22565" name="Oval 81"/>
                  <p:cNvSpPr>
                    <a:spLocks noChangeArrowheads="1"/>
                  </p:cNvSpPr>
                  <p:nvPr/>
                </p:nvSpPr>
                <p:spPr bwMode="auto">
                  <a:xfrm>
                    <a:off x="4176" y="1392"/>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pSp>
            <p:cxnSp>
              <p:nvCxnSpPr>
                <p:cNvPr id="22563" name="AutoShape 82"/>
                <p:cNvCxnSpPr>
                  <a:cxnSpLocks noChangeShapeType="1"/>
                  <a:stCxn id="22564" idx="0"/>
                  <a:endCxn id="22565" idx="2"/>
                </p:cNvCxnSpPr>
                <p:nvPr/>
              </p:nvCxnSpPr>
              <p:spPr bwMode="auto">
                <a:xfrm rot="-5400000">
                  <a:off x="4512" y="2208"/>
                  <a:ext cx="352" cy="304"/>
                </a:xfrm>
                <a:prstGeom prst="curvedConnector2">
                  <a:avLst/>
                </a:prstGeom>
                <a:noFill/>
                <a:ln w="25400">
                  <a:solidFill>
                    <a:schemeClr val="tx1"/>
                  </a:solidFill>
                  <a:round/>
                  <a:headEnd/>
                  <a:tailEnd/>
                </a:ln>
                <a:extLst>
                  <a:ext uri="{909E8E84-426E-40DD-AFC4-6F175D3DCCD1}">
                    <a14:hiddenFill xmlns:a14="http://schemas.microsoft.com/office/drawing/2010/main">
                      <a:noFill/>
                    </a14:hiddenFill>
                  </a:ext>
                </a:extLst>
              </p:spPr>
            </p:cxnSp>
          </p:grpSp>
          <p:grpSp>
            <p:nvGrpSpPr>
              <p:cNvPr id="22541" name="Group 87"/>
              <p:cNvGrpSpPr>
                <a:grpSpLocks/>
              </p:cNvGrpSpPr>
              <p:nvPr/>
            </p:nvGrpSpPr>
            <p:grpSpPr bwMode="auto">
              <a:xfrm>
                <a:off x="3744" y="2784"/>
                <a:ext cx="672" cy="672"/>
                <a:chOff x="3744" y="1392"/>
                <a:chExt cx="672" cy="672"/>
              </a:xfrm>
            </p:grpSpPr>
            <p:sp>
              <p:nvSpPr>
                <p:cNvPr id="22559" name="Oval 88"/>
                <p:cNvSpPr>
                  <a:spLocks noChangeArrowheads="1"/>
                </p:cNvSpPr>
                <p:nvPr/>
              </p:nvSpPr>
              <p:spPr bwMode="auto">
                <a:xfrm>
                  <a:off x="3744" y="1824"/>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22560" name="Oval 89"/>
                <p:cNvSpPr>
                  <a:spLocks noChangeArrowheads="1"/>
                </p:cNvSpPr>
                <p:nvPr/>
              </p:nvSpPr>
              <p:spPr bwMode="auto">
                <a:xfrm>
                  <a:off x="4176" y="1392"/>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cxnSp>
              <p:nvCxnSpPr>
                <p:cNvPr id="22561" name="AutoShape 90"/>
                <p:cNvCxnSpPr>
                  <a:cxnSpLocks noChangeShapeType="1"/>
                  <a:stCxn id="22559" idx="6"/>
                  <a:endCxn id="22560" idx="4"/>
                </p:cNvCxnSpPr>
                <p:nvPr/>
              </p:nvCxnSpPr>
              <p:spPr bwMode="auto">
                <a:xfrm flipV="1">
                  <a:off x="3992" y="1640"/>
                  <a:ext cx="304" cy="304"/>
                </a:xfrm>
                <a:prstGeom prst="curvedConnector2">
                  <a:avLst/>
                </a:prstGeom>
                <a:noFill/>
                <a:ln w="25400">
                  <a:solidFill>
                    <a:schemeClr val="tx1"/>
                  </a:solidFill>
                  <a:round/>
                  <a:headEnd/>
                  <a:tailEnd/>
                </a:ln>
                <a:extLst>
                  <a:ext uri="{909E8E84-426E-40DD-AFC4-6F175D3DCCD1}">
                    <a14:hiddenFill xmlns:a14="http://schemas.microsoft.com/office/drawing/2010/main">
                      <a:noFill/>
                    </a14:hiddenFill>
                  </a:ext>
                </a:extLst>
              </p:spPr>
            </p:cxnSp>
          </p:grpSp>
          <p:grpSp>
            <p:nvGrpSpPr>
              <p:cNvPr id="22542" name="Group 103"/>
              <p:cNvGrpSpPr>
                <a:grpSpLocks/>
              </p:cNvGrpSpPr>
              <p:nvPr/>
            </p:nvGrpSpPr>
            <p:grpSpPr bwMode="auto">
              <a:xfrm>
                <a:off x="3360" y="2784"/>
                <a:ext cx="2304" cy="1392"/>
                <a:chOff x="3360" y="2784"/>
                <a:chExt cx="2304" cy="1392"/>
              </a:xfrm>
            </p:grpSpPr>
            <p:grpSp>
              <p:nvGrpSpPr>
                <p:cNvPr id="22543" name="Group 95"/>
                <p:cNvGrpSpPr>
                  <a:grpSpLocks/>
                </p:cNvGrpSpPr>
                <p:nvPr/>
              </p:nvGrpSpPr>
              <p:grpSpPr bwMode="auto">
                <a:xfrm>
                  <a:off x="3744" y="2784"/>
                  <a:ext cx="912" cy="912"/>
                  <a:chOff x="3744" y="1392"/>
                  <a:chExt cx="912" cy="912"/>
                </a:xfrm>
              </p:grpSpPr>
              <p:sp>
                <p:nvSpPr>
                  <p:cNvPr id="22556" name="Oval 96"/>
                  <p:cNvSpPr>
                    <a:spLocks noChangeArrowheads="1"/>
                  </p:cNvSpPr>
                  <p:nvPr/>
                </p:nvSpPr>
                <p:spPr bwMode="auto">
                  <a:xfrm>
                    <a:off x="3744" y="2064"/>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22557" name="Oval 97"/>
                  <p:cNvSpPr>
                    <a:spLocks noChangeArrowheads="1"/>
                  </p:cNvSpPr>
                  <p:nvPr/>
                </p:nvSpPr>
                <p:spPr bwMode="auto">
                  <a:xfrm>
                    <a:off x="4416" y="1392"/>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cxnSp>
                <p:nvCxnSpPr>
                  <p:cNvPr id="22558" name="AutoShape 98"/>
                  <p:cNvCxnSpPr>
                    <a:cxnSpLocks noChangeShapeType="1"/>
                    <a:stCxn id="22557" idx="4"/>
                    <a:endCxn id="22556" idx="6"/>
                  </p:cNvCxnSpPr>
                  <p:nvPr/>
                </p:nvCxnSpPr>
                <p:spPr bwMode="auto">
                  <a:xfrm rot="5400000">
                    <a:off x="3992" y="1640"/>
                    <a:ext cx="544" cy="544"/>
                  </a:xfrm>
                  <a:prstGeom prst="curvedConnector2">
                    <a:avLst/>
                  </a:prstGeom>
                  <a:noFill/>
                  <a:ln w="25400">
                    <a:solidFill>
                      <a:schemeClr val="tx1"/>
                    </a:solidFill>
                    <a:round/>
                    <a:headEnd/>
                    <a:tailEnd/>
                  </a:ln>
                  <a:extLst>
                    <a:ext uri="{909E8E84-426E-40DD-AFC4-6F175D3DCCD1}">
                      <a14:hiddenFill xmlns:a14="http://schemas.microsoft.com/office/drawing/2010/main">
                        <a:noFill/>
                      </a14:hiddenFill>
                    </a:ext>
                  </a:extLst>
                </p:spPr>
              </p:cxnSp>
            </p:grpSp>
            <p:grpSp>
              <p:nvGrpSpPr>
                <p:cNvPr id="22544" name="Group 101"/>
                <p:cNvGrpSpPr>
                  <a:grpSpLocks/>
                </p:cNvGrpSpPr>
                <p:nvPr/>
              </p:nvGrpSpPr>
              <p:grpSpPr bwMode="auto">
                <a:xfrm>
                  <a:off x="3360" y="2784"/>
                  <a:ext cx="2304" cy="1392"/>
                  <a:chOff x="3360" y="2784"/>
                  <a:chExt cx="2304" cy="1392"/>
                </a:xfrm>
              </p:grpSpPr>
              <p:sp>
                <p:nvSpPr>
                  <p:cNvPr id="22545" name="Text Box 77"/>
                  <p:cNvSpPr txBox="1">
                    <a:spLocks noChangeArrowheads="1"/>
                  </p:cNvSpPr>
                  <p:nvPr/>
                </p:nvSpPr>
                <p:spPr bwMode="auto">
                  <a:xfrm rot="-2145237">
                    <a:off x="3360" y="2832"/>
                    <a:ext cx="1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b="1">
                        <a:solidFill>
                          <a:schemeClr val="tx2"/>
                        </a:solidFill>
                        <a:latin typeface="Times New Roman" panose="02020603050405020304" pitchFamily="18" charset="0"/>
                      </a:rPr>
                      <a:t>mutualism</a:t>
                    </a:r>
                  </a:p>
                </p:txBody>
              </p:sp>
              <p:grpSp>
                <p:nvGrpSpPr>
                  <p:cNvPr id="22546" name="Group 83"/>
                  <p:cNvGrpSpPr>
                    <a:grpSpLocks/>
                  </p:cNvGrpSpPr>
                  <p:nvPr/>
                </p:nvGrpSpPr>
                <p:grpSpPr bwMode="auto">
                  <a:xfrm>
                    <a:off x="4176" y="3216"/>
                    <a:ext cx="912" cy="960"/>
                    <a:chOff x="4176" y="1824"/>
                    <a:chExt cx="912" cy="960"/>
                  </a:xfrm>
                </p:grpSpPr>
                <p:sp>
                  <p:nvSpPr>
                    <p:cNvPr id="22553" name="Oval 84"/>
                    <p:cNvSpPr>
                      <a:spLocks noChangeArrowheads="1"/>
                    </p:cNvSpPr>
                    <p:nvPr/>
                  </p:nvSpPr>
                  <p:spPr bwMode="auto">
                    <a:xfrm>
                      <a:off x="4176" y="2544"/>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22554" name="Oval 85"/>
                    <p:cNvSpPr>
                      <a:spLocks noChangeArrowheads="1"/>
                    </p:cNvSpPr>
                    <p:nvPr/>
                  </p:nvSpPr>
                  <p:spPr bwMode="auto">
                    <a:xfrm>
                      <a:off x="4848" y="1824"/>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cxnSp>
                  <p:nvCxnSpPr>
                    <p:cNvPr id="22555" name="AutoShape 86"/>
                    <p:cNvCxnSpPr>
                      <a:cxnSpLocks noChangeShapeType="1"/>
                      <a:stCxn id="22553" idx="0"/>
                      <a:endCxn id="22554" idx="2"/>
                    </p:cNvCxnSpPr>
                    <p:nvPr/>
                  </p:nvCxnSpPr>
                  <p:spPr bwMode="auto">
                    <a:xfrm rot="-5400000">
                      <a:off x="4272" y="1968"/>
                      <a:ext cx="592" cy="544"/>
                    </a:xfrm>
                    <a:prstGeom prst="curvedConnector2">
                      <a:avLst/>
                    </a:prstGeom>
                    <a:noFill/>
                    <a:ln w="25400">
                      <a:solidFill>
                        <a:schemeClr val="tx1"/>
                      </a:solidFill>
                      <a:round/>
                      <a:headEnd/>
                      <a:tailEnd/>
                    </a:ln>
                    <a:extLst>
                      <a:ext uri="{909E8E84-426E-40DD-AFC4-6F175D3DCCD1}">
                        <a14:hiddenFill xmlns:a14="http://schemas.microsoft.com/office/drawing/2010/main">
                          <a:noFill/>
                        </a14:hiddenFill>
                      </a:ext>
                    </a:extLst>
                  </p:spPr>
                </p:cxnSp>
              </p:grpSp>
              <p:grpSp>
                <p:nvGrpSpPr>
                  <p:cNvPr id="22547" name="Group 91"/>
                  <p:cNvGrpSpPr>
                    <a:grpSpLocks/>
                  </p:cNvGrpSpPr>
                  <p:nvPr/>
                </p:nvGrpSpPr>
                <p:grpSpPr bwMode="auto">
                  <a:xfrm>
                    <a:off x="3744" y="2784"/>
                    <a:ext cx="1152" cy="1152"/>
                    <a:chOff x="3744" y="1392"/>
                    <a:chExt cx="1152" cy="1152"/>
                  </a:xfrm>
                </p:grpSpPr>
                <p:sp>
                  <p:nvSpPr>
                    <p:cNvPr id="22550" name="Oval 92"/>
                    <p:cNvSpPr>
                      <a:spLocks noChangeArrowheads="1"/>
                    </p:cNvSpPr>
                    <p:nvPr/>
                  </p:nvSpPr>
                  <p:spPr bwMode="auto">
                    <a:xfrm>
                      <a:off x="3744" y="2304"/>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22551" name="Oval 93"/>
                    <p:cNvSpPr>
                      <a:spLocks noChangeArrowheads="1"/>
                    </p:cNvSpPr>
                    <p:nvPr/>
                  </p:nvSpPr>
                  <p:spPr bwMode="auto">
                    <a:xfrm>
                      <a:off x="4656" y="1392"/>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cxnSp>
                  <p:nvCxnSpPr>
                    <p:cNvPr id="22552" name="AutoShape 94"/>
                    <p:cNvCxnSpPr>
                      <a:cxnSpLocks noChangeShapeType="1"/>
                      <a:stCxn id="22550" idx="6"/>
                      <a:endCxn id="22551" idx="4"/>
                    </p:cNvCxnSpPr>
                    <p:nvPr/>
                  </p:nvCxnSpPr>
                  <p:spPr bwMode="auto">
                    <a:xfrm flipV="1">
                      <a:off x="3992" y="1640"/>
                      <a:ext cx="784" cy="784"/>
                    </a:xfrm>
                    <a:prstGeom prst="curvedConnector2">
                      <a:avLst/>
                    </a:prstGeom>
                    <a:noFill/>
                    <a:ln w="25400">
                      <a:solidFill>
                        <a:schemeClr val="tx1"/>
                      </a:solidFill>
                      <a:round/>
                      <a:headEnd/>
                      <a:tailEnd/>
                    </a:ln>
                    <a:extLst>
                      <a:ext uri="{909E8E84-426E-40DD-AFC4-6F175D3DCCD1}">
                        <a14:hiddenFill xmlns:a14="http://schemas.microsoft.com/office/drawing/2010/main">
                          <a:noFill/>
                        </a14:hiddenFill>
                      </a:ext>
                    </a:extLst>
                  </p:spPr>
                </p:cxnSp>
              </p:grpSp>
              <p:sp>
                <p:nvSpPr>
                  <p:cNvPr id="22548" name="Text Box 99"/>
                  <p:cNvSpPr txBox="1">
                    <a:spLocks noChangeArrowheads="1"/>
                  </p:cNvSpPr>
                  <p:nvPr/>
                </p:nvSpPr>
                <p:spPr bwMode="auto">
                  <a:xfrm rot="-2145237">
                    <a:off x="4600" y="3552"/>
                    <a:ext cx="1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b="1">
                        <a:solidFill>
                          <a:schemeClr val="tx2"/>
                        </a:solidFill>
                        <a:latin typeface="Times New Roman" panose="02020603050405020304" pitchFamily="18" charset="0"/>
                      </a:rPr>
                      <a:t>mutualism</a:t>
                    </a:r>
                  </a:p>
                </p:txBody>
              </p:sp>
              <p:sp>
                <p:nvSpPr>
                  <p:cNvPr id="22549" name="Text Box 100"/>
                  <p:cNvSpPr txBox="1">
                    <a:spLocks noChangeArrowheads="1"/>
                  </p:cNvSpPr>
                  <p:nvPr/>
                </p:nvSpPr>
                <p:spPr bwMode="auto">
                  <a:xfrm rot="-2145237">
                    <a:off x="4504" y="2832"/>
                    <a:ext cx="1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b="1">
                        <a:solidFill>
                          <a:schemeClr val="tx2"/>
                        </a:solidFill>
                        <a:latin typeface="Times New Roman" panose="02020603050405020304" pitchFamily="18" charset="0"/>
                      </a:rPr>
                      <a:t>predation</a:t>
                    </a:r>
                  </a:p>
                </p:txBody>
              </p:sp>
            </p:grpSp>
          </p:grpSp>
        </p:grpSp>
      </p:grpSp>
      <p:sp>
        <p:nvSpPr>
          <p:cNvPr id="22534" name="Rectangle 6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22535" name="Object 60"/>
          <p:cNvGraphicFramePr>
            <a:graphicFrameLocks noChangeAspect="1"/>
          </p:cNvGraphicFramePr>
          <p:nvPr/>
        </p:nvGraphicFramePr>
        <p:xfrm>
          <a:off x="5410200" y="1447800"/>
          <a:ext cx="2697163" cy="2109788"/>
        </p:xfrm>
        <a:graphic>
          <a:graphicData uri="http://schemas.openxmlformats.org/presentationml/2006/ole">
            <mc:AlternateContent xmlns:mc="http://schemas.openxmlformats.org/markup-compatibility/2006">
              <mc:Choice xmlns:v="urn:schemas-microsoft-com:vml" Requires="v">
                <p:oleObj spid="_x0000_s21558" name="Equation" r:id="rId5" imgW="1752600" imgH="1371600" progId="Equation.3">
                  <p:embed/>
                </p:oleObj>
              </mc:Choice>
              <mc:Fallback>
                <p:oleObj name="Equation" r:id="rId5" imgW="1752600" imgH="1371600" progId="Equation.3">
                  <p:embed/>
                  <p:pic>
                    <p:nvPicPr>
                      <p:cNvPr id="22535" name="Object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447800"/>
                        <a:ext cx="2697163"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6" name="Rectangle 6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22537" name="Object 62"/>
          <p:cNvGraphicFramePr>
            <a:graphicFrameLocks noChangeAspect="1"/>
          </p:cNvGraphicFramePr>
          <p:nvPr/>
        </p:nvGraphicFramePr>
        <p:xfrm>
          <a:off x="5410200" y="3962400"/>
          <a:ext cx="2741613" cy="2111375"/>
        </p:xfrm>
        <a:graphic>
          <a:graphicData uri="http://schemas.openxmlformats.org/presentationml/2006/ole">
            <mc:AlternateContent xmlns:mc="http://schemas.openxmlformats.org/markup-compatibility/2006">
              <mc:Choice xmlns:v="urn:schemas-microsoft-com:vml" Requires="v">
                <p:oleObj spid="_x0000_s21559" name="Equation" r:id="rId7" imgW="1778000" imgH="1371600" progId="Equation.3">
                  <p:embed/>
                </p:oleObj>
              </mc:Choice>
              <mc:Fallback>
                <p:oleObj name="Equation" r:id="rId7" imgW="1778000" imgH="1371600" progId="Equation.3">
                  <p:embed/>
                  <p:pic>
                    <p:nvPicPr>
                      <p:cNvPr id="22537" name="Object 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3962400"/>
                        <a:ext cx="2741613"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03955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Primer</a:t>
            </a:r>
            <a:endParaRPr lang="cs-CZ" dirty="0"/>
          </a:p>
        </p:txBody>
      </p:sp>
      <p:sp>
        <p:nvSpPr>
          <p:cNvPr id="3" name="TextBox 2"/>
          <p:cNvSpPr txBox="1"/>
          <p:nvPr/>
        </p:nvSpPr>
        <p:spPr>
          <a:xfrm>
            <a:off x="2743200" y="4648200"/>
            <a:ext cx="5721566" cy="707886"/>
          </a:xfrm>
          <a:prstGeom prst="rect">
            <a:avLst/>
          </a:prstGeom>
          <a:noFill/>
        </p:spPr>
        <p:txBody>
          <a:bodyPr wrap="none" rtlCol="0">
            <a:spAutoFit/>
          </a:bodyPr>
          <a:lstStyle/>
          <a:p>
            <a:r>
              <a:rPr lang="en-US" sz="4000" dirty="0"/>
              <a:t>Networks are everywhere!</a:t>
            </a:r>
            <a:endParaRPr lang="cs-CZ" sz="4000" dirty="0"/>
          </a:p>
        </p:txBody>
      </p:sp>
    </p:spTree>
    <p:extLst>
      <p:ext uri="{BB962C8B-B14F-4D97-AF65-F5344CB8AC3E}">
        <p14:creationId xmlns:p14="http://schemas.microsoft.com/office/powerpoint/2010/main" val="133574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62" name="Object 38"/>
          <p:cNvGraphicFramePr>
            <a:graphicFrameLocks noChangeAspect="1"/>
          </p:cNvGraphicFramePr>
          <p:nvPr>
            <p:extLst>
              <p:ext uri="{D42A27DB-BD31-4B8C-83A1-F6EECF244321}">
                <p14:modId xmlns:p14="http://schemas.microsoft.com/office/powerpoint/2010/main" val="3893238153"/>
              </p:ext>
            </p:extLst>
          </p:nvPr>
        </p:nvGraphicFramePr>
        <p:xfrm>
          <a:off x="5486400" y="3679825"/>
          <a:ext cx="2741613" cy="2111375"/>
        </p:xfrm>
        <a:graphic>
          <a:graphicData uri="http://schemas.openxmlformats.org/presentationml/2006/ole">
            <mc:AlternateContent xmlns:mc="http://schemas.openxmlformats.org/markup-compatibility/2006">
              <mc:Choice xmlns:v="urn:schemas-microsoft-com:vml" Requires="v">
                <p:oleObj spid="_x0000_s22581" name="Equation" r:id="rId3" imgW="1778000" imgH="1371600" progId="Equation.3">
                  <p:embed/>
                </p:oleObj>
              </mc:Choice>
              <mc:Fallback>
                <p:oleObj name="Equation" r:id="rId3" imgW="1778000" imgH="1371600" progId="Equation.3">
                  <p:embed/>
                  <p:pic>
                    <p:nvPicPr>
                      <p:cNvPr id="23562"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679825"/>
                        <a:ext cx="2741613"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4" name="Object 37"/>
          <p:cNvGraphicFramePr>
            <a:graphicFrameLocks noChangeAspect="1"/>
          </p:cNvGraphicFramePr>
          <p:nvPr/>
        </p:nvGraphicFramePr>
        <p:xfrm>
          <a:off x="5532438" y="1624013"/>
          <a:ext cx="2697162" cy="2109787"/>
        </p:xfrm>
        <a:graphic>
          <a:graphicData uri="http://schemas.openxmlformats.org/presentationml/2006/ole">
            <mc:AlternateContent xmlns:mc="http://schemas.openxmlformats.org/markup-compatibility/2006">
              <mc:Choice xmlns:v="urn:schemas-microsoft-com:vml" Requires="v">
                <p:oleObj spid="_x0000_s22582" name="Formel" r:id="rId5" imgW="1752480" imgH="1371600" progId="Equation.3">
                  <p:embed/>
                </p:oleObj>
              </mc:Choice>
              <mc:Fallback>
                <p:oleObj name="Formel" r:id="rId5" imgW="1752480" imgH="1371600" progId="Equation.3">
                  <p:embed/>
                  <p:pic>
                    <p:nvPicPr>
                      <p:cNvPr id="23554"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2438" y="1624013"/>
                        <a:ext cx="2697162"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5" name="Rectangle 2"/>
          <p:cNvSpPr>
            <a:spLocks noChangeArrowheads="1"/>
          </p:cNvSpPr>
          <p:nvPr/>
        </p:nvSpPr>
        <p:spPr bwMode="auto">
          <a:xfrm>
            <a:off x="3810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4400">
                <a:solidFill>
                  <a:schemeClr val="tx2"/>
                </a:solidFill>
                <a:latin typeface="Times New Roman" panose="02020603050405020304" pitchFamily="18" charset="0"/>
              </a:rPr>
              <a:t>Oyster Reef Model</a:t>
            </a:r>
          </a:p>
        </p:txBody>
      </p:sp>
      <p:sp>
        <p:nvSpPr>
          <p:cNvPr id="23556" name="Rectangle 3" descr="Rectangle: Click to edit Master text styles&#10;Second level&#10;Third level&#10;Fourth level&#10;Fifth level"/>
          <p:cNvSpPr>
            <a:spLocks noChangeArrowheads="1"/>
          </p:cNvSpPr>
          <p:nvPr/>
        </p:nvSpPr>
        <p:spPr bwMode="auto">
          <a:xfrm>
            <a:off x="609600" y="1219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3200">
              <a:latin typeface="Times New Roman" panose="02020603050405020304" pitchFamily="18" charset="0"/>
            </a:endParaRPr>
          </a:p>
        </p:txBody>
      </p:sp>
      <p:graphicFrame>
        <p:nvGraphicFramePr>
          <p:cNvPr id="23557" name="Object 2"/>
          <p:cNvGraphicFramePr>
            <a:graphicFrameLocks noChangeAspect="1"/>
          </p:cNvGraphicFramePr>
          <p:nvPr/>
        </p:nvGraphicFramePr>
        <p:xfrm>
          <a:off x="685800" y="1143000"/>
          <a:ext cx="4083050" cy="4792663"/>
        </p:xfrm>
        <a:graphic>
          <a:graphicData uri="http://schemas.openxmlformats.org/presentationml/2006/ole">
            <mc:AlternateContent xmlns:mc="http://schemas.openxmlformats.org/markup-compatibility/2006">
              <mc:Choice xmlns:v="urn:schemas-microsoft-com:vml" Requires="v">
                <p:oleObj spid="_x0000_s22583" name="Drawing" r:id="rId7" imgW="6962760" imgH="7543800" progId="Presentations.Drawing.10">
                  <p:embed/>
                </p:oleObj>
              </mc:Choice>
              <mc:Fallback>
                <p:oleObj name="Drawing" r:id="rId7" imgW="6962760" imgH="7543800" progId="Presentations.Drawing.10">
                  <p:embed/>
                  <p:pic>
                    <p:nvPicPr>
                      <p:cNvPr id="23557"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143000"/>
                        <a:ext cx="4083050" cy="4792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3558" name="Group 7"/>
          <p:cNvGrpSpPr>
            <a:grpSpLocks/>
          </p:cNvGrpSpPr>
          <p:nvPr/>
        </p:nvGrpSpPr>
        <p:grpSpPr bwMode="auto">
          <a:xfrm>
            <a:off x="6172200" y="1752600"/>
            <a:ext cx="1981200" cy="3962400"/>
            <a:chOff x="3888" y="864"/>
            <a:chExt cx="1248" cy="2496"/>
          </a:xfrm>
        </p:grpSpPr>
        <p:sp>
          <p:nvSpPr>
            <p:cNvPr id="23587" name="Line 8"/>
            <p:cNvSpPr>
              <a:spLocks noChangeShapeType="1"/>
            </p:cNvSpPr>
            <p:nvPr/>
          </p:nvSpPr>
          <p:spPr bwMode="auto">
            <a:xfrm>
              <a:off x="3936" y="2160"/>
              <a:ext cx="1200" cy="1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sp>
          <p:nvSpPr>
            <p:cNvPr id="23588" name="Line 9"/>
            <p:cNvSpPr>
              <a:spLocks noChangeShapeType="1"/>
            </p:cNvSpPr>
            <p:nvPr/>
          </p:nvSpPr>
          <p:spPr bwMode="auto">
            <a:xfrm>
              <a:off x="3888" y="864"/>
              <a:ext cx="1200" cy="1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cs-CZ"/>
            </a:p>
          </p:txBody>
        </p:sp>
      </p:grpSp>
      <p:grpSp>
        <p:nvGrpSpPr>
          <p:cNvPr id="3" name="Group 10"/>
          <p:cNvGrpSpPr>
            <a:grpSpLocks/>
          </p:cNvGrpSpPr>
          <p:nvPr/>
        </p:nvGrpSpPr>
        <p:grpSpPr bwMode="auto">
          <a:xfrm>
            <a:off x="5791200" y="1219200"/>
            <a:ext cx="2362200" cy="4267200"/>
            <a:chOff x="3456" y="528"/>
            <a:chExt cx="1488" cy="2688"/>
          </a:xfrm>
        </p:grpSpPr>
        <p:grpSp>
          <p:nvGrpSpPr>
            <p:cNvPr id="23575" name="Group 11"/>
            <p:cNvGrpSpPr>
              <a:grpSpLocks/>
            </p:cNvGrpSpPr>
            <p:nvPr/>
          </p:nvGrpSpPr>
          <p:grpSpPr bwMode="auto">
            <a:xfrm>
              <a:off x="3840" y="528"/>
              <a:ext cx="1104" cy="1344"/>
              <a:chOff x="3840" y="528"/>
              <a:chExt cx="1104" cy="1344"/>
            </a:xfrm>
          </p:grpSpPr>
          <p:grpSp>
            <p:nvGrpSpPr>
              <p:cNvPr id="23582" name="Group 12"/>
              <p:cNvGrpSpPr>
                <a:grpSpLocks/>
              </p:cNvGrpSpPr>
              <p:nvPr/>
            </p:nvGrpSpPr>
            <p:grpSpPr bwMode="auto">
              <a:xfrm>
                <a:off x="3840" y="960"/>
                <a:ext cx="864" cy="912"/>
                <a:chOff x="3840" y="960"/>
                <a:chExt cx="864" cy="912"/>
              </a:xfrm>
            </p:grpSpPr>
            <p:sp>
              <p:nvSpPr>
                <p:cNvPr id="23584" name="Oval 13"/>
                <p:cNvSpPr>
                  <a:spLocks noChangeArrowheads="1"/>
                </p:cNvSpPr>
                <p:nvPr/>
              </p:nvSpPr>
              <p:spPr bwMode="auto">
                <a:xfrm>
                  <a:off x="3840" y="1632"/>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23585" name="Oval 14"/>
                <p:cNvSpPr>
                  <a:spLocks noChangeArrowheads="1"/>
                </p:cNvSpPr>
                <p:nvPr/>
              </p:nvSpPr>
              <p:spPr bwMode="auto">
                <a:xfrm>
                  <a:off x="4464" y="960"/>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cxnSp>
              <p:nvCxnSpPr>
                <p:cNvPr id="23586" name="AutoShape 15"/>
                <p:cNvCxnSpPr>
                  <a:cxnSpLocks noChangeShapeType="1"/>
                  <a:stCxn id="23584" idx="0"/>
                  <a:endCxn id="23585" idx="2"/>
                </p:cNvCxnSpPr>
                <p:nvPr/>
              </p:nvCxnSpPr>
              <p:spPr bwMode="auto">
                <a:xfrm rot="-5400000">
                  <a:off x="3936" y="1104"/>
                  <a:ext cx="544" cy="496"/>
                </a:xfrm>
                <a:prstGeom prst="curvedConnector2">
                  <a:avLst/>
                </a:prstGeom>
                <a:noFill/>
                <a:ln w="25400">
                  <a:solidFill>
                    <a:schemeClr val="tx1"/>
                  </a:solidFill>
                  <a:round/>
                  <a:headEnd/>
                  <a:tailEnd/>
                </a:ln>
                <a:extLst>
                  <a:ext uri="{909E8E84-426E-40DD-AFC4-6F175D3DCCD1}">
                    <a14:hiddenFill xmlns:a14="http://schemas.microsoft.com/office/drawing/2010/main">
                      <a:noFill/>
                    </a14:hiddenFill>
                  </a:ext>
                </a:extLst>
              </p:spPr>
            </p:cxnSp>
          </p:grpSp>
          <p:sp>
            <p:nvSpPr>
              <p:cNvPr id="23583" name="Text Box 16"/>
              <p:cNvSpPr txBox="1">
                <a:spLocks noChangeArrowheads="1"/>
              </p:cNvSpPr>
              <p:nvPr/>
            </p:nvSpPr>
            <p:spPr bwMode="auto">
              <a:xfrm rot="-2145237">
                <a:off x="3880" y="528"/>
                <a:ext cx="1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b="1">
                    <a:solidFill>
                      <a:schemeClr val="tx2"/>
                    </a:solidFill>
                    <a:latin typeface="Times New Roman" panose="02020603050405020304" pitchFamily="18" charset="0"/>
                  </a:rPr>
                  <a:t>predation</a:t>
                </a:r>
              </a:p>
            </p:txBody>
          </p:sp>
        </p:grpSp>
        <p:grpSp>
          <p:nvGrpSpPr>
            <p:cNvPr id="23576" name="Group 17"/>
            <p:cNvGrpSpPr>
              <a:grpSpLocks/>
            </p:cNvGrpSpPr>
            <p:nvPr/>
          </p:nvGrpSpPr>
          <p:grpSpPr bwMode="auto">
            <a:xfrm>
              <a:off x="3456" y="2304"/>
              <a:ext cx="1248" cy="912"/>
              <a:chOff x="3456" y="2304"/>
              <a:chExt cx="1248" cy="912"/>
            </a:xfrm>
          </p:grpSpPr>
          <p:sp>
            <p:nvSpPr>
              <p:cNvPr id="23577" name="Text Box 18"/>
              <p:cNvSpPr txBox="1">
                <a:spLocks noChangeArrowheads="1"/>
              </p:cNvSpPr>
              <p:nvPr/>
            </p:nvSpPr>
            <p:spPr bwMode="auto">
              <a:xfrm rot="-2209436">
                <a:off x="3456" y="2304"/>
                <a:ext cx="1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b="1">
                    <a:solidFill>
                      <a:schemeClr val="tx2"/>
                    </a:solidFill>
                    <a:latin typeface="Times New Roman" panose="02020603050405020304" pitchFamily="18" charset="0"/>
                  </a:rPr>
                  <a:t>mutualism</a:t>
                </a:r>
              </a:p>
            </p:txBody>
          </p:sp>
          <p:grpSp>
            <p:nvGrpSpPr>
              <p:cNvPr id="23578" name="Group 19"/>
              <p:cNvGrpSpPr>
                <a:grpSpLocks/>
              </p:cNvGrpSpPr>
              <p:nvPr/>
            </p:nvGrpSpPr>
            <p:grpSpPr bwMode="auto">
              <a:xfrm>
                <a:off x="3840" y="2304"/>
                <a:ext cx="864" cy="912"/>
                <a:chOff x="3840" y="960"/>
                <a:chExt cx="864" cy="912"/>
              </a:xfrm>
            </p:grpSpPr>
            <p:sp>
              <p:nvSpPr>
                <p:cNvPr id="23579" name="Oval 20"/>
                <p:cNvSpPr>
                  <a:spLocks noChangeArrowheads="1"/>
                </p:cNvSpPr>
                <p:nvPr/>
              </p:nvSpPr>
              <p:spPr bwMode="auto">
                <a:xfrm>
                  <a:off x="3840" y="1632"/>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23580" name="Oval 21"/>
                <p:cNvSpPr>
                  <a:spLocks noChangeArrowheads="1"/>
                </p:cNvSpPr>
                <p:nvPr/>
              </p:nvSpPr>
              <p:spPr bwMode="auto">
                <a:xfrm>
                  <a:off x="4464" y="960"/>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cxnSp>
              <p:nvCxnSpPr>
                <p:cNvPr id="23581" name="AutoShape 22"/>
                <p:cNvCxnSpPr>
                  <a:cxnSpLocks noChangeShapeType="1"/>
                  <a:stCxn id="23579" idx="0"/>
                  <a:endCxn id="23580" idx="2"/>
                </p:cNvCxnSpPr>
                <p:nvPr/>
              </p:nvCxnSpPr>
              <p:spPr bwMode="auto">
                <a:xfrm rot="16200000">
                  <a:off x="3936" y="1104"/>
                  <a:ext cx="544" cy="496"/>
                </a:xfrm>
                <a:prstGeom prst="curvedConnector2">
                  <a:avLst/>
                </a:prstGeom>
                <a:noFill/>
                <a:ln w="25400">
                  <a:solidFill>
                    <a:schemeClr val="tx1"/>
                  </a:solidFill>
                  <a:round/>
                  <a:headEnd/>
                  <a:tailEnd/>
                </a:ln>
                <a:extLst>
                  <a:ext uri="{909E8E84-426E-40DD-AFC4-6F175D3DCCD1}">
                    <a14:hiddenFill xmlns:a14="http://schemas.microsoft.com/office/drawing/2010/main">
                      <a:noFill/>
                    </a14:hiddenFill>
                  </a:ext>
                </a:extLst>
              </p:spPr>
            </p:cxnSp>
          </p:grpSp>
        </p:grpSp>
      </p:grpSp>
      <p:grpSp>
        <p:nvGrpSpPr>
          <p:cNvPr id="8" name="Group 23"/>
          <p:cNvGrpSpPr>
            <a:grpSpLocks/>
          </p:cNvGrpSpPr>
          <p:nvPr/>
        </p:nvGrpSpPr>
        <p:grpSpPr bwMode="auto">
          <a:xfrm>
            <a:off x="6410326" y="1919065"/>
            <a:ext cx="3048000" cy="3962400"/>
            <a:chOff x="3840" y="960"/>
            <a:chExt cx="1920" cy="2496"/>
          </a:xfrm>
        </p:grpSpPr>
        <p:grpSp>
          <p:nvGrpSpPr>
            <p:cNvPr id="23563" name="Group 24"/>
            <p:cNvGrpSpPr>
              <a:grpSpLocks/>
            </p:cNvGrpSpPr>
            <p:nvPr/>
          </p:nvGrpSpPr>
          <p:grpSpPr bwMode="auto">
            <a:xfrm>
              <a:off x="3840" y="960"/>
              <a:ext cx="1824" cy="1152"/>
              <a:chOff x="3840" y="960"/>
              <a:chExt cx="1824" cy="1152"/>
            </a:xfrm>
          </p:grpSpPr>
          <p:grpSp>
            <p:nvGrpSpPr>
              <p:cNvPr id="23570" name="Group 25"/>
              <p:cNvGrpSpPr>
                <a:grpSpLocks/>
              </p:cNvGrpSpPr>
              <p:nvPr/>
            </p:nvGrpSpPr>
            <p:grpSpPr bwMode="auto">
              <a:xfrm>
                <a:off x="3840" y="960"/>
                <a:ext cx="1104" cy="1152"/>
                <a:chOff x="3840" y="960"/>
                <a:chExt cx="1104" cy="1152"/>
              </a:xfrm>
            </p:grpSpPr>
            <p:sp>
              <p:nvSpPr>
                <p:cNvPr id="23572" name="Oval 26"/>
                <p:cNvSpPr>
                  <a:spLocks noChangeArrowheads="1"/>
                </p:cNvSpPr>
                <p:nvPr/>
              </p:nvSpPr>
              <p:spPr bwMode="auto">
                <a:xfrm>
                  <a:off x="3840" y="1872"/>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23573" name="Oval 27"/>
                <p:cNvSpPr>
                  <a:spLocks noChangeArrowheads="1"/>
                </p:cNvSpPr>
                <p:nvPr/>
              </p:nvSpPr>
              <p:spPr bwMode="auto">
                <a:xfrm>
                  <a:off x="4704" y="960"/>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cxnSp>
              <p:nvCxnSpPr>
                <p:cNvPr id="23574" name="AutoShape 28"/>
                <p:cNvCxnSpPr>
                  <a:cxnSpLocks noChangeShapeType="1"/>
                  <a:stCxn id="23572" idx="6"/>
                  <a:endCxn id="23573" idx="5"/>
                </p:cNvCxnSpPr>
                <p:nvPr/>
              </p:nvCxnSpPr>
              <p:spPr bwMode="auto">
                <a:xfrm flipV="1">
                  <a:off x="4088" y="1173"/>
                  <a:ext cx="821" cy="819"/>
                </a:xfrm>
                <a:prstGeom prst="curvedConnector2">
                  <a:avLst/>
                </a:prstGeom>
                <a:noFill/>
                <a:ln w="25400">
                  <a:solidFill>
                    <a:schemeClr val="tx1"/>
                  </a:solidFill>
                  <a:round/>
                  <a:headEnd/>
                  <a:tailEnd/>
                </a:ln>
                <a:extLst>
                  <a:ext uri="{909E8E84-426E-40DD-AFC4-6F175D3DCCD1}">
                    <a14:hiddenFill xmlns:a14="http://schemas.microsoft.com/office/drawing/2010/main">
                      <a:noFill/>
                    </a14:hiddenFill>
                  </a:ext>
                </a:extLst>
              </p:spPr>
            </p:cxnSp>
          </p:grpSp>
          <p:sp>
            <p:nvSpPr>
              <p:cNvPr id="23571" name="Text Box 29"/>
              <p:cNvSpPr txBox="1">
                <a:spLocks noChangeArrowheads="1"/>
              </p:cNvSpPr>
              <p:nvPr/>
            </p:nvSpPr>
            <p:spPr bwMode="auto">
              <a:xfrm rot="-2444823">
                <a:off x="4600" y="1344"/>
                <a:ext cx="1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b="1">
                    <a:solidFill>
                      <a:schemeClr val="tx2"/>
                    </a:solidFill>
                    <a:latin typeface="Times New Roman" panose="02020603050405020304" pitchFamily="18" charset="0"/>
                  </a:rPr>
                  <a:t>predation</a:t>
                </a:r>
              </a:p>
            </p:txBody>
          </p:sp>
        </p:grpSp>
        <p:grpSp>
          <p:nvGrpSpPr>
            <p:cNvPr id="23564" name="Group 30"/>
            <p:cNvGrpSpPr>
              <a:grpSpLocks/>
            </p:cNvGrpSpPr>
            <p:nvPr/>
          </p:nvGrpSpPr>
          <p:grpSpPr bwMode="auto">
            <a:xfrm>
              <a:off x="3840" y="2304"/>
              <a:ext cx="1920" cy="1152"/>
              <a:chOff x="3840" y="2304"/>
              <a:chExt cx="1920" cy="1152"/>
            </a:xfrm>
          </p:grpSpPr>
          <p:sp>
            <p:nvSpPr>
              <p:cNvPr id="23565" name="Text Box 31"/>
              <p:cNvSpPr txBox="1">
                <a:spLocks noChangeArrowheads="1"/>
              </p:cNvSpPr>
              <p:nvPr/>
            </p:nvSpPr>
            <p:spPr bwMode="auto">
              <a:xfrm rot="-2257509">
                <a:off x="4654" y="2784"/>
                <a:ext cx="11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2400" b="1">
                    <a:solidFill>
                      <a:schemeClr val="tx2"/>
                    </a:solidFill>
                    <a:latin typeface="Times New Roman" panose="02020603050405020304" pitchFamily="18" charset="0"/>
                  </a:rPr>
                  <a:t>competition</a:t>
                </a:r>
              </a:p>
            </p:txBody>
          </p:sp>
          <p:grpSp>
            <p:nvGrpSpPr>
              <p:cNvPr id="23566" name="Group 32"/>
              <p:cNvGrpSpPr>
                <a:grpSpLocks/>
              </p:cNvGrpSpPr>
              <p:nvPr/>
            </p:nvGrpSpPr>
            <p:grpSpPr bwMode="auto">
              <a:xfrm>
                <a:off x="3840" y="2304"/>
                <a:ext cx="1104" cy="1152"/>
                <a:chOff x="3840" y="960"/>
                <a:chExt cx="1104" cy="1152"/>
              </a:xfrm>
            </p:grpSpPr>
            <p:sp>
              <p:nvSpPr>
                <p:cNvPr id="23567" name="Oval 33"/>
                <p:cNvSpPr>
                  <a:spLocks noChangeArrowheads="1"/>
                </p:cNvSpPr>
                <p:nvPr/>
              </p:nvSpPr>
              <p:spPr bwMode="auto">
                <a:xfrm>
                  <a:off x="3840" y="1872"/>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23568" name="Oval 34"/>
                <p:cNvSpPr>
                  <a:spLocks noChangeArrowheads="1"/>
                </p:cNvSpPr>
                <p:nvPr/>
              </p:nvSpPr>
              <p:spPr bwMode="auto">
                <a:xfrm>
                  <a:off x="4704" y="960"/>
                  <a:ext cx="240" cy="24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cxnSp>
              <p:nvCxnSpPr>
                <p:cNvPr id="23569" name="AutoShape 35"/>
                <p:cNvCxnSpPr>
                  <a:cxnSpLocks noChangeShapeType="1"/>
                  <a:stCxn id="23567" idx="6"/>
                  <a:endCxn id="23568" idx="5"/>
                </p:cNvCxnSpPr>
                <p:nvPr/>
              </p:nvCxnSpPr>
              <p:spPr bwMode="auto">
                <a:xfrm flipV="1">
                  <a:off x="4088" y="1173"/>
                  <a:ext cx="821" cy="819"/>
                </a:xfrm>
                <a:prstGeom prst="curvedConnector2">
                  <a:avLst/>
                </a:prstGeom>
                <a:noFill/>
                <a:ln w="25400">
                  <a:solidFill>
                    <a:schemeClr val="tx1"/>
                  </a:solidFill>
                  <a:round/>
                  <a:headEnd/>
                  <a:tailEnd/>
                </a:ln>
                <a:extLst>
                  <a:ext uri="{909E8E84-426E-40DD-AFC4-6F175D3DCCD1}">
                    <a14:hiddenFill xmlns:a14="http://schemas.microsoft.com/office/drawing/2010/main">
                      <a:noFill/>
                    </a14:hiddenFill>
                  </a:ext>
                </a:extLst>
              </p:spPr>
            </p:cxnSp>
          </p:grpSp>
        </p:grpSp>
      </p:grpSp>
      <p:sp>
        <p:nvSpPr>
          <p:cNvPr id="23561" name="Text Box 36"/>
          <p:cNvSpPr txBox="1">
            <a:spLocks noChangeArrowheads="1"/>
          </p:cNvSpPr>
          <p:nvPr/>
        </p:nvSpPr>
        <p:spPr bwMode="auto">
          <a:xfrm rot="-1761689">
            <a:off x="762000" y="2971800"/>
            <a:ext cx="4883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3200" b="1">
                <a:latin typeface="Tahoma" panose="020B0604030504040204" pitchFamily="34" charset="0"/>
              </a:rPr>
              <a:t>Two relations “flipped”</a:t>
            </a:r>
          </a:p>
        </p:txBody>
      </p:sp>
    </p:spTree>
    <p:extLst>
      <p:ext uri="{BB962C8B-B14F-4D97-AF65-F5344CB8AC3E}">
        <p14:creationId xmlns:p14="http://schemas.microsoft.com/office/powerpoint/2010/main" val="1862444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2" fill="hold" nodeType="after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4000" dirty="0"/>
              <a:t>L6: </a:t>
            </a:r>
            <a:r>
              <a:rPr lang="en-US" dirty="0"/>
              <a:t>Ecosystems Balance Efficiency and Adaptability</a:t>
            </a:r>
            <a:endParaRPr lang="cs-CZ" sz="4000" dirty="0"/>
          </a:p>
        </p:txBody>
      </p:sp>
    </p:spTree>
    <p:extLst>
      <p:ext uri="{BB962C8B-B14F-4D97-AF65-F5344CB8AC3E}">
        <p14:creationId xmlns:p14="http://schemas.microsoft.com/office/powerpoint/2010/main" val="7046572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Rectangle 27"/>
          <p:cNvSpPr/>
          <p:nvPr/>
        </p:nvSpPr>
        <p:spPr>
          <a:xfrm>
            <a:off x="3878528" y="4587313"/>
            <a:ext cx="4904945" cy="10171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3878528" y="3200649"/>
            <a:ext cx="4904945" cy="125705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3878528" y="2107407"/>
            <a:ext cx="4877024" cy="9779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normAutofit/>
          </a:bodyPr>
          <a:lstStyle/>
          <a:p>
            <a:r>
              <a:rPr lang="en-US" b="1" dirty="0"/>
              <a:t>Information-based Ecological Network Analysis</a:t>
            </a:r>
            <a:br>
              <a:rPr lang="en-US" b="1" dirty="0"/>
            </a:br>
            <a:r>
              <a:rPr lang="en-US" sz="2325" dirty="0"/>
              <a:t>Robustness as a trade-off between efficiency and diversity</a:t>
            </a:r>
            <a:endParaRPr lang="en-US" dirty="0"/>
          </a:p>
        </p:txBody>
      </p:sp>
      <p:sp>
        <p:nvSpPr>
          <p:cNvPr id="9" name="Rectangle 8"/>
          <p:cNvSpPr/>
          <p:nvPr/>
        </p:nvSpPr>
        <p:spPr>
          <a:xfrm>
            <a:off x="2606302" y="3062181"/>
            <a:ext cx="1158185" cy="972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1193267" y="5604438"/>
            <a:ext cx="1971701" cy="286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11" name="TextBox 10"/>
              <p:cNvSpPr txBox="1"/>
              <p:nvPr/>
            </p:nvSpPr>
            <p:spPr>
              <a:xfrm>
                <a:off x="6622308" y="4617458"/>
                <a:ext cx="1235018" cy="425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𝑎</m:t>
                      </m:r>
                      <m:r>
                        <a:rPr lang="en-US" sz="1350" i="1">
                          <a:latin typeface="Cambria Math" panose="02040503050406030204" pitchFamily="18" charset="0"/>
                        </a:rPr>
                        <m:t>=</m:t>
                      </m:r>
                      <m:f>
                        <m:fPr>
                          <m:ctrlPr>
                            <a:rPr lang="en-US" sz="1350" i="1">
                              <a:latin typeface="Cambria Math" panose="02040503050406030204" pitchFamily="18" charset="0"/>
                            </a:rPr>
                          </m:ctrlPr>
                        </m:fPr>
                        <m:num>
                          <m:r>
                            <a:rPr lang="en-US" sz="1350" i="1">
                              <a:latin typeface="Cambria Math" panose="02040503050406030204" pitchFamily="18" charset="0"/>
                            </a:rPr>
                            <m:t>𝐴𝑀𝐼</m:t>
                          </m:r>
                        </m:num>
                        <m:den>
                          <m:d>
                            <m:dPr>
                              <m:ctrlPr>
                                <a:rPr lang="en-US" sz="1350" i="1">
                                  <a:latin typeface="Cambria Math" panose="02040503050406030204" pitchFamily="18" charset="0"/>
                                </a:rPr>
                              </m:ctrlPr>
                            </m:dPr>
                            <m:e>
                              <m:r>
                                <a:rPr lang="en-US" sz="1350" i="1">
                                  <a:latin typeface="Cambria Math" panose="02040503050406030204" pitchFamily="18" charset="0"/>
                                </a:rPr>
                                <m:t>𝐴𝑀𝐼</m:t>
                              </m:r>
                              <m:r>
                                <a:rPr lang="en-US" sz="1350" i="1">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𝐻</m:t>
                                  </m:r>
                                </m:e>
                                <m:sub>
                                  <m:r>
                                    <a:rPr lang="en-US" sz="1350" i="1">
                                      <a:latin typeface="Cambria Math" panose="02040503050406030204" pitchFamily="18" charset="0"/>
                                    </a:rPr>
                                    <m:t>𝑐</m:t>
                                  </m:r>
                                </m:sub>
                              </m:sSub>
                            </m:e>
                          </m:d>
                        </m:den>
                      </m:f>
                    </m:oMath>
                  </m:oMathPara>
                </a14:m>
                <a:endParaRPr lang="en-US" sz="1350" dirty="0"/>
              </a:p>
            </p:txBody>
          </p:sp>
        </mc:Choice>
        <mc:Fallback xmlns="">
          <p:sp>
            <p:nvSpPr>
              <p:cNvPr id="11" name="TextBox 10"/>
              <p:cNvSpPr txBox="1">
                <a:spLocks noRot="1" noChangeAspect="1" noMove="1" noResize="1" noEditPoints="1" noAdjustHandles="1" noChangeArrowheads="1" noChangeShapeType="1" noTextEdit="1"/>
              </p:cNvSpPr>
              <p:nvPr/>
            </p:nvSpPr>
            <p:spPr>
              <a:xfrm>
                <a:off x="6622308" y="4617458"/>
                <a:ext cx="1235018" cy="425373"/>
              </a:xfrm>
              <a:prstGeom prst="rect">
                <a:avLst/>
              </a:prstGeom>
              <a:blipFill>
                <a:blip r:embed="rId4"/>
                <a:stretch>
                  <a:fillRect l="-1478" t="-1429" b="-7143"/>
                </a:stretch>
              </a:blipFill>
            </p:spPr>
            <p:txBody>
              <a:bodyPr/>
              <a:lstStyle/>
              <a:p>
                <a:r>
                  <a:rPr lang="cs-CZ">
                    <a:noFill/>
                  </a:rPr>
                  <a:t> </a:t>
                </a:r>
              </a:p>
            </p:txBody>
          </p:sp>
        </mc:Fallback>
      </mc:AlternateContent>
      <p:sp>
        <p:nvSpPr>
          <p:cNvPr id="12" name="Rectangle 11"/>
          <p:cNvSpPr/>
          <p:nvPr/>
        </p:nvSpPr>
        <p:spPr>
          <a:xfrm rot="5400000">
            <a:off x="-849362" y="4417862"/>
            <a:ext cx="2373153" cy="2863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15" name="TextBox 14"/>
              <p:cNvSpPr txBox="1"/>
              <p:nvPr/>
            </p:nvSpPr>
            <p:spPr>
              <a:xfrm>
                <a:off x="6405707" y="3277582"/>
                <a:ext cx="2318392" cy="5408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𝐴𝑀𝐼</m:t>
                      </m:r>
                      <m:r>
                        <a:rPr lang="en-US" sz="1350" i="1">
                          <a:latin typeface="Cambria Math" panose="02040503050406030204" pitchFamily="18" charset="0"/>
                        </a:rPr>
                        <m:t>=−</m:t>
                      </m:r>
                      <m:r>
                        <a:rPr lang="en-US" sz="1350" i="1">
                          <a:latin typeface="Cambria Math" panose="02040503050406030204" pitchFamily="18" charset="0"/>
                        </a:rPr>
                        <m:t>𝑘</m:t>
                      </m:r>
                      <m:nary>
                        <m:naryPr>
                          <m:chr m:val="∑"/>
                          <m:supHide m:val="on"/>
                          <m:ctrlPr>
                            <a:rPr lang="en-US" sz="1350" i="1">
                              <a:latin typeface="Cambria Math" panose="02040503050406030204" pitchFamily="18" charset="0"/>
                            </a:rPr>
                          </m:ctrlPr>
                        </m:naryPr>
                        <m:sub>
                          <m:r>
                            <m:rPr>
                              <m:brk m:alnAt="7"/>
                            </m:rPr>
                            <a:rPr lang="en-US" sz="1350" i="1">
                              <a:latin typeface="Cambria Math" panose="02040503050406030204" pitchFamily="18" charset="0"/>
                            </a:rPr>
                            <m:t>𝑖</m:t>
                          </m:r>
                          <m:r>
                            <a:rPr lang="en-US" sz="1350" i="1">
                              <a:latin typeface="Cambria Math" panose="02040503050406030204" pitchFamily="18" charset="0"/>
                            </a:rPr>
                            <m:t>,</m:t>
                          </m:r>
                          <m:r>
                            <a:rPr lang="en-US" sz="1350" i="1">
                              <a:latin typeface="Cambria Math" panose="02040503050406030204" pitchFamily="18" charset="0"/>
                            </a:rPr>
                            <m:t>𝑗</m:t>
                          </m:r>
                        </m:sub>
                        <m:sup/>
                        <m:e>
                          <m:d>
                            <m:dPr>
                              <m:ctrlPr>
                                <a:rPr lang="en-US" sz="1350" i="1">
                                  <a:latin typeface="Cambria Math" panose="02040503050406030204" pitchFamily="18" charset="0"/>
                                </a:rPr>
                              </m:ctrlPr>
                            </m:dPr>
                            <m:e>
                              <m:f>
                                <m:fPr>
                                  <m:ctrlPr>
                                    <a:rPr lang="en-US" sz="1350" i="1">
                                      <a:latin typeface="Cambria Math" panose="02040503050406030204" pitchFamily="18" charset="0"/>
                                    </a:rPr>
                                  </m:ctrlPr>
                                </m:fPr>
                                <m:num>
                                  <m:sSub>
                                    <m:sSubPr>
                                      <m:ctrlPr>
                                        <a:rPr lang="en-US" sz="1350" i="1">
                                          <a:latin typeface="Cambria Math" panose="02040503050406030204" pitchFamily="18" charset="0"/>
                                        </a:rPr>
                                      </m:ctrlPr>
                                    </m:sSubPr>
                                    <m:e>
                                      <m:r>
                                        <a:rPr lang="en-US" sz="1350" i="1">
                                          <a:latin typeface="Cambria Math" panose="02040503050406030204" pitchFamily="18" charset="0"/>
                                        </a:rPr>
                                        <m:t>𝑓</m:t>
                                      </m:r>
                                    </m:e>
                                    <m:sub>
                                      <m:r>
                                        <a:rPr lang="en-US" sz="1350" i="1">
                                          <a:latin typeface="Cambria Math" panose="02040503050406030204" pitchFamily="18" charset="0"/>
                                        </a:rPr>
                                        <m:t>𝑖𝑗</m:t>
                                      </m:r>
                                    </m:sub>
                                  </m:sSub>
                                </m:num>
                                <m:den>
                                  <m:sSub>
                                    <m:sSubPr>
                                      <m:ctrlPr>
                                        <a:rPr lang="en-US" sz="1350" i="1">
                                          <a:latin typeface="Cambria Math" panose="02040503050406030204" pitchFamily="18" charset="0"/>
                                        </a:rPr>
                                      </m:ctrlPr>
                                    </m:sSubPr>
                                    <m:e>
                                      <m:r>
                                        <a:rPr lang="en-US" sz="1350" i="1">
                                          <a:latin typeface="Cambria Math" panose="02040503050406030204" pitchFamily="18" charset="0"/>
                                        </a:rPr>
                                        <m:t>𝑓</m:t>
                                      </m:r>
                                    </m:e>
                                    <m:sub>
                                      <m:r>
                                        <a:rPr lang="en-US" sz="1350" i="1">
                                          <a:latin typeface="Cambria Math" panose="02040503050406030204" pitchFamily="18" charset="0"/>
                                        </a:rPr>
                                        <m:t>..</m:t>
                                      </m:r>
                                    </m:sub>
                                  </m:sSub>
                                </m:den>
                              </m:f>
                            </m:e>
                          </m:d>
                        </m:e>
                      </m:nary>
                      <m:func>
                        <m:funcPr>
                          <m:ctrlPr>
                            <a:rPr lang="en-US" sz="1350" i="1">
                              <a:latin typeface="Cambria Math" panose="02040503050406030204" pitchFamily="18" charset="0"/>
                            </a:rPr>
                          </m:ctrlPr>
                        </m:funcPr>
                        <m:fName>
                          <m:r>
                            <a:rPr lang="de-AT" sz="1350" i="1">
                              <a:latin typeface="Cambria Math" panose="02040503050406030204" pitchFamily="18" charset="0"/>
                            </a:rPr>
                            <m:t>𝑙𝑜𝑔</m:t>
                          </m:r>
                        </m:fName>
                        <m:e>
                          <m:d>
                            <m:dPr>
                              <m:ctrlPr>
                                <a:rPr lang="en-US" sz="1350" i="1">
                                  <a:latin typeface="Cambria Math" panose="02040503050406030204" pitchFamily="18" charset="0"/>
                                </a:rPr>
                              </m:ctrlPr>
                            </m:dPr>
                            <m:e>
                              <m:f>
                                <m:fPr>
                                  <m:ctrlPr>
                                    <a:rPr lang="en-US" sz="1350" i="1">
                                      <a:latin typeface="Cambria Math" panose="02040503050406030204" pitchFamily="18" charset="0"/>
                                    </a:rPr>
                                  </m:ctrlPr>
                                </m:fPr>
                                <m:num>
                                  <m:sSub>
                                    <m:sSubPr>
                                      <m:ctrlPr>
                                        <a:rPr lang="en-US" sz="1350" i="1">
                                          <a:latin typeface="Cambria Math" panose="02040503050406030204" pitchFamily="18" charset="0"/>
                                        </a:rPr>
                                      </m:ctrlPr>
                                    </m:sSubPr>
                                    <m:e>
                                      <m:r>
                                        <a:rPr lang="en-US" sz="1350" i="1">
                                          <a:latin typeface="Cambria Math" panose="02040503050406030204" pitchFamily="18" charset="0"/>
                                        </a:rPr>
                                        <m:t>𝑓</m:t>
                                      </m:r>
                                    </m:e>
                                    <m:sub>
                                      <m:r>
                                        <a:rPr lang="en-US" sz="1350" i="1">
                                          <a:latin typeface="Cambria Math" panose="02040503050406030204" pitchFamily="18" charset="0"/>
                                        </a:rPr>
                                        <m:t>𝑖𝑗</m:t>
                                      </m:r>
                                    </m:sub>
                                  </m:sSub>
                                  <m:sSub>
                                    <m:sSubPr>
                                      <m:ctrlPr>
                                        <a:rPr lang="en-US" sz="1350" i="1">
                                          <a:latin typeface="Cambria Math" panose="02040503050406030204" pitchFamily="18" charset="0"/>
                                        </a:rPr>
                                      </m:ctrlPr>
                                    </m:sSubPr>
                                    <m:e>
                                      <m:r>
                                        <a:rPr lang="en-US" sz="1350" i="1">
                                          <a:latin typeface="Cambria Math" panose="02040503050406030204" pitchFamily="18" charset="0"/>
                                        </a:rPr>
                                        <m:t>𝑓</m:t>
                                      </m:r>
                                    </m:e>
                                    <m:sub>
                                      <m:r>
                                        <a:rPr lang="en-US" sz="1350" i="1">
                                          <a:latin typeface="Cambria Math" panose="02040503050406030204" pitchFamily="18" charset="0"/>
                                        </a:rPr>
                                        <m:t>..</m:t>
                                      </m:r>
                                    </m:sub>
                                  </m:sSub>
                                </m:num>
                                <m:den>
                                  <m:sSub>
                                    <m:sSubPr>
                                      <m:ctrlPr>
                                        <a:rPr lang="en-US" sz="1350" i="1">
                                          <a:latin typeface="Cambria Math" panose="02040503050406030204" pitchFamily="18" charset="0"/>
                                        </a:rPr>
                                      </m:ctrlPr>
                                    </m:sSubPr>
                                    <m:e>
                                      <m:r>
                                        <a:rPr lang="en-US" sz="1350" i="1">
                                          <a:latin typeface="Cambria Math" panose="02040503050406030204" pitchFamily="18" charset="0"/>
                                        </a:rPr>
                                        <m:t>𝑓</m:t>
                                      </m:r>
                                    </m:e>
                                    <m:sub>
                                      <m:r>
                                        <a:rPr lang="en-US" sz="1350" i="1">
                                          <a:latin typeface="Cambria Math" panose="02040503050406030204" pitchFamily="18" charset="0"/>
                                        </a:rPr>
                                        <m:t>𝑖</m:t>
                                      </m:r>
                                      <m:r>
                                        <a:rPr lang="en-US" sz="1350" i="1">
                                          <a:latin typeface="Cambria Math" panose="02040503050406030204" pitchFamily="18" charset="0"/>
                                        </a:rPr>
                                        <m:t>.</m:t>
                                      </m:r>
                                    </m:sub>
                                  </m:sSub>
                                  <m:sSub>
                                    <m:sSubPr>
                                      <m:ctrlPr>
                                        <a:rPr lang="en-US" sz="1350" i="1">
                                          <a:latin typeface="Cambria Math" panose="02040503050406030204" pitchFamily="18" charset="0"/>
                                        </a:rPr>
                                      </m:ctrlPr>
                                    </m:sSubPr>
                                    <m:e>
                                      <m:r>
                                        <a:rPr lang="en-US" sz="1350" i="1">
                                          <a:latin typeface="Cambria Math" panose="02040503050406030204" pitchFamily="18" charset="0"/>
                                        </a:rPr>
                                        <m:t>𝑓</m:t>
                                      </m:r>
                                    </m:e>
                                    <m:sub>
                                      <m:r>
                                        <a:rPr lang="en-US" sz="1350" i="1">
                                          <a:latin typeface="Cambria Math" panose="02040503050406030204" pitchFamily="18" charset="0"/>
                                        </a:rPr>
                                        <m:t>.</m:t>
                                      </m:r>
                                      <m:r>
                                        <a:rPr lang="en-US" sz="1350" i="1">
                                          <a:latin typeface="Cambria Math" panose="02040503050406030204" pitchFamily="18" charset="0"/>
                                        </a:rPr>
                                        <m:t>𝑗</m:t>
                                      </m:r>
                                    </m:sub>
                                  </m:sSub>
                                </m:den>
                              </m:f>
                            </m:e>
                          </m:d>
                        </m:e>
                      </m:func>
                    </m:oMath>
                  </m:oMathPara>
                </a14:m>
                <a:endParaRPr lang="en-US" sz="1350" dirty="0"/>
              </a:p>
            </p:txBody>
          </p:sp>
        </mc:Choice>
        <mc:Fallback xmlns="">
          <p:sp>
            <p:nvSpPr>
              <p:cNvPr id="15" name="TextBox 14"/>
              <p:cNvSpPr txBox="1">
                <a:spLocks noRot="1" noChangeAspect="1" noMove="1" noResize="1" noEditPoints="1" noAdjustHandles="1" noChangeArrowheads="1" noChangeShapeType="1" noTextEdit="1"/>
              </p:cNvSpPr>
              <p:nvPr/>
            </p:nvSpPr>
            <p:spPr>
              <a:xfrm>
                <a:off x="6405707" y="3277582"/>
                <a:ext cx="2318392" cy="540854"/>
              </a:xfrm>
              <a:prstGeom prst="rect">
                <a:avLst/>
              </a:prstGeom>
              <a:blipFill>
                <a:blip r:embed="rId5"/>
                <a:stretch>
                  <a:fillRect l="-1316" t="-139773" r="-1316" b="-190909"/>
                </a:stretch>
              </a:blipFill>
            </p:spPr>
            <p:txBody>
              <a:bodyPr/>
              <a:lstStyle/>
              <a:p>
                <a:r>
                  <a:rPr lang="cs-CZ">
                    <a:noFill/>
                  </a:rPr>
                  <a:t> </a:t>
                </a:r>
              </a:p>
            </p:txBody>
          </p:sp>
        </mc:Fallback>
      </mc:AlternateContent>
      <p:sp>
        <p:nvSpPr>
          <p:cNvPr id="16" name="Textfeld 9"/>
          <p:cNvSpPr txBox="1"/>
          <p:nvPr/>
        </p:nvSpPr>
        <p:spPr>
          <a:xfrm>
            <a:off x="5105114" y="3428352"/>
            <a:ext cx="1037052" cy="323165"/>
          </a:xfrm>
          <a:prstGeom prst="rect">
            <a:avLst/>
          </a:prstGeom>
          <a:noFill/>
        </p:spPr>
        <p:txBody>
          <a:bodyPr wrap="square" rtlCol="0">
            <a:spAutoFit/>
          </a:bodyPr>
          <a:lstStyle/>
          <a:p>
            <a:pPr algn="r"/>
            <a:r>
              <a:rPr lang="de-AT" sz="1500" i="1" dirty="0">
                <a:effectLst>
                  <a:outerShdw blurRad="38100" dist="38100" dir="2700000" algn="tl">
                    <a:srgbClr val="000000">
                      <a:alpha val="43137"/>
                    </a:srgbClr>
                  </a:outerShdw>
                </a:effectLst>
              </a:rPr>
              <a:t>Efficiency</a:t>
            </a:r>
            <a:endParaRPr lang="en-GB" i="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7" name="TextBox 16"/>
              <p:cNvSpPr txBox="1"/>
              <p:nvPr/>
            </p:nvSpPr>
            <p:spPr>
              <a:xfrm>
                <a:off x="6550871" y="3828990"/>
                <a:ext cx="2182521" cy="5648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𝐻</m:t>
                          </m:r>
                        </m:e>
                        <m:sub>
                          <m:r>
                            <a:rPr lang="en-US" sz="1350" i="1">
                              <a:latin typeface="Cambria Math" panose="02040503050406030204" pitchFamily="18" charset="0"/>
                            </a:rPr>
                            <m:t>𝑐</m:t>
                          </m:r>
                        </m:sub>
                      </m:sSub>
                      <m:r>
                        <a:rPr lang="en-US" sz="1350" i="1">
                          <a:latin typeface="Cambria Math" panose="02040503050406030204" pitchFamily="18" charset="0"/>
                        </a:rPr>
                        <m:t>=−</m:t>
                      </m:r>
                      <m:r>
                        <a:rPr lang="en-US" sz="1350" i="1">
                          <a:latin typeface="Cambria Math" panose="02040503050406030204" pitchFamily="18" charset="0"/>
                        </a:rPr>
                        <m:t>𝑘</m:t>
                      </m:r>
                      <m:nary>
                        <m:naryPr>
                          <m:chr m:val="∑"/>
                          <m:supHide m:val="on"/>
                          <m:ctrlPr>
                            <a:rPr lang="en-US" sz="1350" i="1">
                              <a:latin typeface="Cambria Math" panose="02040503050406030204" pitchFamily="18" charset="0"/>
                            </a:rPr>
                          </m:ctrlPr>
                        </m:naryPr>
                        <m:sub>
                          <m:r>
                            <m:rPr>
                              <m:brk m:alnAt="7"/>
                            </m:rPr>
                            <a:rPr lang="en-US" sz="1350" i="1">
                              <a:latin typeface="Cambria Math" panose="02040503050406030204" pitchFamily="18" charset="0"/>
                            </a:rPr>
                            <m:t>𝑖</m:t>
                          </m:r>
                          <m:r>
                            <a:rPr lang="en-US" sz="1350" i="1">
                              <a:latin typeface="Cambria Math" panose="02040503050406030204" pitchFamily="18" charset="0"/>
                            </a:rPr>
                            <m:t>,</m:t>
                          </m:r>
                          <m:r>
                            <a:rPr lang="en-US" sz="1350" i="1">
                              <a:latin typeface="Cambria Math" panose="02040503050406030204" pitchFamily="18" charset="0"/>
                            </a:rPr>
                            <m:t>𝑗</m:t>
                          </m:r>
                        </m:sub>
                        <m:sup/>
                        <m:e>
                          <m:d>
                            <m:dPr>
                              <m:ctrlPr>
                                <a:rPr lang="en-US" sz="1350" i="1">
                                  <a:latin typeface="Cambria Math" panose="02040503050406030204" pitchFamily="18" charset="0"/>
                                </a:rPr>
                              </m:ctrlPr>
                            </m:dPr>
                            <m:e>
                              <m:f>
                                <m:fPr>
                                  <m:ctrlPr>
                                    <a:rPr lang="en-US" sz="1350" i="1">
                                      <a:latin typeface="Cambria Math" panose="02040503050406030204" pitchFamily="18" charset="0"/>
                                    </a:rPr>
                                  </m:ctrlPr>
                                </m:fPr>
                                <m:num>
                                  <m:sSub>
                                    <m:sSubPr>
                                      <m:ctrlPr>
                                        <a:rPr lang="en-US" sz="1350" i="1">
                                          <a:latin typeface="Cambria Math" panose="02040503050406030204" pitchFamily="18" charset="0"/>
                                        </a:rPr>
                                      </m:ctrlPr>
                                    </m:sSubPr>
                                    <m:e>
                                      <m:r>
                                        <a:rPr lang="en-US" sz="1350" i="1">
                                          <a:latin typeface="Cambria Math" panose="02040503050406030204" pitchFamily="18" charset="0"/>
                                        </a:rPr>
                                        <m:t>𝑓</m:t>
                                      </m:r>
                                    </m:e>
                                    <m:sub>
                                      <m:r>
                                        <a:rPr lang="en-US" sz="1350" i="1">
                                          <a:latin typeface="Cambria Math" panose="02040503050406030204" pitchFamily="18" charset="0"/>
                                        </a:rPr>
                                        <m:t>𝑖𝑗</m:t>
                                      </m:r>
                                    </m:sub>
                                  </m:sSub>
                                </m:num>
                                <m:den>
                                  <m:sSub>
                                    <m:sSubPr>
                                      <m:ctrlPr>
                                        <a:rPr lang="en-US" sz="1350" i="1">
                                          <a:latin typeface="Cambria Math" panose="02040503050406030204" pitchFamily="18" charset="0"/>
                                        </a:rPr>
                                      </m:ctrlPr>
                                    </m:sSubPr>
                                    <m:e>
                                      <m:r>
                                        <a:rPr lang="en-US" sz="1350" i="1">
                                          <a:latin typeface="Cambria Math" panose="02040503050406030204" pitchFamily="18" charset="0"/>
                                        </a:rPr>
                                        <m:t>𝑓</m:t>
                                      </m:r>
                                    </m:e>
                                    <m:sub>
                                      <m:r>
                                        <a:rPr lang="en-US" sz="1350" i="1">
                                          <a:latin typeface="Cambria Math" panose="02040503050406030204" pitchFamily="18" charset="0"/>
                                        </a:rPr>
                                        <m:t>..</m:t>
                                      </m:r>
                                    </m:sub>
                                  </m:sSub>
                                </m:den>
                              </m:f>
                            </m:e>
                          </m:d>
                        </m:e>
                      </m:nary>
                      <m:func>
                        <m:funcPr>
                          <m:ctrlPr>
                            <a:rPr lang="en-US" sz="1350" i="1">
                              <a:latin typeface="Cambria Math" panose="02040503050406030204" pitchFamily="18" charset="0"/>
                            </a:rPr>
                          </m:ctrlPr>
                        </m:funcPr>
                        <m:fName>
                          <m:r>
                            <a:rPr lang="de-AT" sz="1350" i="1">
                              <a:latin typeface="Cambria Math" panose="02040503050406030204" pitchFamily="18" charset="0"/>
                            </a:rPr>
                            <m:t>𝑙𝑜𝑔</m:t>
                          </m:r>
                        </m:fName>
                        <m:e>
                          <m:d>
                            <m:dPr>
                              <m:ctrlPr>
                                <a:rPr lang="en-US" sz="1350" i="1">
                                  <a:latin typeface="Cambria Math" panose="02040503050406030204" pitchFamily="18" charset="0"/>
                                </a:rPr>
                              </m:ctrlPr>
                            </m:dPr>
                            <m:e>
                              <m:f>
                                <m:fPr>
                                  <m:ctrlPr>
                                    <a:rPr lang="en-US" sz="1350" i="1">
                                      <a:latin typeface="Cambria Math" panose="02040503050406030204" pitchFamily="18" charset="0"/>
                                    </a:rPr>
                                  </m:ctrlPr>
                                </m:fPr>
                                <m:num>
                                  <m:sSubSup>
                                    <m:sSubSupPr>
                                      <m:ctrlPr>
                                        <a:rPr lang="en-US" sz="1350" i="1">
                                          <a:latin typeface="Cambria Math" panose="02040503050406030204" pitchFamily="18" charset="0"/>
                                        </a:rPr>
                                      </m:ctrlPr>
                                    </m:sSubSupPr>
                                    <m:e>
                                      <m:r>
                                        <a:rPr lang="en-US" sz="1350" i="1">
                                          <a:latin typeface="Cambria Math" panose="02040503050406030204" pitchFamily="18" charset="0"/>
                                        </a:rPr>
                                        <m:t>𝑓</m:t>
                                      </m:r>
                                    </m:e>
                                    <m:sub>
                                      <m:r>
                                        <a:rPr lang="en-US" sz="1350" i="1">
                                          <a:latin typeface="Cambria Math" panose="02040503050406030204" pitchFamily="18" charset="0"/>
                                        </a:rPr>
                                        <m:t>𝑖𝑗</m:t>
                                      </m:r>
                                    </m:sub>
                                    <m:sup>
                                      <m:r>
                                        <a:rPr lang="en-US" sz="1350" i="1">
                                          <a:latin typeface="Cambria Math" panose="02040503050406030204" pitchFamily="18" charset="0"/>
                                        </a:rPr>
                                        <m:t>2</m:t>
                                      </m:r>
                                    </m:sup>
                                  </m:sSubSup>
                                </m:num>
                                <m:den>
                                  <m:sSub>
                                    <m:sSubPr>
                                      <m:ctrlPr>
                                        <a:rPr lang="en-US" sz="1350" i="1">
                                          <a:latin typeface="Cambria Math" panose="02040503050406030204" pitchFamily="18" charset="0"/>
                                        </a:rPr>
                                      </m:ctrlPr>
                                    </m:sSubPr>
                                    <m:e>
                                      <m:r>
                                        <a:rPr lang="en-US" sz="1350" i="1">
                                          <a:latin typeface="Cambria Math" panose="02040503050406030204" pitchFamily="18" charset="0"/>
                                        </a:rPr>
                                        <m:t>𝑓</m:t>
                                      </m:r>
                                    </m:e>
                                    <m:sub>
                                      <m:r>
                                        <a:rPr lang="en-US" sz="1350" i="1">
                                          <a:latin typeface="Cambria Math" panose="02040503050406030204" pitchFamily="18" charset="0"/>
                                        </a:rPr>
                                        <m:t>𝑖</m:t>
                                      </m:r>
                                      <m:r>
                                        <a:rPr lang="en-US" sz="1350" i="1">
                                          <a:latin typeface="Cambria Math" panose="02040503050406030204" pitchFamily="18" charset="0"/>
                                        </a:rPr>
                                        <m:t>.</m:t>
                                      </m:r>
                                    </m:sub>
                                  </m:sSub>
                                  <m:sSub>
                                    <m:sSubPr>
                                      <m:ctrlPr>
                                        <a:rPr lang="en-US" sz="1350" i="1">
                                          <a:latin typeface="Cambria Math" panose="02040503050406030204" pitchFamily="18" charset="0"/>
                                        </a:rPr>
                                      </m:ctrlPr>
                                    </m:sSubPr>
                                    <m:e>
                                      <m:r>
                                        <a:rPr lang="en-US" sz="1350" i="1">
                                          <a:latin typeface="Cambria Math" panose="02040503050406030204" pitchFamily="18" charset="0"/>
                                        </a:rPr>
                                        <m:t>𝑓</m:t>
                                      </m:r>
                                    </m:e>
                                    <m:sub>
                                      <m:r>
                                        <a:rPr lang="en-US" sz="1350" i="1">
                                          <a:latin typeface="Cambria Math" panose="02040503050406030204" pitchFamily="18" charset="0"/>
                                        </a:rPr>
                                        <m:t>.</m:t>
                                      </m:r>
                                      <m:r>
                                        <a:rPr lang="en-US" sz="1350" i="1">
                                          <a:latin typeface="Cambria Math" panose="02040503050406030204" pitchFamily="18" charset="0"/>
                                        </a:rPr>
                                        <m:t>𝑗</m:t>
                                      </m:r>
                                    </m:sub>
                                  </m:sSub>
                                </m:den>
                              </m:f>
                            </m:e>
                          </m:d>
                        </m:e>
                      </m:func>
                    </m:oMath>
                  </m:oMathPara>
                </a14:m>
                <a:endParaRPr lang="en-US" sz="1350" dirty="0"/>
              </a:p>
            </p:txBody>
          </p:sp>
        </mc:Choice>
        <mc:Fallback xmlns="">
          <p:sp>
            <p:nvSpPr>
              <p:cNvPr id="17" name="TextBox 16"/>
              <p:cNvSpPr txBox="1">
                <a:spLocks noRot="1" noChangeAspect="1" noMove="1" noResize="1" noEditPoints="1" noAdjustHandles="1" noChangeArrowheads="1" noChangeShapeType="1" noTextEdit="1"/>
              </p:cNvSpPr>
              <p:nvPr/>
            </p:nvSpPr>
            <p:spPr>
              <a:xfrm>
                <a:off x="6550871" y="3828990"/>
                <a:ext cx="2182521" cy="564898"/>
              </a:xfrm>
              <a:prstGeom prst="rect">
                <a:avLst/>
              </a:prstGeom>
              <a:blipFill>
                <a:blip r:embed="rId6"/>
                <a:stretch>
                  <a:fillRect/>
                </a:stretch>
              </a:blipFill>
            </p:spPr>
            <p:txBody>
              <a:bodyPr/>
              <a:lstStyle/>
              <a:p>
                <a:r>
                  <a:rPr lang="cs-CZ">
                    <a:noFill/>
                  </a:rPr>
                  <a:t> </a:t>
                </a:r>
              </a:p>
            </p:txBody>
          </p:sp>
        </mc:Fallback>
      </mc:AlternateContent>
      <p:sp>
        <p:nvSpPr>
          <p:cNvPr id="18" name="Textfeld 9"/>
          <p:cNvSpPr txBox="1"/>
          <p:nvPr/>
        </p:nvSpPr>
        <p:spPr>
          <a:xfrm>
            <a:off x="4081836" y="2432710"/>
            <a:ext cx="2060330" cy="323165"/>
          </a:xfrm>
          <a:prstGeom prst="rect">
            <a:avLst/>
          </a:prstGeom>
          <a:noFill/>
        </p:spPr>
        <p:txBody>
          <a:bodyPr wrap="square" rtlCol="0">
            <a:spAutoFit/>
          </a:bodyPr>
          <a:lstStyle/>
          <a:p>
            <a:pPr algn="r"/>
            <a:r>
              <a:rPr lang="en-US" sz="1500" i="1" dirty="0">
                <a:effectLst>
                  <a:outerShdw blurRad="38100" dist="38100" dir="2700000" algn="tl">
                    <a:srgbClr val="000000">
                      <a:alpha val="43137"/>
                    </a:srgbClr>
                  </a:outerShdw>
                </a:effectLst>
              </a:rPr>
              <a:t>Total system capacity</a:t>
            </a:r>
            <a:endParaRPr lang="en-GB" sz="1500" i="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9" name="TextBox 18"/>
              <p:cNvSpPr txBox="1"/>
              <p:nvPr/>
            </p:nvSpPr>
            <p:spPr>
              <a:xfrm>
                <a:off x="6598664" y="2161429"/>
                <a:ext cx="1992084" cy="5408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𝐻</m:t>
                      </m:r>
                      <m:r>
                        <a:rPr lang="en-US" sz="1350" i="1">
                          <a:latin typeface="Cambria Math" panose="02040503050406030204" pitchFamily="18" charset="0"/>
                        </a:rPr>
                        <m:t>=−</m:t>
                      </m:r>
                      <m:r>
                        <a:rPr lang="en-US" sz="1350" i="1">
                          <a:latin typeface="Cambria Math" panose="02040503050406030204" pitchFamily="18" charset="0"/>
                        </a:rPr>
                        <m:t>𝑘</m:t>
                      </m:r>
                      <m:nary>
                        <m:naryPr>
                          <m:chr m:val="∑"/>
                          <m:supHide m:val="on"/>
                          <m:ctrlPr>
                            <a:rPr lang="en-US" sz="1350" i="1">
                              <a:latin typeface="Cambria Math" panose="02040503050406030204" pitchFamily="18" charset="0"/>
                            </a:rPr>
                          </m:ctrlPr>
                        </m:naryPr>
                        <m:sub>
                          <m:r>
                            <m:rPr>
                              <m:brk m:alnAt="7"/>
                            </m:rPr>
                            <a:rPr lang="en-US" sz="1350" i="1">
                              <a:latin typeface="Cambria Math" panose="02040503050406030204" pitchFamily="18" charset="0"/>
                            </a:rPr>
                            <m:t>𝑖</m:t>
                          </m:r>
                          <m:r>
                            <a:rPr lang="en-US" sz="1350" i="1">
                              <a:latin typeface="Cambria Math" panose="02040503050406030204" pitchFamily="18" charset="0"/>
                            </a:rPr>
                            <m:t>,</m:t>
                          </m:r>
                          <m:r>
                            <a:rPr lang="en-US" sz="1350" i="1">
                              <a:latin typeface="Cambria Math" panose="02040503050406030204" pitchFamily="18" charset="0"/>
                            </a:rPr>
                            <m:t>𝑗</m:t>
                          </m:r>
                        </m:sub>
                        <m:sup/>
                        <m:e>
                          <m:d>
                            <m:dPr>
                              <m:ctrlPr>
                                <a:rPr lang="en-US" sz="1350" i="1">
                                  <a:latin typeface="Cambria Math" panose="02040503050406030204" pitchFamily="18" charset="0"/>
                                </a:rPr>
                              </m:ctrlPr>
                            </m:dPr>
                            <m:e>
                              <m:f>
                                <m:fPr>
                                  <m:ctrlPr>
                                    <a:rPr lang="en-US" sz="1350" i="1">
                                      <a:latin typeface="Cambria Math" panose="02040503050406030204" pitchFamily="18" charset="0"/>
                                    </a:rPr>
                                  </m:ctrlPr>
                                </m:fPr>
                                <m:num>
                                  <m:sSub>
                                    <m:sSubPr>
                                      <m:ctrlPr>
                                        <a:rPr lang="en-US" sz="1350" i="1">
                                          <a:latin typeface="Cambria Math" panose="02040503050406030204" pitchFamily="18" charset="0"/>
                                        </a:rPr>
                                      </m:ctrlPr>
                                    </m:sSubPr>
                                    <m:e>
                                      <m:r>
                                        <a:rPr lang="en-US" sz="1350" i="1">
                                          <a:latin typeface="Cambria Math" panose="02040503050406030204" pitchFamily="18" charset="0"/>
                                        </a:rPr>
                                        <m:t>𝑓</m:t>
                                      </m:r>
                                    </m:e>
                                    <m:sub>
                                      <m:r>
                                        <a:rPr lang="en-US" sz="1350" i="1">
                                          <a:latin typeface="Cambria Math" panose="02040503050406030204" pitchFamily="18" charset="0"/>
                                        </a:rPr>
                                        <m:t>𝑖𝑗</m:t>
                                      </m:r>
                                    </m:sub>
                                  </m:sSub>
                                </m:num>
                                <m:den>
                                  <m:sSub>
                                    <m:sSubPr>
                                      <m:ctrlPr>
                                        <a:rPr lang="en-US" sz="1350" i="1">
                                          <a:latin typeface="Cambria Math" panose="02040503050406030204" pitchFamily="18" charset="0"/>
                                        </a:rPr>
                                      </m:ctrlPr>
                                    </m:sSubPr>
                                    <m:e>
                                      <m:r>
                                        <a:rPr lang="en-US" sz="1350" i="1">
                                          <a:latin typeface="Cambria Math" panose="02040503050406030204" pitchFamily="18" charset="0"/>
                                        </a:rPr>
                                        <m:t>𝑓</m:t>
                                      </m:r>
                                    </m:e>
                                    <m:sub>
                                      <m:r>
                                        <a:rPr lang="en-US" sz="1350" i="1">
                                          <a:latin typeface="Cambria Math" panose="02040503050406030204" pitchFamily="18" charset="0"/>
                                        </a:rPr>
                                        <m:t>..</m:t>
                                      </m:r>
                                    </m:sub>
                                  </m:sSub>
                                </m:den>
                              </m:f>
                            </m:e>
                          </m:d>
                        </m:e>
                      </m:nary>
                      <m:func>
                        <m:funcPr>
                          <m:ctrlPr>
                            <a:rPr lang="en-US" sz="1350" i="1">
                              <a:latin typeface="Cambria Math" panose="02040503050406030204" pitchFamily="18" charset="0"/>
                            </a:rPr>
                          </m:ctrlPr>
                        </m:funcPr>
                        <m:fName>
                          <m:r>
                            <a:rPr lang="de-AT" sz="1350" i="1">
                              <a:latin typeface="Cambria Math" panose="02040503050406030204" pitchFamily="18" charset="0"/>
                            </a:rPr>
                            <m:t>𝑙𝑜𝑔</m:t>
                          </m:r>
                        </m:fName>
                        <m:e>
                          <m:d>
                            <m:dPr>
                              <m:ctrlPr>
                                <a:rPr lang="en-US" sz="1350" i="1">
                                  <a:latin typeface="Cambria Math" panose="02040503050406030204" pitchFamily="18" charset="0"/>
                                </a:rPr>
                              </m:ctrlPr>
                            </m:dPr>
                            <m:e>
                              <m:f>
                                <m:fPr>
                                  <m:ctrlPr>
                                    <a:rPr lang="en-US" sz="1350" i="1">
                                      <a:latin typeface="Cambria Math" panose="02040503050406030204" pitchFamily="18" charset="0"/>
                                    </a:rPr>
                                  </m:ctrlPr>
                                </m:fPr>
                                <m:num>
                                  <m:sSub>
                                    <m:sSubPr>
                                      <m:ctrlPr>
                                        <a:rPr lang="en-US" sz="1350" i="1">
                                          <a:latin typeface="Cambria Math" panose="02040503050406030204" pitchFamily="18" charset="0"/>
                                        </a:rPr>
                                      </m:ctrlPr>
                                    </m:sSubPr>
                                    <m:e>
                                      <m:r>
                                        <a:rPr lang="en-US" sz="1350" i="1">
                                          <a:latin typeface="Cambria Math" panose="02040503050406030204" pitchFamily="18" charset="0"/>
                                        </a:rPr>
                                        <m:t>𝑓</m:t>
                                      </m:r>
                                    </m:e>
                                    <m:sub>
                                      <m:r>
                                        <a:rPr lang="en-US" sz="1350" i="1">
                                          <a:latin typeface="Cambria Math" panose="02040503050406030204" pitchFamily="18" charset="0"/>
                                        </a:rPr>
                                        <m:t>𝑖𝑗</m:t>
                                      </m:r>
                                    </m:sub>
                                  </m:sSub>
                                </m:num>
                                <m:den>
                                  <m:sSub>
                                    <m:sSubPr>
                                      <m:ctrlPr>
                                        <a:rPr lang="en-US" sz="1350" i="1">
                                          <a:latin typeface="Cambria Math" panose="02040503050406030204" pitchFamily="18" charset="0"/>
                                        </a:rPr>
                                      </m:ctrlPr>
                                    </m:sSubPr>
                                    <m:e>
                                      <m:r>
                                        <a:rPr lang="en-US" sz="1350" i="1">
                                          <a:latin typeface="Cambria Math" panose="02040503050406030204" pitchFamily="18" charset="0"/>
                                        </a:rPr>
                                        <m:t>𝑓</m:t>
                                      </m:r>
                                    </m:e>
                                    <m:sub>
                                      <m:r>
                                        <a:rPr lang="en-US" sz="1350" i="1">
                                          <a:latin typeface="Cambria Math" panose="02040503050406030204" pitchFamily="18" charset="0"/>
                                        </a:rPr>
                                        <m:t>..</m:t>
                                      </m:r>
                                    </m:sub>
                                  </m:sSub>
                                </m:den>
                              </m:f>
                            </m:e>
                          </m:d>
                        </m:e>
                      </m:func>
                    </m:oMath>
                  </m:oMathPara>
                </a14:m>
                <a:endParaRPr lang="en-US" sz="1350" dirty="0"/>
              </a:p>
            </p:txBody>
          </p:sp>
        </mc:Choice>
        <mc:Fallback xmlns="">
          <p:sp>
            <p:nvSpPr>
              <p:cNvPr id="19" name="TextBox 18"/>
              <p:cNvSpPr txBox="1">
                <a:spLocks noRot="1" noChangeAspect="1" noMove="1" noResize="1" noEditPoints="1" noAdjustHandles="1" noChangeArrowheads="1" noChangeShapeType="1" noTextEdit="1"/>
              </p:cNvSpPr>
              <p:nvPr/>
            </p:nvSpPr>
            <p:spPr>
              <a:xfrm>
                <a:off x="6598664" y="2161429"/>
                <a:ext cx="1992084" cy="540854"/>
              </a:xfrm>
              <a:prstGeom prst="rect">
                <a:avLst/>
              </a:prstGeom>
              <a:blipFill>
                <a:blip r:embed="rId7"/>
                <a:stretch>
                  <a:fillRect l="-1529" t="-139773" r="-8257" b="-190909"/>
                </a:stretch>
              </a:blipFill>
            </p:spPr>
            <p:txBody>
              <a:bodyPr/>
              <a:lstStyle/>
              <a:p>
                <a:r>
                  <a:rPr lang="cs-CZ">
                    <a:noFill/>
                  </a:rPr>
                  <a:t> </a:t>
                </a:r>
              </a:p>
            </p:txBody>
          </p:sp>
        </mc:Fallback>
      </mc:AlternateContent>
      <p:sp>
        <p:nvSpPr>
          <p:cNvPr id="20" name="Textfeld 9"/>
          <p:cNvSpPr txBox="1"/>
          <p:nvPr/>
        </p:nvSpPr>
        <p:spPr>
          <a:xfrm>
            <a:off x="4219039" y="4719417"/>
            <a:ext cx="1923127" cy="323165"/>
          </a:xfrm>
          <a:prstGeom prst="rect">
            <a:avLst/>
          </a:prstGeom>
          <a:noFill/>
        </p:spPr>
        <p:txBody>
          <a:bodyPr wrap="square" rtlCol="0">
            <a:spAutoFit/>
          </a:bodyPr>
          <a:lstStyle/>
          <a:p>
            <a:pPr algn="r"/>
            <a:r>
              <a:rPr lang="de-AT" sz="1500" i="1" dirty="0" err="1">
                <a:effectLst>
                  <a:outerShdw blurRad="38100" dist="38100" dir="2700000" algn="tl">
                    <a:srgbClr val="000000">
                      <a:alpha val="43137"/>
                    </a:srgbClr>
                  </a:outerShdw>
                </a:effectLst>
              </a:rPr>
              <a:t>Degree</a:t>
            </a:r>
            <a:r>
              <a:rPr lang="de-AT" sz="1500" i="1" dirty="0">
                <a:effectLst>
                  <a:outerShdw blurRad="38100" dist="38100" dir="2700000" algn="tl">
                    <a:srgbClr val="000000">
                      <a:alpha val="43137"/>
                    </a:srgbClr>
                  </a:outerShdw>
                </a:effectLst>
              </a:rPr>
              <a:t> </a:t>
            </a:r>
            <a:r>
              <a:rPr lang="de-AT" sz="1500" i="1" dirty="0" err="1">
                <a:effectLst>
                  <a:outerShdw blurRad="38100" dist="38100" dir="2700000" algn="tl">
                    <a:srgbClr val="000000">
                      <a:alpha val="43137"/>
                    </a:srgbClr>
                  </a:outerShdw>
                </a:effectLst>
              </a:rPr>
              <a:t>of</a:t>
            </a:r>
            <a:r>
              <a:rPr lang="de-AT" sz="1500" i="1" dirty="0">
                <a:effectLst>
                  <a:outerShdw blurRad="38100" dist="38100" dir="2700000" algn="tl">
                    <a:srgbClr val="000000">
                      <a:alpha val="43137"/>
                    </a:srgbClr>
                  </a:outerShdw>
                </a:effectLst>
              </a:rPr>
              <a:t> </a:t>
            </a:r>
            <a:r>
              <a:rPr lang="de-AT" sz="1500" i="1" dirty="0" err="1">
                <a:effectLst>
                  <a:outerShdw blurRad="38100" dist="38100" dir="2700000" algn="tl">
                    <a:srgbClr val="000000">
                      <a:alpha val="43137"/>
                    </a:srgbClr>
                  </a:outerShdw>
                </a:effectLst>
              </a:rPr>
              <a:t>order</a:t>
            </a:r>
            <a:endParaRPr lang="en-GB" sz="1500" i="1" dirty="0">
              <a:effectLst>
                <a:outerShdw blurRad="38100" dist="38100" dir="2700000" algn="tl">
                  <a:srgbClr val="000000">
                    <a:alpha val="43137"/>
                  </a:srgbClr>
                </a:outerShdw>
              </a:effectLst>
            </a:endParaRPr>
          </a:p>
        </p:txBody>
      </p:sp>
      <p:sp>
        <p:nvSpPr>
          <p:cNvPr id="21" name="Textfeld 9"/>
          <p:cNvSpPr txBox="1"/>
          <p:nvPr/>
        </p:nvSpPr>
        <p:spPr>
          <a:xfrm>
            <a:off x="5228363" y="3900926"/>
            <a:ext cx="913803" cy="323165"/>
          </a:xfrm>
          <a:prstGeom prst="rect">
            <a:avLst/>
          </a:prstGeom>
          <a:noFill/>
        </p:spPr>
        <p:txBody>
          <a:bodyPr wrap="square" rtlCol="0">
            <a:spAutoFit/>
          </a:bodyPr>
          <a:lstStyle/>
          <a:p>
            <a:pPr algn="r"/>
            <a:r>
              <a:rPr lang="de-AT" sz="1500" i="1" dirty="0" err="1">
                <a:effectLst>
                  <a:outerShdw blurRad="38100" dist="38100" dir="2700000" algn="tl">
                    <a:srgbClr val="000000">
                      <a:alpha val="43137"/>
                    </a:srgbClr>
                  </a:outerShdw>
                </a:effectLst>
              </a:rPr>
              <a:t>Diversity</a:t>
            </a:r>
            <a:endParaRPr lang="en-GB" sz="1200" i="1" dirty="0">
              <a:effectLst>
                <a:outerShdw blurRad="38100" dist="38100" dir="2700000" algn="tl">
                  <a:srgbClr val="000000">
                    <a:alpha val="43137"/>
                  </a:srgbClr>
                </a:outerShdw>
              </a:effectLst>
            </a:endParaRPr>
          </a:p>
        </p:txBody>
      </p:sp>
      <p:sp>
        <p:nvSpPr>
          <p:cNvPr id="22" name="Textfeld 9"/>
          <p:cNvSpPr txBox="1"/>
          <p:nvPr/>
        </p:nvSpPr>
        <p:spPr>
          <a:xfrm>
            <a:off x="4850694" y="5161927"/>
            <a:ext cx="1291472" cy="323165"/>
          </a:xfrm>
          <a:prstGeom prst="rect">
            <a:avLst/>
          </a:prstGeom>
          <a:noFill/>
        </p:spPr>
        <p:txBody>
          <a:bodyPr wrap="square" rtlCol="0">
            <a:spAutoFit/>
          </a:bodyPr>
          <a:lstStyle/>
          <a:p>
            <a:pPr algn="r"/>
            <a:r>
              <a:rPr lang="de-AT" sz="1500" i="1" dirty="0" err="1">
                <a:effectLst>
                  <a:outerShdw blurRad="38100" dist="38100" dir="2700000" algn="tl">
                    <a:srgbClr val="000000">
                      <a:alpha val="43137"/>
                    </a:srgbClr>
                  </a:outerShdw>
                </a:effectLst>
              </a:rPr>
              <a:t>Robustness</a:t>
            </a:r>
            <a:endParaRPr lang="en-GB" sz="1200" i="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TextBox 22"/>
              <p:cNvSpPr txBox="1"/>
              <p:nvPr/>
            </p:nvSpPr>
            <p:spPr>
              <a:xfrm>
                <a:off x="6622308" y="5234498"/>
                <a:ext cx="104028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𝑅</m:t>
                      </m:r>
                      <m:r>
                        <a:rPr lang="en-US" sz="1350" i="1">
                          <a:latin typeface="Cambria Math" panose="02040503050406030204" pitchFamily="18" charset="0"/>
                        </a:rPr>
                        <m:t>=−</m:t>
                      </m:r>
                      <m:r>
                        <a:rPr lang="en-US" sz="1350" i="1">
                          <a:latin typeface="Cambria Math" panose="02040503050406030204" pitchFamily="18" charset="0"/>
                        </a:rPr>
                        <m:t>𝑎</m:t>
                      </m:r>
                      <m:func>
                        <m:funcPr>
                          <m:ctrlPr>
                            <a:rPr lang="en-US" sz="1350" i="1">
                              <a:latin typeface="Cambria Math" panose="02040503050406030204" pitchFamily="18" charset="0"/>
                            </a:rPr>
                          </m:ctrlPr>
                        </m:funcPr>
                        <m:fName>
                          <m:r>
                            <a:rPr lang="en-US" sz="1350" i="1">
                              <a:latin typeface="Cambria Math" panose="02040503050406030204" pitchFamily="18" charset="0"/>
                            </a:rPr>
                            <m:t>𝑙</m:t>
                          </m:r>
                          <m:r>
                            <a:rPr lang="de-AT" sz="1350" i="1">
                              <a:latin typeface="Cambria Math" panose="02040503050406030204" pitchFamily="18" charset="0"/>
                            </a:rPr>
                            <m:t>𝑛</m:t>
                          </m:r>
                        </m:fName>
                        <m:e>
                          <m:d>
                            <m:dPr>
                              <m:ctrlPr>
                                <a:rPr lang="en-US" sz="1350" i="1">
                                  <a:latin typeface="Cambria Math" panose="02040503050406030204" pitchFamily="18" charset="0"/>
                                </a:rPr>
                              </m:ctrlPr>
                            </m:dPr>
                            <m:e>
                              <m:r>
                                <a:rPr lang="en-US" sz="1350" i="1">
                                  <a:latin typeface="Cambria Math" panose="02040503050406030204" pitchFamily="18" charset="0"/>
                                </a:rPr>
                                <m:t>𝑎</m:t>
                              </m:r>
                            </m:e>
                          </m:d>
                        </m:e>
                      </m:func>
                    </m:oMath>
                  </m:oMathPara>
                </a14:m>
                <a:endParaRPr lang="en-US" sz="1350" dirty="0"/>
              </a:p>
            </p:txBody>
          </p:sp>
        </mc:Choice>
        <mc:Fallback xmlns="">
          <p:sp>
            <p:nvSpPr>
              <p:cNvPr id="23" name="TextBox 22"/>
              <p:cNvSpPr txBox="1">
                <a:spLocks noRot="1" noChangeAspect="1" noMove="1" noResize="1" noEditPoints="1" noAdjustHandles="1" noChangeArrowheads="1" noChangeShapeType="1" noTextEdit="1"/>
              </p:cNvSpPr>
              <p:nvPr/>
            </p:nvSpPr>
            <p:spPr>
              <a:xfrm>
                <a:off x="6622308" y="5234498"/>
                <a:ext cx="1040285" cy="207749"/>
              </a:xfrm>
              <a:prstGeom prst="rect">
                <a:avLst/>
              </a:prstGeom>
              <a:blipFill>
                <a:blip r:embed="rId8"/>
                <a:stretch>
                  <a:fillRect l="-3509" b="-588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704567" y="2715160"/>
                <a:ext cx="1127425"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m:t>
                      </m:r>
                      <m:r>
                        <a:rPr lang="en-US" sz="1350" i="1">
                          <a:latin typeface="Cambria Math" panose="02040503050406030204" pitchFamily="18" charset="0"/>
                        </a:rPr>
                        <m:t>𝐴𝑀𝐼</m:t>
                      </m:r>
                      <m:r>
                        <a:rPr lang="en-US" sz="1350" i="1">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𝐻</m:t>
                          </m:r>
                        </m:e>
                        <m:sub>
                          <m:r>
                            <a:rPr lang="en-US" sz="1350" i="1">
                              <a:latin typeface="Cambria Math" panose="02040503050406030204" pitchFamily="18" charset="0"/>
                            </a:rPr>
                            <m:t>𝑐</m:t>
                          </m:r>
                        </m:sub>
                      </m:sSub>
                    </m:oMath>
                  </m:oMathPara>
                </a14:m>
                <a:endParaRPr lang="en-US" sz="1350" dirty="0"/>
              </a:p>
            </p:txBody>
          </p:sp>
        </mc:Choice>
        <mc:Fallback xmlns="">
          <p:sp>
            <p:nvSpPr>
              <p:cNvPr id="25" name="Rectangle 24"/>
              <p:cNvSpPr>
                <a:spLocks noRot="1" noChangeAspect="1" noMove="1" noResize="1" noEditPoints="1" noAdjustHandles="1" noChangeArrowheads="1" noChangeShapeType="1" noTextEdit="1"/>
              </p:cNvSpPr>
              <p:nvPr/>
            </p:nvSpPr>
            <p:spPr>
              <a:xfrm>
                <a:off x="6704567" y="2715160"/>
                <a:ext cx="1127425" cy="300082"/>
              </a:xfrm>
              <a:prstGeom prst="rect">
                <a:avLst/>
              </a:prstGeom>
              <a:blipFill>
                <a:blip r:embed="rId9"/>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58707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9" grpId="0" animBg="1"/>
      <p:bldP spid="10" grpId="0" animBg="1"/>
      <p:bldP spid="11" grpId="0"/>
      <p:bldP spid="12" grpId="0" animBg="1"/>
      <p:bldP spid="15" grpId="0"/>
      <p:bldP spid="16" grpId="0"/>
      <p:bldP spid="17" grpId="0"/>
      <p:bldP spid="18" grpId="0"/>
      <p:bldP spid="19" grpId="0"/>
      <p:bldP spid="20" grpId="0"/>
      <p:bldP spid="21" grpId="0"/>
      <p:bldP spid="22" grpId="0"/>
      <p:bldP spid="23"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Two example networks</a:t>
            </a:r>
            <a:endParaRPr lang="en-US" dirty="0"/>
          </a:p>
        </p:txBody>
      </p:sp>
      <p:sp>
        <p:nvSpPr>
          <p:cNvPr id="4" name="Foliennummernplatzhalter 3"/>
          <p:cNvSpPr>
            <a:spLocks noGrp="1"/>
          </p:cNvSpPr>
          <p:nvPr>
            <p:ph type="sldNum" sz="quarter" idx="16"/>
          </p:nvPr>
        </p:nvSpPr>
        <p:spPr/>
        <p:txBody>
          <a:bodyPr/>
          <a:lstStyle/>
          <a:p>
            <a:fld id="{838B0777-827F-8D42-90B1-61394C340E65}" type="slidenum">
              <a:rPr lang="en-US" smtClean="0"/>
              <a:pPr/>
              <a:t>53</a:t>
            </a:fld>
            <a:endParaRPr lang="en-US" dirty="0"/>
          </a:p>
        </p:txBody>
      </p:sp>
      <p:pic>
        <p:nvPicPr>
          <p:cNvPr id="7" name="Grafik 6"/>
          <p:cNvPicPr>
            <a:picLocks noChangeAspect="1"/>
          </p:cNvPicPr>
          <p:nvPr/>
        </p:nvPicPr>
        <p:blipFill>
          <a:blip r:embed="rId2"/>
          <a:stretch>
            <a:fillRect/>
          </a:stretch>
        </p:blipFill>
        <p:spPr>
          <a:xfrm>
            <a:off x="2321192" y="2290074"/>
            <a:ext cx="4594541" cy="3054782"/>
          </a:xfrm>
          <a:prstGeom prst="rect">
            <a:avLst/>
          </a:prstGeom>
        </p:spPr>
      </p:pic>
      <p:pic>
        <p:nvPicPr>
          <p:cNvPr id="8" name="Grafik 7"/>
          <p:cNvPicPr>
            <a:picLocks noChangeAspect="1"/>
          </p:cNvPicPr>
          <p:nvPr/>
        </p:nvPicPr>
        <p:blipFill>
          <a:blip r:embed="rId3">
            <a:clrChange>
              <a:clrFrom>
                <a:srgbClr val="FFFFFF"/>
              </a:clrFrom>
              <a:clrTo>
                <a:srgbClr val="FFFFFF">
                  <a:alpha val="0"/>
                </a:srgbClr>
              </a:clrTo>
            </a:clrChange>
          </a:blip>
          <a:stretch>
            <a:fillRect/>
          </a:stretch>
        </p:blipFill>
        <p:spPr>
          <a:xfrm>
            <a:off x="-54002" y="3007400"/>
            <a:ext cx="1893998" cy="1637023"/>
          </a:xfrm>
          <a:prstGeom prst="rect">
            <a:avLst/>
          </a:prstGeom>
        </p:spPr>
      </p:pic>
      <p:pic>
        <p:nvPicPr>
          <p:cNvPr id="9" name="Grafik 8"/>
          <p:cNvPicPr>
            <a:picLocks noChangeAspect="1"/>
          </p:cNvPicPr>
          <p:nvPr/>
        </p:nvPicPr>
        <p:blipFill>
          <a:blip r:embed="rId4"/>
          <a:stretch>
            <a:fillRect/>
          </a:stretch>
        </p:blipFill>
        <p:spPr>
          <a:xfrm>
            <a:off x="7010698" y="3081305"/>
            <a:ext cx="1935485" cy="1489214"/>
          </a:xfrm>
          <a:prstGeom prst="rect">
            <a:avLst/>
          </a:prstGeom>
        </p:spPr>
      </p:pic>
      <p:sp>
        <p:nvSpPr>
          <p:cNvPr id="10" name="Textfeld 9"/>
          <p:cNvSpPr txBox="1"/>
          <p:nvPr/>
        </p:nvSpPr>
        <p:spPr>
          <a:xfrm>
            <a:off x="-445951" y="2664059"/>
            <a:ext cx="2767143" cy="300082"/>
          </a:xfrm>
          <a:prstGeom prst="rect">
            <a:avLst/>
          </a:prstGeom>
          <a:noFill/>
        </p:spPr>
        <p:txBody>
          <a:bodyPr wrap="square" rtlCol="0">
            <a:spAutoFit/>
          </a:bodyPr>
          <a:lstStyle/>
          <a:p>
            <a:pPr algn="ctr"/>
            <a:r>
              <a:rPr lang="en-US" sz="1350" dirty="0"/>
              <a:t>Fully connected</a:t>
            </a:r>
          </a:p>
        </p:txBody>
      </p:sp>
      <p:sp>
        <p:nvSpPr>
          <p:cNvPr id="11" name="Textfeld 10"/>
          <p:cNvSpPr txBox="1"/>
          <p:nvPr/>
        </p:nvSpPr>
        <p:spPr>
          <a:xfrm>
            <a:off x="6406694" y="2593829"/>
            <a:ext cx="3143493" cy="300082"/>
          </a:xfrm>
          <a:prstGeom prst="rect">
            <a:avLst/>
          </a:prstGeom>
          <a:noFill/>
        </p:spPr>
        <p:txBody>
          <a:bodyPr wrap="square" rtlCol="0">
            <a:spAutoFit/>
          </a:bodyPr>
          <a:lstStyle/>
          <a:p>
            <a:pPr algn="ctr"/>
            <a:r>
              <a:rPr lang="en-US" sz="1350" dirty="0"/>
              <a:t>Minimally connected</a:t>
            </a:r>
          </a:p>
        </p:txBody>
      </p:sp>
      <p:sp>
        <p:nvSpPr>
          <p:cNvPr id="12" name="Textfeld 11"/>
          <p:cNvSpPr txBox="1"/>
          <p:nvPr/>
        </p:nvSpPr>
        <p:spPr>
          <a:xfrm rot="16200000">
            <a:off x="1361315" y="3674865"/>
            <a:ext cx="1642757" cy="300082"/>
          </a:xfrm>
          <a:prstGeom prst="rect">
            <a:avLst/>
          </a:prstGeom>
          <a:noFill/>
        </p:spPr>
        <p:txBody>
          <a:bodyPr wrap="none" rtlCol="0">
            <a:spAutoFit/>
          </a:bodyPr>
          <a:lstStyle/>
          <a:p>
            <a:r>
              <a:rPr lang="en-US" sz="1350" dirty="0"/>
              <a:t>Robustness = -a </a:t>
            </a:r>
            <a:r>
              <a:rPr lang="en-US" sz="1350" i="1" dirty="0"/>
              <a:t>ln</a:t>
            </a:r>
            <a:r>
              <a:rPr lang="en-US" sz="1350" dirty="0"/>
              <a:t>(a)</a:t>
            </a:r>
          </a:p>
        </p:txBody>
      </p:sp>
      <p:sp>
        <p:nvSpPr>
          <p:cNvPr id="13" name="Textfeld 12"/>
          <p:cNvSpPr txBox="1"/>
          <p:nvPr/>
        </p:nvSpPr>
        <p:spPr>
          <a:xfrm>
            <a:off x="3876457" y="5344855"/>
            <a:ext cx="1528111" cy="300082"/>
          </a:xfrm>
          <a:prstGeom prst="rect">
            <a:avLst/>
          </a:prstGeom>
          <a:noFill/>
        </p:spPr>
        <p:txBody>
          <a:bodyPr wrap="none" rtlCol="0">
            <a:spAutoFit/>
          </a:bodyPr>
          <a:lstStyle/>
          <a:p>
            <a:r>
              <a:rPr lang="en-US" sz="1350" dirty="0"/>
              <a:t>Degree of order (a)</a:t>
            </a:r>
          </a:p>
        </p:txBody>
      </p:sp>
      <p:sp>
        <p:nvSpPr>
          <p:cNvPr id="14" name="Ellipse 13"/>
          <p:cNvSpPr/>
          <p:nvPr/>
        </p:nvSpPr>
        <p:spPr>
          <a:xfrm>
            <a:off x="2613259" y="4976690"/>
            <a:ext cx="194076" cy="190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Ellipse 14"/>
          <p:cNvSpPr/>
          <p:nvPr/>
        </p:nvSpPr>
        <p:spPr>
          <a:xfrm>
            <a:off x="6635171" y="4995853"/>
            <a:ext cx="194076" cy="1902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16" name="Textfeld 15"/>
              <p:cNvSpPr txBox="1"/>
              <p:nvPr/>
            </p:nvSpPr>
            <p:spPr>
              <a:xfrm>
                <a:off x="205351" y="4878286"/>
                <a:ext cx="1505412" cy="42537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AT" sz="1350" b="1" i="1">
                          <a:latin typeface="Cambria Math" panose="02040503050406030204" pitchFamily="18" charset="0"/>
                        </a:rPr>
                        <m:t>𝒂</m:t>
                      </m:r>
                      <m:r>
                        <a:rPr lang="de-AT" sz="1350" i="1">
                          <a:latin typeface="Cambria Math" panose="02040503050406030204" pitchFamily="18" charset="0"/>
                        </a:rPr>
                        <m:t>= </m:t>
                      </m:r>
                      <m:f>
                        <m:fPr>
                          <m:ctrlPr>
                            <a:rPr lang="de-AT" sz="1350" i="1">
                              <a:latin typeface="Cambria Math" panose="02040503050406030204" pitchFamily="18" charset="0"/>
                            </a:rPr>
                          </m:ctrlPr>
                        </m:fPr>
                        <m:num>
                          <m:r>
                            <a:rPr lang="de-AT" sz="1350" i="1">
                              <a:latin typeface="Cambria Math" panose="02040503050406030204" pitchFamily="18" charset="0"/>
                            </a:rPr>
                            <m:t>𝐴𝑀𝐼</m:t>
                          </m:r>
                        </m:num>
                        <m:den>
                          <m:r>
                            <a:rPr lang="de-AT" sz="1350" i="1">
                              <a:latin typeface="Cambria Math" panose="02040503050406030204" pitchFamily="18" charset="0"/>
                            </a:rPr>
                            <m:t>𝐴𝑀𝐼</m:t>
                          </m:r>
                          <m:r>
                            <a:rPr lang="de-AT" sz="1350" i="1">
                              <a:latin typeface="Cambria Math" panose="02040503050406030204" pitchFamily="18" charset="0"/>
                            </a:rPr>
                            <m:t>+</m:t>
                          </m:r>
                          <m:sSub>
                            <m:sSubPr>
                              <m:ctrlPr>
                                <a:rPr lang="de-AT" sz="1350" i="1">
                                  <a:latin typeface="Cambria Math" panose="02040503050406030204" pitchFamily="18" charset="0"/>
                                </a:rPr>
                              </m:ctrlPr>
                            </m:sSubPr>
                            <m:e>
                              <m:r>
                                <a:rPr lang="de-AT" sz="1350" i="1">
                                  <a:latin typeface="Cambria Math" panose="02040503050406030204" pitchFamily="18" charset="0"/>
                                </a:rPr>
                                <m:t>𝐻</m:t>
                              </m:r>
                            </m:e>
                            <m:sub>
                              <m:r>
                                <a:rPr lang="de-AT" sz="1350" i="1">
                                  <a:latin typeface="Cambria Math" panose="02040503050406030204" pitchFamily="18" charset="0"/>
                                </a:rPr>
                                <m:t>𝑐</m:t>
                              </m:r>
                            </m:sub>
                          </m:sSub>
                        </m:den>
                      </m:f>
                      <m:r>
                        <a:rPr lang="de-AT" sz="1350">
                          <a:latin typeface="Cambria Math" panose="02040503050406030204" pitchFamily="18" charset="0"/>
                        </a:rPr>
                        <m:t>= </m:t>
                      </m:r>
                      <m:r>
                        <a:rPr lang="de-AT" sz="1350" b="1" i="1">
                          <a:latin typeface="Cambria Math" panose="02040503050406030204" pitchFamily="18" charset="0"/>
                        </a:rPr>
                        <m:t>𝟎</m:t>
                      </m:r>
                    </m:oMath>
                  </m:oMathPara>
                </a14:m>
                <a:endParaRPr lang="en-US" sz="1050" b="1" dirty="0"/>
              </a:p>
            </p:txBody>
          </p:sp>
        </mc:Choice>
        <mc:Fallback xmlns="">
          <p:sp>
            <p:nvSpPr>
              <p:cNvPr id="16" name="Textfeld 15"/>
              <p:cNvSpPr txBox="1">
                <a:spLocks noRot="1" noChangeAspect="1" noMove="1" noResize="1" noEditPoints="1" noAdjustHandles="1" noChangeArrowheads="1" noChangeShapeType="1" noTextEdit="1"/>
              </p:cNvSpPr>
              <p:nvPr/>
            </p:nvSpPr>
            <p:spPr>
              <a:xfrm>
                <a:off x="205351" y="4878286"/>
                <a:ext cx="1505412" cy="425373"/>
              </a:xfrm>
              <a:prstGeom prst="rect">
                <a:avLst/>
              </a:prstGeom>
              <a:blipFill>
                <a:blip r:embed="rId5"/>
                <a:stretch>
                  <a:fillRect l="-1619" t="-1429" r="-2429" b="-714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7240618" y="4859123"/>
                <a:ext cx="1466940" cy="425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AT" sz="1350" b="1" i="1">
                          <a:latin typeface="Cambria Math" panose="02040503050406030204" pitchFamily="18" charset="0"/>
                        </a:rPr>
                        <m:t>𝒂</m:t>
                      </m:r>
                      <m:r>
                        <a:rPr lang="de-AT" sz="1350" i="1">
                          <a:latin typeface="Cambria Math" panose="02040503050406030204" pitchFamily="18" charset="0"/>
                        </a:rPr>
                        <m:t>= </m:t>
                      </m:r>
                      <m:f>
                        <m:fPr>
                          <m:ctrlPr>
                            <a:rPr lang="de-AT" sz="1350" i="1">
                              <a:latin typeface="Cambria Math" panose="02040503050406030204" pitchFamily="18" charset="0"/>
                            </a:rPr>
                          </m:ctrlPr>
                        </m:fPr>
                        <m:num>
                          <m:r>
                            <a:rPr lang="de-AT" sz="1350" i="1">
                              <a:latin typeface="Cambria Math" panose="02040503050406030204" pitchFamily="18" charset="0"/>
                            </a:rPr>
                            <m:t>𝐴𝑀𝐼</m:t>
                          </m:r>
                        </m:num>
                        <m:den>
                          <m:r>
                            <a:rPr lang="de-AT" sz="1350" i="1">
                              <a:latin typeface="Cambria Math" panose="02040503050406030204" pitchFamily="18" charset="0"/>
                            </a:rPr>
                            <m:t>𝐴𝑀𝐼</m:t>
                          </m:r>
                          <m:r>
                            <a:rPr lang="de-AT" sz="1350" i="1">
                              <a:latin typeface="Cambria Math" panose="02040503050406030204" pitchFamily="18" charset="0"/>
                            </a:rPr>
                            <m:t>+</m:t>
                          </m:r>
                          <m:sSub>
                            <m:sSubPr>
                              <m:ctrlPr>
                                <a:rPr lang="de-AT" sz="1350" i="1">
                                  <a:latin typeface="Cambria Math" panose="02040503050406030204" pitchFamily="18" charset="0"/>
                                </a:rPr>
                              </m:ctrlPr>
                            </m:sSubPr>
                            <m:e>
                              <m:r>
                                <a:rPr lang="de-AT" sz="1350" i="1">
                                  <a:latin typeface="Cambria Math" panose="02040503050406030204" pitchFamily="18" charset="0"/>
                                </a:rPr>
                                <m:t>𝐻</m:t>
                              </m:r>
                            </m:e>
                            <m:sub>
                              <m:r>
                                <a:rPr lang="de-AT" sz="1350" i="1">
                                  <a:latin typeface="Cambria Math" panose="02040503050406030204" pitchFamily="18" charset="0"/>
                                </a:rPr>
                                <m:t>𝑐</m:t>
                              </m:r>
                            </m:sub>
                          </m:sSub>
                        </m:den>
                      </m:f>
                      <m:r>
                        <a:rPr lang="de-AT" sz="1350" i="1">
                          <a:latin typeface="Cambria Math" panose="02040503050406030204" pitchFamily="18" charset="0"/>
                        </a:rPr>
                        <m:t>=</m:t>
                      </m:r>
                      <m:r>
                        <a:rPr lang="de-AT" sz="1350" b="1" i="1">
                          <a:latin typeface="Cambria Math" panose="02040503050406030204" pitchFamily="18" charset="0"/>
                        </a:rPr>
                        <m:t>𝟏</m:t>
                      </m:r>
                    </m:oMath>
                  </m:oMathPara>
                </a14:m>
                <a:endParaRPr lang="en-US" sz="1350" b="1" dirty="0"/>
              </a:p>
            </p:txBody>
          </p:sp>
        </mc:Choice>
        <mc:Fallback xmlns="">
          <p:sp>
            <p:nvSpPr>
              <p:cNvPr id="17" name="Textfeld 16"/>
              <p:cNvSpPr txBox="1">
                <a:spLocks noRot="1" noChangeAspect="1" noMove="1" noResize="1" noEditPoints="1" noAdjustHandles="1" noChangeArrowheads="1" noChangeShapeType="1" noTextEdit="1"/>
              </p:cNvSpPr>
              <p:nvPr/>
            </p:nvSpPr>
            <p:spPr>
              <a:xfrm>
                <a:off x="7240618" y="4859123"/>
                <a:ext cx="1466940" cy="425373"/>
              </a:xfrm>
              <a:prstGeom prst="rect">
                <a:avLst/>
              </a:prstGeom>
              <a:blipFill>
                <a:blip r:embed="rId6"/>
                <a:stretch>
                  <a:fillRect l="-1667" t="-1429" r="-2500" b="-7143"/>
                </a:stretch>
              </a:blipFill>
            </p:spPr>
            <p:txBody>
              <a:bodyPr/>
              <a:lstStyle/>
              <a:p>
                <a:r>
                  <a:rPr lang="cs-CZ">
                    <a:noFill/>
                  </a:rPr>
                  <a:t> </a:t>
                </a:r>
              </a:p>
            </p:txBody>
          </p:sp>
        </mc:Fallback>
      </mc:AlternateContent>
    </p:spTree>
    <p:extLst>
      <p:ext uri="{BB962C8B-B14F-4D97-AF65-F5344CB8AC3E}">
        <p14:creationId xmlns:p14="http://schemas.microsoft.com/office/powerpoint/2010/main" val="427366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animBg="1"/>
      <p:bldP spid="15" grpId="0" animBg="1"/>
      <p:bldP spid="16" grpId="0" animBg="1"/>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untitled2.jpg"/>
          <p:cNvPicPr>
            <a:picLocks noChangeAspect="1"/>
          </p:cNvPicPr>
          <p:nvPr/>
        </p:nvPicPr>
        <p:blipFill>
          <a:blip r:embed="rId2"/>
          <a:stretch>
            <a:fillRect/>
          </a:stretch>
        </p:blipFill>
        <p:spPr>
          <a:xfrm>
            <a:off x="1143000" y="1143000"/>
            <a:ext cx="6096000" cy="4572000"/>
          </a:xfrm>
          <a:prstGeom prst="rect">
            <a:avLst/>
          </a:prstGeom>
        </p:spPr>
      </p:pic>
      <p:sp>
        <p:nvSpPr>
          <p:cNvPr id="55299" name="TextBox 4"/>
          <p:cNvSpPr txBox="1">
            <a:spLocks noChangeArrowheads="1"/>
          </p:cNvSpPr>
          <p:nvPr/>
        </p:nvSpPr>
        <p:spPr bwMode="auto">
          <a:xfrm>
            <a:off x="1080875" y="331788"/>
            <a:ext cx="7896649" cy="523220"/>
          </a:xfrm>
          <a:prstGeom prst="rect">
            <a:avLst/>
          </a:prstGeom>
          <a:noFill/>
          <a:ln w="9525">
            <a:noFill/>
            <a:miter lim="800000"/>
            <a:headEnd/>
            <a:tailEnd/>
          </a:ln>
        </p:spPr>
        <p:txBody>
          <a:bodyPr wrap="none">
            <a:spAutoFit/>
          </a:bodyPr>
          <a:lstStyle/>
          <a:p>
            <a:r>
              <a:rPr lang="en-US" sz="2800" dirty="0"/>
              <a:t>Robustness combines both efficiency and redundancy</a:t>
            </a:r>
          </a:p>
        </p:txBody>
      </p:sp>
      <p:sp>
        <p:nvSpPr>
          <p:cNvPr id="17" name="TextBox 16"/>
          <p:cNvSpPr txBox="1"/>
          <p:nvPr/>
        </p:nvSpPr>
        <p:spPr>
          <a:xfrm>
            <a:off x="3718147" y="4601290"/>
            <a:ext cx="1004890" cy="584775"/>
          </a:xfrm>
          <a:prstGeom prst="rect">
            <a:avLst/>
          </a:prstGeom>
          <a:noFill/>
        </p:spPr>
        <p:txBody>
          <a:bodyPr wrap="none" rtlCol="0" anchor="ctr">
            <a:spAutoFit/>
          </a:bodyPr>
          <a:lstStyle/>
          <a:p>
            <a:r>
              <a:rPr lang="en-US" sz="1600" dirty="0"/>
              <a:t>Greater</a:t>
            </a:r>
          </a:p>
          <a:p>
            <a:r>
              <a:rPr lang="en-US" sz="1600" dirty="0"/>
              <a:t>efficiency</a:t>
            </a:r>
            <a:endParaRPr lang="en-US" sz="2000" dirty="0"/>
          </a:p>
        </p:txBody>
      </p:sp>
      <p:sp>
        <p:nvSpPr>
          <p:cNvPr id="18" name="TextBox 17"/>
          <p:cNvSpPr txBox="1"/>
          <p:nvPr/>
        </p:nvSpPr>
        <p:spPr>
          <a:xfrm>
            <a:off x="2483768" y="4576465"/>
            <a:ext cx="1255472" cy="584775"/>
          </a:xfrm>
          <a:prstGeom prst="rect">
            <a:avLst/>
          </a:prstGeom>
          <a:noFill/>
        </p:spPr>
        <p:txBody>
          <a:bodyPr wrap="none" rtlCol="0" anchor="ctr">
            <a:spAutoFit/>
          </a:bodyPr>
          <a:lstStyle/>
          <a:p>
            <a:r>
              <a:rPr lang="en-US" sz="1600" dirty="0"/>
              <a:t>Greater</a:t>
            </a:r>
          </a:p>
          <a:p>
            <a:r>
              <a:rPr lang="en-US" sz="1600" dirty="0"/>
              <a:t>redundancy</a:t>
            </a:r>
            <a:endParaRPr lang="en-US" sz="2000" dirty="0"/>
          </a:p>
        </p:txBody>
      </p:sp>
      <p:cxnSp>
        <p:nvCxnSpPr>
          <p:cNvPr id="20" name="Straight Arrow Connector 19"/>
          <p:cNvCxnSpPr/>
          <p:nvPr/>
        </p:nvCxnSpPr>
        <p:spPr>
          <a:xfrm>
            <a:off x="4724400" y="4869160"/>
            <a:ext cx="609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133603" y="2753380"/>
            <a:ext cx="5029197" cy="1253192"/>
            <a:chOff x="2133603" y="2753380"/>
            <a:chExt cx="5029197" cy="1253192"/>
          </a:xfrm>
        </p:grpSpPr>
        <p:sp>
          <p:nvSpPr>
            <p:cNvPr id="10" name="TextBox 9"/>
            <p:cNvSpPr txBox="1"/>
            <p:nvPr/>
          </p:nvSpPr>
          <p:spPr>
            <a:xfrm>
              <a:off x="2362200" y="3052465"/>
              <a:ext cx="968535" cy="954107"/>
            </a:xfrm>
            <a:prstGeom prst="rect">
              <a:avLst/>
            </a:prstGeom>
            <a:noFill/>
          </p:spPr>
          <p:txBody>
            <a:bodyPr wrap="none" rtlCol="0">
              <a:spAutoFit/>
            </a:bodyPr>
            <a:lstStyle/>
            <a:p>
              <a:r>
                <a:rPr lang="en-US" sz="1400" dirty="0"/>
                <a:t>Toward</a:t>
              </a:r>
            </a:p>
            <a:p>
              <a:r>
                <a:rPr lang="en-US" sz="1400" dirty="0"/>
                <a:t> stagnation</a:t>
              </a:r>
            </a:p>
            <a:p>
              <a:r>
                <a:rPr lang="en-US" sz="1400" dirty="0"/>
                <a:t>(too little </a:t>
              </a:r>
            </a:p>
            <a:p>
              <a:r>
                <a:rPr lang="en-US" sz="1400" dirty="0"/>
                <a:t>efficiency)</a:t>
              </a:r>
            </a:p>
          </p:txBody>
        </p:sp>
        <p:sp>
          <p:nvSpPr>
            <p:cNvPr id="11" name="TextBox 10"/>
            <p:cNvSpPr txBox="1"/>
            <p:nvPr/>
          </p:nvSpPr>
          <p:spPr>
            <a:xfrm>
              <a:off x="5373528" y="2753380"/>
              <a:ext cx="1789272" cy="523220"/>
            </a:xfrm>
            <a:prstGeom prst="rect">
              <a:avLst/>
            </a:prstGeom>
            <a:noFill/>
          </p:spPr>
          <p:txBody>
            <a:bodyPr wrap="none" rtlCol="0">
              <a:spAutoFit/>
            </a:bodyPr>
            <a:lstStyle/>
            <a:p>
              <a:r>
                <a:rPr lang="en-US" sz="1400" dirty="0"/>
                <a:t>Toward brittleness</a:t>
              </a:r>
            </a:p>
            <a:p>
              <a:r>
                <a:rPr lang="en-US" sz="1400" dirty="0"/>
                <a:t>(too little redundancy)</a:t>
              </a:r>
            </a:p>
          </p:txBody>
        </p:sp>
        <p:cxnSp>
          <p:nvCxnSpPr>
            <p:cNvPr id="16" name="Straight Arrow Connector 15"/>
            <p:cNvCxnSpPr/>
            <p:nvPr/>
          </p:nvCxnSpPr>
          <p:spPr>
            <a:xfrm rot="16200000" flipH="1">
              <a:off x="5638800" y="3433465"/>
              <a:ext cx="4572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940870" y="3012134"/>
              <a:ext cx="614063" cy="2285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rot="10800000">
            <a:off x="2051721" y="4869160"/>
            <a:ext cx="609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1443334" y="1296194"/>
            <a:ext cx="6252866" cy="4499471"/>
            <a:chOff x="1290934" y="2058194"/>
            <a:chExt cx="6252866" cy="4499471"/>
          </a:xfrm>
        </p:grpSpPr>
        <p:cxnSp>
          <p:nvCxnSpPr>
            <p:cNvPr id="28" name="Straight Arrow Connector 27"/>
            <p:cNvCxnSpPr/>
            <p:nvPr/>
          </p:nvCxnSpPr>
          <p:spPr>
            <a:xfrm rot="5400000" flipH="1" flipV="1">
              <a:off x="-190500" y="4076700"/>
              <a:ext cx="4038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828800" y="6094411"/>
              <a:ext cx="5715000" cy="158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6200000">
              <a:off x="728120" y="4144214"/>
              <a:ext cx="1587294" cy="461665"/>
            </a:xfrm>
            <a:prstGeom prst="rect">
              <a:avLst/>
            </a:prstGeom>
            <a:noFill/>
          </p:spPr>
          <p:txBody>
            <a:bodyPr wrap="none" rtlCol="0">
              <a:spAutoFit/>
            </a:bodyPr>
            <a:lstStyle/>
            <a:p>
              <a:r>
                <a:rPr lang="en-US" dirty="0"/>
                <a:t>Robustness</a:t>
              </a:r>
            </a:p>
          </p:txBody>
        </p:sp>
        <p:sp>
          <p:nvSpPr>
            <p:cNvPr id="35" name="TextBox 34"/>
            <p:cNvSpPr txBox="1"/>
            <p:nvPr/>
          </p:nvSpPr>
          <p:spPr>
            <a:xfrm>
              <a:off x="3276600" y="6096000"/>
              <a:ext cx="2132315" cy="461665"/>
            </a:xfrm>
            <a:prstGeom prst="rect">
              <a:avLst/>
            </a:prstGeom>
            <a:noFill/>
          </p:spPr>
          <p:txBody>
            <a:bodyPr wrap="none" rtlCol="0">
              <a:spAutoFit/>
            </a:bodyPr>
            <a:lstStyle/>
            <a:p>
              <a:r>
                <a:rPr lang="en-US" dirty="0"/>
                <a:t>Degree of order</a:t>
              </a:r>
            </a:p>
          </p:txBody>
        </p:sp>
      </p:grpSp>
      <p:grpSp>
        <p:nvGrpSpPr>
          <p:cNvPr id="61" name="Group 60"/>
          <p:cNvGrpSpPr/>
          <p:nvPr/>
        </p:nvGrpSpPr>
        <p:grpSpPr>
          <a:xfrm>
            <a:off x="2429269" y="1143000"/>
            <a:ext cx="2828531" cy="4191794"/>
            <a:chOff x="2429269" y="1143000"/>
            <a:chExt cx="2828531" cy="4191794"/>
          </a:xfrm>
        </p:grpSpPr>
        <p:cxnSp>
          <p:nvCxnSpPr>
            <p:cNvPr id="13" name="Straight Connector 12"/>
            <p:cNvCxnSpPr/>
            <p:nvPr/>
          </p:nvCxnSpPr>
          <p:spPr>
            <a:xfrm rot="5400000">
              <a:off x="2057400" y="3733800"/>
              <a:ext cx="3200400" cy="158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91487" y="2302133"/>
              <a:ext cx="1704313" cy="369332"/>
            </a:xfrm>
            <a:prstGeom prst="rect">
              <a:avLst/>
            </a:prstGeom>
            <a:noFill/>
          </p:spPr>
          <p:txBody>
            <a:bodyPr wrap="none" rtlCol="0">
              <a:spAutoFit/>
            </a:bodyPr>
            <a:lstStyle/>
            <a:p>
              <a:r>
                <a:rPr lang="en-US" sz="1800" dirty="0"/>
                <a:t>Optimal balance</a:t>
              </a:r>
              <a:endParaRPr lang="en-US" dirty="0"/>
            </a:p>
          </p:txBody>
        </p:sp>
        <p:grpSp>
          <p:nvGrpSpPr>
            <p:cNvPr id="42" name="Group 41"/>
            <p:cNvGrpSpPr/>
            <p:nvPr/>
          </p:nvGrpSpPr>
          <p:grpSpPr>
            <a:xfrm>
              <a:off x="2429269" y="1143000"/>
              <a:ext cx="2828531" cy="1147465"/>
              <a:chOff x="2429269" y="1900535"/>
              <a:chExt cx="2828531" cy="1147465"/>
            </a:xfrm>
          </p:grpSpPr>
          <p:cxnSp>
            <p:nvCxnSpPr>
              <p:cNvPr id="32" name="Straight Connector 31"/>
              <p:cNvCxnSpPr/>
              <p:nvPr/>
            </p:nvCxnSpPr>
            <p:spPr>
              <a:xfrm rot="5400000">
                <a:off x="2514203" y="2666603"/>
                <a:ext cx="762000" cy="7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429269" y="1900535"/>
                <a:ext cx="2828531" cy="461665"/>
              </a:xfrm>
              <a:prstGeom prst="rect">
                <a:avLst/>
              </a:prstGeom>
            </p:spPr>
            <p:txBody>
              <a:bodyPr wrap="none">
                <a:spAutoFit/>
              </a:bodyPr>
              <a:lstStyle/>
              <a:p>
                <a:r>
                  <a:rPr lang="en-US" dirty="0"/>
                  <a:t>“Window of Vitality”</a:t>
                </a:r>
              </a:p>
            </p:txBody>
          </p:sp>
          <p:cxnSp>
            <p:nvCxnSpPr>
              <p:cNvPr id="41" name="Straight Connector 40"/>
              <p:cNvCxnSpPr/>
              <p:nvPr/>
            </p:nvCxnSpPr>
            <p:spPr>
              <a:xfrm rot="5400000">
                <a:off x="4190603" y="2666603"/>
                <a:ext cx="762000" cy="7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60" name="Group 59"/>
          <p:cNvGrpSpPr/>
          <p:nvPr/>
        </p:nvGrpSpPr>
        <p:grpSpPr>
          <a:xfrm>
            <a:off x="3124200" y="1600200"/>
            <a:ext cx="5867400" cy="954107"/>
            <a:chOff x="3124200" y="1600200"/>
            <a:chExt cx="5867400" cy="954107"/>
          </a:xfrm>
        </p:grpSpPr>
        <p:grpSp>
          <p:nvGrpSpPr>
            <p:cNvPr id="58" name="Group 57"/>
            <p:cNvGrpSpPr/>
            <p:nvPr/>
          </p:nvGrpSpPr>
          <p:grpSpPr>
            <a:xfrm>
              <a:off x="3124200" y="1752600"/>
              <a:ext cx="1219200" cy="228600"/>
              <a:chOff x="3124200" y="1752600"/>
              <a:chExt cx="1219200" cy="228600"/>
            </a:xfrm>
          </p:grpSpPr>
          <p:sp>
            <p:nvSpPr>
              <p:cNvPr id="49" name="Oval 48"/>
              <p:cNvSpPr/>
              <p:nvPr/>
            </p:nvSpPr>
            <p:spPr>
              <a:xfrm>
                <a:off x="3124200" y="1905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276600" y="182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505200"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33800"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962400" y="182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267200" y="1905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886200"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352800" y="1752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114800" y="1828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6804248" y="1600200"/>
              <a:ext cx="2187352" cy="954107"/>
            </a:xfrm>
            <a:prstGeom prst="rect">
              <a:avLst/>
            </a:prstGeom>
            <a:noFill/>
          </p:spPr>
          <p:txBody>
            <a:bodyPr wrap="square" rtlCol="0">
              <a:spAutoFit/>
            </a:bodyPr>
            <a:lstStyle/>
            <a:p>
              <a:r>
                <a:rPr lang="en-US" sz="2800" dirty="0"/>
                <a:t>Data from ecosystems</a:t>
              </a:r>
            </a:p>
          </p:txBody>
        </p:sp>
      </p:grpSp>
      <p:sp>
        <p:nvSpPr>
          <p:cNvPr id="62" name="TextBox 61"/>
          <p:cNvSpPr txBox="1"/>
          <p:nvPr/>
        </p:nvSpPr>
        <p:spPr>
          <a:xfrm>
            <a:off x="5834889" y="6412468"/>
            <a:ext cx="3309111" cy="369332"/>
          </a:xfrm>
          <a:prstGeom prst="rect">
            <a:avLst/>
          </a:prstGeom>
          <a:noFill/>
        </p:spPr>
        <p:txBody>
          <a:bodyPr wrap="none" rtlCol="0">
            <a:spAutoFit/>
          </a:bodyPr>
          <a:lstStyle/>
          <a:p>
            <a:r>
              <a:rPr lang="en-US" sz="1800" dirty="0" err="1"/>
              <a:t>Ulanowicz</a:t>
            </a:r>
            <a:r>
              <a:rPr lang="en-US" sz="1800" dirty="0"/>
              <a:t> 2009 A Third Window</a:t>
            </a:r>
          </a:p>
        </p:txBody>
      </p:sp>
    </p:spTree>
    <p:extLst>
      <p:ext uri="{BB962C8B-B14F-4D97-AF65-F5344CB8AC3E}">
        <p14:creationId xmlns:p14="http://schemas.microsoft.com/office/powerpoint/2010/main" val="78533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3200" dirty="0"/>
              <a:t>L7: </a:t>
            </a:r>
            <a:r>
              <a:rPr lang="en-US" sz="3600" dirty="0"/>
              <a:t>A </a:t>
            </a:r>
            <a:r>
              <a:rPr lang="en-US" sz="3600" dirty="0" err="1"/>
              <a:t>Hyperset</a:t>
            </a:r>
            <a:r>
              <a:rPr lang="en-US" sz="3600" dirty="0"/>
              <a:t> Formalism of Life Prohibits Fragmentation of Life from </a:t>
            </a:r>
            <a:r>
              <a:rPr lang="cs-CZ" sz="3600" dirty="0"/>
              <a:t>Environment</a:t>
            </a:r>
            <a:endParaRPr lang="cs-CZ" sz="3200" dirty="0"/>
          </a:p>
        </p:txBody>
      </p:sp>
      <p:sp>
        <p:nvSpPr>
          <p:cNvPr id="3" name="Content Placeholder 2"/>
          <p:cNvSpPr>
            <a:spLocks noGrp="1"/>
          </p:cNvSpPr>
          <p:nvPr>
            <p:ph idx="1"/>
          </p:nvPr>
        </p:nvSpPr>
        <p:spPr>
          <a:xfrm>
            <a:off x="152400" y="1676400"/>
            <a:ext cx="8839200" cy="4953000"/>
          </a:xfrm>
        </p:spPr>
        <p:txBody>
          <a:bodyPr>
            <a:noAutofit/>
          </a:bodyPr>
          <a:lstStyle/>
          <a:p>
            <a:pPr marL="514350" indent="-514350">
              <a:buFont typeface="+mj-lt"/>
              <a:buAutoNum type="arabicParenR"/>
            </a:pPr>
            <a:endParaRPr lang="en-US" sz="2800" dirty="0"/>
          </a:p>
        </p:txBody>
      </p:sp>
    </p:spTree>
    <p:extLst>
      <p:ext uri="{BB962C8B-B14F-4D97-AF65-F5344CB8AC3E}">
        <p14:creationId xmlns:p14="http://schemas.microsoft.com/office/powerpoint/2010/main" val="2851051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0" y="1447800"/>
            <a:ext cx="4953000" cy="1752600"/>
          </a:xfrm>
        </p:spPr>
        <p:txBody>
          <a:bodyPr>
            <a:normAutofit/>
          </a:bodyPr>
          <a:lstStyle/>
          <a:p>
            <a:pPr marL="624078" indent="-514350">
              <a:buFont typeface="+mj-lt"/>
              <a:buAutoNum type="arabicParenR"/>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hyperset</a:t>
            </a:r>
            <a:r>
              <a:rPr lang="en-US" sz="2400" dirty="0">
                <a:latin typeface="Times New Roman" panose="02020603050405020304" pitchFamily="18" charset="0"/>
                <a:cs typeface="Times New Roman" panose="02020603050405020304" pitchFamily="18" charset="0"/>
              </a:rPr>
              <a:t> equation explicitly and formally </a:t>
            </a:r>
            <a:r>
              <a:rPr lang="en-US" sz="2400" i="1" dirty="0">
                <a:latin typeface="Times New Roman" panose="02020603050405020304" pitchFamily="18" charset="0"/>
                <a:cs typeface="Times New Roman" panose="02020603050405020304" pitchFamily="18" charset="0"/>
              </a:rPr>
              <a:t>prohibits fragmentation of life from environment</a:t>
            </a:r>
          </a:p>
        </p:txBody>
      </p:sp>
      <p:sp>
        <p:nvSpPr>
          <p:cNvPr id="3" name="Title 2"/>
          <p:cNvSpPr>
            <a:spLocks noGrp="1"/>
          </p:cNvSpPr>
          <p:nvPr>
            <p:ph type="title"/>
          </p:nvPr>
        </p:nvSpPr>
        <p:spPr/>
        <p:txBody>
          <a:bodyPr>
            <a:normAutofit/>
          </a:bodyPr>
          <a:lstStyle/>
          <a:p>
            <a:r>
              <a:rPr lang="en-US" sz="4800" dirty="0">
                <a:effectLst/>
                <a:latin typeface="Times New Roman" panose="02020603050405020304" pitchFamily="18" charset="0"/>
                <a:cs typeface="Times New Roman" panose="02020603050405020304" pitchFamily="18" charset="0"/>
              </a:rPr>
              <a:t>Recursive nature of nature</a:t>
            </a:r>
          </a:p>
        </p:txBody>
      </p:sp>
      <p:sp>
        <p:nvSpPr>
          <p:cNvPr id="5" name="Rectangle 4"/>
          <p:cNvSpPr/>
          <p:nvPr/>
        </p:nvSpPr>
        <p:spPr>
          <a:xfrm>
            <a:off x="4191001" y="6443247"/>
            <a:ext cx="4952999" cy="307777"/>
          </a:xfrm>
          <a:prstGeom prst="rect">
            <a:avLst/>
          </a:prstGeom>
        </p:spPr>
        <p:txBody>
          <a:bodyPr wrap="square">
            <a:spAutoFit/>
          </a:bodyPr>
          <a:lstStyle/>
          <a:p>
            <a:r>
              <a:rPr lang="en-US" sz="1400" dirty="0"/>
              <a:t>Fiscus D, Fath BD, Goerner S. 2012. E:CO 14(3), 44–88.</a:t>
            </a:r>
          </a:p>
        </p:txBody>
      </p:sp>
      <p:sp>
        <p:nvSpPr>
          <p:cNvPr id="6" name="Content Placeholder 1"/>
          <p:cNvSpPr txBox="1">
            <a:spLocks/>
          </p:cNvSpPr>
          <p:nvPr/>
        </p:nvSpPr>
        <p:spPr bwMode="auto">
          <a:xfrm>
            <a:off x="838199" y="5181600"/>
            <a:ext cx="82296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109728" indent="0" eaLnBrk="1" hangingPunct="1">
              <a:buFont typeface="Wingdings" pitchFamily="2" charset="2"/>
              <a:buNone/>
            </a:pPr>
            <a:r>
              <a:rPr lang="en-US" sz="2400" kern="0" dirty="0">
                <a:latin typeface="Times New Roman" panose="02020603050405020304" pitchFamily="18" charset="0"/>
                <a:cs typeface="Times New Roman" panose="02020603050405020304" pitchFamily="18" charset="0"/>
              </a:rPr>
              <a:t>	life–environment = </a:t>
            </a:r>
          </a:p>
          <a:p>
            <a:pPr marL="109728" indent="0" eaLnBrk="1" hangingPunct="1">
              <a:buFont typeface="Wingdings" pitchFamily="2" charset="2"/>
              <a:buNone/>
            </a:pPr>
            <a:r>
              <a:rPr lang="en-US" sz="2400" kern="0" dirty="0">
                <a:latin typeface="Times New Roman" panose="02020603050405020304" pitchFamily="18" charset="0"/>
                <a:cs typeface="Times New Roman" panose="02020603050405020304" pitchFamily="18" charset="0"/>
              </a:rPr>
              <a:t>	{environment{ecosystems{organisms{environment}}}}</a:t>
            </a:r>
          </a:p>
          <a:p>
            <a:pPr eaLnBrk="1" hangingPunct="1"/>
            <a:endParaRPr lang="en-US" sz="2400" kern="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28601" y="1612485"/>
            <a:ext cx="3962400" cy="3227168"/>
            <a:chOff x="228600" y="1905000"/>
            <a:chExt cx="3962400" cy="3227168"/>
          </a:xfrm>
        </p:grpSpPr>
        <p:sp>
          <p:nvSpPr>
            <p:cNvPr id="4" name="Rectangle 3"/>
            <p:cNvSpPr/>
            <p:nvPr/>
          </p:nvSpPr>
          <p:spPr>
            <a:xfrm>
              <a:off x="228600" y="1905000"/>
              <a:ext cx="3962400" cy="646331"/>
            </a:xfrm>
            <a:prstGeom prst="rect">
              <a:avLst/>
            </a:prstGeom>
          </p:spPr>
          <p:txBody>
            <a:bodyPr wrap="square">
              <a:spAutoFit/>
            </a:bodyPr>
            <a:lstStyle/>
            <a:p>
              <a:r>
                <a:rPr lang="en-US" dirty="0"/>
                <a:t>Bounty of the Commons</a:t>
              </a:r>
            </a:p>
            <a:p>
              <a:r>
                <a:rPr lang="en-US" dirty="0"/>
                <a:t>Humans win, environment improves</a:t>
              </a:r>
            </a:p>
          </p:txBody>
        </p:sp>
        <p:pic>
          <p:nvPicPr>
            <p:cNvPr id="9" name="Picture 8" descr="earth 002"/>
            <p:cNvPicPr>
              <a:picLocks noChangeAspect="1" noChangeArrowheads="1"/>
            </p:cNvPicPr>
            <p:nvPr/>
          </p:nvPicPr>
          <p:blipFill>
            <a:blip r:embed="rId2" cstate="print">
              <a:extLst>
                <a:ext uri="{28A0092B-C50C-407E-A947-70E740481C1C}">
                  <a14:useLocalDpi xmlns:a14="http://schemas.microsoft.com/office/drawing/2010/main" val="0"/>
                </a:ext>
              </a:extLst>
            </a:blip>
            <a:srcRect l="1585" t="2510" r="2319" b="2510"/>
            <a:stretch>
              <a:fillRect/>
            </a:stretch>
          </p:blipFill>
          <p:spPr bwMode="auto">
            <a:xfrm>
              <a:off x="967346" y="3276600"/>
              <a:ext cx="1852054" cy="185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davinci-man-sepia"/>
            <p:cNvPicPr>
              <a:picLocks noChangeAspect="1" noChangeArrowheads="1"/>
            </p:cNvPicPr>
            <p:nvPr/>
          </p:nvPicPr>
          <p:blipFill>
            <a:blip r:embed="rId3" cstate="print">
              <a:extLst>
                <a:ext uri="{28A0092B-C50C-407E-A947-70E740481C1C}">
                  <a14:useLocalDpi xmlns:a14="http://schemas.microsoft.com/office/drawing/2010/main" val="0"/>
                </a:ext>
              </a:extLst>
            </a:blip>
            <a:srcRect b="7109"/>
            <a:stretch>
              <a:fillRect/>
            </a:stretch>
          </p:blipFill>
          <p:spPr bwMode="auto">
            <a:xfrm>
              <a:off x="1239431" y="3735653"/>
              <a:ext cx="653941" cy="67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Up Arrow 10"/>
            <p:cNvSpPr/>
            <p:nvPr/>
          </p:nvSpPr>
          <p:spPr>
            <a:xfrm flipH="1">
              <a:off x="1859278" y="2667000"/>
              <a:ext cx="121920" cy="457200"/>
            </a:xfrm>
            <a:prstGeom prst="upArrow">
              <a:avLst/>
            </a:prstGeom>
            <a:ln w="2540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rotWithShape="1">
          <a:blip r:embed="rId4"/>
          <a:srcRect r="58974"/>
          <a:stretch/>
        </p:blipFill>
        <p:spPr>
          <a:xfrm>
            <a:off x="6019412" y="3139406"/>
            <a:ext cx="2438658" cy="2402032"/>
          </a:xfrm>
          <a:prstGeom prst="rect">
            <a:avLst/>
          </a:prstGeom>
        </p:spPr>
      </p:pic>
    </p:spTree>
    <p:extLst>
      <p:ext uri="{BB962C8B-B14F-4D97-AF65-F5344CB8AC3E}">
        <p14:creationId xmlns:p14="http://schemas.microsoft.com/office/powerpoint/2010/main" val="357897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12"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the six principles</a:t>
            </a:r>
            <a:endParaRPr lang="cs-CZ" dirty="0"/>
          </a:p>
        </p:txBody>
      </p:sp>
      <p:sp>
        <p:nvSpPr>
          <p:cNvPr id="3" name="Content Placeholder 2"/>
          <p:cNvSpPr>
            <a:spLocks noGrp="1"/>
          </p:cNvSpPr>
          <p:nvPr>
            <p:ph idx="1"/>
          </p:nvPr>
        </p:nvSpPr>
        <p:spPr/>
        <p:txBody>
          <a:bodyPr/>
          <a:lstStyle/>
          <a:p>
            <a:r>
              <a:rPr lang="en-US" dirty="0"/>
              <a:t>Network insight and tools can give new understanding and contribute to a new holistic, interconnected, reflective science</a:t>
            </a:r>
          </a:p>
          <a:p>
            <a:endParaRPr lang="en-US" dirty="0"/>
          </a:p>
          <a:p>
            <a:r>
              <a:rPr lang="en-US" dirty="0"/>
              <a:t>“With an eco-mind, we move from ‘fixing something’ outside ourselves to realigning our relationships within our ecological home.” (</a:t>
            </a:r>
            <a:r>
              <a:rPr lang="en-US" dirty="0" err="1"/>
              <a:t>Lappe</a:t>
            </a:r>
            <a:r>
              <a:rPr lang="en-US" dirty="0"/>
              <a:t> 2011, p. 16)</a:t>
            </a:r>
            <a:endParaRPr lang="cs-CZ" dirty="0"/>
          </a:p>
        </p:txBody>
      </p:sp>
    </p:spTree>
    <p:extLst>
      <p:ext uri="{BB962C8B-B14F-4D97-AF65-F5344CB8AC3E}">
        <p14:creationId xmlns:p14="http://schemas.microsoft.com/office/powerpoint/2010/main" val="942258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922F-8FA1-48D9-B045-5E79CB77FC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550632-B6B3-4301-9E2B-3A4298B9D21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920694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457200" y="1600200"/>
            <a:ext cx="8229600" cy="5029200"/>
          </a:xfrm>
        </p:spPr>
        <p:txBody>
          <a:bodyPr>
            <a:normAutofit/>
          </a:bodyPr>
          <a:lstStyle/>
          <a:p>
            <a:r>
              <a:rPr lang="en-US" dirty="0"/>
              <a:t>could a plant exist alone with a “very slow working </a:t>
            </a:r>
            <a:r>
              <a:rPr lang="cs-CZ" dirty="0"/>
              <a:t>cycle”</a:t>
            </a:r>
            <a:endParaRPr lang="en-US" dirty="0"/>
          </a:p>
          <a:p>
            <a:endParaRPr lang="en-US" dirty="0"/>
          </a:p>
          <a:p>
            <a:r>
              <a:rPr lang="en-US" dirty="0"/>
              <a:t>What if all organisms incorporated chloroplast cells?  Is it sufficient?</a:t>
            </a:r>
          </a:p>
          <a:p>
            <a:endParaRPr lang="en-US" dirty="0"/>
          </a:p>
        </p:txBody>
      </p:sp>
    </p:spTree>
    <p:extLst>
      <p:ext uri="{BB962C8B-B14F-4D97-AF65-F5344CB8AC3E}">
        <p14:creationId xmlns:p14="http://schemas.microsoft.com/office/powerpoint/2010/main" val="257021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personal.umich.edu/~mejn/networks/contag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6640513"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288925" y="6213475"/>
            <a:ext cx="299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cs-CZ" sz="2400"/>
              <a:t>Communicable disease</a:t>
            </a:r>
          </a:p>
        </p:txBody>
      </p:sp>
    </p:spTree>
    <p:extLst>
      <p:ext uri="{BB962C8B-B14F-4D97-AF65-F5344CB8AC3E}">
        <p14:creationId xmlns:p14="http://schemas.microsoft.com/office/powerpoint/2010/main" val="69290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457200" y="1600200"/>
            <a:ext cx="8229600" cy="5029200"/>
          </a:xfrm>
        </p:spPr>
        <p:txBody>
          <a:bodyPr>
            <a:normAutofit/>
          </a:bodyPr>
          <a:lstStyle/>
          <a:p>
            <a:r>
              <a:rPr lang="en-US" dirty="0"/>
              <a:t>How can the </a:t>
            </a:r>
            <a:r>
              <a:rPr lang="en-US" dirty="0" err="1"/>
              <a:t>hyperset</a:t>
            </a:r>
            <a:r>
              <a:rPr lang="en-US" dirty="0"/>
              <a:t> formulation help us think like an ecosystem?  </a:t>
            </a:r>
          </a:p>
          <a:p>
            <a:pPr lvl="1"/>
            <a:r>
              <a:rPr lang="en-US" dirty="0"/>
              <a:t>Practical implementations of it?</a:t>
            </a:r>
          </a:p>
          <a:p>
            <a:pPr lvl="1"/>
            <a:endParaRPr lang="en-US" dirty="0"/>
          </a:p>
          <a:p>
            <a:endParaRPr lang="en-US" dirty="0"/>
          </a:p>
        </p:txBody>
      </p:sp>
    </p:spTree>
    <p:extLst>
      <p:ext uri="{BB962C8B-B14F-4D97-AF65-F5344CB8AC3E}">
        <p14:creationId xmlns:p14="http://schemas.microsoft.com/office/powerpoint/2010/main" val="62831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orgnet.com/19hijackers_nolabel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69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p:cNvSpPr txBox="1">
            <a:spLocks noChangeArrowheads="1"/>
          </p:cNvSpPr>
          <p:nvPr/>
        </p:nvSpPr>
        <p:spPr bwMode="auto">
          <a:xfrm>
            <a:off x="914400" y="152400"/>
            <a:ext cx="247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cs-CZ" sz="2400" dirty="0"/>
              <a:t>Terrorism network</a:t>
            </a:r>
          </a:p>
        </p:txBody>
      </p:sp>
    </p:spTree>
    <p:extLst>
      <p:ext uri="{BB962C8B-B14F-4D97-AF65-F5344CB8AC3E}">
        <p14:creationId xmlns:p14="http://schemas.microsoft.com/office/powerpoint/2010/main" val="332428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80963" y="2782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cs-CZ" altLang="cs-CZ"/>
          </a:p>
        </p:txBody>
      </p:sp>
      <p:pic>
        <p:nvPicPr>
          <p:cNvPr id="66563" name="Picture 3" descr="http://www-personal.umich.edu/~mejn/networks/schoo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525463"/>
            <a:ext cx="7783512"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4"/>
          <p:cNvSpPr txBox="1">
            <a:spLocks noChangeArrowheads="1"/>
          </p:cNvSpPr>
          <p:nvPr/>
        </p:nvSpPr>
        <p:spPr bwMode="auto">
          <a:xfrm>
            <a:off x="288925" y="6213475"/>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cs-CZ" sz="2400"/>
              <a:t>High School Friendship</a:t>
            </a:r>
          </a:p>
        </p:txBody>
      </p:sp>
    </p:spTree>
    <p:extLst>
      <p:ext uri="{BB962C8B-B14F-4D97-AF65-F5344CB8AC3E}">
        <p14:creationId xmlns:p14="http://schemas.microsoft.com/office/powerpoint/2010/main" val="98219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personal.umich.edu/~mejn/networks/addheal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3" y="525463"/>
            <a:ext cx="5794375"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p:cNvSpPr txBox="1">
            <a:spLocks noChangeArrowheads="1"/>
          </p:cNvSpPr>
          <p:nvPr/>
        </p:nvSpPr>
        <p:spPr bwMode="auto">
          <a:xfrm>
            <a:off x="288925" y="6213475"/>
            <a:ext cx="2620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cs-CZ" sz="2400"/>
              <a:t>High School Dating</a:t>
            </a:r>
          </a:p>
        </p:txBody>
      </p:sp>
    </p:spTree>
    <p:extLst>
      <p:ext uri="{BB962C8B-B14F-4D97-AF65-F5344CB8AC3E}">
        <p14:creationId xmlns:p14="http://schemas.microsoft.com/office/powerpoint/2010/main" val="3927508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2439</Words>
  <Application>Microsoft Office PowerPoint</Application>
  <PresentationFormat>On-screen Show (4:3)</PresentationFormat>
  <Paragraphs>459</Paragraphs>
  <Slides>60</Slides>
  <Notes>2</Notes>
  <HiddenSlides>8</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4</vt:i4>
      </vt:variant>
      <vt:variant>
        <vt:lpstr>Slide Titles</vt:lpstr>
      </vt:variant>
      <vt:variant>
        <vt:i4>60</vt:i4>
      </vt:variant>
    </vt:vector>
  </HeadingPairs>
  <TitlesOfParts>
    <vt:vector size="73" baseType="lpstr">
      <vt:lpstr>Arial</vt:lpstr>
      <vt:lpstr>Arial Black</vt:lpstr>
      <vt:lpstr>Calibri</vt:lpstr>
      <vt:lpstr>Cambria Math</vt:lpstr>
      <vt:lpstr>Tahoma</vt:lpstr>
      <vt:lpstr>Times New Roman</vt:lpstr>
      <vt:lpstr>Wingdings</vt:lpstr>
      <vt:lpstr>Wingdings 2</vt:lpstr>
      <vt:lpstr>Office Theme</vt:lpstr>
      <vt:lpstr>Drawing</vt:lpstr>
      <vt:lpstr>Equation</vt:lpstr>
      <vt:lpstr>Ecuación</vt:lpstr>
      <vt:lpstr>Formel</vt:lpstr>
      <vt:lpstr>Foundations for Sustainability</vt:lpstr>
      <vt:lpstr>Chapter 6: Life science lessons from ecological networks and systems ecology</vt:lpstr>
      <vt:lpstr>Ecological Network Analysis provides holistic tools</vt:lpstr>
      <vt:lpstr>Knowing what we know</vt:lpstr>
      <vt:lpstr>Network Primer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Propagation of network indirect effects</vt:lpstr>
      <vt:lpstr>L1: Coupled Complementary Life has Discrete and Sustained Aspects</vt:lpstr>
      <vt:lpstr>PowerPoint Presentation</vt:lpstr>
      <vt:lpstr>PowerPoint Presentation</vt:lpstr>
      <vt:lpstr>Life and environment are best understood and modeled as unified as a single “life–environment” system.</vt:lpstr>
      <vt:lpstr>PowerPoint Presentation</vt:lpstr>
      <vt:lpstr>L2: Complementarity of Ecological Goal Functions</vt:lpstr>
      <vt:lpstr>PowerPoint Presentation</vt:lpstr>
      <vt:lpstr>PowerPoint Presentation</vt:lpstr>
      <vt:lpstr>PowerPoint Presentation</vt:lpstr>
      <vt:lpstr>PowerPoint Presentation</vt:lpstr>
      <vt:lpstr>PowerPoint Presentation</vt:lpstr>
      <vt:lpstr>L3: Dominance of Indirect Effects</vt:lpstr>
      <vt:lpstr>Measuring indirect flows</vt:lpstr>
      <vt:lpstr>PowerPoint Presentation</vt:lpstr>
      <vt:lpstr>PowerPoint Presentation</vt:lpstr>
      <vt:lpstr>L4: All Life is Physically and Relationally Connected</vt:lpstr>
      <vt:lpstr>Utility Analysis</vt:lpstr>
      <vt:lpstr>PowerPoint Presentation</vt:lpstr>
      <vt:lpstr>PowerPoint Presentation</vt:lpstr>
      <vt:lpstr>PowerPoint Presentation</vt:lpstr>
      <vt:lpstr>PowerPoint Presentation</vt:lpstr>
      <vt:lpstr>PowerPoint Presentation</vt:lpstr>
      <vt:lpstr>L5: Mutualism is Common and Crucial</vt:lpstr>
      <vt:lpstr>PowerPoint Presentation</vt:lpstr>
      <vt:lpstr>PowerPoint Presentation</vt:lpstr>
      <vt:lpstr>PowerPoint Presentation</vt:lpstr>
      <vt:lpstr>PowerPoint Presentation</vt:lpstr>
      <vt:lpstr>L6: Ecosystems Balance Efficiency and Adaptability</vt:lpstr>
      <vt:lpstr>Information-based Ecological Network Analysis Robustness as a trade-off between efficiency and diversity</vt:lpstr>
      <vt:lpstr>Two example networks</vt:lpstr>
      <vt:lpstr>PowerPoint Presentation</vt:lpstr>
      <vt:lpstr>L7: A Hyperset Formalism of Life Prohibits Fragmentation of Life from Environment</vt:lpstr>
      <vt:lpstr>Recursive nature of nature</vt:lpstr>
      <vt:lpstr>Summary of the six principles</vt:lpstr>
      <vt:lpstr>PowerPoint Presentation</vt:lpstr>
      <vt:lpstr>Discussion questions</vt:lpstr>
      <vt:lpstr>Discussion questions</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Fath, Brian</dc:creator>
  <cp:lastModifiedBy>Fath, Brian</cp:lastModifiedBy>
  <cp:revision>133</cp:revision>
  <dcterms:created xsi:type="dcterms:W3CDTF">2014-02-10T17:03:30Z</dcterms:created>
  <dcterms:modified xsi:type="dcterms:W3CDTF">2022-11-24T12:24:41Z</dcterms:modified>
</cp:coreProperties>
</file>