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5" r:id="rId5"/>
    <p:sldId id="266" r:id="rId6"/>
    <p:sldId id="268" r:id="rId7"/>
    <p:sldId id="264" r:id="rId8"/>
    <p:sldId id="267" r:id="rId9"/>
    <p:sldId id="258" r:id="rId10"/>
    <p:sldId id="261" r:id="rId11"/>
    <p:sldId id="259" r:id="rId12"/>
    <p:sldId id="262" r:id="rId13"/>
    <p:sldId id="263" r:id="rId14"/>
    <p:sldId id="26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4660"/>
  </p:normalViewPr>
  <p:slideViewPr>
    <p:cSldViewPr>
      <p:cViewPr varScale="1">
        <p:scale>
          <a:sx n="109" d="100"/>
          <a:sy n="109" d="100"/>
        </p:scale>
        <p:origin x="168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A84EBFC-8B2E-46A6-BDE0-2AE0C1AE7499}" type="datetimeFigureOut">
              <a:rPr lang="cs-CZ" smtClean="0"/>
              <a:pPr/>
              <a:t>10.11.2022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7E712F7-B0A3-4955-A289-AB4DCDF702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EBFC-8B2E-46A6-BDE0-2AE0C1AE7499}" type="datetimeFigureOut">
              <a:rPr lang="cs-CZ" smtClean="0"/>
              <a:pPr/>
              <a:t>10.11.2022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712F7-B0A3-4955-A289-AB4DCDF702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EBFC-8B2E-46A6-BDE0-2AE0C1AE7499}" type="datetimeFigureOut">
              <a:rPr lang="cs-CZ" smtClean="0"/>
              <a:pPr/>
              <a:t>10.11.2022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712F7-B0A3-4955-A289-AB4DCDF702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A84EBFC-8B2E-46A6-BDE0-2AE0C1AE7499}" type="datetimeFigureOut">
              <a:rPr lang="cs-CZ" smtClean="0"/>
              <a:pPr/>
              <a:t>10.11.2022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7E712F7-B0A3-4955-A289-AB4DCDF7020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A84EBFC-8B2E-46A6-BDE0-2AE0C1AE7499}" type="datetimeFigureOut">
              <a:rPr lang="cs-CZ" smtClean="0"/>
              <a:pPr/>
              <a:t>10.11.2022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7E712F7-B0A3-4955-A289-AB4DCDF702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EBFC-8B2E-46A6-BDE0-2AE0C1AE7499}" type="datetimeFigureOut">
              <a:rPr lang="cs-CZ" smtClean="0"/>
              <a:pPr/>
              <a:t>10.11.2022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712F7-B0A3-4955-A289-AB4DCDF7020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EBFC-8B2E-46A6-BDE0-2AE0C1AE7499}" type="datetimeFigureOut">
              <a:rPr lang="cs-CZ" smtClean="0"/>
              <a:pPr/>
              <a:t>10.11.2022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712F7-B0A3-4955-A289-AB4DCDF7020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A84EBFC-8B2E-46A6-BDE0-2AE0C1AE7499}" type="datetimeFigureOut">
              <a:rPr lang="cs-CZ" smtClean="0"/>
              <a:pPr/>
              <a:t>10.11.2022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7E712F7-B0A3-4955-A289-AB4DCDF7020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EBFC-8B2E-46A6-BDE0-2AE0C1AE7499}" type="datetimeFigureOut">
              <a:rPr lang="cs-CZ" smtClean="0"/>
              <a:pPr/>
              <a:t>10.11.2022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712F7-B0A3-4955-A289-AB4DCDF702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A84EBFC-8B2E-46A6-BDE0-2AE0C1AE7499}" type="datetimeFigureOut">
              <a:rPr lang="cs-CZ" smtClean="0"/>
              <a:pPr/>
              <a:t>10.11.2022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7E712F7-B0A3-4955-A289-AB4DCDF7020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A84EBFC-8B2E-46A6-BDE0-2AE0C1AE7499}" type="datetimeFigureOut">
              <a:rPr lang="cs-CZ" smtClean="0"/>
              <a:pPr/>
              <a:t>10.11.2022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7E712F7-B0A3-4955-A289-AB4DCDF7020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A84EBFC-8B2E-46A6-BDE0-2AE0C1AE7499}" type="datetimeFigureOut">
              <a:rPr lang="cs-CZ" smtClean="0"/>
              <a:pPr/>
              <a:t>10.11.2022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7E712F7-B0A3-4955-A289-AB4DCDF7020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EU a Asie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Listopad </a:t>
            </a:r>
            <a:r>
              <a:rPr lang="cs-CZ" dirty="0" smtClean="0"/>
              <a:t>2022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7822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EU a jihovýchodní Asie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Výhoda – EU nepředstavuje hrozbu (jako Čína nebo USA) </a:t>
            </a:r>
          </a:p>
          <a:p>
            <a:r>
              <a:rPr lang="cs-CZ" dirty="0"/>
              <a:t>Na druhou stranu není chápána jako politicky silný aktér v regionu</a:t>
            </a:r>
          </a:p>
          <a:p>
            <a:r>
              <a:rPr lang="cs-CZ" dirty="0"/>
              <a:t>Bezpečnostní hledisko </a:t>
            </a:r>
            <a:r>
              <a:rPr lang="cs-CZ" dirty="0" smtClean="0"/>
              <a:t>akcentovala </a:t>
            </a:r>
            <a:r>
              <a:rPr lang="cs-CZ" dirty="0"/>
              <a:t>jen Británie</a:t>
            </a:r>
          </a:p>
          <a:p>
            <a:r>
              <a:rPr lang="cs-CZ" dirty="0"/>
              <a:t>EU důležitý obchodní a investiční partner</a:t>
            </a:r>
          </a:p>
        </p:txBody>
      </p:sp>
    </p:spTree>
    <p:extLst>
      <p:ext uri="{BB962C8B-B14F-4D97-AF65-F5344CB8AC3E}">
        <p14:creationId xmlns:p14="http://schemas.microsoft.com/office/powerpoint/2010/main" val="32311321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EU - ASEAN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Vytvořen 1967 – silná bezpečnostní rovina </a:t>
            </a:r>
          </a:p>
          <a:p>
            <a:r>
              <a:rPr lang="cs-CZ" dirty="0"/>
              <a:t>Prakticky jediný regionální partner v Asii</a:t>
            </a:r>
          </a:p>
          <a:p>
            <a:r>
              <a:rPr lang="cs-CZ" dirty="0"/>
              <a:t>Region-region FTA rozhovory selhaly v roce  2009</a:t>
            </a:r>
          </a:p>
          <a:p>
            <a:r>
              <a:rPr lang="cs-CZ" dirty="0"/>
              <a:t>EU vyjednává FTA s jednotlivými zeměmi regionu </a:t>
            </a:r>
          </a:p>
          <a:p>
            <a:r>
              <a:rPr lang="cs-CZ" dirty="0"/>
              <a:t>V roce 2015 – zpráva – EU a ASEAN: Partnerství se strategickým cílem</a:t>
            </a:r>
          </a:p>
        </p:txBody>
      </p:sp>
    </p:spTree>
    <p:extLst>
      <p:ext uri="{BB962C8B-B14F-4D97-AF65-F5344CB8AC3E}">
        <p14:creationId xmlns:p14="http://schemas.microsoft.com/office/powerpoint/2010/main" val="19778654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EU – Jižní Korea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FTA – </a:t>
            </a:r>
            <a:r>
              <a:rPr lang="cs-CZ" dirty="0" smtClean="0"/>
              <a:t>ve své době druhá </a:t>
            </a:r>
            <a:r>
              <a:rPr lang="cs-CZ" dirty="0"/>
              <a:t>největší bilaterální FTA na světě</a:t>
            </a:r>
          </a:p>
          <a:p>
            <a:r>
              <a:rPr lang="cs-CZ" dirty="0"/>
              <a:t>Nejhlubší FTA, kterou kdy EU sjednala</a:t>
            </a:r>
          </a:p>
          <a:p>
            <a:r>
              <a:rPr lang="cs-CZ" dirty="0"/>
              <a:t>EU nedokáže pomoci Koreji v bezpečnostních otázkách</a:t>
            </a:r>
          </a:p>
          <a:p>
            <a:r>
              <a:rPr lang="cs-CZ" dirty="0"/>
              <a:t>Problém s dovozy aut – Francie, Itálie</a:t>
            </a:r>
          </a:p>
          <a:p>
            <a:r>
              <a:rPr lang="cs-CZ" dirty="0"/>
              <a:t>Naopak Německu se otevřel tamní automobilový trh</a:t>
            </a:r>
          </a:p>
        </p:txBody>
      </p:sp>
    </p:spTree>
    <p:extLst>
      <p:ext uri="{BB962C8B-B14F-4D97-AF65-F5344CB8AC3E}">
        <p14:creationId xmlns:p14="http://schemas.microsoft.com/office/powerpoint/2010/main" val="23361577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EU-Japonsko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Vztahy primárně v ekonomické rovině</a:t>
            </a:r>
          </a:p>
          <a:p>
            <a:r>
              <a:rPr lang="cs-CZ" dirty="0"/>
              <a:t>Japonsko je dnes podobně jako EU „soft </a:t>
            </a:r>
            <a:r>
              <a:rPr lang="cs-CZ" dirty="0" err="1"/>
              <a:t>power</a:t>
            </a:r>
            <a:r>
              <a:rPr lang="cs-CZ" dirty="0"/>
              <a:t>“</a:t>
            </a:r>
          </a:p>
          <a:p>
            <a:r>
              <a:rPr lang="cs-CZ" dirty="0"/>
              <a:t>Obdobně jako EU preferuje multilaterální fóra</a:t>
            </a:r>
          </a:p>
          <a:p>
            <a:r>
              <a:rPr lang="cs-CZ" dirty="0"/>
              <a:t>Od roku 1991 se konají každoroční summity</a:t>
            </a:r>
          </a:p>
          <a:p>
            <a:r>
              <a:rPr lang="cs-CZ" dirty="0"/>
              <a:t>V roce 2001 Akční plán EU-Japonsko – posun i do více politických a bezpečnostních otázek</a:t>
            </a:r>
          </a:p>
          <a:p>
            <a:r>
              <a:rPr lang="cs-CZ" dirty="0"/>
              <a:t>EU je největší příjemce japonských FDI</a:t>
            </a:r>
          </a:p>
          <a:p>
            <a:r>
              <a:rPr lang="cs-CZ" dirty="0"/>
              <a:t>V roce 2018 uzavřena dohoda o FTA – třetina světového HDP – vzkaz proti protekcionismu</a:t>
            </a:r>
          </a:p>
          <a:p>
            <a:r>
              <a:rPr lang="cs-CZ" dirty="0"/>
              <a:t>V EU by měl těžit potravinářský sektor, v Japonsku automobilky</a:t>
            </a:r>
          </a:p>
        </p:txBody>
      </p:sp>
    </p:spTree>
    <p:extLst>
      <p:ext uri="{BB962C8B-B14F-4D97-AF65-F5344CB8AC3E}">
        <p14:creationId xmlns:p14="http://schemas.microsoft.com/office/powerpoint/2010/main" val="21053756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EU a Izrael a Palestina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EU dlouhodobě pro řešení ve formě dvou států</a:t>
            </a:r>
          </a:p>
          <a:p>
            <a:r>
              <a:rPr lang="cs-CZ" dirty="0"/>
              <a:t>Kritika osad</a:t>
            </a:r>
          </a:p>
          <a:p>
            <a:r>
              <a:rPr lang="cs-CZ" dirty="0"/>
              <a:t>EU součástí Kvartetu (spolu s USA, Ruskem a OSN)</a:t>
            </a:r>
          </a:p>
          <a:p>
            <a:r>
              <a:rPr lang="cs-CZ" dirty="0"/>
              <a:t>Uznání Palestiny evropské státy rozdělilo (ČR proti, UK a DE se zdržely</a:t>
            </a:r>
            <a:r>
              <a:rPr lang="cs-CZ" dirty="0" smtClean="0"/>
              <a:t>)</a:t>
            </a:r>
          </a:p>
          <a:p>
            <a:r>
              <a:rPr lang="cs-CZ" dirty="0" smtClean="0"/>
              <a:t>EU ve většině podporuje „řešení dvou států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Irsko či Švédsko mají poměrně propalestinské postoje</a:t>
            </a:r>
            <a:endParaRPr lang="cs-CZ" dirty="0" smtClean="0"/>
          </a:p>
          <a:p>
            <a:r>
              <a:rPr lang="cs-CZ" dirty="0" smtClean="0"/>
              <a:t>Nepříliš dobré vztahy s </a:t>
            </a:r>
            <a:r>
              <a:rPr lang="cs-CZ" dirty="0" err="1" smtClean="0"/>
              <a:t>Netanjahuem</a:t>
            </a:r>
            <a:r>
              <a:rPr lang="cs-CZ" dirty="0" smtClean="0"/>
              <a:t>, nyní izraelská politika poměrně nestabilní</a:t>
            </a:r>
          </a:p>
          <a:p>
            <a:r>
              <a:rPr lang="cs-CZ" dirty="0" smtClean="0"/>
              <a:t>2022 se po skoro deseti letech sešla Rada přidružení EU-Izrael – vliv války na Ukrajině</a:t>
            </a:r>
            <a:r>
              <a:rPr lang="cs-CZ" dirty="0" smtClean="0"/>
              <a:t> 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308126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Asie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Rozsáhlý kontinent s různými problémy</a:t>
            </a:r>
          </a:p>
          <a:p>
            <a:r>
              <a:rPr lang="cs-CZ" dirty="0"/>
              <a:t>Neformuje region – nutnost „rozparcelovat“ na sub-regiony – nemožnost </a:t>
            </a:r>
            <a:r>
              <a:rPr lang="cs-CZ" dirty="0" err="1"/>
              <a:t>celoasijské</a:t>
            </a:r>
            <a:r>
              <a:rPr lang="cs-CZ" dirty="0"/>
              <a:t> strategie</a:t>
            </a:r>
          </a:p>
          <a:p>
            <a:r>
              <a:rPr lang="cs-CZ" dirty="0"/>
              <a:t>Velmi nerovnoměrný ekonomický i politický vývoj</a:t>
            </a:r>
          </a:p>
          <a:p>
            <a:r>
              <a:rPr lang="cs-CZ" dirty="0"/>
              <a:t>Celkově slušná úroveň bezpečnosti</a:t>
            </a:r>
          </a:p>
          <a:p>
            <a:r>
              <a:rPr lang="cs-CZ" dirty="0"/>
              <a:t>Evropská „koloniální stopa“ v mnoha státech regionu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5145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EU a Asie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Přesun moci ze Západu na Východ?</a:t>
            </a:r>
          </a:p>
          <a:p>
            <a:r>
              <a:rPr lang="cs-CZ" dirty="0"/>
              <a:t>Potřeba vyrovnat se s vlivem Číny, Spojených států a v některých oblastech i Ruska a Indie</a:t>
            </a:r>
          </a:p>
          <a:p>
            <a:r>
              <a:rPr lang="cs-CZ" dirty="0"/>
              <a:t>Omezená regionální integrace – těžké hledat partnery na vyšší úrovni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1302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Spojené státy a Asie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Postupný přesun pozornosti z atlantického prostoru do pacifického</a:t>
            </a:r>
          </a:p>
          <a:p>
            <a:r>
              <a:rPr lang="cs-CZ" dirty="0"/>
              <a:t>„</a:t>
            </a:r>
            <a:r>
              <a:rPr lang="cs-CZ" dirty="0" err="1"/>
              <a:t>Přepivotování</a:t>
            </a:r>
            <a:r>
              <a:rPr lang="cs-CZ" dirty="0"/>
              <a:t>“</a:t>
            </a:r>
          </a:p>
          <a:p>
            <a:r>
              <a:rPr lang="cs-CZ" dirty="0"/>
              <a:t>Především kvůli Číně</a:t>
            </a:r>
          </a:p>
          <a:p>
            <a:r>
              <a:rPr lang="cs-CZ" dirty="0"/>
              <a:t>Spojené státy mají v oblasti země, které jim jsou blízké – Jižní Korea, Japonsko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7376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Bezpečnostní otázky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 minulosti problém s komunistickými režimy – konflikty</a:t>
            </a:r>
          </a:p>
          <a:p>
            <a:r>
              <a:rPr lang="cs-CZ" dirty="0"/>
              <a:t>Dnes pravděpodobně nejdůležitější otázka vlivu Číny</a:t>
            </a:r>
          </a:p>
          <a:p>
            <a:r>
              <a:rPr lang="cs-CZ" dirty="0"/>
              <a:t>Nárůst čínské armády</a:t>
            </a:r>
          </a:p>
          <a:p>
            <a:r>
              <a:rPr lang="cs-CZ" dirty="0"/>
              <a:t>Jihočínské moře – suroviny</a:t>
            </a:r>
          </a:p>
          <a:p>
            <a:r>
              <a:rPr lang="cs-CZ" dirty="0"/>
              <a:t>EU se účastní Dialogu ze </a:t>
            </a:r>
            <a:r>
              <a:rPr lang="cs-CZ" dirty="0" err="1"/>
              <a:t>Šangri</a:t>
            </a:r>
            <a:r>
              <a:rPr lang="cs-CZ" dirty="0"/>
              <a:t>-La</a:t>
            </a:r>
          </a:p>
        </p:txBody>
      </p:sp>
    </p:spTree>
    <p:extLst>
      <p:ext uri="{BB962C8B-B14F-4D97-AF65-F5344CB8AC3E}">
        <p14:creationId xmlns:p14="http://schemas.microsoft.com/office/powerpoint/2010/main" val="15014009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556792"/>
            <a:ext cx="7467600" cy="4400263"/>
          </a:xfrm>
        </p:spPr>
      </p:pic>
    </p:spTree>
    <p:extLst>
      <p:ext uri="{BB962C8B-B14F-4D97-AF65-F5344CB8AC3E}">
        <p14:creationId xmlns:p14="http://schemas.microsoft.com/office/powerpoint/2010/main" val="15457957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ASEM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Inter-regionální partnerství od roku 1996</a:t>
            </a:r>
          </a:p>
          <a:p>
            <a:r>
              <a:rPr lang="cs-CZ" dirty="0"/>
              <a:t>Protiváha APEC?</a:t>
            </a:r>
          </a:p>
          <a:p>
            <a:r>
              <a:rPr lang="cs-CZ" dirty="0"/>
              <a:t>Některé asijské země nebyly myšlence příliš nakloněny (Čína, Japonsko)</a:t>
            </a:r>
          </a:p>
          <a:p>
            <a:r>
              <a:rPr lang="cs-CZ" dirty="0"/>
              <a:t>Zabývá se především ekonomickými otázkami</a:t>
            </a:r>
          </a:p>
          <a:p>
            <a:r>
              <a:rPr lang="cs-CZ" dirty="0"/>
              <a:t>Nepokrývá všechny asijské země, i když se rozšiřuje</a:t>
            </a:r>
          </a:p>
          <a:p>
            <a:r>
              <a:rPr lang="cs-CZ" dirty="0"/>
              <a:t>2004 a 2005 problémy ohledně pozice EU k Barmě</a:t>
            </a:r>
          </a:p>
          <a:p>
            <a:r>
              <a:rPr lang="cs-CZ" dirty="0"/>
              <a:t>„Talk </a:t>
            </a:r>
            <a:r>
              <a:rPr lang="cs-CZ" dirty="0" err="1"/>
              <a:t>shop</a:t>
            </a:r>
            <a:r>
              <a:rPr lang="cs-CZ" dirty="0"/>
              <a:t>“</a:t>
            </a:r>
          </a:p>
          <a:p>
            <a:r>
              <a:rPr lang="cs-CZ" dirty="0"/>
              <a:t>Není příliš </a:t>
            </a:r>
            <a:r>
              <a:rPr lang="cs-CZ" dirty="0" smtClean="0"/>
              <a:t>vidět</a:t>
            </a:r>
          </a:p>
          <a:p>
            <a:r>
              <a:rPr lang="cs-CZ" dirty="0" smtClean="0"/>
              <a:t>Schází se jednou za dva roky, naposledy 2021 v Kambodže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2053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773" y="1417638"/>
            <a:ext cx="7193189" cy="4137570"/>
          </a:xfrm>
        </p:spPr>
      </p:pic>
    </p:spTree>
    <p:extLst>
      <p:ext uri="{BB962C8B-B14F-4D97-AF65-F5344CB8AC3E}">
        <p14:creationId xmlns:p14="http://schemas.microsoft.com/office/powerpoint/2010/main" val="27022418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Jihovýchodní Asie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Dynamický region</a:t>
            </a:r>
          </a:p>
          <a:p>
            <a:r>
              <a:rPr lang="cs-CZ" dirty="0"/>
              <a:t>Růst HDP v průměru přes 5 procent v poslední dekádě</a:t>
            </a:r>
          </a:p>
          <a:p>
            <a:r>
              <a:rPr lang="cs-CZ" dirty="0"/>
              <a:t>Vysoká závislost na obchodu</a:t>
            </a:r>
          </a:p>
          <a:p>
            <a:r>
              <a:rPr lang="cs-CZ" dirty="0"/>
              <a:t>Některé státy procházejí demokratizačním procesem – Barma</a:t>
            </a:r>
            <a:r>
              <a:rPr lang="cs-CZ" dirty="0" smtClean="0"/>
              <a:t>? (moc se nedaří)</a:t>
            </a:r>
            <a:endParaRPr lang="cs-CZ" dirty="0"/>
          </a:p>
          <a:p>
            <a:r>
              <a:rPr lang="cs-CZ" dirty="0"/>
              <a:t>Spolupráce v rámci ASEAN</a:t>
            </a:r>
          </a:p>
        </p:txBody>
      </p:sp>
    </p:spTree>
    <p:extLst>
      <p:ext uri="{BB962C8B-B14F-4D97-AF65-F5344CB8AC3E}">
        <p14:creationId xmlns:p14="http://schemas.microsoft.com/office/powerpoint/2010/main" val="18209955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3610</TotalTime>
  <Words>524</Words>
  <Application>Microsoft Office PowerPoint</Application>
  <PresentationFormat>Předvádění na obrazovce (4:3)</PresentationFormat>
  <Paragraphs>75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Century Schoolbook</vt:lpstr>
      <vt:lpstr>Wingdings</vt:lpstr>
      <vt:lpstr>Wingdings 2</vt:lpstr>
      <vt:lpstr>Arkýř</vt:lpstr>
      <vt:lpstr>EU a Asie</vt:lpstr>
      <vt:lpstr>Asie</vt:lpstr>
      <vt:lpstr>EU a Asie</vt:lpstr>
      <vt:lpstr>Spojené státy a Asie</vt:lpstr>
      <vt:lpstr>Bezpečnostní otázky</vt:lpstr>
      <vt:lpstr>Prezentace aplikace PowerPoint</vt:lpstr>
      <vt:lpstr>ASEM</vt:lpstr>
      <vt:lpstr>Prezentace aplikace PowerPoint</vt:lpstr>
      <vt:lpstr>Jihovýchodní Asie</vt:lpstr>
      <vt:lpstr>EU a jihovýchodní Asie</vt:lpstr>
      <vt:lpstr>EU - ASEAN</vt:lpstr>
      <vt:lpstr>EU – Jižní Korea</vt:lpstr>
      <vt:lpstr>EU-Japonsko</vt:lpstr>
      <vt:lpstr>EU a Izrael a Palestina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Martin</dc:creator>
  <cp:lastModifiedBy>Uzivatel</cp:lastModifiedBy>
  <cp:revision>45</cp:revision>
  <dcterms:created xsi:type="dcterms:W3CDTF">2014-02-28T21:36:54Z</dcterms:created>
  <dcterms:modified xsi:type="dcterms:W3CDTF">2022-11-10T10:18:59Z</dcterms:modified>
</cp:coreProperties>
</file>