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7" r:id="rId5"/>
    <p:sldId id="289" r:id="rId6"/>
    <p:sldId id="291" r:id="rId7"/>
    <p:sldId id="287" r:id="rId8"/>
    <p:sldId id="290" r:id="rId9"/>
    <p:sldId id="266" r:id="rId10"/>
    <p:sldId id="260" r:id="rId11"/>
    <p:sldId id="265" r:id="rId12"/>
    <p:sldId id="258" r:id="rId13"/>
    <p:sldId id="259" r:id="rId14"/>
    <p:sldId id="262" r:id="rId15"/>
    <p:sldId id="278" r:id="rId16"/>
    <p:sldId id="288" r:id="rId17"/>
    <p:sldId id="263" r:id="rId18"/>
    <p:sldId id="283" r:id="rId19"/>
    <p:sldId id="279" r:id="rId20"/>
    <p:sldId id="280" r:id="rId21"/>
    <p:sldId id="274" r:id="rId22"/>
    <p:sldId id="275" r:id="rId23"/>
    <p:sldId id="276" r:id="rId24"/>
    <p:sldId id="285" r:id="rId25"/>
    <p:sldId id="292" r:id="rId26"/>
    <p:sldId id="270" r:id="rId27"/>
    <p:sldId id="284" r:id="rId28"/>
    <p:sldId id="264" r:id="rId29"/>
    <p:sldId id="282" r:id="rId30"/>
    <p:sldId id="272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4" autoAdjust="0"/>
    <p:restoredTop sz="94660"/>
  </p:normalViewPr>
  <p:slideViewPr>
    <p:cSldViewPr>
      <p:cViewPr varScale="1">
        <p:scale>
          <a:sx n="109" d="100"/>
          <a:sy n="109" d="100"/>
        </p:scale>
        <p:origin x="16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BBBDD8-F24A-49FD-8E80-6D11D3E4540A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země BRIC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865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20150625GDP_article_main_imag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772816"/>
            <a:ext cx="6552728" cy="4383550"/>
          </a:xfrm>
        </p:spPr>
      </p:pic>
    </p:spTree>
    <p:extLst>
      <p:ext uri="{BB962C8B-B14F-4D97-AF65-F5344CB8AC3E}">
        <p14:creationId xmlns:p14="http://schemas.microsoft.com/office/powerpoint/2010/main" val="3611857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 vůči zemím BRIC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EU nepotřebuje ucelenou politiku – skupina není koherentní</a:t>
            </a:r>
          </a:p>
          <a:p>
            <a:r>
              <a:rPr lang="cs-CZ" dirty="0"/>
              <a:t>Hlubší integrace mezi zeměmi BRIC je velmi nepravděpodobná</a:t>
            </a:r>
          </a:p>
          <a:p>
            <a:r>
              <a:rPr lang="cs-CZ" dirty="0"/>
              <a:t>EU přistupuje k jednotlivým zemím individuálně - summity</a:t>
            </a:r>
          </a:p>
        </p:txBody>
      </p:sp>
    </p:spTree>
    <p:extLst>
      <p:ext uri="{BB962C8B-B14F-4D97-AF65-F5344CB8AC3E}">
        <p14:creationId xmlns:p14="http://schemas.microsoft.com/office/powerpoint/2010/main" val="1288684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Nástupnický stát SSSR – stíny minulosti</a:t>
            </a:r>
          </a:p>
          <a:p>
            <a:r>
              <a:rPr lang="cs-CZ" dirty="0"/>
              <a:t>ES bylo jednou z prvních entit, které podporovaly Gorbačovovu „</a:t>
            </a:r>
            <a:r>
              <a:rPr lang="cs-CZ" dirty="0" err="1"/>
              <a:t>perestroiku</a:t>
            </a:r>
            <a:r>
              <a:rPr lang="cs-CZ" dirty="0"/>
              <a:t>“</a:t>
            </a:r>
          </a:p>
          <a:p>
            <a:r>
              <a:rPr lang="cs-CZ" dirty="0"/>
              <a:t>V 90. letech EU možná propásla možnost svázat Rusko blíže s evropským integračním procesem</a:t>
            </a:r>
          </a:p>
          <a:p>
            <a:r>
              <a:rPr lang="cs-CZ" dirty="0"/>
              <a:t>Část stávajících členů EU se dříve nacházelo v sovětské sféře vlivu</a:t>
            </a:r>
          </a:p>
          <a:p>
            <a:r>
              <a:rPr lang="cs-CZ" dirty="0"/>
              <a:t>Některé státy (Polsko) </a:t>
            </a:r>
            <a:r>
              <a:rPr lang="cs-CZ" dirty="0" smtClean="0"/>
              <a:t>dlouhodobě otevřeně nepřátelské, některé více pragmatické </a:t>
            </a:r>
            <a:r>
              <a:rPr lang="cs-CZ" dirty="0"/>
              <a:t>– </a:t>
            </a:r>
            <a:r>
              <a:rPr lang="cs-CZ" dirty="0" smtClean="0"/>
              <a:t>v minulosti komplikace pro </a:t>
            </a:r>
            <a:r>
              <a:rPr lang="cs-CZ" dirty="0"/>
              <a:t>vznik skutečného společného postupu směrem k Rusku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978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EU a </a:t>
            </a:r>
            <a:r>
              <a:rPr lang="cs-CZ" dirty="0" smtClean="0"/>
              <a:t>Ruska v minulosti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Mnohdy </a:t>
            </a:r>
            <a:r>
              <a:rPr lang="cs-CZ" dirty="0" smtClean="0"/>
              <a:t>připomínaly spíše </a:t>
            </a:r>
            <a:r>
              <a:rPr lang="cs-CZ" dirty="0"/>
              <a:t>strategickou soutěž než strategické partnerství</a:t>
            </a:r>
          </a:p>
          <a:p>
            <a:r>
              <a:rPr lang="cs-CZ" dirty="0"/>
              <a:t>Problematika budování sfér vlivu v postsovětských zemích</a:t>
            </a:r>
          </a:p>
          <a:p>
            <a:r>
              <a:rPr lang="cs-CZ" dirty="0"/>
              <a:t>Neshoda ohledně Východního partnerství</a:t>
            </a:r>
          </a:p>
          <a:p>
            <a:r>
              <a:rPr lang="cs-CZ" dirty="0"/>
              <a:t>Války v Čečensku blokovaly rozvoj vzájemných vztahů</a:t>
            </a:r>
          </a:p>
          <a:p>
            <a:r>
              <a:rPr lang="cs-CZ" dirty="0"/>
              <a:t>Rozdílné názory na Kosovo v roce 1999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833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Smluvní podoba vzájemných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Základ tvoří dohoda o partnerství a spolupráci z roku 1994</a:t>
            </a:r>
          </a:p>
          <a:p>
            <a:r>
              <a:rPr lang="cs-CZ" dirty="0"/>
              <a:t>Od roku 2007 vyjednávána nová dohoda, vyjednávání nakrátko přerušené kvůli Gruzii</a:t>
            </a:r>
          </a:p>
          <a:p>
            <a:r>
              <a:rPr lang="cs-CZ" dirty="0"/>
              <a:t>Rusko odmítlo stát se součástí Východního partnerství </a:t>
            </a:r>
          </a:p>
        </p:txBody>
      </p:sp>
    </p:spTree>
    <p:extLst>
      <p:ext uri="{BB962C8B-B14F-4D97-AF65-F5344CB8AC3E}">
        <p14:creationId xmlns:p14="http://schemas.microsoft.com/office/powerpoint/2010/main" val="4064741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Ruské </a:t>
            </a:r>
            <a:r>
              <a:rPr lang="cs-CZ" dirty="0" smtClean="0"/>
              <a:t>sankce po Krymu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Zavedeny ze strany EU a USA, nedávno prodlužovány </a:t>
            </a:r>
            <a:r>
              <a:rPr lang="cs-CZ" dirty="0" smtClean="0"/>
              <a:t>až do 2022 (pak nahrazený novými, silnějšími)</a:t>
            </a:r>
            <a:endParaRPr lang="cs-CZ" dirty="0"/>
          </a:p>
          <a:p>
            <a:r>
              <a:rPr lang="cs-CZ" dirty="0"/>
              <a:t>Např. omezení kapitálového trhu (dluhopisy), zbraní či některých technologií</a:t>
            </a:r>
          </a:p>
          <a:p>
            <a:r>
              <a:rPr lang="cs-CZ" dirty="0"/>
              <a:t>Rusko odvetně zakázalo například dovoz potravin z EU </a:t>
            </a:r>
          </a:p>
          <a:p>
            <a:r>
              <a:rPr lang="cs-CZ" dirty="0"/>
              <a:t>Výsledkem propad rublu a </a:t>
            </a:r>
            <a:r>
              <a:rPr lang="cs-CZ" dirty="0" smtClean="0"/>
              <a:t>inflace</a:t>
            </a:r>
          </a:p>
          <a:p>
            <a:r>
              <a:rPr lang="cs-CZ" dirty="0" smtClean="0"/>
              <a:t>Dopad i na ekonomiku jako celek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68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80728"/>
            <a:ext cx="4941596" cy="464484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Energetika ve vztazích EU a Ruska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Rusko </a:t>
            </a:r>
            <a:r>
              <a:rPr lang="cs-CZ" dirty="0" smtClean="0"/>
              <a:t>představovalo před válkou čtvrtinu dodávek </a:t>
            </a:r>
            <a:r>
              <a:rPr lang="cs-CZ" dirty="0"/>
              <a:t>ropy do EU a </a:t>
            </a:r>
            <a:r>
              <a:rPr lang="cs-CZ" dirty="0" smtClean="0"/>
              <a:t>40 </a:t>
            </a:r>
            <a:r>
              <a:rPr lang="cs-CZ" dirty="0"/>
              <a:t>procent plynu</a:t>
            </a:r>
          </a:p>
          <a:p>
            <a:r>
              <a:rPr lang="cs-CZ" dirty="0"/>
              <a:t>Na druhou stranu Rusko potřebuje trh EU (</a:t>
            </a:r>
            <a:r>
              <a:rPr lang="cs-CZ" dirty="0" smtClean="0"/>
              <a:t>exportovalo </a:t>
            </a:r>
            <a:r>
              <a:rPr lang="cs-CZ" dirty="0"/>
              <a:t>sem přes 70% své produkce) – závislost vzájemná</a:t>
            </a:r>
          </a:p>
          <a:p>
            <a:r>
              <a:rPr lang="cs-CZ" dirty="0"/>
              <a:t>Nové energovody směrem do Asie</a:t>
            </a:r>
          </a:p>
          <a:p>
            <a:r>
              <a:rPr lang="cs-CZ" dirty="0"/>
              <a:t>Na Rusku více závisí nové ČS než ty staré</a:t>
            </a:r>
          </a:p>
          <a:p>
            <a:r>
              <a:rPr lang="cs-CZ" dirty="0"/>
              <a:t>Stávající energetická krize v Evropě</a:t>
            </a:r>
          </a:p>
        </p:txBody>
      </p:sp>
    </p:spTree>
    <p:extLst>
      <p:ext uri="{BB962C8B-B14F-4D97-AF65-F5344CB8AC3E}">
        <p14:creationId xmlns:p14="http://schemas.microsoft.com/office/powerpoint/2010/main" val="1708916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74638"/>
            <a:ext cx="3732464" cy="6811749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Válka na Ukrajině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Nenávratně poškodila vztahy na dlouho dopředu</a:t>
            </a:r>
          </a:p>
          <a:p>
            <a:r>
              <a:rPr lang="cs-CZ" dirty="0" smtClean="0"/>
              <a:t>Vztahy </a:t>
            </a:r>
            <a:r>
              <a:rPr lang="cs-CZ" dirty="0"/>
              <a:t>s Evropou chladly již před konfliktem na Ukrajině, nyní u bodu </a:t>
            </a:r>
            <a:r>
              <a:rPr lang="cs-CZ" dirty="0" smtClean="0"/>
              <a:t>mrazu</a:t>
            </a:r>
          </a:p>
          <a:p>
            <a:r>
              <a:rPr lang="cs-CZ" dirty="0" smtClean="0"/>
              <a:t>Vnímání EU/NATO jako slabých</a:t>
            </a:r>
          </a:p>
          <a:p>
            <a:r>
              <a:rPr lang="cs-CZ" dirty="0" smtClean="0"/>
              <a:t>Otázka poválečného uspořádání?</a:t>
            </a:r>
            <a:endParaRPr lang="cs-CZ" dirty="0"/>
          </a:p>
          <a:p>
            <a:r>
              <a:rPr lang="cs-CZ" dirty="0" smtClean="0"/>
              <a:t>Hybridní </a:t>
            </a:r>
            <a:r>
              <a:rPr lang="cs-CZ" dirty="0"/>
              <a:t>hrozby?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65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Brazílie, Rusko, Indie, Čína</a:t>
            </a:r>
          </a:p>
          <a:p>
            <a:r>
              <a:rPr lang="cs-CZ" dirty="0"/>
              <a:t>Někdy BRICS – zahrnuje i Jižní Afriku</a:t>
            </a:r>
          </a:p>
          <a:p>
            <a:r>
              <a:rPr lang="cs-CZ" dirty="0"/>
              <a:t>Termín </a:t>
            </a:r>
            <a:r>
              <a:rPr lang="cs-CZ" dirty="0" err="1"/>
              <a:t>Goldman</a:t>
            </a:r>
            <a:r>
              <a:rPr lang="cs-CZ" dirty="0"/>
              <a:t> </a:t>
            </a:r>
            <a:r>
              <a:rPr lang="cs-CZ" dirty="0" err="1"/>
              <a:t>Sachs</a:t>
            </a:r>
            <a:r>
              <a:rPr lang="cs-CZ" dirty="0"/>
              <a:t> z roku 2001</a:t>
            </a:r>
          </a:p>
          <a:p>
            <a:r>
              <a:rPr lang="cs-CZ" dirty="0"/>
              <a:t>4 ekonomiky, které v budoucnosti budou velmi významné</a:t>
            </a:r>
          </a:p>
          <a:p>
            <a:r>
              <a:rPr lang="cs-CZ" dirty="0"/>
              <a:t>Od roku 2006 kooperují, ale nepříliš úzce</a:t>
            </a:r>
          </a:p>
          <a:p>
            <a:r>
              <a:rPr lang="cs-CZ" dirty="0"/>
              <a:t>Liší se v mnoha ohledech – populace, velikost, ekonomiky, HDP na hlavu, politické a společenské systémy, mezinárodní ambice</a:t>
            </a:r>
          </a:p>
          <a:p>
            <a:r>
              <a:rPr lang="cs-CZ" dirty="0"/>
              <a:t>Společné mají to, že představují vyzyvatele pro stávající „</a:t>
            </a:r>
            <a:r>
              <a:rPr lang="cs-CZ" dirty="0" err="1"/>
              <a:t>rulemakers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22033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Historicky bezprecedentní růst ekonomiky</a:t>
            </a:r>
          </a:p>
          <a:p>
            <a:r>
              <a:rPr lang="cs-CZ" dirty="0"/>
              <a:t>Nárůst vnitřních diferencí</a:t>
            </a:r>
          </a:p>
          <a:p>
            <a:r>
              <a:rPr lang="cs-CZ" dirty="0"/>
              <a:t>Otázka, jakým aktérem vlastně Čína je</a:t>
            </a:r>
          </a:p>
          <a:p>
            <a:r>
              <a:rPr lang="cs-CZ" dirty="0"/>
              <a:t>Jaké jsou ambice Číny v blízkém okolí a ve světě?</a:t>
            </a:r>
          </a:p>
          <a:p>
            <a:r>
              <a:rPr lang="cs-CZ" dirty="0"/>
              <a:t>Může Čína ohrozit dominanci USA ve světě?</a:t>
            </a:r>
          </a:p>
          <a:p>
            <a:r>
              <a:rPr lang="cs-CZ" dirty="0"/>
              <a:t>Ekonomika před COVID zpomalovala, ale dopady COVID výrazně </a:t>
            </a:r>
            <a:r>
              <a:rPr lang="cs-CZ" dirty="0" smtClean="0"/>
              <a:t>menší – nyní tvrdá </a:t>
            </a:r>
            <a:r>
              <a:rPr lang="cs-CZ" dirty="0" err="1" smtClean="0"/>
              <a:t>zero</a:t>
            </a:r>
            <a:r>
              <a:rPr lang="cs-CZ" dirty="0" smtClean="0"/>
              <a:t> COVID </a:t>
            </a:r>
            <a:r>
              <a:rPr lang="cs-CZ" dirty="0" err="1" smtClean="0"/>
              <a:t>policy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363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Čína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Formální vztahy od 1975, od 1985 smlouva o obchodu a spolupráci </a:t>
            </a:r>
          </a:p>
          <a:p>
            <a:r>
              <a:rPr lang="cs-CZ" dirty="0"/>
              <a:t>1989 – masakr na </a:t>
            </a:r>
            <a:r>
              <a:rPr lang="cs-CZ" dirty="0" err="1"/>
              <a:t>Tiananmen</a:t>
            </a:r>
            <a:r>
              <a:rPr lang="cs-CZ" dirty="0"/>
              <a:t> – zbrojní embargo a zhoršení vztahů </a:t>
            </a:r>
          </a:p>
          <a:p>
            <a:r>
              <a:rPr lang="cs-CZ" dirty="0"/>
              <a:t>Čína je od 2001 členem WTO</a:t>
            </a:r>
          </a:p>
          <a:p>
            <a:r>
              <a:rPr lang="cs-CZ" dirty="0"/>
              <a:t>Po několik let sbližování mezi EU a Čínou </a:t>
            </a:r>
          </a:p>
          <a:p>
            <a:r>
              <a:rPr lang="cs-CZ" dirty="0"/>
              <a:t>Nyní je „milostná aféra“ pryč, řada států kritičtější k Číně</a:t>
            </a:r>
          </a:p>
          <a:p>
            <a:r>
              <a:rPr lang="cs-CZ" dirty="0"/>
              <a:t>V roce 2021 sankce ohledně situace v Sin-</a:t>
            </a:r>
            <a:r>
              <a:rPr lang="cs-CZ" dirty="0" err="1"/>
              <a:t>ťangu</a:t>
            </a:r>
            <a:r>
              <a:rPr lang="cs-CZ" dirty="0"/>
              <a:t> – protireakce, </a:t>
            </a:r>
            <a:r>
              <a:rPr lang="cs-CZ" dirty="0" smtClean="0"/>
              <a:t>ohrožení </a:t>
            </a:r>
            <a:r>
              <a:rPr lang="cs-CZ" dirty="0"/>
              <a:t>vzájemné investiční dohody</a:t>
            </a:r>
          </a:p>
          <a:p>
            <a:r>
              <a:rPr lang="cs-CZ" dirty="0"/>
              <a:t>Neexistence geopolitické soutěže, EU nemá silné zájmy v Asii (na rozdíl od USA) </a:t>
            </a:r>
          </a:p>
        </p:txBody>
      </p:sp>
    </p:spTree>
    <p:extLst>
      <p:ext uri="{BB962C8B-B14F-4D97-AF65-F5344CB8AC3E}">
        <p14:creationId xmlns:p14="http://schemas.microsoft.com/office/powerpoint/2010/main" val="318244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Německo a Čína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Speciální vztah</a:t>
            </a:r>
          </a:p>
          <a:p>
            <a:r>
              <a:rPr lang="cs-CZ" dirty="0"/>
              <a:t>Čína pro Německo představuje pro Německo stále důležitější trh (14 procent exportu) a celkově největšího obchodního partnera</a:t>
            </a:r>
          </a:p>
          <a:p>
            <a:r>
              <a:rPr lang="cs-CZ" dirty="0"/>
              <a:t>Čína potřebuje technologii, Německo trhy </a:t>
            </a:r>
          </a:p>
          <a:p>
            <a:r>
              <a:rPr lang="cs-CZ" dirty="0"/>
              <a:t>Německá zahraniční politika je tržně orientovaná – ekonomický rozvoj vede k politickým a </a:t>
            </a:r>
            <a:r>
              <a:rPr lang="cs-CZ" dirty="0" err="1"/>
              <a:t>societálním</a:t>
            </a:r>
            <a:r>
              <a:rPr lang="cs-CZ" dirty="0"/>
              <a:t> změnám </a:t>
            </a:r>
          </a:p>
          <a:p>
            <a:r>
              <a:rPr lang="cs-CZ" dirty="0"/>
              <a:t>Pro Čínu je Německo důležité pro svou dominantní roli v EU </a:t>
            </a:r>
          </a:p>
          <a:p>
            <a:r>
              <a:rPr lang="cs-CZ" dirty="0"/>
              <a:t>Může Německo vytvořit opravdovou evropskou strategii vůči Číně? </a:t>
            </a:r>
          </a:p>
        </p:txBody>
      </p:sp>
    </p:spTree>
    <p:extLst>
      <p:ext uri="{BB962C8B-B14F-4D97-AF65-F5344CB8AC3E}">
        <p14:creationId xmlns:p14="http://schemas.microsoft.com/office/powerpoint/2010/main" val="30220085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– Čína FTA?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Navržena UK v 2013</a:t>
            </a:r>
          </a:p>
          <a:p>
            <a:r>
              <a:rPr lang="cs-CZ" sz="2800" dirty="0"/>
              <a:t>Čína souhlasí </a:t>
            </a:r>
          </a:p>
          <a:p>
            <a:r>
              <a:rPr lang="cs-CZ" sz="2800" dirty="0"/>
              <a:t>Opozice EK – strach z laciných importů</a:t>
            </a:r>
          </a:p>
          <a:p>
            <a:r>
              <a:rPr lang="cs-CZ" sz="2800" dirty="0" smtClean="0"/>
              <a:t>Označeno jako předčasné</a:t>
            </a:r>
            <a:endParaRPr lang="cs-CZ" sz="2800" dirty="0"/>
          </a:p>
          <a:p>
            <a:r>
              <a:rPr lang="cs-CZ" sz="2800" dirty="0"/>
              <a:t>Opozice – Francie, Itálie</a:t>
            </a:r>
          </a:p>
          <a:p>
            <a:r>
              <a:rPr lang="cs-CZ" sz="2800" dirty="0"/>
              <a:t>Úvahy o možnosti oživení tématu v souvislosti s obchodní válkou s USA</a:t>
            </a:r>
          </a:p>
        </p:txBody>
      </p:sp>
    </p:spTree>
    <p:extLst>
      <p:ext uri="{BB962C8B-B14F-4D97-AF65-F5344CB8AC3E}">
        <p14:creationId xmlns:p14="http://schemas.microsoft.com/office/powerpoint/2010/main" val="4142019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OBO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92696"/>
            <a:ext cx="7351180" cy="520469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 a EU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Evropa cílovou destinací dvou větví OBOR</a:t>
            </a:r>
          </a:p>
          <a:p>
            <a:r>
              <a:rPr lang="cs-CZ" dirty="0" smtClean="0"/>
              <a:t>Část členů EU zakladateli </a:t>
            </a:r>
            <a:r>
              <a:rPr lang="en-US" dirty="0" err="1" smtClean="0"/>
              <a:t>Asijské</a:t>
            </a:r>
            <a:r>
              <a:rPr lang="en-US" dirty="0" smtClean="0"/>
              <a:t> </a:t>
            </a:r>
            <a:r>
              <a:rPr lang="en-US" dirty="0" err="1"/>
              <a:t>průmyslové</a:t>
            </a:r>
            <a:r>
              <a:rPr lang="en-US" dirty="0"/>
              <a:t> </a:t>
            </a:r>
            <a:r>
              <a:rPr lang="en-US" dirty="0" err="1"/>
              <a:t>investiční</a:t>
            </a:r>
            <a:r>
              <a:rPr lang="en-US" dirty="0"/>
              <a:t> </a:t>
            </a:r>
            <a:r>
              <a:rPr lang="en-US" dirty="0" err="1"/>
              <a:t>banky</a:t>
            </a:r>
            <a:r>
              <a:rPr lang="en-US" dirty="0"/>
              <a:t> (AIIB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Snaha o šíření vlivu především přes východní Evropu</a:t>
            </a:r>
          </a:p>
          <a:p>
            <a:r>
              <a:rPr lang="cs-CZ" smtClean="0"/>
              <a:t>Iniciativa 16+1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12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EU a Indie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Bývalá kolonie Británie, vztahy se začaly hodně rozvíjet po vstupu Britů do EU</a:t>
            </a:r>
          </a:p>
          <a:p>
            <a:r>
              <a:rPr lang="cs-CZ" dirty="0"/>
              <a:t>Ze zemí BRIC do Indie plyne z EU nejvíc prostředků na rozvojovou pomoc, ale ty dlouhodobě klesají</a:t>
            </a:r>
          </a:p>
          <a:p>
            <a:r>
              <a:rPr lang="cs-CZ" dirty="0"/>
              <a:t>Investice z EU poměrně malé</a:t>
            </a:r>
          </a:p>
          <a:p>
            <a:r>
              <a:rPr lang="cs-CZ" dirty="0"/>
              <a:t>Rozhovory ohledně FTA selhaly – zemědělství, služby – v roce 2013 pozastaveny, ale 2018 znovuobnoveny a 2021 znovu rozjety s větší intenzitou</a:t>
            </a:r>
          </a:p>
          <a:p>
            <a:r>
              <a:rPr lang="cs-CZ" dirty="0"/>
              <a:t>Další překážky práva duševního vlastnictví či environmentální část udržitelného rozvoje</a:t>
            </a:r>
          </a:p>
        </p:txBody>
      </p:sp>
    </p:spTree>
    <p:extLst>
      <p:ext uri="{BB962C8B-B14F-4D97-AF65-F5344CB8AC3E}">
        <p14:creationId xmlns:p14="http://schemas.microsoft.com/office/powerpoint/2010/main" val="1941820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India EU Trade balance graph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14734"/>
            <a:ext cx="7704856" cy="5095604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vztahů EU-Indie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Neschopnost dohodnout se na strategických prioritách</a:t>
            </a:r>
          </a:p>
          <a:p>
            <a:r>
              <a:rPr lang="cs-CZ" dirty="0"/>
              <a:t>Indie výrazně staví na národní suverenitě</a:t>
            </a:r>
          </a:p>
          <a:p>
            <a:r>
              <a:rPr lang="cs-CZ" dirty="0"/>
              <a:t>Preference jiných forem mezinárodních závazků (závazné vs. nezávazné) </a:t>
            </a:r>
          </a:p>
          <a:p>
            <a:r>
              <a:rPr lang="cs-CZ" dirty="0"/>
              <a:t>Neshody v rámci WTO</a:t>
            </a:r>
          </a:p>
          <a:p>
            <a:r>
              <a:rPr lang="cs-CZ" dirty="0"/>
              <a:t>USA chápány jako strategičtější partner</a:t>
            </a:r>
          </a:p>
        </p:txBody>
      </p:sp>
    </p:spTree>
    <p:extLst>
      <p:ext uri="{BB962C8B-B14F-4D97-AF65-F5344CB8AC3E}">
        <p14:creationId xmlns:p14="http://schemas.microsoft.com/office/powerpoint/2010/main" val="951042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Brazílie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Zdaleka největší ekonomika </a:t>
            </a:r>
            <a:r>
              <a:rPr lang="cs-CZ" dirty="0" err="1"/>
              <a:t>LatAm</a:t>
            </a:r>
            <a:endParaRPr lang="cs-CZ" dirty="0"/>
          </a:p>
          <a:p>
            <a:r>
              <a:rPr lang="cs-CZ" dirty="0"/>
              <a:t>Regionální lídr, ale s problémy</a:t>
            </a:r>
          </a:p>
          <a:p>
            <a:r>
              <a:rPr lang="cs-CZ" dirty="0"/>
              <a:t>V nedávné době poměrně hluboká hospodářská krize</a:t>
            </a:r>
          </a:p>
          <a:p>
            <a:r>
              <a:rPr lang="cs-CZ" dirty="0"/>
              <a:t>Ambice na globální úrovni, především v multilaterálních platformách jako je WTO, ale i v OSN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077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spolupráce BRICS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Společné mají to, že představují vyzyvatele pro stávající „</a:t>
            </a:r>
            <a:r>
              <a:rPr lang="cs-CZ" dirty="0" err="1"/>
              <a:t>rulemakers</a:t>
            </a:r>
            <a:r>
              <a:rPr lang="cs-CZ" dirty="0"/>
              <a:t>“</a:t>
            </a:r>
          </a:p>
          <a:p>
            <a:r>
              <a:rPr lang="cs-CZ" dirty="0"/>
              <a:t>Požadují změny v mezinárodních organizacích jako je OSN, MMF, Světová banka či WTO</a:t>
            </a:r>
          </a:p>
          <a:p>
            <a:r>
              <a:rPr lang="cs-CZ" dirty="0"/>
              <a:t>Spolupráce značně účelová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189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Brazílie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 důležitosti narostla po roce 1986 po vstupu Portugalska</a:t>
            </a:r>
          </a:p>
          <a:p>
            <a:r>
              <a:rPr lang="cs-CZ" dirty="0" err="1"/>
              <a:t>LatAm</a:t>
            </a:r>
            <a:r>
              <a:rPr lang="cs-CZ" dirty="0"/>
              <a:t> vynechána z rozvojové pomoci</a:t>
            </a:r>
          </a:p>
          <a:p>
            <a:r>
              <a:rPr lang="cs-CZ" dirty="0"/>
              <a:t>Sdílení určitých společných hodnot – multilateralismus, udržitelná energetika, klima – narušení přišlo po zvolení </a:t>
            </a:r>
            <a:r>
              <a:rPr lang="cs-CZ" dirty="0" err="1"/>
              <a:t>Bolsonara</a:t>
            </a:r>
            <a:endParaRPr lang="cs-CZ" dirty="0"/>
          </a:p>
          <a:p>
            <a:r>
              <a:rPr lang="cs-CZ" dirty="0"/>
              <a:t>Rozdílný názor na zemědělství – spory brání FTA EU-MERCOSUR</a:t>
            </a:r>
          </a:p>
          <a:p>
            <a:r>
              <a:rPr lang="cs-CZ" dirty="0"/>
              <a:t>Brazílie vedoucí stát v boji proti chudobě </a:t>
            </a:r>
          </a:p>
        </p:txBody>
      </p:sp>
    </p:spTree>
    <p:extLst>
      <p:ext uri="{BB962C8B-B14F-4D97-AF65-F5344CB8AC3E}">
        <p14:creationId xmlns:p14="http://schemas.microsoft.com/office/powerpoint/2010/main" val="422005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BRICS v číslech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roce 1980 představovaly Čína a Indie jen 5 procent světového HDP, nyní </a:t>
            </a:r>
            <a:r>
              <a:rPr lang="cs-CZ" dirty="0" smtClean="0"/>
              <a:t>23</a:t>
            </a:r>
            <a:endParaRPr lang="cs-CZ" dirty="0"/>
          </a:p>
          <a:p>
            <a:r>
              <a:rPr lang="cs-CZ" dirty="0"/>
              <a:t>BRIC země dohromady představují čtvrtinu světového HDP</a:t>
            </a:r>
          </a:p>
          <a:p>
            <a:r>
              <a:rPr lang="cs-CZ" dirty="0"/>
              <a:t>Vysoký </a:t>
            </a:r>
            <a:r>
              <a:rPr lang="cs-CZ" dirty="0" err="1"/>
              <a:t>Giniho</a:t>
            </a:r>
            <a:r>
              <a:rPr lang="cs-CZ" dirty="0"/>
              <a:t> koeficient</a:t>
            </a:r>
          </a:p>
          <a:p>
            <a:r>
              <a:rPr lang="cs-CZ" dirty="0"/>
              <a:t>Otázka společenské, ekonomické a politické stability</a:t>
            </a:r>
          </a:p>
        </p:txBody>
      </p:sp>
    </p:spTree>
    <p:extLst>
      <p:ext uri="{BB962C8B-B14F-4D97-AF65-F5344CB8AC3E}">
        <p14:creationId xmlns:p14="http://schemas.microsoft.com/office/powerpoint/2010/main" val="121890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05" y="692696"/>
            <a:ext cx="7242795" cy="5437534"/>
          </a:xfrm>
        </p:spPr>
      </p:pic>
    </p:spTree>
    <p:extLst>
      <p:ext uri="{BB962C8B-B14F-4D97-AF65-F5344CB8AC3E}">
        <p14:creationId xmlns:p14="http://schemas.microsoft.com/office/powerpoint/2010/main" val="1857996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6138"/>
            <a:ext cx="9183214" cy="5514411"/>
          </a:xfrm>
        </p:spPr>
      </p:pic>
    </p:spTree>
    <p:extLst>
      <p:ext uri="{BB962C8B-B14F-4D97-AF65-F5344CB8AC3E}">
        <p14:creationId xmlns:p14="http://schemas.microsoft.com/office/powerpoint/2010/main" val="293625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China</a:t>
            </a:r>
            <a:r>
              <a:rPr lang="cs-CZ" dirty="0"/>
              <a:t>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GDP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972ACC9C-5BAB-4ACD-BA00-3A1C54C3FE6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1865312"/>
            <a:ext cx="6838950" cy="43434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80728"/>
            <a:ext cx="8576972" cy="5157456"/>
          </a:xfrm>
        </p:spPr>
      </p:pic>
    </p:spTree>
    <p:extLst>
      <p:ext uri="{BB962C8B-B14F-4D97-AF65-F5344CB8AC3E}">
        <p14:creationId xmlns:p14="http://schemas.microsoft.com/office/powerpoint/2010/main" val="536243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BRICS-rus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916832"/>
            <a:ext cx="7467600" cy="4267200"/>
          </a:xfrm>
        </p:spPr>
      </p:pic>
    </p:spTree>
    <p:extLst>
      <p:ext uri="{BB962C8B-B14F-4D97-AF65-F5344CB8AC3E}">
        <p14:creationId xmlns:p14="http://schemas.microsoft.com/office/powerpoint/2010/main" val="2885930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4">
      <a:dk1>
        <a:sysClr val="windowText" lastClr="000000"/>
      </a:dk1>
      <a:lt1>
        <a:sysClr val="window" lastClr="FFFFFF"/>
      </a:lt1>
      <a:dk2>
        <a:srgbClr val="212745"/>
      </a:dk2>
      <a:lt2>
        <a:srgbClr val="A7EA52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14891</TotalTime>
  <Words>928</Words>
  <Application>Microsoft Office PowerPoint</Application>
  <PresentationFormat>Předvádění na obrazovce (4:3)</PresentationFormat>
  <Paragraphs>115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Century Schoolbook</vt:lpstr>
      <vt:lpstr>Wingdings</vt:lpstr>
      <vt:lpstr>Wingdings 2</vt:lpstr>
      <vt:lpstr>Arkýř</vt:lpstr>
      <vt:lpstr>EU a země BRIC</vt:lpstr>
      <vt:lpstr>BRIC</vt:lpstr>
      <vt:lpstr>Důvody spolupráce BRICS</vt:lpstr>
      <vt:lpstr>BRICS v číslech</vt:lpstr>
      <vt:lpstr>Prezentace aplikace PowerPoint</vt:lpstr>
      <vt:lpstr>Prezentace aplikace PowerPoint</vt:lpstr>
      <vt:lpstr>China share global GDP</vt:lpstr>
      <vt:lpstr>Prezentace aplikace PowerPoint</vt:lpstr>
      <vt:lpstr>Prezentace aplikace PowerPoint</vt:lpstr>
      <vt:lpstr>Prezentace aplikace PowerPoint</vt:lpstr>
      <vt:lpstr>Politika vůči zemím BRIC</vt:lpstr>
      <vt:lpstr>Rusko</vt:lpstr>
      <vt:lpstr>Vztahy EU a Ruska v minulosti</vt:lpstr>
      <vt:lpstr>Smluvní podoba vzájemných vztahů</vt:lpstr>
      <vt:lpstr>Ruské sankce po Krymu</vt:lpstr>
      <vt:lpstr>Prezentace aplikace PowerPoint</vt:lpstr>
      <vt:lpstr>Energetika ve vztazích EU a Ruska</vt:lpstr>
      <vt:lpstr>Prezentace aplikace PowerPoint</vt:lpstr>
      <vt:lpstr>Válka na Ukrajině</vt:lpstr>
      <vt:lpstr>Čína</vt:lpstr>
      <vt:lpstr>EU a Čína</vt:lpstr>
      <vt:lpstr>Německo a Čína</vt:lpstr>
      <vt:lpstr>EU – Čína FTA?</vt:lpstr>
      <vt:lpstr>Prezentace aplikace PowerPoint</vt:lpstr>
      <vt:lpstr>OBOR a EU</vt:lpstr>
      <vt:lpstr>Vztahy EU a Indie</vt:lpstr>
      <vt:lpstr>Prezentace aplikace PowerPoint</vt:lpstr>
      <vt:lpstr>Problémy vztahů EU-Indie</vt:lpstr>
      <vt:lpstr>Brazílie</vt:lpstr>
      <vt:lpstr>EU a Brazílie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země BRIC</dc:title>
  <dc:creator>Martin</dc:creator>
  <cp:lastModifiedBy>Uzivatel</cp:lastModifiedBy>
  <cp:revision>56</cp:revision>
  <dcterms:created xsi:type="dcterms:W3CDTF">2014-03-26T21:55:51Z</dcterms:created>
  <dcterms:modified xsi:type="dcterms:W3CDTF">2022-10-27T09:42:23Z</dcterms:modified>
</cp:coreProperties>
</file>