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9" r:id="rId3"/>
    <p:sldId id="268" r:id="rId4"/>
    <p:sldId id="270" r:id="rId5"/>
    <p:sldId id="406" r:id="rId6"/>
    <p:sldId id="280" r:id="rId7"/>
    <p:sldId id="405" r:id="rId8"/>
    <p:sldId id="272" r:id="rId9"/>
    <p:sldId id="278" r:id="rId10"/>
    <p:sldId id="277" r:id="rId11"/>
    <p:sldId id="271" r:id="rId12"/>
    <p:sldId id="392" r:id="rId13"/>
    <p:sldId id="259" r:id="rId14"/>
    <p:sldId id="403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0"/>
  </p:normalViewPr>
  <p:slideViewPr>
    <p:cSldViewPr snapToGrid="0" snapToObjects="1">
      <p:cViewPr varScale="1">
        <p:scale>
          <a:sx n="120" d="100"/>
          <a:sy n="120" d="100"/>
        </p:scale>
        <p:origin x="2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10/4/22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10/4/22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10/4/22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10/4/22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10/4/22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10/4/22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youtube.com/watch?v=1TaTkh4767k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youtube.com/watch?v=TT7x92d6P0o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CDC7D-EFB4-9940-8B63-93447F260F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99408" y="3493429"/>
            <a:ext cx="12696497" cy="2098226"/>
          </a:xfrm>
        </p:spPr>
        <p:txBody>
          <a:bodyPr/>
          <a:lstStyle/>
          <a:p>
            <a:r>
              <a:rPr lang="cs-CZ" sz="5300" dirty="0"/>
              <a:t>*Rozšíření EU</a:t>
            </a:r>
            <a:br>
              <a:rPr lang="cs-CZ" sz="5300" dirty="0"/>
            </a:br>
            <a:br>
              <a:rPr lang="cs-CZ" sz="5300" dirty="0"/>
            </a:br>
            <a:r>
              <a:rPr lang="cs-CZ" sz="5300" dirty="0"/>
              <a:t>*BALKANIZACE </a:t>
            </a:r>
            <a:r>
              <a:rPr lang="cs-CZ" sz="3500" dirty="0"/>
              <a:t>vs.</a:t>
            </a:r>
            <a:r>
              <a:rPr lang="cs-CZ" sz="3000" dirty="0"/>
              <a:t> </a:t>
            </a:r>
            <a:r>
              <a:rPr lang="cs-CZ" sz="5300" dirty="0"/>
              <a:t>EVROPEIZACE: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AB2044-02D3-D549-8740-6B7B15BCF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3063" y="1007934"/>
            <a:ext cx="38100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331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0179" y="0"/>
            <a:ext cx="4646428" cy="1485900"/>
          </a:xfrm>
        </p:spPr>
        <p:txBody>
          <a:bodyPr>
            <a:normAutofit/>
          </a:bodyPr>
          <a:lstStyle/>
          <a:p>
            <a:pPr algn="ctr"/>
            <a:r>
              <a:rPr lang="cs-CZ" sz="3500" dirty="0"/>
              <a:t>Nástroje předvstupní pomoci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731992" y="1104641"/>
            <a:ext cx="5062802" cy="3617672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cs-CZ" dirty="0"/>
              <a:t>Od roku 2007 sdružuje a nahrazuje předchozí parciální finanční programy (přes 10 mld. EUR)</a:t>
            </a:r>
          </a:p>
          <a:p>
            <a:pPr algn="ctr"/>
            <a:r>
              <a:rPr lang="cs-CZ" dirty="0"/>
              <a:t>5 tematických oblastí:</a:t>
            </a:r>
          </a:p>
          <a:p>
            <a:pPr algn="ctr"/>
            <a:r>
              <a:rPr lang="cs-CZ" dirty="0"/>
              <a:t>1) pomoc v přechodném období a budování institucí </a:t>
            </a:r>
          </a:p>
          <a:p>
            <a:pPr algn="ctr"/>
            <a:r>
              <a:rPr lang="cs-CZ" dirty="0"/>
              <a:t>2) přeshraniční spolupráce (se zeměmi EU a ostatními kandidáty a potenciálními kandidáty)</a:t>
            </a:r>
          </a:p>
          <a:p>
            <a:pPr algn="ctr"/>
            <a:r>
              <a:rPr lang="cs-CZ" dirty="0"/>
              <a:t>3) regionální rozvoj (rozvoj dopravy, životního prostředí a hospodářství)</a:t>
            </a:r>
          </a:p>
          <a:p>
            <a:pPr algn="ctr"/>
            <a:r>
              <a:rPr lang="cs-CZ" dirty="0"/>
              <a:t>4) rozvoj lidských zdrojů (posilování lidského kapitálu a boj proti jakýmkoliv formám vyloučení ze společnosti)</a:t>
            </a:r>
          </a:p>
          <a:p>
            <a:pPr algn="ctr"/>
            <a:r>
              <a:rPr lang="cs-CZ" dirty="0"/>
              <a:t> 5) rozvoj venkova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845876-A9EC-6921-5B57-A1A4C31A2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0437" y="0"/>
            <a:ext cx="616666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ECC244-A565-7188-F19E-2C5E21E8D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913" y="4722312"/>
            <a:ext cx="5062803" cy="213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794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2700" y="70699"/>
            <a:ext cx="3473670" cy="977462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000" dirty="0"/>
              <a:t>EU a Západní Balkán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25977" y="1133222"/>
            <a:ext cx="4413855" cy="2913321"/>
          </a:xfrm>
        </p:spPr>
        <p:txBody>
          <a:bodyPr>
            <a:noAutofit/>
          </a:bodyPr>
          <a:lstStyle/>
          <a:p>
            <a:pPr algn="ctr"/>
            <a:r>
              <a:rPr lang="cs-CZ" sz="1400" dirty="0"/>
              <a:t>1991-1995/*1999 – jugoslavské války</a:t>
            </a:r>
          </a:p>
          <a:p>
            <a:pPr algn="ctr"/>
            <a:r>
              <a:rPr lang="cs-CZ" sz="1400" dirty="0"/>
              <a:t>Po válce zahájen tzv. regionální přístup a finanční pomoc skrze PHARE (od 2001 CARDS)</a:t>
            </a:r>
          </a:p>
          <a:p>
            <a:pPr algn="ctr"/>
            <a:r>
              <a:rPr lang="cs-CZ" sz="1400" dirty="0"/>
              <a:t>Snaha o bezpečnost a stabilitu</a:t>
            </a:r>
          </a:p>
          <a:p>
            <a:pPr algn="ctr"/>
            <a:r>
              <a:rPr lang="cs-CZ" sz="1400" dirty="0"/>
              <a:t>2000 – summit ve </a:t>
            </a:r>
            <a:r>
              <a:rPr lang="cs-CZ" sz="1400" dirty="0" err="1"/>
              <a:t>Feiře</a:t>
            </a:r>
            <a:r>
              <a:rPr lang="cs-CZ" sz="1400" dirty="0"/>
              <a:t> – zemím západního Balkánu přislíbena perspektiva členství (2003 </a:t>
            </a:r>
            <a:r>
              <a:rPr lang="cs-CZ" sz="1400" dirty="0" err="1"/>
              <a:t>Thessaloniki</a:t>
            </a:r>
            <a:r>
              <a:rPr lang="cs-CZ" sz="1400" dirty="0"/>
              <a:t>)</a:t>
            </a:r>
          </a:p>
          <a:p>
            <a:pPr algn="ctr"/>
            <a:r>
              <a:rPr lang="cs-CZ" sz="1400" dirty="0"/>
              <a:t>Zahájen Stabilizační a asociační proces (SAP)</a:t>
            </a:r>
          </a:p>
          <a:p>
            <a:pPr algn="ctr"/>
            <a:r>
              <a:rPr lang="cs-CZ" sz="1400" dirty="0"/>
              <a:t>Hlavním nástrojem Stabilizační a asociační dohody</a:t>
            </a:r>
          </a:p>
          <a:p>
            <a:pPr algn="ctr"/>
            <a:r>
              <a:rPr lang="cs-CZ" sz="1400" dirty="0"/>
              <a:t>Země zapojeny do Nástroje předvstupní pomoci (IPA)</a:t>
            </a:r>
          </a:p>
          <a:p>
            <a:pPr algn="ctr"/>
            <a:r>
              <a:rPr lang="cs-CZ" sz="1400" dirty="0"/>
              <a:t>Zrušena vízová povinnost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5DCEA0-74EE-1990-EF2F-A5E7DF032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837" y="1775637"/>
            <a:ext cx="5387163" cy="50823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D37097-C177-1B1F-97C0-B82C90A76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9176" y="20899"/>
            <a:ext cx="3473669" cy="14676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68B3C9-CE1A-F85F-B4B1-1892147739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727" y="4699590"/>
            <a:ext cx="5199321" cy="21584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5F0E96-93E9-5A10-765A-7A1D6E273E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6729" y="10266"/>
            <a:ext cx="3645271" cy="14676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4F4EB9-B2A4-39D5-C51E-B86BBA50EDE7}"/>
              </a:ext>
            </a:extLst>
          </p:cNvPr>
          <p:cNvSpPr txBox="1"/>
          <p:nvPr/>
        </p:nvSpPr>
        <p:spPr>
          <a:xfrm>
            <a:off x="8082845" y="678829"/>
            <a:ext cx="501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VS.</a:t>
            </a:r>
          </a:p>
        </p:txBody>
      </p:sp>
    </p:spTree>
    <p:extLst>
      <p:ext uri="{BB962C8B-B14F-4D97-AF65-F5344CB8AC3E}">
        <p14:creationId xmlns:p14="http://schemas.microsoft.com/office/powerpoint/2010/main" val="2239092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4CC9F85-CFF2-8062-982D-DC5B3C64D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279" y="0"/>
            <a:ext cx="9179442" cy="318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59EFE7E1-7D6F-AD74-F174-DEE3CA153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512" y="3285460"/>
            <a:ext cx="5139071" cy="354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5947BE1-3960-EB23-5488-140338E38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43" y="3310005"/>
            <a:ext cx="4646535" cy="3547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3315930-2E6E-254F-B4F1-5DDB7BAB1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0376" y="3104509"/>
            <a:ext cx="4495831" cy="33494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1E1A13-96D3-BF7B-865B-C6D788DBE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811" y="107996"/>
            <a:ext cx="5976291" cy="2636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FDEED3-F614-C387-7A4C-D805F51F3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80" y="2872362"/>
            <a:ext cx="2649117" cy="3911211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A5E154C-5F43-4B2C-B4FE-F4F9DEBDF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831" y="212652"/>
            <a:ext cx="4750188" cy="6432698"/>
          </a:xfrm>
        </p:spPr>
        <p:txBody>
          <a:bodyPr>
            <a:noAutofit/>
          </a:bodyPr>
          <a:lstStyle/>
          <a:p>
            <a:pPr algn="ctr"/>
            <a:r>
              <a:rPr lang="cs-CZ" sz="1800" b="1" dirty="0"/>
              <a:t>Politické elity jsou často ovlivňované různými domácími veto hráči </a:t>
            </a:r>
            <a:r>
              <a:rPr lang="cs-CZ" sz="1800" dirty="0"/>
              <a:t>- formálními i neformálními - jejichž zájmy jsou ohroženy</a:t>
            </a:r>
          </a:p>
          <a:p>
            <a:pPr algn="ctr"/>
            <a:endParaRPr lang="cs-CZ" sz="1800" dirty="0"/>
          </a:p>
          <a:p>
            <a:pPr algn="ctr"/>
            <a:r>
              <a:rPr lang="cs-CZ" sz="1800" dirty="0"/>
              <a:t>„</a:t>
            </a:r>
            <a:r>
              <a:rPr lang="cs-CZ" sz="1800" b="1" dirty="0"/>
              <a:t>Veto hráči“ z kruhů blízkých politickým strukturám, </a:t>
            </a:r>
            <a:r>
              <a:rPr lang="cs-CZ" sz="1800" dirty="0"/>
              <a:t>jakým jsou podnikatelé, také lidé patřící k organizovanému zločinu až po bývalé úředníky policejních, vojenských a bezpečnostních sil, brzdí boj proti korupci a její pokrok</a:t>
            </a:r>
          </a:p>
          <a:p>
            <a:pPr algn="ctr"/>
            <a:endParaRPr lang="cs-CZ" sz="1800" dirty="0"/>
          </a:p>
          <a:p>
            <a:pPr algn="ctr"/>
            <a:r>
              <a:rPr lang="cs-CZ" sz="1800" b="1" dirty="0"/>
              <a:t>Brusel a jeho široce kritizovaný „</a:t>
            </a:r>
            <a:r>
              <a:rPr lang="cs-CZ" sz="1800" b="1" dirty="0" err="1"/>
              <a:t>stabilitokratický</a:t>
            </a:r>
            <a:r>
              <a:rPr lang="cs-CZ" sz="1800" b="1" dirty="0"/>
              <a:t>“ přístup </a:t>
            </a:r>
            <a:r>
              <a:rPr lang="cs-CZ" sz="1800" dirty="0"/>
              <a:t>k regionu ohrožuje demokracii a upřednostňuje stabilitu nad demokracií</a:t>
            </a:r>
          </a:p>
          <a:p>
            <a:pPr algn="ctr"/>
            <a:endParaRPr lang="cs-CZ" sz="1800" dirty="0"/>
          </a:p>
          <a:p>
            <a:pPr algn="ctr"/>
            <a:r>
              <a:rPr lang="cs-CZ" sz="1800" b="1" dirty="0"/>
              <a:t>Vliv EU </a:t>
            </a:r>
            <a:r>
              <a:rPr lang="cs-CZ" sz="1800" dirty="0"/>
              <a:t>v tomto regionu bohužel nadále přináší většinou </a:t>
            </a:r>
            <a:r>
              <a:rPr lang="cs-CZ" sz="1800" b="1" dirty="0"/>
              <a:t>pouze formální a tedy velmi omezené a povrchní domácí strukturální změny</a:t>
            </a:r>
          </a:p>
          <a:p>
            <a:pPr marL="0" indent="0" algn="ctr">
              <a:buNone/>
            </a:pPr>
            <a:endParaRPr lang="cs-CZ" sz="1800" dirty="0"/>
          </a:p>
          <a:p>
            <a:pPr algn="ctr"/>
            <a:endParaRPr lang="cs-CZ" sz="2800" dirty="0"/>
          </a:p>
          <a:p>
            <a:pPr algn="ctr"/>
            <a:endParaRPr lang="cs-CZ" sz="2800" dirty="0"/>
          </a:p>
          <a:p>
            <a:pPr algn="ctr"/>
            <a:endParaRPr lang="cs-CZ" sz="2800" dirty="0"/>
          </a:p>
          <a:p>
            <a:pPr algn="ctr"/>
            <a:endParaRPr lang="cs-CZ" sz="2800" dirty="0"/>
          </a:p>
          <a:p>
            <a:pPr algn="ctr"/>
            <a:endParaRPr lang="cs-CZ" sz="2800" dirty="0"/>
          </a:p>
          <a:p>
            <a:pPr algn="ctr"/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163852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4">
            <a:extLst>
              <a:ext uri="{FF2B5EF4-FFF2-40B4-BE49-F238E27FC236}">
                <a16:creationId xmlns:a16="http://schemas.microsoft.com/office/drawing/2014/main" id="{A2A9FA07-CF51-C9A7-10A8-282147417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839" y="0"/>
            <a:ext cx="4789925" cy="2932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3">
            <a:extLst>
              <a:ext uri="{FF2B5EF4-FFF2-40B4-BE49-F238E27FC236}">
                <a16:creationId xmlns:a16="http://schemas.microsoft.com/office/drawing/2014/main" id="{5C0E84D8-DD14-6492-F916-2ABC0CB28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694" y="2009553"/>
            <a:ext cx="3424410" cy="4238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Box 4">
            <a:extLst>
              <a:ext uri="{FF2B5EF4-FFF2-40B4-BE49-F238E27FC236}">
                <a16:creationId xmlns:a16="http://schemas.microsoft.com/office/drawing/2014/main" id="{31AF34F4-8725-06D0-0378-FFB953F8E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2021" y="2070725"/>
            <a:ext cx="20308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1400" dirty="0">
                <a:solidFill>
                  <a:srgbClr val="000090"/>
                </a:solidFill>
                <a:latin typeface="Arial" panose="020B0604020202020204" pitchFamily="34" charset="0"/>
              </a:rPr>
              <a:t>Zdroj</a:t>
            </a:r>
            <a:r>
              <a:rPr lang="en-US" altLang="en-US" sz="1400" dirty="0">
                <a:solidFill>
                  <a:srgbClr val="000090"/>
                </a:solidFill>
                <a:latin typeface="Arial" panose="020B0604020202020204" pitchFamily="34" charset="0"/>
              </a:rPr>
              <a:t>: </a:t>
            </a:r>
            <a:r>
              <a:rPr lang="en-US" altLang="en-US" sz="1400" i="1" dirty="0">
                <a:solidFill>
                  <a:srgbClr val="000090"/>
                </a:solidFill>
                <a:latin typeface="Arial" panose="020B0604020202020204" pitchFamily="34" charset="0"/>
              </a:rPr>
              <a:t>The Economist</a:t>
            </a:r>
            <a:r>
              <a:rPr lang="en-US" altLang="en-US" sz="1400" dirty="0">
                <a:solidFill>
                  <a:srgbClr val="00009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86CD75A-8D5A-D0C3-7B50-C477CA361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4772" y="3055227"/>
            <a:ext cx="4904831" cy="3432946"/>
          </a:xfrm>
        </p:spPr>
        <p:txBody>
          <a:bodyPr>
            <a:noAutofit/>
          </a:bodyPr>
          <a:lstStyle/>
          <a:p>
            <a:pPr algn="ctr"/>
            <a:r>
              <a:rPr lang="cs-CZ" sz="1700" b="1" dirty="0"/>
              <a:t>Důkazy skutečných domácích reforem jsou proto vzácné</a:t>
            </a:r>
            <a:r>
              <a:rPr lang="cs-CZ" sz="1700" dirty="0"/>
              <a:t>, zatímco </a:t>
            </a:r>
            <a:r>
              <a:rPr lang="cs-CZ" sz="1700" b="1" dirty="0"/>
              <a:t>domácí politické elity pokračují v deklarativní podpoře integračního procesu ke vstupu do EU</a:t>
            </a:r>
            <a:r>
              <a:rPr lang="cs-CZ" sz="1700" dirty="0"/>
              <a:t> a jsou hrdí na to, že </a:t>
            </a:r>
            <a:r>
              <a:rPr lang="cs-CZ" sz="1700" b="1" dirty="0"/>
              <a:t>jsou považováni za reformisty</a:t>
            </a:r>
            <a:r>
              <a:rPr lang="cs-CZ" sz="1700" dirty="0"/>
              <a:t> </a:t>
            </a:r>
          </a:p>
          <a:p>
            <a:pPr algn="ctr"/>
            <a:r>
              <a:rPr lang="cs-CZ" sz="1700" dirty="0"/>
              <a:t>T</a:t>
            </a:r>
            <a:r>
              <a:rPr lang="cs-CZ" sz="1700" b="1" dirty="0"/>
              <a:t>ransformační síla EU v regionu je malá a omezená.</a:t>
            </a:r>
            <a:r>
              <a:rPr lang="cs-CZ" sz="1700" dirty="0"/>
              <a:t> </a:t>
            </a:r>
            <a:r>
              <a:rPr lang="cs-CZ" sz="1700" b="1" dirty="0"/>
              <a:t>Státy Západního Balkánu opravdu budují komplexnější vzájemné vztahy a otevírají cesty vzájemné spolupráce</a:t>
            </a:r>
            <a:r>
              <a:rPr lang="cs-CZ" sz="1700" dirty="0"/>
              <a:t>, ale tento proces je stále v ohrožení kvůli minulosti (zneužití v politickém diskurzu)</a:t>
            </a:r>
          </a:p>
          <a:p>
            <a:pPr algn="ctr"/>
            <a:r>
              <a:rPr lang="cs-CZ" sz="1700" dirty="0"/>
              <a:t>Bez ohledu na svůj úspěch v této oblasti, zůstává tento region </a:t>
            </a:r>
            <a:r>
              <a:rPr lang="cs-CZ" sz="1700" b="1" dirty="0"/>
              <a:t>sužován otázkami minulosti</a:t>
            </a:r>
          </a:p>
          <a:p>
            <a:pPr marL="0" indent="0" algn="ctr">
              <a:buNone/>
            </a:pPr>
            <a:endParaRPr lang="cs-CZ" sz="1700" dirty="0"/>
          </a:p>
          <a:p>
            <a:pPr algn="ctr"/>
            <a:endParaRPr lang="cs-CZ" sz="1500" dirty="0"/>
          </a:p>
          <a:p>
            <a:pPr algn="ctr"/>
            <a:endParaRPr lang="cs-CZ" sz="1500" dirty="0"/>
          </a:p>
          <a:p>
            <a:pPr algn="ctr"/>
            <a:endParaRPr lang="cs-CZ" sz="1500" dirty="0"/>
          </a:p>
          <a:p>
            <a:pPr algn="ctr"/>
            <a:endParaRPr lang="cs-CZ" sz="1500" dirty="0"/>
          </a:p>
          <a:p>
            <a:pPr algn="ctr"/>
            <a:endParaRPr lang="cs-CZ" sz="1500" dirty="0"/>
          </a:p>
          <a:p>
            <a:pPr algn="ctr"/>
            <a:endParaRPr lang="cs-CZ" sz="1500" dirty="0"/>
          </a:p>
          <a:p>
            <a:pPr algn="ctr"/>
            <a:endParaRPr lang="cs-CZ" sz="1500" dirty="0"/>
          </a:p>
          <a:p>
            <a:pPr algn="ctr"/>
            <a:endParaRPr lang="cs-CZ" sz="1500" dirty="0"/>
          </a:p>
          <a:p>
            <a:pPr algn="ctr"/>
            <a:endParaRPr lang="cs-CZ" sz="15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0D5AF3-26FB-3219-B1E9-C57DFB70A7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151289" cy="30783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065D02-608E-1323-A716-8D86DC789D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08745"/>
            <a:ext cx="4088892" cy="33589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D20171-01BF-E771-E54C-7A4B0F085F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7669" y="4529502"/>
            <a:ext cx="1091223" cy="48439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11EEA1-0DD5-C9C6-102A-211458283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66" y="138223"/>
            <a:ext cx="11876689" cy="661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490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71600" y="335810"/>
            <a:ext cx="9601200" cy="1485900"/>
          </a:xfrm>
        </p:spPr>
        <p:txBody>
          <a:bodyPr/>
          <a:lstStyle/>
          <a:p>
            <a:r>
              <a:rPr lang="cs-CZ" dirty="0"/>
              <a:t>Rozšiřování EU a Východní rozšíření v 2004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1371600" y="1821710"/>
            <a:ext cx="9601200" cy="4232031"/>
          </a:xfrm>
        </p:spPr>
        <p:txBody>
          <a:bodyPr>
            <a:normAutofit fontScale="92500" lnSpcReduction="10000"/>
          </a:bodyPr>
          <a:lstStyle/>
          <a:p>
            <a:r>
              <a:rPr lang="cs-CZ" sz="2800" dirty="0"/>
              <a:t>Řada zemí v okolí EU má ambice do Unie vstoupit</a:t>
            </a:r>
          </a:p>
          <a:p>
            <a:r>
              <a:rPr lang="cs-CZ" sz="2800" dirty="0"/>
              <a:t>Rozšiřování a vyjednávání o něm je velmi silným nástrojem zahraniční politiky</a:t>
            </a:r>
          </a:p>
          <a:p>
            <a:r>
              <a:rPr lang="cs-CZ" sz="2800" dirty="0"/>
              <a:t>Země, které do EU chtějí vstoupit, jsou motivovány k reformám a ochotné spolupracovat</a:t>
            </a:r>
          </a:p>
          <a:p>
            <a:r>
              <a:rPr lang="cs-CZ" sz="2800" dirty="0"/>
              <a:t>Přineslo do Unie řadu států – názorové rozmělnění, přesun rovnováhy více na východ</a:t>
            </a:r>
          </a:p>
          <a:p>
            <a:r>
              <a:rPr lang="cs-CZ" sz="2800" dirty="0"/>
              <a:t>Dvě vlny – 2004 a 2007, pak Chorvatsko 2013</a:t>
            </a:r>
          </a:p>
          <a:p>
            <a:r>
              <a:rPr lang="cs-CZ" sz="2800" dirty="0"/>
              <a:t>Unie na tyto státy působila už od 90. let, aby „nesešly ze správné cesty“</a:t>
            </a:r>
          </a:p>
          <a:p>
            <a:endParaRPr lang="cs-CZ" sz="2800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6571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71600" y="328449"/>
            <a:ext cx="9601200" cy="1485900"/>
          </a:xfrm>
        </p:spPr>
        <p:txBody>
          <a:bodyPr/>
          <a:lstStyle/>
          <a:p>
            <a:r>
              <a:rPr lang="cs-CZ" dirty="0"/>
              <a:t>Kodaňská kritéria, Kondicionalita a Členství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1287517" y="1814349"/>
            <a:ext cx="10468708" cy="4580792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80000"/>
              </a:lnSpc>
            </a:pPr>
            <a:r>
              <a:rPr lang="cs-CZ" sz="2800" dirty="0"/>
              <a:t>Vznik 1993, jasně daná kritéria, co musí stát splňovat, aby mohl vstoupit</a:t>
            </a:r>
          </a:p>
          <a:p>
            <a:pPr>
              <a:lnSpc>
                <a:spcPct val="80000"/>
              </a:lnSpc>
            </a:pPr>
            <a:r>
              <a:rPr lang="cs-CZ" sz="2800" dirty="0"/>
              <a:t>Politická – institucionální stabilita, demokracie a právní stát, dodržování lidských práv</a:t>
            </a:r>
          </a:p>
          <a:p>
            <a:pPr>
              <a:lnSpc>
                <a:spcPct val="80000"/>
              </a:lnSpc>
            </a:pPr>
            <a:r>
              <a:rPr lang="cs-CZ" sz="2800" dirty="0"/>
              <a:t>Ekonomická – tržní hospodářství, konkurenceschopnost</a:t>
            </a:r>
          </a:p>
          <a:p>
            <a:pPr>
              <a:lnSpc>
                <a:spcPct val="80000"/>
              </a:lnSpc>
            </a:pPr>
            <a:r>
              <a:rPr lang="fr-FR" sz="2800" dirty="0"/>
              <a:t>Acquis</a:t>
            </a:r>
            <a:r>
              <a:rPr lang="cs-CZ" sz="2800" dirty="0"/>
              <a:t> – schopnost dostát závazkům, včetně podílení se na HMU</a:t>
            </a:r>
          </a:p>
          <a:p>
            <a:pPr>
              <a:lnSpc>
                <a:spcPct val="80000"/>
              </a:lnSpc>
            </a:pPr>
            <a:r>
              <a:rPr lang="cs-CZ" sz="2800" dirty="0"/>
              <a:t>Kapacita EU nový stát přijmout</a:t>
            </a:r>
          </a:p>
          <a:p>
            <a:r>
              <a:rPr lang="cs-CZ" sz="2800" dirty="0"/>
              <a:t>Členství v Unii velmi atraktivní</a:t>
            </a:r>
          </a:p>
          <a:p>
            <a:r>
              <a:rPr lang="cs-CZ" sz="2800" dirty="0"/>
              <a:t>V rámci přístupu musí státy přebírat evropské </a:t>
            </a:r>
            <a:r>
              <a:rPr lang="fr-FR" sz="2800" dirty="0"/>
              <a:t>acquis</a:t>
            </a:r>
          </a:p>
          <a:p>
            <a:r>
              <a:rPr lang="en-GB" sz="2800" dirty="0"/>
              <a:t>“Power of attraction” </a:t>
            </a:r>
            <a:r>
              <a:rPr lang="cs-CZ" sz="2800" dirty="0"/>
              <a:t>– Unie si členstvím dokáže vynutit reformy</a:t>
            </a:r>
          </a:p>
          <a:p>
            <a:r>
              <a:rPr lang="cs-CZ" sz="2800" dirty="0"/>
              <a:t>Možnost členství musí být uvěřitelná</a:t>
            </a:r>
          </a:p>
          <a:p>
            <a:r>
              <a:rPr lang="cs-CZ" sz="2800" dirty="0"/>
              <a:t>Pro mnoho zemí je v současné chvíli členství velmi vzdálené („far shot“)</a:t>
            </a:r>
          </a:p>
          <a:p>
            <a:pPr>
              <a:lnSpc>
                <a:spcPct val="80000"/>
              </a:lnSpc>
            </a:pPr>
            <a:endParaRPr lang="cs-CZ" sz="2800" dirty="0"/>
          </a:p>
          <a:p>
            <a:pPr>
              <a:lnSpc>
                <a:spcPct val="80000"/>
              </a:lnSpc>
            </a:pPr>
            <a:endParaRPr lang="cs-CZ" sz="2800" dirty="0"/>
          </a:p>
          <a:p>
            <a:pPr marL="0" indent="0">
              <a:lnSpc>
                <a:spcPct val="80000"/>
              </a:lnSpc>
              <a:buNone/>
            </a:pPr>
            <a:endParaRPr lang="cs-CZ" sz="2800" dirty="0"/>
          </a:p>
          <a:p>
            <a:pPr>
              <a:lnSpc>
                <a:spcPct val="80000"/>
              </a:lnSpc>
            </a:pPr>
            <a:endParaRPr lang="cs-CZ" sz="28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82022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12D5052-A074-5382-D7D0-AA3B400AAE66}"/>
              </a:ext>
            </a:extLst>
          </p:cNvPr>
          <p:cNvSpPr txBox="1"/>
          <p:nvPr/>
        </p:nvSpPr>
        <p:spPr>
          <a:xfrm>
            <a:off x="7423400" y="6036232"/>
            <a:ext cx="35256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hlinkClick r:id="rId2"/>
              </a:rPr>
              <a:t>https://www.youtube.com/watch?v=1TaTkh4767k</a:t>
            </a:r>
            <a:r>
              <a:rPr lang="en-US" b="1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F96668-304F-1F00-DF33-917A7DD11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2865"/>
            <a:ext cx="5954233" cy="54651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E52261-2C55-DBF7-000C-A9617277E0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3097" y="6507126"/>
            <a:ext cx="1360631" cy="3508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CF08A1-30C6-595A-CAB4-B41930D4C4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7770" y="0"/>
            <a:ext cx="5896947" cy="585854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6C0EE33-E75D-6970-5F31-695575724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158" y="137063"/>
            <a:ext cx="5241851" cy="936825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Vstup do EU: jak to funguje?</a:t>
            </a:r>
          </a:p>
        </p:txBody>
      </p:sp>
    </p:spTree>
    <p:extLst>
      <p:ext uri="{BB962C8B-B14F-4D97-AF65-F5344CB8AC3E}">
        <p14:creationId xmlns:p14="http://schemas.microsoft.com/office/powerpoint/2010/main" val="2048476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1E34A2EA-E416-F036-E823-304B86F24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48"/>
            <a:ext cx="5826642" cy="5508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CDB7B349-3E64-5772-775A-F9DC02C26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316" y="1465545"/>
            <a:ext cx="6471683" cy="5392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8277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B63A6D-4D66-F703-C0B7-14C7933B3111}"/>
              </a:ext>
            </a:extLst>
          </p:cNvPr>
          <p:cNvSpPr txBox="1"/>
          <p:nvPr/>
        </p:nvSpPr>
        <p:spPr>
          <a:xfrm>
            <a:off x="4924149" y="4142232"/>
            <a:ext cx="18678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hlinkClick r:id="rId2"/>
              </a:rPr>
              <a:t>https://www.youtube.com/watch?v=TT7x92d6P0o</a:t>
            </a:r>
            <a:r>
              <a:rPr lang="en-US" b="1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B2604F-18CB-8086-C36D-F102CBCBF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6086" y="0"/>
            <a:ext cx="4703950" cy="21812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7F8CF2-DBEC-6808-878D-75C043D4D4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2285999"/>
            <a:ext cx="4924150" cy="4572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24646C-99D4-772B-DB6D-60C4796A3F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9265" y="2286000"/>
            <a:ext cx="5312735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79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9541" y="96505"/>
            <a:ext cx="3834208" cy="492370"/>
          </a:xfrm>
        </p:spPr>
        <p:txBody>
          <a:bodyPr>
            <a:normAutofit/>
          </a:bodyPr>
          <a:lstStyle/>
          <a:p>
            <a:r>
              <a:rPr lang="cs-CZ" sz="2500" dirty="0"/>
              <a:t>Kandidátské země a další 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35935" y="588875"/>
            <a:ext cx="5446192" cy="2523024"/>
          </a:xfrm>
        </p:spPr>
        <p:txBody>
          <a:bodyPr>
            <a:noAutofit/>
          </a:bodyPr>
          <a:lstStyle/>
          <a:p>
            <a:pPr algn="ctr"/>
            <a:r>
              <a:rPr lang="cs-CZ" sz="1700" dirty="0"/>
              <a:t>Černá Hora (2010/2012 otevřeny přístupové rozhovory), Severní Makedonie (od 2005, *2022), Island (2010/pozastaveno), Srbsko (2012/2014), Turecko (1999/-), Albánie (2014/*2022)// </a:t>
            </a:r>
            <a:r>
              <a:rPr lang="cs-CZ" sz="1700" dirty="0" err="1"/>
              <a:t>BiH+Kosovo</a:t>
            </a:r>
            <a:endParaRPr lang="cs-CZ" sz="1700" dirty="0"/>
          </a:p>
          <a:p>
            <a:pPr algn="ctr"/>
            <a:r>
              <a:rPr lang="cs-CZ" sz="1700" dirty="0"/>
              <a:t>Jádrem jsou přístupové rozhovory a </a:t>
            </a:r>
            <a:r>
              <a:rPr lang="en-US" sz="1700" dirty="0"/>
              <a:t>screening</a:t>
            </a:r>
          </a:p>
          <a:p>
            <a:pPr algn="ctr"/>
            <a:r>
              <a:rPr lang="cs-CZ" sz="1700" dirty="0"/>
              <a:t>Poté jsou otevírány jednotlivé kapitoly a následuje uzavírání kapitol</a:t>
            </a:r>
          </a:p>
          <a:p>
            <a:pPr algn="ctr"/>
            <a:r>
              <a:rPr lang="cs-CZ" sz="1700" dirty="0"/>
              <a:t>Tato politika byla vytvořena v roce 2004 jako rámec vztahů se sousedními zeměmi</a:t>
            </a:r>
          </a:p>
          <a:p>
            <a:pPr algn="ctr"/>
            <a:r>
              <a:rPr lang="cs-CZ" sz="1700" dirty="0"/>
              <a:t>Prvním záměrem bylo kapitalizovat vztahy nových členských států se zeměmi Východní Evropy </a:t>
            </a:r>
          </a:p>
          <a:p>
            <a:pPr algn="ctr"/>
            <a:r>
              <a:rPr lang="cs-CZ" sz="1700" dirty="0"/>
              <a:t>Požadavek jižních zemí EU na zařazení středomořských států</a:t>
            </a:r>
          </a:p>
          <a:p>
            <a:pPr algn="ctr"/>
            <a:r>
              <a:rPr lang="cs-CZ" sz="1700" dirty="0"/>
              <a:t>Snaha stabilizovat státy v sousedství</a:t>
            </a:r>
          </a:p>
          <a:p>
            <a:pPr algn="ctr"/>
            <a:r>
              <a:rPr lang="cs-CZ" sz="1700" dirty="0"/>
              <a:t>V zásadě se jedná o bilaterální vztahy mezi EU a danou konkrétní zemí (politika sousedství 16 zemí - Alžírsko, Arménie, Ázerbájdžán, Bělorusko, Egypt, Gruzie, Izrael, Jordánsko, Libanon, Libye, Moldávie, Maroko, Palestina, Sýrie, Tunisko a Ukrajina)</a:t>
            </a:r>
          </a:p>
          <a:p>
            <a:pPr algn="ctr"/>
            <a:endParaRPr lang="cs-CZ" sz="1700" dirty="0"/>
          </a:p>
          <a:p>
            <a:endParaRPr lang="cs-CZ" sz="1700" dirty="0"/>
          </a:p>
          <a:p>
            <a:endParaRPr lang="cs-CZ" sz="1700" dirty="0"/>
          </a:p>
        </p:txBody>
      </p:sp>
      <p:pic>
        <p:nvPicPr>
          <p:cNvPr id="11" name="Picture 10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5A3E726B-85B2-A040-8568-D04B5A821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2127" y="213464"/>
            <a:ext cx="6309873" cy="643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303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0" y="141891"/>
            <a:ext cx="9601200" cy="1485900"/>
          </a:xfrm>
        </p:spPr>
        <p:txBody>
          <a:bodyPr>
            <a:normAutofit/>
          </a:bodyPr>
          <a:lstStyle/>
          <a:p>
            <a:r>
              <a:rPr lang="cs-CZ" sz="4000" dirty="0"/>
              <a:t>Praktické fungování EPS a ENPI, Migrace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1295400" y="946299"/>
            <a:ext cx="10084676" cy="5656520"/>
          </a:xfrm>
        </p:spPr>
        <p:txBody>
          <a:bodyPr>
            <a:normAutofit fontScale="92500" lnSpcReduction="20000"/>
          </a:bodyPr>
          <a:lstStyle/>
          <a:p>
            <a:r>
              <a:rPr lang="cs-CZ" sz="2200" dirty="0"/>
              <a:t>Hlavním nástrojem jsou akční plány – programy konkrétních reforem v dané zemi v různých oblastech – demokracie, přístup na trh EU, justice a vnitro</a:t>
            </a:r>
          </a:p>
          <a:p>
            <a:r>
              <a:rPr lang="cs-CZ" sz="2200" dirty="0"/>
              <a:t>Prioritizace oblastí</a:t>
            </a:r>
          </a:p>
          <a:p>
            <a:r>
              <a:rPr lang="cs-CZ" sz="2200" dirty="0"/>
              <a:t>Monitorování pokroku</a:t>
            </a:r>
          </a:p>
          <a:p>
            <a:r>
              <a:rPr lang="cs-CZ" sz="2200" dirty="0"/>
              <a:t>Hlavním nástrojem spolupráce je ENPI</a:t>
            </a:r>
          </a:p>
          <a:p>
            <a:r>
              <a:rPr lang="cs-CZ" sz="2200" dirty="0"/>
              <a:t>Široké možnosti využití v oblasti politických, hospodářských i sociálních reforem</a:t>
            </a:r>
          </a:p>
          <a:p>
            <a:r>
              <a:rPr lang="cs-CZ" sz="2200" dirty="0"/>
              <a:t>Rozpočet pro roky 2014-2020 byl 15,4 miliard EUR</a:t>
            </a:r>
          </a:p>
          <a:p>
            <a:r>
              <a:rPr lang="cs-CZ" sz="2200" dirty="0"/>
              <a:t>Finanční prostředky z něj nejsou svázány s případnou budoucí kandidaturou země do Unie</a:t>
            </a:r>
          </a:p>
          <a:p>
            <a:r>
              <a:rPr lang="cs-CZ" sz="2400" dirty="0"/>
              <a:t>Opakující se problém, spolupráce se sousedními zeměmi je z hlediska migrace klíčová</a:t>
            </a:r>
          </a:p>
          <a:p>
            <a:r>
              <a:rPr lang="cs-CZ" sz="2400" dirty="0"/>
              <a:t>Tvoří nárazníková zóna a existence readmisních dohod</a:t>
            </a:r>
          </a:p>
          <a:p>
            <a:r>
              <a:rPr lang="cs-CZ" sz="2400" dirty="0"/>
              <a:t>Nejproblematičtější hranice byla dlouhodobě turecko-řecká – potřeba akce FRONTEX</a:t>
            </a:r>
          </a:p>
          <a:p>
            <a:r>
              <a:rPr lang="cs-CZ" sz="2400" dirty="0"/>
              <a:t>Otázka otevírání kanálů legální migrace a smlouva s Tureckem z 2016 jako základ </a:t>
            </a:r>
            <a:endParaRPr lang="cs-CZ" sz="2200" dirty="0"/>
          </a:p>
          <a:p>
            <a:endParaRPr lang="cs-CZ" sz="2200" dirty="0"/>
          </a:p>
          <a:p>
            <a:endParaRPr lang="cs-CZ" sz="28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18354341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292</TotalTime>
  <Words>840</Words>
  <Application>Microsoft Macintosh PowerPoint</Application>
  <PresentationFormat>Widescreen</PresentationFormat>
  <Paragraphs>90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Franklin Gothic Book</vt:lpstr>
      <vt:lpstr>Crop</vt:lpstr>
      <vt:lpstr>*Rozšíření EU  *BALKANIZACE vs. EVROPEIZACE:</vt:lpstr>
      <vt:lpstr>PowerPoint Presentation</vt:lpstr>
      <vt:lpstr>Rozšiřování EU a Východní rozšíření v 2004</vt:lpstr>
      <vt:lpstr>Kodaňská kritéria, Kondicionalita a Členství</vt:lpstr>
      <vt:lpstr>Vstup do EU: jak to funguje?</vt:lpstr>
      <vt:lpstr>PowerPoint Presentation</vt:lpstr>
      <vt:lpstr>PowerPoint Presentation</vt:lpstr>
      <vt:lpstr>Kandidátské země a další  </vt:lpstr>
      <vt:lpstr>Praktické fungování EPS a ENPI, Migrace</vt:lpstr>
      <vt:lpstr>Nástroje předvstupní pomoci</vt:lpstr>
      <vt:lpstr>EU a Západní Balkán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BALKANIZACE vs. EVROPEIZACE:</dc:title>
  <dc:creator>Vladimir Đorđević</dc:creator>
  <cp:lastModifiedBy>Vladimir Đorđević</cp:lastModifiedBy>
  <cp:revision>98</cp:revision>
  <cp:lastPrinted>2021-03-17T11:48:29Z</cp:lastPrinted>
  <dcterms:created xsi:type="dcterms:W3CDTF">2019-10-01T08:05:46Z</dcterms:created>
  <dcterms:modified xsi:type="dcterms:W3CDTF">2022-10-04T10:43:41Z</dcterms:modified>
</cp:coreProperties>
</file>