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0" r:id="rId7"/>
    <p:sldId id="282" r:id="rId8"/>
    <p:sldId id="266" r:id="rId9"/>
    <p:sldId id="283" r:id="rId10"/>
    <p:sldId id="269" r:id="rId11"/>
    <p:sldId id="258" r:id="rId12"/>
    <p:sldId id="261" r:id="rId13"/>
    <p:sldId id="284" r:id="rId14"/>
    <p:sldId id="278" r:id="rId15"/>
    <p:sldId id="285" r:id="rId16"/>
    <p:sldId id="275" r:id="rId17"/>
    <p:sldId id="286" r:id="rId18"/>
    <p:sldId id="267" r:id="rId19"/>
    <p:sldId id="271" r:id="rId20"/>
    <p:sldId id="270" r:id="rId21"/>
    <p:sldId id="272" r:id="rId22"/>
    <p:sldId id="2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4" d="100"/>
          <a:sy n="104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Rozvojová politika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Listopad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konsenzus o rozvoji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2005</a:t>
            </a:r>
          </a:p>
          <a:p>
            <a:r>
              <a:rPr lang="cs-CZ" dirty="0"/>
              <a:t>Rozsáhlé debaty mezi členskými státy</a:t>
            </a:r>
          </a:p>
          <a:p>
            <a:r>
              <a:rPr lang="cs-CZ" dirty="0"/>
              <a:t>„Normativní síla Evropa“</a:t>
            </a:r>
          </a:p>
          <a:p>
            <a:r>
              <a:rPr lang="cs-CZ" dirty="0"/>
              <a:t>Bezpečnost jako podmínka rozvoje</a:t>
            </a:r>
          </a:p>
          <a:p>
            <a:r>
              <a:rPr lang="cs-CZ" dirty="0"/>
              <a:t>V roce 2017 přijat </a:t>
            </a:r>
            <a:r>
              <a:rPr lang="cs-CZ" dirty="0" err="1"/>
              <a:t>noový</a:t>
            </a:r>
            <a:r>
              <a:rPr lang="cs-CZ" dirty="0"/>
              <a:t> dokument v rámci Agendy 2030 OSN</a:t>
            </a:r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Specifický – stál mimo rozpočet EU, je plněn přímo členskými státy – od roku období 2021-2027 změna, stal se součástí rozpočtu EU</a:t>
            </a:r>
          </a:p>
          <a:p>
            <a:r>
              <a:rPr lang="cs-CZ" dirty="0"/>
              <a:t>Představuje 30 procent veškerých prostředků rozvojové pomoci EU</a:t>
            </a:r>
          </a:p>
          <a:p>
            <a:r>
              <a:rPr lang="cs-CZ" dirty="0"/>
              <a:t>Postupně narůstal až na 22 miliard EUR (2008-13), 30 miliard EUR (2014-20) – minimální nárůst</a:t>
            </a:r>
          </a:p>
          <a:p>
            <a:r>
              <a:rPr lang="cs-CZ" dirty="0"/>
              <a:t>Dobrá „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ODA 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Celková ODA zemí EU by měla být 0.7 procenta HND ve starých členských státech a 0.33 procenta v nových</a:t>
            </a:r>
          </a:p>
          <a:p>
            <a:r>
              <a:rPr lang="cs-CZ" dirty="0" err="1"/>
              <a:t>Economická</a:t>
            </a:r>
            <a:r>
              <a:rPr lang="cs-CZ" dirty="0"/>
              <a:t> krize vedla ke škrtům v ODA</a:t>
            </a:r>
          </a:p>
          <a:p>
            <a:r>
              <a:rPr lang="cs-CZ" dirty="0"/>
              <a:t>ČS platily v roce 2011 v průměru 0.43 procenta, 2015 naprostá většina závazek nesplnila</a:t>
            </a:r>
          </a:p>
          <a:p>
            <a:r>
              <a:rPr lang="cs-CZ" dirty="0"/>
              <a:t>Nyní cíl do 2030</a:t>
            </a:r>
          </a:p>
          <a:p>
            <a:r>
              <a:rPr lang="cs-CZ" dirty="0"/>
              <a:t>Z krátkodobého hlediska otázka dopadu COVID</a:t>
            </a:r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6A184-F9CA-307F-B9CB-DB95E390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9F8F8AE-4699-BAE3-13B3-317D9420B98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54" y="620688"/>
            <a:ext cx="6952691" cy="5709121"/>
          </a:xfrm>
        </p:spPr>
      </p:pic>
    </p:spTree>
    <p:extLst>
      <p:ext uri="{BB962C8B-B14F-4D97-AF65-F5344CB8AC3E}">
        <p14:creationId xmlns:p14="http://schemas.microsoft.com/office/powerpoint/2010/main" val="1411279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7694478-2251-0C8F-7875-92CCD5C474A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28" y="794640"/>
            <a:ext cx="7786953" cy="5765561"/>
          </a:xfrm>
        </p:spPr>
      </p:pic>
    </p:spTree>
    <p:extLst>
      <p:ext uri="{BB962C8B-B14F-4D97-AF65-F5344CB8AC3E}">
        <p14:creationId xmlns:p14="http://schemas.microsoft.com/office/powerpoint/2010/main" val="3965950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Two-charts-final-m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7467600" cy="4480560"/>
          </a:xfrm>
        </p:spPr>
      </p:pic>
    </p:spTree>
    <p:extLst>
      <p:ext uri="{BB962C8B-B14F-4D97-AF65-F5344CB8AC3E}">
        <p14:creationId xmlns:p14="http://schemas.microsoft.com/office/powerpoint/2010/main" val="2241155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Official_development_assistance_as_share_of_gross_national_income,_EU-27,_2005-2019_(%_of_GNI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7467600" cy="408670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FB458-2224-E600-3736-63C09938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64C33B3-A63E-2D71-B3F9-129BCEBAA70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80728"/>
            <a:ext cx="7558644" cy="5364921"/>
          </a:xfrm>
        </p:spPr>
      </p:pic>
    </p:spTree>
    <p:extLst>
      <p:ext uri="{BB962C8B-B14F-4D97-AF65-F5344CB8AC3E}">
        <p14:creationId xmlns:p14="http://schemas.microsoft.com/office/powerpoint/2010/main" val="1442812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Rozvojová soutěž?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Důležitost EU jako poskytovatele pomoci klesá s ohledem na vstup jiných partnerů</a:t>
            </a:r>
          </a:p>
          <a:p>
            <a:r>
              <a:rPr lang="cs-CZ" dirty="0"/>
              <a:t>Tradičně největším donorem jako stát jsou USA, silné je i Japonsko a Austrálie</a:t>
            </a:r>
          </a:p>
          <a:p>
            <a:r>
              <a:rPr lang="cs-CZ" dirty="0"/>
              <a:t>Čína stále silnější v Africe a jiných částech světa</a:t>
            </a:r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související s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Paralelní existence pomoci ČS a EU</a:t>
            </a:r>
          </a:p>
          <a:p>
            <a:r>
              <a:rPr lang="cs-CZ" dirty="0"/>
              <a:t>Otázka kompetencí</a:t>
            </a:r>
          </a:p>
          <a:p>
            <a:r>
              <a:rPr lang="cs-CZ" dirty="0"/>
              <a:t>Státy, které dávají na pomoc hodně peněz, si chtějí zachovat kompetence </a:t>
            </a:r>
          </a:p>
          <a:p>
            <a:r>
              <a:rPr lang="cs-CZ" dirty="0"/>
              <a:t>Státy SVE hrají menší roli </a:t>
            </a:r>
          </a:p>
          <a:p>
            <a:r>
              <a:rPr lang="cs-CZ" dirty="0"/>
              <a:t>DG DEVE a </a:t>
            </a:r>
            <a:r>
              <a:rPr lang="cs-CZ" dirty="0" err="1"/>
              <a:t>Trade</a:t>
            </a:r>
            <a:r>
              <a:rPr lang="cs-CZ" dirty="0"/>
              <a:t> a EEAS nesdílejí společnou vizi rozvojové politiky </a:t>
            </a:r>
          </a:p>
          <a:p>
            <a:r>
              <a:rPr lang="cs-CZ" dirty="0"/>
              <a:t>Bude se započítávat čím dál víc spolupráce v oblasti migrace</a:t>
            </a:r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Logika rozvojové politiky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Spousta aktérů a zdrojů – členské státy samy a skrze EDF, Evropská komise</a:t>
            </a:r>
          </a:p>
          <a:p>
            <a:r>
              <a:rPr lang="cs-CZ" dirty="0"/>
              <a:t>Historická odpovědnost za koloniální minulost</a:t>
            </a:r>
          </a:p>
          <a:p>
            <a:r>
              <a:rPr lang="cs-CZ" dirty="0"/>
              <a:t>Zajištění si přísunu základních surovin </a:t>
            </a:r>
          </a:p>
          <a:p>
            <a:r>
              <a:rPr lang="cs-CZ" dirty="0"/>
              <a:t>Otevření bývalých kolonií obchodu a investicím </a:t>
            </a:r>
          </a:p>
          <a:p>
            <a:r>
              <a:rPr lang="cs-CZ" dirty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Humanitární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ECHO Department v rámci Komise</a:t>
            </a:r>
          </a:p>
          <a:p>
            <a:r>
              <a:rPr lang="cs-CZ" dirty="0"/>
              <a:t>EU sama o sobě druhým největším donorem po USA</a:t>
            </a:r>
          </a:p>
          <a:p>
            <a:r>
              <a:rPr lang="cs-CZ" dirty="0"/>
              <a:t>EK a ČS dohromady představují polovinu celkové humanitární pomoci</a:t>
            </a:r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stávající rozvojové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Easterly</a:t>
            </a:r>
            <a:r>
              <a:rPr lang="cs-CZ" dirty="0"/>
              <a:t> – Břímě bílého muže </a:t>
            </a:r>
          </a:p>
          <a:p>
            <a:r>
              <a:rPr lang="cs-CZ" dirty="0"/>
              <a:t>     - Plánovači </a:t>
            </a:r>
            <a:r>
              <a:rPr lang="cs-CZ" dirty="0" err="1"/>
              <a:t>vs</a:t>
            </a:r>
            <a:r>
              <a:rPr lang="cs-CZ" dirty="0"/>
              <a:t> Hledači</a:t>
            </a:r>
          </a:p>
          <a:p>
            <a:r>
              <a:rPr lang="cs-CZ" dirty="0"/>
              <a:t>     - Globální plány nefungují</a:t>
            </a:r>
          </a:p>
          <a:p>
            <a:r>
              <a:rPr lang="cs-CZ" dirty="0"/>
              <a:t>     - Mělo by dojít k </a:t>
            </a:r>
            <a:r>
              <a:rPr lang="cs-CZ" dirty="0" err="1"/>
              <a:t>zangažování</a:t>
            </a:r>
            <a:r>
              <a:rPr lang="cs-CZ" dirty="0"/>
              <a:t> místních</a:t>
            </a:r>
          </a:p>
          <a:p>
            <a:r>
              <a:rPr lang="cs-CZ" dirty="0" err="1"/>
              <a:t>Moyo</a:t>
            </a:r>
            <a:r>
              <a:rPr lang="cs-CZ" dirty="0"/>
              <a:t> – </a:t>
            </a:r>
            <a:r>
              <a:rPr lang="cs-CZ" dirty="0" err="1"/>
              <a:t>Dead</a:t>
            </a:r>
            <a:r>
              <a:rPr lang="cs-CZ" dirty="0"/>
              <a:t> Aid</a:t>
            </a:r>
          </a:p>
          <a:p>
            <a:r>
              <a:rPr lang="cs-CZ" dirty="0"/>
              <a:t>     - Pomoc způsobuje závislost, podporuje korupci a ve svém důsledku i špatné vládnutí</a:t>
            </a:r>
          </a:p>
          <a:p>
            <a:r>
              <a:rPr lang="cs-CZ" dirty="0"/>
              <a:t>     - Je třeba </a:t>
            </a:r>
            <a:r>
              <a:rPr lang="cs-CZ" dirty="0" err="1"/>
              <a:t>zangažovat</a:t>
            </a:r>
            <a:r>
              <a:rPr lang="cs-CZ" dirty="0"/>
              <a:t> soukromý sektor</a:t>
            </a:r>
          </a:p>
          <a:p>
            <a:r>
              <a:rPr lang="cs-CZ"/>
              <a:t>Oproti </a:t>
            </a:r>
            <a:r>
              <a:rPr lang="cs-CZ" dirty="0"/>
              <a:t>těmto autorům stojí například 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– „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“ – zvýšením pomoci jsme schopni </a:t>
            </a:r>
            <a:r>
              <a:rPr lang="cs-CZ" dirty="0" err="1"/>
              <a:t>vymítit</a:t>
            </a:r>
            <a:r>
              <a:rPr lang="cs-CZ" dirty="0"/>
              <a:t> chudobu</a:t>
            </a:r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rozvojovou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Státy si na pomoc „zvyknou“</a:t>
            </a:r>
          </a:p>
          <a:p>
            <a:r>
              <a:rPr lang="cs-CZ" dirty="0"/>
              <a:t>Nízká efektivita – měří se celková objem pomoci, horší je to s její kvalitou</a:t>
            </a:r>
          </a:p>
          <a:p>
            <a:r>
              <a:rPr lang="cs-CZ" dirty="0"/>
              <a:t>Nedostatečná provázanost s jinými politikami bohatých států – migrační (</a:t>
            </a:r>
            <a:r>
              <a:rPr lang="cs-CZ" dirty="0" err="1"/>
              <a:t>remitence</a:t>
            </a:r>
            <a:r>
              <a:rPr lang="cs-CZ" dirty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Jisté formy rozvojové pomoci lze vysledovat už v začátcích evropské integrace – francouzské kolonie ve světě </a:t>
            </a:r>
          </a:p>
          <a:p>
            <a:r>
              <a:rPr lang="cs-CZ" dirty="0"/>
              <a:t>První dekády lze pojmenovat „post-koloniální rozvojová politika“</a:t>
            </a:r>
          </a:p>
          <a:p>
            <a:r>
              <a:rPr lang="cs-CZ" dirty="0"/>
              <a:t>1963 – Smlouva z Yaoundé – formalizace rozvojové politiky směrem k 18 africkým státům </a:t>
            </a:r>
          </a:p>
          <a:p>
            <a:r>
              <a:rPr lang="cs-CZ" dirty="0"/>
              <a:t>Zemědělství a infrastruktura  </a:t>
            </a:r>
          </a:p>
          <a:p>
            <a:r>
              <a:rPr lang="cs-CZ" dirty="0"/>
              <a:t>1975 – Dohoda z Lomé</a:t>
            </a:r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 – 3Cs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Koordinace – ČS a EK, též koordinace s jinými mezinárodními tělesy </a:t>
            </a:r>
          </a:p>
          <a:p>
            <a:r>
              <a:rPr lang="cs-CZ" dirty="0"/>
              <a:t>Komplementarita – rozvojová politika jako sdílená mezi ČS a EU</a:t>
            </a:r>
          </a:p>
          <a:p>
            <a:r>
              <a:rPr lang="cs-CZ" dirty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„Triumf realismu nad idealismem“</a:t>
            </a:r>
          </a:p>
          <a:p>
            <a:r>
              <a:rPr lang="cs-CZ" dirty="0"/>
              <a:t>Vyjednáno 2000 s platností na 20 let, nyní hledání možností post-</a:t>
            </a:r>
            <a:r>
              <a:rPr lang="cs-CZ" dirty="0" err="1"/>
              <a:t>Cotonou</a:t>
            </a:r>
            <a:endParaRPr lang="cs-CZ" dirty="0"/>
          </a:p>
          <a:p>
            <a:r>
              <a:rPr lang="cs-CZ" dirty="0"/>
              <a:t>Velké změny v logice rozvojové pomoci – ta se stále více stává součástí zahraniční politiky</a:t>
            </a:r>
          </a:p>
          <a:p>
            <a:r>
              <a:rPr lang="cs-CZ" dirty="0"/>
              <a:t>Politické a bezpečnostní otázky (mír, vládnutí, migrace)</a:t>
            </a:r>
          </a:p>
          <a:p>
            <a:r>
              <a:rPr lang="cs-CZ" dirty="0" err="1"/>
              <a:t>Kondicionalita</a:t>
            </a:r>
            <a:r>
              <a:rPr lang="cs-CZ" dirty="0"/>
              <a:t> – pomoc založena nejen na potřebách, ale také na výkonu</a:t>
            </a:r>
          </a:p>
          <a:p>
            <a:r>
              <a:rPr lang="cs-CZ" dirty="0"/>
              <a:t>Konec obecného nerecipročního modelu – kontroverzní </a:t>
            </a:r>
            <a:r>
              <a:rPr lang="cs-CZ" dirty="0" err="1"/>
              <a:t>EPAs</a:t>
            </a:r>
            <a:endParaRPr lang="cs-CZ" dirty="0"/>
          </a:p>
          <a:p>
            <a:r>
              <a:rPr lang="cs-CZ" dirty="0"/>
              <a:t>Country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Papers</a:t>
            </a:r>
            <a:endParaRPr lang="cs-CZ" dirty="0"/>
          </a:p>
          <a:p>
            <a:r>
              <a:rPr lang="cs-CZ" dirty="0"/>
              <a:t>Nyní se nacházíme v období tranzice do nové smlouvy – těžké vyjednávání, vstup v platnost až na konci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val="37163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28770-9BA5-5325-F830-9A2DB9B9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Post-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E6CD1-F4A4-B24E-B8B1-368DE319B8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Nakonec domluveno 2021</a:t>
            </a:r>
          </a:p>
          <a:p>
            <a:r>
              <a:rPr lang="cs-CZ" dirty="0"/>
              <a:t>Obsahuje principy a pokrývá následující prioritní oblasti </a:t>
            </a:r>
            <a:r>
              <a:rPr lang="en-US" dirty="0"/>
              <a:t>:</a:t>
            </a:r>
          </a:p>
          <a:p>
            <a:r>
              <a:rPr lang="cs-CZ" dirty="0"/>
              <a:t>D</a:t>
            </a:r>
            <a:r>
              <a:rPr lang="en-US" dirty="0" err="1"/>
              <a:t>emocrac</a:t>
            </a:r>
            <a:r>
              <a:rPr lang="cs-CZ" dirty="0" err="1"/>
              <a:t>ie</a:t>
            </a:r>
            <a:r>
              <a:rPr lang="cs-CZ" dirty="0"/>
              <a:t> a lidská práva </a:t>
            </a:r>
            <a:endParaRPr lang="en-US" dirty="0"/>
          </a:p>
          <a:p>
            <a:r>
              <a:rPr lang="cs-CZ" dirty="0"/>
              <a:t>Udržitelný ekonomický růst a rozvoj </a:t>
            </a:r>
            <a:endParaRPr lang="en-US" dirty="0"/>
          </a:p>
          <a:p>
            <a:r>
              <a:rPr lang="cs-CZ" dirty="0"/>
              <a:t>Klimatická změna</a:t>
            </a:r>
            <a:endParaRPr lang="en-US" dirty="0"/>
          </a:p>
          <a:p>
            <a:r>
              <a:rPr lang="cs-CZ" dirty="0"/>
              <a:t>Lidský a sociální rozvoj</a:t>
            </a:r>
          </a:p>
          <a:p>
            <a:r>
              <a:rPr lang="cs-CZ" dirty="0"/>
              <a:t>Mír a bezpečnost </a:t>
            </a:r>
            <a:endParaRPr lang="en-US" dirty="0"/>
          </a:p>
          <a:p>
            <a:r>
              <a:rPr lang="cs-CZ" dirty="0"/>
              <a:t>M</a:t>
            </a:r>
            <a:r>
              <a:rPr lang="en-US" dirty="0" err="1"/>
              <a:t>igra</a:t>
            </a:r>
            <a:r>
              <a:rPr lang="cs-CZ" dirty="0" err="1"/>
              <a:t>ce</a:t>
            </a:r>
            <a:r>
              <a:rPr lang="cs-CZ" dirty="0"/>
              <a:t> 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en-US" dirty="0" err="1"/>
              <a:t>mobilit</a:t>
            </a:r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7265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Everything</a:t>
            </a:r>
            <a:r>
              <a:rPr lang="cs-CZ" dirty="0"/>
              <a:t> but </a:t>
            </a:r>
            <a:r>
              <a:rPr lang="cs-CZ" dirty="0" err="1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Vytvořeno 2001</a:t>
            </a:r>
          </a:p>
          <a:p>
            <a:r>
              <a:rPr lang="cs-CZ" dirty="0"/>
              <a:t>Preferenční přístup na trh pro </a:t>
            </a:r>
            <a:r>
              <a:rPr lang="cs-CZ" dirty="0" err="1"/>
              <a:t>LDCs</a:t>
            </a:r>
            <a:endParaRPr lang="cs-CZ" dirty="0"/>
          </a:p>
          <a:p>
            <a:r>
              <a:rPr lang="cs-CZ" dirty="0"/>
              <a:t>Podkopává solidaritu mezi zeměmi ACP</a:t>
            </a:r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34847-8B7F-F4EB-7F58-D0981CBA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954729AD-E4ED-D2AE-9CDA-60DE6517BAD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2875"/>
            <a:ext cx="9083352" cy="5112249"/>
          </a:xfrm>
        </p:spPr>
      </p:pic>
    </p:spTree>
    <p:extLst>
      <p:ext uri="{BB962C8B-B14F-4D97-AF65-F5344CB8AC3E}">
        <p14:creationId xmlns:p14="http://schemas.microsoft.com/office/powerpoint/2010/main" val="161753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9533</TotalTime>
  <Words>649</Words>
  <Application>Microsoft Office PowerPoint</Application>
  <PresentationFormat>Předvádění na obrazovce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Century Schoolbook</vt:lpstr>
      <vt:lpstr>Wingdings</vt:lpstr>
      <vt:lpstr>Wingdings 2</vt:lpstr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Prezentace aplikace PowerPoint</vt:lpstr>
      <vt:lpstr>Dohoda Post-Cotonou</vt:lpstr>
      <vt:lpstr>Everything but Arms</vt:lpstr>
      <vt:lpstr>Prezentace aplikace PowerPoint</vt:lpstr>
      <vt:lpstr>Evropský konsenzus o rozvoji</vt:lpstr>
      <vt:lpstr>EDF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Martin Hrabálek</cp:lastModifiedBy>
  <cp:revision>36</cp:revision>
  <dcterms:created xsi:type="dcterms:W3CDTF">2014-03-03T15:22:00Z</dcterms:created>
  <dcterms:modified xsi:type="dcterms:W3CDTF">2022-11-22T22:11:55Z</dcterms:modified>
</cp:coreProperties>
</file>