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40" r:id="rId3"/>
    <p:sldId id="304" r:id="rId4"/>
    <p:sldId id="305" r:id="rId5"/>
    <p:sldId id="306" r:id="rId6"/>
    <p:sldId id="307" r:id="rId7"/>
    <p:sldId id="327" r:id="rId8"/>
    <p:sldId id="331" r:id="rId9"/>
    <p:sldId id="332" r:id="rId10"/>
    <p:sldId id="333" r:id="rId11"/>
    <p:sldId id="334" r:id="rId12"/>
    <p:sldId id="335" r:id="rId13"/>
    <p:sldId id="336" r:id="rId14"/>
    <p:sldId id="337" r:id="rId15"/>
    <p:sldId id="338" r:id="rId16"/>
    <p:sldId id="339" r:id="rId17"/>
    <p:sldId id="341" r:id="rId18"/>
    <p:sldId id="342" r:id="rId19"/>
  </p:sldIdLst>
  <p:sldSz cx="12192000" cy="6858000"/>
  <p:notesSz cx="6858000" cy="9144000"/>
  <p:defaultTextStyle>
    <a:defPPr>
      <a:defRPr lang="en-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A0AE9-223E-6D61-40C0-AB43EA89422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CZ"/>
          </a:p>
        </p:txBody>
      </p:sp>
      <p:sp>
        <p:nvSpPr>
          <p:cNvPr id="3" name="Subtitle 2">
            <a:extLst>
              <a:ext uri="{FF2B5EF4-FFF2-40B4-BE49-F238E27FC236}">
                <a16:creationId xmlns:a16="http://schemas.microsoft.com/office/drawing/2014/main" id="{3D2C88E2-E2E8-F5EF-2F0F-916A94C675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CZ"/>
          </a:p>
        </p:txBody>
      </p:sp>
      <p:sp>
        <p:nvSpPr>
          <p:cNvPr id="4" name="Date Placeholder 3">
            <a:extLst>
              <a:ext uri="{FF2B5EF4-FFF2-40B4-BE49-F238E27FC236}">
                <a16:creationId xmlns:a16="http://schemas.microsoft.com/office/drawing/2014/main" id="{ED113F29-8ED0-1ACD-EFFF-41C927EC79AF}"/>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5" name="Footer Placeholder 4">
            <a:extLst>
              <a:ext uri="{FF2B5EF4-FFF2-40B4-BE49-F238E27FC236}">
                <a16:creationId xmlns:a16="http://schemas.microsoft.com/office/drawing/2014/main" id="{F880FFBC-8851-8C81-4B58-DA6CD338BE14}"/>
              </a:ext>
            </a:extLst>
          </p:cNvPr>
          <p:cNvSpPr>
            <a:spLocks noGrp="1"/>
          </p:cNvSpPr>
          <p:nvPr>
            <p:ph type="ftr" sz="quarter" idx="11"/>
          </p:nvPr>
        </p:nvSpPr>
        <p:spPr/>
        <p:txBody>
          <a:bodyPr/>
          <a:lstStyle/>
          <a:p>
            <a:endParaRPr lang="en-CZ"/>
          </a:p>
        </p:txBody>
      </p:sp>
      <p:sp>
        <p:nvSpPr>
          <p:cNvPr id="6" name="Slide Number Placeholder 5">
            <a:extLst>
              <a:ext uri="{FF2B5EF4-FFF2-40B4-BE49-F238E27FC236}">
                <a16:creationId xmlns:a16="http://schemas.microsoft.com/office/drawing/2014/main" id="{07CB27AE-0F17-10A8-7338-FC96A7114AD2}"/>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2029187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B65BE-80C6-C8B3-30E3-40192B0BC8CB}"/>
              </a:ext>
            </a:extLst>
          </p:cNvPr>
          <p:cNvSpPr>
            <a:spLocks noGrp="1"/>
          </p:cNvSpPr>
          <p:nvPr>
            <p:ph type="title"/>
          </p:nvPr>
        </p:nvSpPr>
        <p:spPr/>
        <p:txBody>
          <a:bodyPr/>
          <a:lstStyle/>
          <a:p>
            <a:r>
              <a:rPr lang="en-GB"/>
              <a:t>Click to edit Master title style</a:t>
            </a:r>
            <a:endParaRPr lang="en-CZ"/>
          </a:p>
        </p:txBody>
      </p:sp>
      <p:sp>
        <p:nvSpPr>
          <p:cNvPr id="3" name="Vertical Text Placeholder 2">
            <a:extLst>
              <a:ext uri="{FF2B5EF4-FFF2-40B4-BE49-F238E27FC236}">
                <a16:creationId xmlns:a16="http://schemas.microsoft.com/office/drawing/2014/main" id="{78E81F47-73DB-4B6E-83A1-A4DDBDA7CED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Z"/>
          </a:p>
        </p:txBody>
      </p:sp>
      <p:sp>
        <p:nvSpPr>
          <p:cNvPr id="4" name="Date Placeholder 3">
            <a:extLst>
              <a:ext uri="{FF2B5EF4-FFF2-40B4-BE49-F238E27FC236}">
                <a16:creationId xmlns:a16="http://schemas.microsoft.com/office/drawing/2014/main" id="{B91C076B-FA97-1D1F-9E1C-F8FDE0DCDD20}"/>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5" name="Footer Placeholder 4">
            <a:extLst>
              <a:ext uri="{FF2B5EF4-FFF2-40B4-BE49-F238E27FC236}">
                <a16:creationId xmlns:a16="http://schemas.microsoft.com/office/drawing/2014/main" id="{B6D157D0-CD7F-4CCE-2B81-8F48F125CE07}"/>
              </a:ext>
            </a:extLst>
          </p:cNvPr>
          <p:cNvSpPr>
            <a:spLocks noGrp="1"/>
          </p:cNvSpPr>
          <p:nvPr>
            <p:ph type="ftr" sz="quarter" idx="11"/>
          </p:nvPr>
        </p:nvSpPr>
        <p:spPr/>
        <p:txBody>
          <a:bodyPr/>
          <a:lstStyle/>
          <a:p>
            <a:endParaRPr lang="en-CZ"/>
          </a:p>
        </p:txBody>
      </p:sp>
      <p:sp>
        <p:nvSpPr>
          <p:cNvPr id="6" name="Slide Number Placeholder 5">
            <a:extLst>
              <a:ext uri="{FF2B5EF4-FFF2-40B4-BE49-F238E27FC236}">
                <a16:creationId xmlns:a16="http://schemas.microsoft.com/office/drawing/2014/main" id="{08A6E50C-22F3-4531-DE82-1EF9D28A172F}"/>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3321004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AF8134-2491-6858-0FFF-AAA18C2040E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CZ"/>
          </a:p>
        </p:txBody>
      </p:sp>
      <p:sp>
        <p:nvSpPr>
          <p:cNvPr id="3" name="Vertical Text Placeholder 2">
            <a:extLst>
              <a:ext uri="{FF2B5EF4-FFF2-40B4-BE49-F238E27FC236}">
                <a16:creationId xmlns:a16="http://schemas.microsoft.com/office/drawing/2014/main" id="{AED2D71D-17DB-9EE8-4B5C-9961AE0704C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Z"/>
          </a:p>
        </p:txBody>
      </p:sp>
      <p:sp>
        <p:nvSpPr>
          <p:cNvPr id="4" name="Date Placeholder 3">
            <a:extLst>
              <a:ext uri="{FF2B5EF4-FFF2-40B4-BE49-F238E27FC236}">
                <a16:creationId xmlns:a16="http://schemas.microsoft.com/office/drawing/2014/main" id="{A9E3C482-2BA5-50AE-32A8-8F278A9AC439}"/>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5" name="Footer Placeholder 4">
            <a:extLst>
              <a:ext uri="{FF2B5EF4-FFF2-40B4-BE49-F238E27FC236}">
                <a16:creationId xmlns:a16="http://schemas.microsoft.com/office/drawing/2014/main" id="{524362B9-5EE5-2D0E-FFCE-24A4F4506038}"/>
              </a:ext>
            </a:extLst>
          </p:cNvPr>
          <p:cNvSpPr>
            <a:spLocks noGrp="1"/>
          </p:cNvSpPr>
          <p:nvPr>
            <p:ph type="ftr" sz="quarter" idx="11"/>
          </p:nvPr>
        </p:nvSpPr>
        <p:spPr/>
        <p:txBody>
          <a:bodyPr/>
          <a:lstStyle/>
          <a:p>
            <a:endParaRPr lang="en-CZ"/>
          </a:p>
        </p:txBody>
      </p:sp>
      <p:sp>
        <p:nvSpPr>
          <p:cNvPr id="6" name="Slide Number Placeholder 5">
            <a:extLst>
              <a:ext uri="{FF2B5EF4-FFF2-40B4-BE49-F238E27FC236}">
                <a16:creationId xmlns:a16="http://schemas.microsoft.com/office/drawing/2014/main" id="{3307584A-0E46-B370-3EDE-A92890A04707}"/>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3966312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CE9D3-7E86-3E43-EBB1-D050D840523D}"/>
              </a:ext>
            </a:extLst>
          </p:cNvPr>
          <p:cNvSpPr>
            <a:spLocks noGrp="1"/>
          </p:cNvSpPr>
          <p:nvPr>
            <p:ph type="title"/>
          </p:nvPr>
        </p:nvSpPr>
        <p:spPr/>
        <p:txBody>
          <a:bodyPr/>
          <a:lstStyle/>
          <a:p>
            <a:r>
              <a:rPr lang="en-GB"/>
              <a:t>Click to edit Master title style</a:t>
            </a:r>
            <a:endParaRPr lang="en-CZ"/>
          </a:p>
        </p:txBody>
      </p:sp>
      <p:sp>
        <p:nvSpPr>
          <p:cNvPr id="3" name="Content Placeholder 2">
            <a:extLst>
              <a:ext uri="{FF2B5EF4-FFF2-40B4-BE49-F238E27FC236}">
                <a16:creationId xmlns:a16="http://schemas.microsoft.com/office/drawing/2014/main" id="{8E3CF779-1DCB-A4FA-6DC5-872D832504A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Z"/>
          </a:p>
        </p:txBody>
      </p:sp>
      <p:sp>
        <p:nvSpPr>
          <p:cNvPr id="4" name="Date Placeholder 3">
            <a:extLst>
              <a:ext uri="{FF2B5EF4-FFF2-40B4-BE49-F238E27FC236}">
                <a16:creationId xmlns:a16="http://schemas.microsoft.com/office/drawing/2014/main" id="{B592792D-9271-75AA-5737-CA99CAD38F29}"/>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5" name="Footer Placeholder 4">
            <a:extLst>
              <a:ext uri="{FF2B5EF4-FFF2-40B4-BE49-F238E27FC236}">
                <a16:creationId xmlns:a16="http://schemas.microsoft.com/office/drawing/2014/main" id="{A3D26AEB-7BA8-B749-064D-560051AEA78B}"/>
              </a:ext>
            </a:extLst>
          </p:cNvPr>
          <p:cNvSpPr>
            <a:spLocks noGrp="1"/>
          </p:cNvSpPr>
          <p:nvPr>
            <p:ph type="ftr" sz="quarter" idx="11"/>
          </p:nvPr>
        </p:nvSpPr>
        <p:spPr/>
        <p:txBody>
          <a:bodyPr/>
          <a:lstStyle/>
          <a:p>
            <a:endParaRPr lang="en-CZ"/>
          </a:p>
        </p:txBody>
      </p:sp>
      <p:sp>
        <p:nvSpPr>
          <p:cNvPr id="6" name="Slide Number Placeholder 5">
            <a:extLst>
              <a:ext uri="{FF2B5EF4-FFF2-40B4-BE49-F238E27FC236}">
                <a16:creationId xmlns:a16="http://schemas.microsoft.com/office/drawing/2014/main" id="{AB18FEC9-C032-9B0C-7C1D-5F23E185AD8E}"/>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3227817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D42A0-E1FD-0F42-9151-2A00A534DF1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CZ"/>
          </a:p>
        </p:txBody>
      </p:sp>
      <p:sp>
        <p:nvSpPr>
          <p:cNvPr id="3" name="Text Placeholder 2">
            <a:extLst>
              <a:ext uri="{FF2B5EF4-FFF2-40B4-BE49-F238E27FC236}">
                <a16:creationId xmlns:a16="http://schemas.microsoft.com/office/drawing/2014/main" id="{D433E527-B00D-66EB-E89E-FE0B04073D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D714BE6-0E61-03F3-7EE7-5AA3C43D5671}"/>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5" name="Footer Placeholder 4">
            <a:extLst>
              <a:ext uri="{FF2B5EF4-FFF2-40B4-BE49-F238E27FC236}">
                <a16:creationId xmlns:a16="http://schemas.microsoft.com/office/drawing/2014/main" id="{8D5B427F-C34F-BACE-8D41-4BE36983F980}"/>
              </a:ext>
            </a:extLst>
          </p:cNvPr>
          <p:cNvSpPr>
            <a:spLocks noGrp="1"/>
          </p:cNvSpPr>
          <p:nvPr>
            <p:ph type="ftr" sz="quarter" idx="11"/>
          </p:nvPr>
        </p:nvSpPr>
        <p:spPr/>
        <p:txBody>
          <a:bodyPr/>
          <a:lstStyle/>
          <a:p>
            <a:endParaRPr lang="en-CZ"/>
          </a:p>
        </p:txBody>
      </p:sp>
      <p:sp>
        <p:nvSpPr>
          <p:cNvPr id="6" name="Slide Number Placeholder 5">
            <a:extLst>
              <a:ext uri="{FF2B5EF4-FFF2-40B4-BE49-F238E27FC236}">
                <a16:creationId xmlns:a16="http://schemas.microsoft.com/office/drawing/2014/main" id="{66F74251-76C8-6A24-45BF-31C64F97A652}"/>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341798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C6383-F470-99E6-52A5-F3342C4377C3}"/>
              </a:ext>
            </a:extLst>
          </p:cNvPr>
          <p:cNvSpPr>
            <a:spLocks noGrp="1"/>
          </p:cNvSpPr>
          <p:nvPr>
            <p:ph type="title"/>
          </p:nvPr>
        </p:nvSpPr>
        <p:spPr/>
        <p:txBody>
          <a:bodyPr/>
          <a:lstStyle/>
          <a:p>
            <a:r>
              <a:rPr lang="en-GB"/>
              <a:t>Click to edit Master title style</a:t>
            </a:r>
            <a:endParaRPr lang="en-CZ"/>
          </a:p>
        </p:txBody>
      </p:sp>
      <p:sp>
        <p:nvSpPr>
          <p:cNvPr id="3" name="Content Placeholder 2">
            <a:extLst>
              <a:ext uri="{FF2B5EF4-FFF2-40B4-BE49-F238E27FC236}">
                <a16:creationId xmlns:a16="http://schemas.microsoft.com/office/drawing/2014/main" id="{58BD2AA7-3AEE-3B5F-0590-F36F1755DC7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Z"/>
          </a:p>
        </p:txBody>
      </p:sp>
      <p:sp>
        <p:nvSpPr>
          <p:cNvPr id="4" name="Content Placeholder 3">
            <a:extLst>
              <a:ext uri="{FF2B5EF4-FFF2-40B4-BE49-F238E27FC236}">
                <a16:creationId xmlns:a16="http://schemas.microsoft.com/office/drawing/2014/main" id="{DBFB4E7F-3E94-FF06-6369-6A7D1E651FB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Z"/>
          </a:p>
        </p:txBody>
      </p:sp>
      <p:sp>
        <p:nvSpPr>
          <p:cNvPr id="5" name="Date Placeholder 4">
            <a:extLst>
              <a:ext uri="{FF2B5EF4-FFF2-40B4-BE49-F238E27FC236}">
                <a16:creationId xmlns:a16="http://schemas.microsoft.com/office/drawing/2014/main" id="{9515D3A5-3C98-5639-D2CF-44F4449CDEE2}"/>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6" name="Footer Placeholder 5">
            <a:extLst>
              <a:ext uri="{FF2B5EF4-FFF2-40B4-BE49-F238E27FC236}">
                <a16:creationId xmlns:a16="http://schemas.microsoft.com/office/drawing/2014/main" id="{A709A883-6F3C-0B03-FA45-4EE7995A5F3F}"/>
              </a:ext>
            </a:extLst>
          </p:cNvPr>
          <p:cNvSpPr>
            <a:spLocks noGrp="1"/>
          </p:cNvSpPr>
          <p:nvPr>
            <p:ph type="ftr" sz="quarter" idx="11"/>
          </p:nvPr>
        </p:nvSpPr>
        <p:spPr/>
        <p:txBody>
          <a:bodyPr/>
          <a:lstStyle/>
          <a:p>
            <a:endParaRPr lang="en-CZ"/>
          </a:p>
        </p:txBody>
      </p:sp>
      <p:sp>
        <p:nvSpPr>
          <p:cNvPr id="7" name="Slide Number Placeholder 6">
            <a:extLst>
              <a:ext uri="{FF2B5EF4-FFF2-40B4-BE49-F238E27FC236}">
                <a16:creationId xmlns:a16="http://schemas.microsoft.com/office/drawing/2014/main" id="{99BCCE40-3C63-5EC3-A1BD-83F80ABDF020}"/>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698587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36FC7-063F-7A5A-2929-D40D13CB8DD3}"/>
              </a:ext>
            </a:extLst>
          </p:cNvPr>
          <p:cNvSpPr>
            <a:spLocks noGrp="1"/>
          </p:cNvSpPr>
          <p:nvPr>
            <p:ph type="title"/>
          </p:nvPr>
        </p:nvSpPr>
        <p:spPr>
          <a:xfrm>
            <a:off x="839788" y="365125"/>
            <a:ext cx="10515600" cy="1325563"/>
          </a:xfrm>
        </p:spPr>
        <p:txBody>
          <a:bodyPr/>
          <a:lstStyle/>
          <a:p>
            <a:r>
              <a:rPr lang="en-GB"/>
              <a:t>Click to edit Master title style</a:t>
            </a:r>
            <a:endParaRPr lang="en-CZ"/>
          </a:p>
        </p:txBody>
      </p:sp>
      <p:sp>
        <p:nvSpPr>
          <p:cNvPr id="3" name="Text Placeholder 2">
            <a:extLst>
              <a:ext uri="{FF2B5EF4-FFF2-40B4-BE49-F238E27FC236}">
                <a16:creationId xmlns:a16="http://schemas.microsoft.com/office/drawing/2014/main" id="{A0FD0848-848E-0689-FB09-94B373424E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3E96600-3D17-A155-EB4B-5871779E594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Z"/>
          </a:p>
        </p:txBody>
      </p:sp>
      <p:sp>
        <p:nvSpPr>
          <p:cNvPr id="5" name="Text Placeholder 4">
            <a:extLst>
              <a:ext uri="{FF2B5EF4-FFF2-40B4-BE49-F238E27FC236}">
                <a16:creationId xmlns:a16="http://schemas.microsoft.com/office/drawing/2014/main" id="{9EA3D2CB-4CBB-B9C9-669C-82261FE5C8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07B3FEB-4AF3-2303-2165-EEBEB2A565F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Z"/>
          </a:p>
        </p:txBody>
      </p:sp>
      <p:sp>
        <p:nvSpPr>
          <p:cNvPr id="7" name="Date Placeholder 6">
            <a:extLst>
              <a:ext uri="{FF2B5EF4-FFF2-40B4-BE49-F238E27FC236}">
                <a16:creationId xmlns:a16="http://schemas.microsoft.com/office/drawing/2014/main" id="{F01142BD-38E2-E38E-118D-F024DEFC73F0}"/>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8" name="Footer Placeholder 7">
            <a:extLst>
              <a:ext uri="{FF2B5EF4-FFF2-40B4-BE49-F238E27FC236}">
                <a16:creationId xmlns:a16="http://schemas.microsoft.com/office/drawing/2014/main" id="{6102892B-137F-825B-1D39-4D8E85569F3E}"/>
              </a:ext>
            </a:extLst>
          </p:cNvPr>
          <p:cNvSpPr>
            <a:spLocks noGrp="1"/>
          </p:cNvSpPr>
          <p:nvPr>
            <p:ph type="ftr" sz="quarter" idx="11"/>
          </p:nvPr>
        </p:nvSpPr>
        <p:spPr/>
        <p:txBody>
          <a:bodyPr/>
          <a:lstStyle/>
          <a:p>
            <a:endParaRPr lang="en-CZ"/>
          </a:p>
        </p:txBody>
      </p:sp>
      <p:sp>
        <p:nvSpPr>
          <p:cNvPr id="9" name="Slide Number Placeholder 8">
            <a:extLst>
              <a:ext uri="{FF2B5EF4-FFF2-40B4-BE49-F238E27FC236}">
                <a16:creationId xmlns:a16="http://schemas.microsoft.com/office/drawing/2014/main" id="{FC7F20C9-339A-E61B-0172-17A7E521AA3F}"/>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3813677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37A23-1402-C095-59FC-5E1A4242064B}"/>
              </a:ext>
            </a:extLst>
          </p:cNvPr>
          <p:cNvSpPr>
            <a:spLocks noGrp="1"/>
          </p:cNvSpPr>
          <p:nvPr>
            <p:ph type="title"/>
          </p:nvPr>
        </p:nvSpPr>
        <p:spPr/>
        <p:txBody>
          <a:bodyPr/>
          <a:lstStyle/>
          <a:p>
            <a:r>
              <a:rPr lang="en-GB"/>
              <a:t>Click to edit Master title style</a:t>
            </a:r>
            <a:endParaRPr lang="en-CZ"/>
          </a:p>
        </p:txBody>
      </p:sp>
      <p:sp>
        <p:nvSpPr>
          <p:cNvPr id="3" name="Date Placeholder 2">
            <a:extLst>
              <a:ext uri="{FF2B5EF4-FFF2-40B4-BE49-F238E27FC236}">
                <a16:creationId xmlns:a16="http://schemas.microsoft.com/office/drawing/2014/main" id="{9753108B-59EC-415C-9B55-3429E1866B6E}"/>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4" name="Footer Placeholder 3">
            <a:extLst>
              <a:ext uri="{FF2B5EF4-FFF2-40B4-BE49-F238E27FC236}">
                <a16:creationId xmlns:a16="http://schemas.microsoft.com/office/drawing/2014/main" id="{26093D73-9A0F-E08A-FD57-DE48D56AFAFD}"/>
              </a:ext>
            </a:extLst>
          </p:cNvPr>
          <p:cNvSpPr>
            <a:spLocks noGrp="1"/>
          </p:cNvSpPr>
          <p:nvPr>
            <p:ph type="ftr" sz="quarter" idx="11"/>
          </p:nvPr>
        </p:nvSpPr>
        <p:spPr/>
        <p:txBody>
          <a:bodyPr/>
          <a:lstStyle/>
          <a:p>
            <a:endParaRPr lang="en-CZ"/>
          </a:p>
        </p:txBody>
      </p:sp>
      <p:sp>
        <p:nvSpPr>
          <p:cNvPr id="5" name="Slide Number Placeholder 4">
            <a:extLst>
              <a:ext uri="{FF2B5EF4-FFF2-40B4-BE49-F238E27FC236}">
                <a16:creationId xmlns:a16="http://schemas.microsoft.com/office/drawing/2014/main" id="{E00A30BE-3CF8-5AC6-9CED-DB3B71CC3407}"/>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3397282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C3D408-AD93-199A-F728-7BF1E42F7945}"/>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3" name="Footer Placeholder 2">
            <a:extLst>
              <a:ext uri="{FF2B5EF4-FFF2-40B4-BE49-F238E27FC236}">
                <a16:creationId xmlns:a16="http://schemas.microsoft.com/office/drawing/2014/main" id="{47869B4E-57CD-EB84-EB76-24C5282547A9}"/>
              </a:ext>
            </a:extLst>
          </p:cNvPr>
          <p:cNvSpPr>
            <a:spLocks noGrp="1"/>
          </p:cNvSpPr>
          <p:nvPr>
            <p:ph type="ftr" sz="quarter" idx="11"/>
          </p:nvPr>
        </p:nvSpPr>
        <p:spPr/>
        <p:txBody>
          <a:bodyPr/>
          <a:lstStyle/>
          <a:p>
            <a:endParaRPr lang="en-CZ"/>
          </a:p>
        </p:txBody>
      </p:sp>
      <p:sp>
        <p:nvSpPr>
          <p:cNvPr id="4" name="Slide Number Placeholder 3">
            <a:extLst>
              <a:ext uri="{FF2B5EF4-FFF2-40B4-BE49-F238E27FC236}">
                <a16:creationId xmlns:a16="http://schemas.microsoft.com/office/drawing/2014/main" id="{6F32A75B-5FBD-5372-A93A-B6F5E7B245D9}"/>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2703673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C34B6-AFB1-D86D-BA82-B597C34C7EB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CZ"/>
          </a:p>
        </p:txBody>
      </p:sp>
      <p:sp>
        <p:nvSpPr>
          <p:cNvPr id="3" name="Content Placeholder 2">
            <a:extLst>
              <a:ext uri="{FF2B5EF4-FFF2-40B4-BE49-F238E27FC236}">
                <a16:creationId xmlns:a16="http://schemas.microsoft.com/office/drawing/2014/main" id="{C948D271-5734-871B-ED8D-A16AF5C32B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Z"/>
          </a:p>
        </p:txBody>
      </p:sp>
      <p:sp>
        <p:nvSpPr>
          <p:cNvPr id="4" name="Text Placeholder 3">
            <a:extLst>
              <a:ext uri="{FF2B5EF4-FFF2-40B4-BE49-F238E27FC236}">
                <a16:creationId xmlns:a16="http://schemas.microsoft.com/office/drawing/2014/main" id="{57C0BB9F-D767-74C9-DE17-62472C74E8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C4A601E-D494-177F-CB68-5F87D58692FA}"/>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6" name="Footer Placeholder 5">
            <a:extLst>
              <a:ext uri="{FF2B5EF4-FFF2-40B4-BE49-F238E27FC236}">
                <a16:creationId xmlns:a16="http://schemas.microsoft.com/office/drawing/2014/main" id="{F7B1A54A-7AB2-51BA-4A3B-009F698BCCF2}"/>
              </a:ext>
            </a:extLst>
          </p:cNvPr>
          <p:cNvSpPr>
            <a:spLocks noGrp="1"/>
          </p:cNvSpPr>
          <p:nvPr>
            <p:ph type="ftr" sz="quarter" idx="11"/>
          </p:nvPr>
        </p:nvSpPr>
        <p:spPr/>
        <p:txBody>
          <a:bodyPr/>
          <a:lstStyle/>
          <a:p>
            <a:endParaRPr lang="en-CZ"/>
          </a:p>
        </p:txBody>
      </p:sp>
      <p:sp>
        <p:nvSpPr>
          <p:cNvPr id="7" name="Slide Number Placeholder 6">
            <a:extLst>
              <a:ext uri="{FF2B5EF4-FFF2-40B4-BE49-F238E27FC236}">
                <a16:creationId xmlns:a16="http://schemas.microsoft.com/office/drawing/2014/main" id="{B75009DE-2FA2-3A8A-207E-3D284A5DD660}"/>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4040541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9BB53-1B5B-34DA-DF3A-0924111966D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CZ"/>
          </a:p>
        </p:txBody>
      </p:sp>
      <p:sp>
        <p:nvSpPr>
          <p:cNvPr id="3" name="Picture Placeholder 2">
            <a:extLst>
              <a:ext uri="{FF2B5EF4-FFF2-40B4-BE49-F238E27FC236}">
                <a16:creationId xmlns:a16="http://schemas.microsoft.com/office/drawing/2014/main" id="{F9D1210E-1DF8-2CEC-A283-B79CB39562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Z"/>
          </a:p>
        </p:txBody>
      </p:sp>
      <p:sp>
        <p:nvSpPr>
          <p:cNvPr id="4" name="Text Placeholder 3">
            <a:extLst>
              <a:ext uri="{FF2B5EF4-FFF2-40B4-BE49-F238E27FC236}">
                <a16:creationId xmlns:a16="http://schemas.microsoft.com/office/drawing/2014/main" id="{F0ED22AF-7C4F-3D49-1171-CDD566E5D3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96DA039-4394-EA21-C41A-05A19B1E8065}"/>
              </a:ext>
            </a:extLst>
          </p:cNvPr>
          <p:cNvSpPr>
            <a:spLocks noGrp="1"/>
          </p:cNvSpPr>
          <p:nvPr>
            <p:ph type="dt" sz="half" idx="10"/>
          </p:nvPr>
        </p:nvSpPr>
        <p:spPr/>
        <p:txBody>
          <a:bodyPr/>
          <a:lstStyle/>
          <a:p>
            <a:fld id="{F1646901-C734-874F-8771-7B4E15188BCE}" type="datetimeFigureOut">
              <a:rPr lang="en-CZ" smtClean="0"/>
              <a:t>06.12.2022</a:t>
            </a:fld>
            <a:endParaRPr lang="en-CZ"/>
          </a:p>
        </p:txBody>
      </p:sp>
      <p:sp>
        <p:nvSpPr>
          <p:cNvPr id="6" name="Footer Placeholder 5">
            <a:extLst>
              <a:ext uri="{FF2B5EF4-FFF2-40B4-BE49-F238E27FC236}">
                <a16:creationId xmlns:a16="http://schemas.microsoft.com/office/drawing/2014/main" id="{B917DDED-F8EA-FD05-D633-BE572171DC7B}"/>
              </a:ext>
            </a:extLst>
          </p:cNvPr>
          <p:cNvSpPr>
            <a:spLocks noGrp="1"/>
          </p:cNvSpPr>
          <p:nvPr>
            <p:ph type="ftr" sz="quarter" idx="11"/>
          </p:nvPr>
        </p:nvSpPr>
        <p:spPr/>
        <p:txBody>
          <a:bodyPr/>
          <a:lstStyle/>
          <a:p>
            <a:endParaRPr lang="en-CZ"/>
          </a:p>
        </p:txBody>
      </p:sp>
      <p:sp>
        <p:nvSpPr>
          <p:cNvPr id="7" name="Slide Number Placeholder 6">
            <a:extLst>
              <a:ext uri="{FF2B5EF4-FFF2-40B4-BE49-F238E27FC236}">
                <a16:creationId xmlns:a16="http://schemas.microsoft.com/office/drawing/2014/main" id="{9C8FC73F-1E17-A2E2-9066-5F4DD053E124}"/>
              </a:ext>
            </a:extLst>
          </p:cNvPr>
          <p:cNvSpPr>
            <a:spLocks noGrp="1"/>
          </p:cNvSpPr>
          <p:nvPr>
            <p:ph type="sldNum" sz="quarter" idx="12"/>
          </p:nvPr>
        </p:nvSpPr>
        <p:spPr/>
        <p:txBody>
          <a:bodyPr/>
          <a:lstStyle/>
          <a:p>
            <a:fld id="{3A504867-8426-CC42-96DF-10383B23EEED}" type="slidenum">
              <a:rPr lang="en-CZ" smtClean="0"/>
              <a:t>‹#›</a:t>
            </a:fld>
            <a:endParaRPr lang="en-CZ"/>
          </a:p>
        </p:txBody>
      </p:sp>
    </p:spTree>
    <p:extLst>
      <p:ext uri="{BB962C8B-B14F-4D97-AF65-F5344CB8AC3E}">
        <p14:creationId xmlns:p14="http://schemas.microsoft.com/office/powerpoint/2010/main" val="4281772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155EE4-5B2B-ADB4-CADD-B0C37999F9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CZ"/>
          </a:p>
        </p:txBody>
      </p:sp>
      <p:sp>
        <p:nvSpPr>
          <p:cNvPr id="3" name="Text Placeholder 2">
            <a:extLst>
              <a:ext uri="{FF2B5EF4-FFF2-40B4-BE49-F238E27FC236}">
                <a16:creationId xmlns:a16="http://schemas.microsoft.com/office/drawing/2014/main" id="{0BF2F8FA-4B28-A404-B791-F3C809EE48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Z"/>
          </a:p>
        </p:txBody>
      </p:sp>
      <p:sp>
        <p:nvSpPr>
          <p:cNvPr id="4" name="Date Placeholder 3">
            <a:extLst>
              <a:ext uri="{FF2B5EF4-FFF2-40B4-BE49-F238E27FC236}">
                <a16:creationId xmlns:a16="http://schemas.microsoft.com/office/drawing/2014/main" id="{560A2EB8-BC8F-1A91-6BCB-5B305B591B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46901-C734-874F-8771-7B4E15188BCE}" type="datetimeFigureOut">
              <a:rPr lang="en-CZ" smtClean="0"/>
              <a:t>06.12.2022</a:t>
            </a:fld>
            <a:endParaRPr lang="en-CZ"/>
          </a:p>
        </p:txBody>
      </p:sp>
      <p:sp>
        <p:nvSpPr>
          <p:cNvPr id="5" name="Footer Placeholder 4">
            <a:extLst>
              <a:ext uri="{FF2B5EF4-FFF2-40B4-BE49-F238E27FC236}">
                <a16:creationId xmlns:a16="http://schemas.microsoft.com/office/drawing/2014/main" id="{F4CC3408-3DAD-5BBC-1CA4-F1BA712B7E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Z"/>
          </a:p>
        </p:txBody>
      </p:sp>
      <p:sp>
        <p:nvSpPr>
          <p:cNvPr id="6" name="Slide Number Placeholder 5">
            <a:extLst>
              <a:ext uri="{FF2B5EF4-FFF2-40B4-BE49-F238E27FC236}">
                <a16:creationId xmlns:a16="http://schemas.microsoft.com/office/drawing/2014/main" id="{6B1748C1-DDC5-B1C2-BC06-4F28886A27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04867-8426-CC42-96DF-10383B23EEED}" type="slidenum">
              <a:rPr lang="en-CZ" smtClean="0"/>
              <a:t>‹#›</a:t>
            </a:fld>
            <a:endParaRPr lang="en-CZ"/>
          </a:p>
        </p:txBody>
      </p:sp>
    </p:spTree>
    <p:extLst>
      <p:ext uri="{BB962C8B-B14F-4D97-AF65-F5344CB8AC3E}">
        <p14:creationId xmlns:p14="http://schemas.microsoft.com/office/powerpoint/2010/main" val="3399922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278A3-66F7-371F-CAFC-22D079B3BD14}"/>
              </a:ext>
            </a:extLst>
          </p:cNvPr>
          <p:cNvSpPr>
            <a:spLocks noGrp="1"/>
          </p:cNvSpPr>
          <p:nvPr>
            <p:ph type="ctrTitle"/>
          </p:nvPr>
        </p:nvSpPr>
        <p:spPr/>
        <p:txBody>
          <a:bodyPr/>
          <a:lstStyle/>
          <a:p>
            <a:r>
              <a:rPr lang="en-CZ" dirty="0"/>
              <a:t>Wrap up session</a:t>
            </a:r>
          </a:p>
        </p:txBody>
      </p:sp>
      <p:sp>
        <p:nvSpPr>
          <p:cNvPr id="3" name="Subtitle 2">
            <a:extLst>
              <a:ext uri="{FF2B5EF4-FFF2-40B4-BE49-F238E27FC236}">
                <a16:creationId xmlns:a16="http://schemas.microsoft.com/office/drawing/2014/main" id="{FBB88723-0104-8F33-692B-65A3780E0EA8}"/>
              </a:ext>
            </a:extLst>
          </p:cNvPr>
          <p:cNvSpPr>
            <a:spLocks noGrp="1"/>
          </p:cNvSpPr>
          <p:nvPr>
            <p:ph type="subTitle" idx="1"/>
          </p:nvPr>
        </p:nvSpPr>
        <p:spPr/>
        <p:txBody>
          <a:bodyPr/>
          <a:lstStyle/>
          <a:p>
            <a:pPr algn="r"/>
            <a:r>
              <a:rPr lang="en-CZ" dirty="0"/>
              <a:t>IREn5019 No war, no Peace: Frozen  Conflicts in the Caucasus </a:t>
            </a:r>
          </a:p>
          <a:p>
            <a:pPr algn="r"/>
            <a:r>
              <a:rPr lang="en-CZ" dirty="0"/>
              <a:t>7.12.2022. </a:t>
            </a:r>
          </a:p>
          <a:p>
            <a:endParaRPr lang="en-CZ" dirty="0"/>
          </a:p>
        </p:txBody>
      </p:sp>
    </p:spTree>
    <p:extLst>
      <p:ext uri="{BB962C8B-B14F-4D97-AF65-F5344CB8AC3E}">
        <p14:creationId xmlns:p14="http://schemas.microsoft.com/office/powerpoint/2010/main" val="27631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9ECBE-5735-D05B-3516-F1F170F4AE38}"/>
              </a:ext>
            </a:extLst>
          </p:cNvPr>
          <p:cNvSpPr>
            <a:spLocks noGrp="1"/>
          </p:cNvSpPr>
          <p:nvPr>
            <p:ph type="title"/>
          </p:nvPr>
        </p:nvSpPr>
        <p:spPr/>
        <p:txBody>
          <a:bodyPr/>
          <a:lstStyle/>
          <a:p>
            <a:r>
              <a:rPr lang="en-CZ" dirty="0"/>
              <a:t>The impact of invasion in Ukraine on Armenia </a:t>
            </a:r>
          </a:p>
        </p:txBody>
      </p:sp>
      <p:sp>
        <p:nvSpPr>
          <p:cNvPr id="3" name="Content Placeholder 2">
            <a:extLst>
              <a:ext uri="{FF2B5EF4-FFF2-40B4-BE49-F238E27FC236}">
                <a16:creationId xmlns:a16="http://schemas.microsoft.com/office/drawing/2014/main" id="{C09679AB-3ED7-3F70-69AB-D18C2F92CE73}"/>
              </a:ext>
            </a:extLst>
          </p:cNvPr>
          <p:cNvSpPr>
            <a:spLocks noGrp="1"/>
          </p:cNvSpPr>
          <p:nvPr>
            <p:ph idx="1"/>
          </p:nvPr>
        </p:nvSpPr>
        <p:spPr/>
        <p:txBody>
          <a:bodyPr/>
          <a:lstStyle/>
          <a:p>
            <a:r>
              <a:rPr lang="en-GB" dirty="0"/>
              <a:t>While not a substitute for security guarantees that Armenia has recently been lacking, such activities increase the possibility of a peaceful settlement, which would eventually improve economic and social perspectives. </a:t>
            </a:r>
          </a:p>
          <a:p>
            <a:r>
              <a:rPr lang="en-GB" dirty="0"/>
              <a:t>While abrupt moves perceived hostile by Russia would create additional security risks, maintaining the long-term dependence on Russian security guarantees, as well as economic dependence, may multiply the risks in the longer term.</a:t>
            </a:r>
            <a:endParaRPr lang="en-CZ" dirty="0"/>
          </a:p>
        </p:txBody>
      </p:sp>
    </p:spTree>
    <p:extLst>
      <p:ext uri="{BB962C8B-B14F-4D97-AF65-F5344CB8AC3E}">
        <p14:creationId xmlns:p14="http://schemas.microsoft.com/office/powerpoint/2010/main" val="3388537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4EE76-5690-D5B1-3F69-F65F6102A148}"/>
              </a:ext>
            </a:extLst>
          </p:cNvPr>
          <p:cNvSpPr>
            <a:spLocks noGrp="1"/>
          </p:cNvSpPr>
          <p:nvPr>
            <p:ph type="title"/>
          </p:nvPr>
        </p:nvSpPr>
        <p:spPr/>
        <p:txBody>
          <a:bodyPr/>
          <a:lstStyle/>
          <a:p>
            <a:r>
              <a:rPr lang="en-CZ" dirty="0"/>
              <a:t>The impact of invasion in Ukraine on Azerbaijan </a:t>
            </a:r>
          </a:p>
        </p:txBody>
      </p:sp>
      <p:sp>
        <p:nvSpPr>
          <p:cNvPr id="3" name="Content Placeholder 2">
            <a:extLst>
              <a:ext uri="{FF2B5EF4-FFF2-40B4-BE49-F238E27FC236}">
                <a16:creationId xmlns:a16="http://schemas.microsoft.com/office/drawing/2014/main" id="{43903C93-76A2-9863-DB99-AF3D92B6F80A}"/>
              </a:ext>
            </a:extLst>
          </p:cNvPr>
          <p:cNvSpPr>
            <a:spLocks noGrp="1"/>
          </p:cNvSpPr>
          <p:nvPr>
            <p:ph idx="1"/>
          </p:nvPr>
        </p:nvSpPr>
        <p:spPr/>
        <p:txBody>
          <a:bodyPr/>
          <a:lstStyle/>
          <a:p>
            <a:r>
              <a:rPr lang="en-GB" dirty="0"/>
              <a:t>The Ukrainian war has put the country in an uneasy condition, in which Baku needs to balance with Moscow on the issue of Karabakh and work closely with the West in ensuring its energy security.</a:t>
            </a:r>
          </a:p>
          <a:p>
            <a:r>
              <a:rPr lang="en-GB" dirty="0"/>
              <a:t>Moreover, the continued standoff between Russia and the EU/USA limits Azerbaijan’s field for manoeuvring, and it has taken criticism from both sides. </a:t>
            </a:r>
          </a:p>
          <a:p>
            <a:r>
              <a:rPr lang="en-GB" dirty="0"/>
              <a:t>It seems obvious that Azerbaijan will continue its policy of “silent diplomacy” that stipulates to not irritate the powerful centres as well as its policy of restoration of territorial integrity and keeping its independence as a country through small steps and actions.</a:t>
            </a:r>
            <a:endParaRPr lang="en-CZ" dirty="0"/>
          </a:p>
        </p:txBody>
      </p:sp>
    </p:spTree>
    <p:extLst>
      <p:ext uri="{BB962C8B-B14F-4D97-AF65-F5344CB8AC3E}">
        <p14:creationId xmlns:p14="http://schemas.microsoft.com/office/powerpoint/2010/main" val="76092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0ECF9-6446-DC27-EAB7-31C9769425C1}"/>
              </a:ext>
            </a:extLst>
          </p:cNvPr>
          <p:cNvSpPr>
            <a:spLocks noGrp="1"/>
          </p:cNvSpPr>
          <p:nvPr>
            <p:ph type="title"/>
          </p:nvPr>
        </p:nvSpPr>
        <p:spPr/>
        <p:txBody>
          <a:bodyPr/>
          <a:lstStyle/>
          <a:p>
            <a:r>
              <a:rPr lang="en-CZ" dirty="0"/>
              <a:t>The impact of invasion in Ukraine on Azerbaijan </a:t>
            </a:r>
          </a:p>
        </p:txBody>
      </p:sp>
      <p:sp>
        <p:nvSpPr>
          <p:cNvPr id="3" name="Content Placeholder 2">
            <a:extLst>
              <a:ext uri="{FF2B5EF4-FFF2-40B4-BE49-F238E27FC236}">
                <a16:creationId xmlns:a16="http://schemas.microsoft.com/office/drawing/2014/main" id="{86F0C4E7-B504-2C3A-5358-B4BB0296EB1C}"/>
              </a:ext>
            </a:extLst>
          </p:cNvPr>
          <p:cNvSpPr>
            <a:spLocks noGrp="1"/>
          </p:cNvSpPr>
          <p:nvPr>
            <p:ph idx="1"/>
          </p:nvPr>
        </p:nvSpPr>
        <p:spPr/>
        <p:txBody>
          <a:bodyPr>
            <a:normAutofit fontScale="92500" lnSpcReduction="20000"/>
          </a:bodyPr>
          <a:lstStyle/>
          <a:p>
            <a:r>
              <a:rPr lang="en-GB" dirty="0"/>
              <a:t>the war in Ukraine has not led to the fractions or division between political elites and society in Azerbaijan. </a:t>
            </a:r>
          </a:p>
          <a:p>
            <a:r>
              <a:rPr lang="en-GB" dirty="0"/>
              <a:t>President Aliyev strongly supported Ukraine, calling on Ukraine to not accept the occupation of its territories. </a:t>
            </a:r>
          </a:p>
          <a:p>
            <a:r>
              <a:rPr lang="en-GB" dirty="0"/>
              <a:t>AZ pursuing a balanced approach to the war in Ukraine since its start on February 24. Azerbaijan helps Ukraine by sending humanitarian aid; oil companies provide cheap oil to emergency vehicles, etc.</a:t>
            </a:r>
          </a:p>
          <a:p>
            <a:r>
              <a:rPr lang="en-GB" dirty="0"/>
              <a:t>different shades of security dilemmas</a:t>
            </a:r>
          </a:p>
          <a:p>
            <a:r>
              <a:rPr lang="en-GB" dirty="0"/>
              <a:t>Three  possible scenarios: a) intensified rivalry between the West and Russia over including the South Caucasus (SC) under different spheres of influence, b) weakening Russia’s position in the SC, and c) withdrawing the West from the SC and intensifying Russia’s position here.</a:t>
            </a:r>
            <a:endParaRPr lang="en-CZ" dirty="0"/>
          </a:p>
        </p:txBody>
      </p:sp>
    </p:spTree>
    <p:extLst>
      <p:ext uri="{BB962C8B-B14F-4D97-AF65-F5344CB8AC3E}">
        <p14:creationId xmlns:p14="http://schemas.microsoft.com/office/powerpoint/2010/main" val="2857008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0D89E-362E-DA52-0757-22F1509472D8}"/>
              </a:ext>
            </a:extLst>
          </p:cNvPr>
          <p:cNvSpPr>
            <a:spLocks noGrp="1"/>
          </p:cNvSpPr>
          <p:nvPr>
            <p:ph type="title"/>
          </p:nvPr>
        </p:nvSpPr>
        <p:spPr/>
        <p:txBody>
          <a:bodyPr/>
          <a:lstStyle/>
          <a:p>
            <a:r>
              <a:rPr lang="en-CZ" dirty="0"/>
              <a:t>The impact of invasion in Ukraine on Azerbaijan </a:t>
            </a:r>
          </a:p>
        </p:txBody>
      </p:sp>
      <p:sp>
        <p:nvSpPr>
          <p:cNvPr id="3" name="Content Placeholder 2">
            <a:extLst>
              <a:ext uri="{FF2B5EF4-FFF2-40B4-BE49-F238E27FC236}">
                <a16:creationId xmlns:a16="http://schemas.microsoft.com/office/drawing/2014/main" id="{456E4A37-6670-EF74-BCEA-EB287628BA8C}"/>
              </a:ext>
            </a:extLst>
          </p:cNvPr>
          <p:cNvSpPr>
            <a:spLocks noGrp="1"/>
          </p:cNvSpPr>
          <p:nvPr>
            <p:ph idx="1"/>
          </p:nvPr>
        </p:nvSpPr>
        <p:spPr/>
        <p:txBody>
          <a:bodyPr>
            <a:normAutofit fontScale="85000" lnSpcReduction="20000"/>
          </a:bodyPr>
          <a:lstStyle/>
          <a:p>
            <a:r>
              <a:rPr lang="en-GB" dirty="0"/>
              <a:t>Baku fears that the active involvement of Brussels and Washington in the Karabakh conflict (although Baku denies the existence of conflict) will make Moscow see the region as the new front line. Thus, the conflict will not be resolved, and Russian peacekeepers will become the protectors of separatists.</a:t>
            </a:r>
          </a:p>
          <a:p>
            <a:r>
              <a:rPr lang="en-GB" dirty="0"/>
              <a:t>The Ukrainian crisis will determine whether one of two scenarios will take place in Karabakh (more broadly in the Caucasus region): 1) preservation of Russia-centred configurations, particularly in Karabakh, or 2) replacement of these configurations with European-centred configurations. </a:t>
            </a:r>
          </a:p>
          <a:p>
            <a:r>
              <a:rPr lang="en-GB" dirty="0"/>
              <a:t>On the one hand, we see how Western countries and institutions have reactivated their engagement in the issue after almost a decade of Russian dominance. Baku and Yerevan, as well, seem enthusiastic to explore new, alternative platforms for their bilateral relations and the Karabakh issue, one being Brussels. The real outcome and impact can be seen and evaluated after the Ukraine war: we have yet to see whether Russia will emerge from the conflict stronger or weaker. </a:t>
            </a:r>
            <a:endParaRPr lang="en-CZ" dirty="0"/>
          </a:p>
        </p:txBody>
      </p:sp>
    </p:spTree>
    <p:extLst>
      <p:ext uri="{BB962C8B-B14F-4D97-AF65-F5344CB8AC3E}">
        <p14:creationId xmlns:p14="http://schemas.microsoft.com/office/powerpoint/2010/main" val="1204091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A23EE-0DCA-0554-FCA2-BFF05F8DFB7B}"/>
              </a:ext>
            </a:extLst>
          </p:cNvPr>
          <p:cNvSpPr>
            <a:spLocks noGrp="1"/>
          </p:cNvSpPr>
          <p:nvPr>
            <p:ph type="title"/>
          </p:nvPr>
        </p:nvSpPr>
        <p:spPr/>
        <p:txBody>
          <a:bodyPr/>
          <a:lstStyle/>
          <a:p>
            <a:r>
              <a:rPr lang="en-CZ" dirty="0"/>
              <a:t>The impact of invasion in Ukraine on Georgia </a:t>
            </a:r>
          </a:p>
        </p:txBody>
      </p:sp>
      <p:sp>
        <p:nvSpPr>
          <p:cNvPr id="3" name="Content Placeholder 2">
            <a:extLst>
              <a:ext uri="{FF2B5EF4-FFF2-40B4-BE49-F238E27FC236}">
                <a16:creationId xmlns:a16="http://schemas.microsoft.com/office/drawing/2014/main" id="{3FEA09A6-1008-A1CE-1519-4B7C11FF4897}"/>
              </a:ext>
            </a:extLst>
          </p:cNvPr>
          <p:cNvSpPr>
            <a:spLocks noGrp="1"/>
          </p:cNvSpPr>
          <p:nvPr>
            <p:ph idx="1"/>
          </p:nvPr>
        </p:nvSpPr>
        <p:spPr/>
        <p:txBody>
          <a:bodyPr>
            <a:normAutofit fontScale="70000" lnSpcReduction="20000"/>
          </a:bodyPr>
          <a:lstStyle/>
          <a:p>
            <a:r>
              <a:rPr lang="en-GB" dirty="0"/>
              <a:t>While the Black Sea area remains of paramount importance to Georgia, the Russia–Ukraine war made Georgia’s security more vulnerable to risks and threats emanating from the region.</a:t>
            </a:r>
          </a:p>
          <a:p>
            <a:r>
              <a:rPr lang="en-GB" dirty="0"/>
              <a:t>Furthermore, the Ukrainian war deepened the political and societal polarization in Georgia and exacerbated the schism between Georgia’s mostly pro-Western foreign policy expert community and the government’s balanced foreign policy. </a:t>
            </a:r>
          </a:p>
          <a:p>
            <a:r>
              <a:rPr lang="en-GB" dirty="0"/>
              <a:t>The war added a cleavage to the country’s already highly polarized domestic politics and triggered a severe political crisis. It sparkled mass protests, and the opposition demanded the resignation of the government.</a:t>
            </a:r>
          </a:p>
          <a:p>
            <a:r>
              <a:rPr lang="en-GB" dirty="0"/>
              <a:t>While supporting the pro-Ukraine resolutions in international organizations, the Georgian government did not join sanctions against Russia and half-heartedly supported Kyiv politically and diplomatically. </a:t>
            </a:r>
          </a:p>
          <a:p>
            <a:r>
              <a:rPr lang="en-GB" dirty="0"/>
              <a:t>The war provided an opportunity for candidacy in the EU. </a:t>
            </a:r>
          </a:p>
          <a:p>
            <a:r>
              <a:rPr lang="en-GB" dirty="0"/>
              <a:t>a politically immature zero-sum game of polarization, radicalization, and political infighting. Overall, decoupling from Ukraine and Moldova seems to be a geopolitical loss for Georgia. </a:t>
            </a:r>
            <a:endParaRPr lang="en-CZ" dirty="0"/>
          </a:p>
        </p:txBody>
      </p:sp>
    </p:spTree>
    <p:extLst>
      <p:ext uri="{BB962C8B-B14F-4D97-AF65-F5344CB8AC3E}">
        <p14:creationId xmlns:p14="http://schemas.microsoft.com/office/powerpoint/2010/main" val="2659984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132E-8AE1-403F-9F4B-82181D5EE5D6}"/>
              </a:ext>
            </a:extLst>
          </p:cNvPr>
          <p:cNvSpPr>
            <a:spLocks noGrp="1"/>
          </p:cNvSpPr>
          <p:nvPr>
            <p:ph type="title"/>
          </p:nvPr>
        </p:nvSpPr>
        <p:spPr/>
        <p:txBody>
          <a:bodyPr/>
          <a:lstStyle/>
          <a:p>
            <a:r>
              <a:rPr lang="en-CZ" dirty="0"/>
              <a:t>The impact of invasion in Ukraine on Georgia </a:t>
            </a:r>
          </a:p>
        </p:txBody>
      </p:sp>
      <p:sp>
        <p:nvSpPr>
          <p:cNvPr id="3" name="Content Placeholder 2">
            <a:extLst>
              <a:ext uri="{FF2B5EF4-FFF2-40B4-BE49-F238E27FC236}">
                <a16:creationId xmlns:a16="http://schemas.microsoft.com/office/drawing/2014/main" id="{94032165-7476-5A09-C410-4562FA1C9DEB}"/>
              </a:ext>
            </a:extLst>
          </p:cNvPr>
          <p:cNvSpPr>
            <a:spLocks noGrp="1"/>
          </p:cNvSpPr>
          <p:nvPr>
            <p:ph idx="1"/>
          </p:nvPr>
        </p:nvSpPr>
        <p:spPr/>
        <p:txBody>
          <a:bodyPr/>
          <a:lstStyle/>
          <a:p>
            <a:r>
              <a:rPr lang="en-CZ" dirty="0"/>
              <a:t>Three direct impact on security: </a:t>
            </a:r>
          </a:p>
          <a:p>
            <a:r>
              <a:rPr lang="en-CZ" dirty="0"/>
              <a:t>1. </a:t>
            </a:r>
            <a:r>
              <a:rPr lang="en-GB" dirty="0"/>
              <a:t>First, direct threats to Georgia’s security and stability have further increased.</a:t>
            </a:r>
            <a:r>
              <a:rPr lang="en-CZ" dirty="0"/>
              <a:t> </a:t>
            </a:r>
            <a:r>
              <a:rPr lang="en-GB" dirty="0"/>
              <a:t>In the case of renewed fighting, Georgia will be very vulnerable to Russia’s military machine. </a:t>
            </a:r>
            <a:endParaRPr lang="en-CZ" dirty="0"/>
          </a:p>
          <a:p>
            <a:r>
              <a:rPr lang="en-GB" dirty="0"/>
              <a:t>2. the war in Ukraine has also affected the occupied zones in Georgia: withdrawal of Russian troops from the Abkhazia and  South Ossetia. </a:t>
            </a:r>
          </a:p>
          <a:p>
            <a:r>
              <a:rPr lang="en-GB" dirty="0"/>
              <a:t>3. open new economic opportunities for Georgia as a South Caucasus and Black Sea transit country. </a:t>
            </a:r>
          </a:p>
          <a:p>
            <a:endParaRPr lang="en-CZ" dirty="0"/>
          </a:p>
        </p:txBody>
      </p:sp>
    </p:spTree>
    <p:extLst>
      <p:ext uri="{BB962C8B-B14F-4D97-AF65-F5344CB8AC3E}">
        <p14:creationId xmlns:p14="http://schemas.microsoft.com/office/powerpoint/2010/main" val="1599196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Bar chart&#10;&#10;Description automatically generated with low confidence">
            <a:extLst>
              <a:ext uri="{FF2B5EF4-FFF2-40B4-BE49-F238E27FC236}">
                <a16:creationId xmlns:a16="http://schemas.microsoft.com/office/drawing/2014/main" id="{0F86E921-900D-4170-4D66-BBB5C9DBDB53}"/>
              </a:ext>
            </a:extLst>
          </p:cNvPr>
          <p:cNvPicPr>
            <a:picLocks noGrp="1" noChangeAspect="1"/>
          </p:cNvPicPr>
          <p:nvPr>
            <p:ph idx="1"/>
          </p:nvPr>
        </p:nvPicPr>
        <p:blipFill>
          <a:blip r:embed="rId2"/>
          <a:stretch>
            <a:fillRect/>
          </a:stretch>
        </p:blipFill>
        <p:spPr>
          <a:xfrm>
            <a:off x="643467" y="1179830"/>
            <a:ext cx="10905066" cy="4498339"/>
          </a:xfrm>
          <a:prstGeom prst="rect">
            <a:avLst/>
          </a:prstGeom>
        </p:spPr>
      </p:pic>
    </p:spTree>
    <p:extLst>
      <p:ext uri="{BB962C8B-B14F-4D97-AF65-F5344CB8AC3E}">
        <p14:creationId xmlns:p14="http://schemas.microsoft.com/office/powerpoint/2010/main" val="1020057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6A481-C7FA-4740-1DAD-7C8CC92F8D7A}"/>
              </a:ext>
            </a:extLst>
          </p:cNvPr>
          <p:cNvSpPr>
            <a:spLocks noGrp="1"/>
          </p:cNvSpPr>
          <p:nvPr>
            <p:ph type="title"/>
          </p:nvPr>
        </p:nvSpPr>
        <p:spPr/>
        <p:txBody>
          <a:bodyPr/>
          <a:lstStyle/>
          <a:p>
            <a:r>
              <a:rPr lang="en-CZ" dirty="0"/>
              <a:t>Scenarios </a:t>
            </a:r>
          </a:p>
        </p:txBody>
      </p:sp>
      <p:sp>
        <p:nvSpPr>
          <p:cNvPr id="3" name="Content Placeholder 2">
            <a:extLst>
              <a:ext uri="{FF2B5EF4-FFF2-40B4-BE49-F238E27FC236}">
                <a16:creationId xmlns:a16="http://schemas.microsoft.com/office/drawing/2014/main" id="{C032E1F4-1491-9D5D-80B4-3B8556A4F1EC}"/>
              </a:ext>
            </a:extLst>
          </p:cNvPr>
          <p:cNvSpPr>
            <a:spLocks noGrp="1"/>
          </p:cNvSpPr>
          <p:nvPr>
            <p:ph idx="1"/>
          </p:nvPr>
        </p:nvSpPr>
        <p:spPr/>
        <p:txBody>
          <a:bodyPr>
            <a:normAutofit fontScale="77500" lnSpcReduction="20000"/>
          </a:bodyPr>
          <a:lstStyle/>
          <a:p>
            <a:r>
              <a:rPr lang="en-GB" b="1" i="0" dirty="0">
                <a:solidFill>
                  <a:srgbClr val="313131"/>
                </a:solidFill>
                <a:effectLst/>
                <a:latin typeface="Raleway" panose="020F0502020204030204" pitchFamily="34" charset="0"/>
              </a:rPr>
              <a:t>Scenario 1: A Georgian geopolitical dream</a:t>
            </a:r>
          </a:p>
          <a:p>
            <a:r>
              <a:rPr lang="en-GB" dirty="0">
                <a:solidFill>
                  <a:srgbClr val="313131"/>
                </a:solidFill>
                <a:latin typeface="Raleway" panose="020F0502020204030204" pitchFamily="34" charset="0"/>
              </a:rPr>
              <a:t>Russian defeat in Ukraine, opportunity to become EU member. </a:t>
            </a:r>
          </a:p>
          <a:p>
            <a:r>
              <a:rPr lang="en-GB" b="1" i="0" dirty="0">
                <a:solidFill>
                  <a:srgbClr val="313131"/>
                </a:solidFill>
                <a:effectLst/>
                <a:latin typeface="Raleway" pitchFamily="2" charset="77"/>
              </a:rPr>
              <a:t>Scenario 2: Georgia’s nightmare</a:t>
            </a:r>
            <a:endParaRPr lang="en-GB" b="1" i="0" dirty="0">
              <a:solidFill>
                <a:srgbClr val="313131"/>
              </a:solidFill>
              <a:effectLst/>
              <a:latin typeface="Raleway" panose="020F0502020204030204" pitchFamily="34" charset="0"/>
            </a:endParaRPr>
          </a:p>
          <a:p>
            <a:r>
              <a:rPr lang="en-GB" dirty="0">
                <a:solidFill>
                  <a:srgbClr val="313131"/>
                </a:solidFill>
                <a:latin typeface="Raleway" panose="020F0502020204030204" pitchFamily="34" charset="0"/>
              </a:rPr>
              <a:t>Russian victory- dilemma for Georgia: fight or become a Russian satellite state. Recognition of  Abkhazia and  South Ossetia? Social unrest  and instabilities, massive emigration and brain drain. </a:t>
            </a:r>
          </a:p>
          <a:p>
            <a:r>
              <a:rPr lang="en-GB" b="1" i="0" dirty="0">
                <a:solidFill>
                  <a:srgbClr val="313131"/>
                </a:solidFill>
                <a:effectLst/>
                <a:latin typeface="Raleway" pitchFamily="2" charset="77"/>
              </a:rPr>
              <a:t>Scenario 3: Kremlin’s geopolitical aim: Ukraine “recognizing new realities”</a:t>
            </a:r>
          </a:p>
          <a:p>
            <a:r>
              <a:rPr lang="en-GB" dirty="0">
                <a:solidFill>
                  <a:srgbClr val="313131"/>
                </a:solidFill>
                <a:latin typeface="Raleway" pitchFamily="2" charset="77"/>
              </a:rPr>
              <a:t>Frozen conflict - </a:t>
            </a:r>
            <a:r>
              <a:rPr lang="en-GB" b="0" i="0" dirty="0">
                <a:solidFill>
                  <a:srgbClr val="262626"/>
                </a:solidFill>
                <a:effectLst/>
                <a:latin typeface="Poppins" panose="020B0604020202020204" pitchFamily="34" charset="0"/>
              </a:rPr>
              <a:t>“recognize new realities” i.e. independence of Donetsk and Lugansk as well as annexation of Crimea. These territories will provide Moscow with persistent leverage to influence Ukrainian politics and sabotage the country’s pro-Western foreign policy.”</a:t>
            </a:r>
          </a:p>
          <a:p>
            <a:r>
              <a:rPr lang="en-GB" b="1" i="0" dirty="0">
                <a:solidFill>
                  <a:srgbClr val="313131"/>
                </a:solidFill>
                <a:effectLst/>
                <a:latin typeface="Raleway" pitchFamily="2" charset="77"/>
              </a:rPr>
              <a:t>Scenario 4: NATO-Russia conflict</a:t>
            </a:r>
            <a:endParaRPr lang="en-CZ" dirty="0"/>
          </a:p>
        </p:txBody>
      </p:sp>
    </p:spTree>
    <p:extLst>
      <p:ext uri="{BB962C8B-B14F-4D97-AF65-F5344CB8AC3E}">
        <p14:creationId xmlns:p14="http://schemas.microsoft.com/office/powerpoint/2010/main" val="1596765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0DC3C-D3EA-99B7-4E2D-E90F29CF3D7A}"/>
              </a:ext>
            </a:extLst>
          </p:cNvPr>
          <p:cNvSpPr>
            <a:spLocks noGrp="1"/>
          </p:cNvSpPr>
          <p:nvPr>
            <p:ph type="title"/>
          </p:nvPr>
        </p:nvSpPr>
        <p:spPr/>
        <p:txBody>
          <a:bodyPr/>
          <a:lstStyle/>
          <a:p>
            <a:endParaRPr lang="en-CZ"/>
          </a:p>
        </p:txBody>
      </p:sp>
      <p:sp>
        <p:nvSpPr>
          <p:cNvPr id="3" name="Content Placeholder 2">
            <a:extLst>
              <a:ext uri="{FF2B5EF4-FFF2-40B4-BE49-F238E27FC236}">
                <a16:creationId xmlns:a16="http://schemas.microsoft.com/office/drawing/2014/main" id="{AFF25F8A-4446-0E1A-E3DF-F51998CF29F6}"/>
              </a:ext>
            </a:extLst>
          </p:cNvPr>
          <p:cNvSpPr>
            <a:spLocks noGrp="1"/>
          </p:cNvSpPr>
          <p:nvPr>
            <p:ph idx="1"/>
          </p:nvPr>
        </p:nvSpPr>
        <p:spPr/>
        <p:txBody>
          <a:bodyPr>
            <a:normAutofit/>
          </a:bodyPr>
          <a:lstStyle/>
          <a:p>
            <a:r>
              <a:rPr lang="en-CZ" sz="8000" dirty="0"/>
              <a:t>Q &amp; A </a:t>
            </a:r>
          </a:p>
        </p:txBody>
      </p:sp>
    </p:spTree>
    <p:extLst>
      <p:ext uri="{BB962C8B-B14F-4D97-AF65-F5344CB8AC3E}">
        <p14:creationId xmlns:p14="http://schemas.microsoft.com/office/powerpoint/2010/main" val="3375738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A7E72-AB7D-8E5B-D6E0-205EA12B6F58}"/>
              </a:ext>
            </a:extLst>
          </p:cNvPr>
          <p:cNvSpPr>
            <a:spLocks noGrp="1"/>
          </p:cNvSpPr>
          <p:nvPr>
            <p:ph type="title"/>
          </p:nvPr>
        </p:nvSpPr>
        <p:spPr/>
        <p:txBody>
          <a:bodyPr/>
          <a:lstStyle/>
          <a:p>
            <a:r>
              <a:rPr lang="en-CZ" dirty="0"/>
              <a:t>Otline </a:t>
            </a:r>
          </a:p>
        </p:txBody>
      </p:sp>
      <p:sp>
        <p:nvSpPr>
          <p:cNvPr id="3" name="Content Placeholder 2">
            <a:extLst>
              <a:ext uri="{FF2B5EF4-FFF2-40B4-BE49-F238E27FC236}">
                <a16:creationId xmlns:a16="http://schemas.microsoft.com/office/drawing/2014/main" id="{38D93F3E-C90A-2FD2-42E3-07E4C0EC1122}"/>
              </a:ext>
            </a:extLst>
          </p:cNvPr>
          <p:cNvSpPr>
            <a:spLocks noGrp="1"/>
          </p:cNvSpPr>
          <p:nvPr>
            <p:ph idx="1"/>
          </p:nvPr>
        </p:nvSpPr>
        <p:spPr/>
        <p:txBody>
          <a:bodyPr/>
          <a:lstStyle/>
          <a:p>
            <a:r>
              <a:rPr lang="en-CZ" dirty="0"/>
              <a:t>Between Geopolitics  and  Transformation </a:t>
            </a:r>
          </a:p>
          <a:p>
            <a:r>
              <a:rPr lang="en-CZ" dirty="0"/>
              <a:t>The impact of invasion in Ukraine on Armenia </a:t>
            </a:r>
          </a:p>
          <a:p>
            <a:pPr marL="0" indent="0">
              <a:buNone/>
            </a:pPr>
            <a:r>
              <a:rPr lang="en-CZ" dirty="0"/>
              <a:t>                                                                     Azerbaijan</a:t>
            </a:r>
          </a:p>
          <a:p>
            <a:pPr marL="0" indent="0">
              <a:buNone/>
            </a:pPr>
            <a:r>
              <a:rPr lang="en-CZ" dirty="0"/>
              <a:t>                                                                     Georgia</a:t>
            </a:r>
          </a:p>
          <a:p>
            <a:pPr marL="0" indent="0">
              <a:buNone/>
            </a:pPr>
            <a:r>
              <a:rPr lang="en-CZ" dirty="0"/>
              <a:t>Scenarios  </a:t>
            </a:r>
          </a:p>
          <a:p>
            <a:pPr marL="0" indent="0">
              <a:buNone/>
            </a:pPr>
            <a:endParaRPr lang="en-CZ" dirty="0"/>
          </a:p>
        </p:txBody>
      </p:sp>
    </p:spTree>
    <p:extLst>
      <p:ext uri="{BB962C8B-B14F-4D97-AF65-F5344CB8AC3E}">
        <p14:creationId xmlns:p14="http://schemas.microsoft.com/office/powerpoint/2010/main" val="2982245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extShape 1"/>
          <p:cNvSpPr txBox="1"/>
          <p:nvPr/>
        </p:nvSpPr>
        <p:spPr>
          <a:xfrm>
            <a:off x="2152560" y="1131030"/>
            <a:ext cx="7886430" cy="993870"/>
          </a:xfrm>
          <a:prstGeom prst="rect">
            <a:avLst/>
          </a:prstGeom>
          <a:noFill/>
          <a:ln w="0">
            <a:noFill/>
          </a:ln>
        </p:spPr>
        <p:txBody>
          <a:bodyPr anchor="ctr">
            <a:noAutofit/>
          </a:bodyPr>
          <a:lstStyle/>
          <a:p>
            <a:pPr>
              <a:lnSpc>
                <a:spcPct val="90000"/>
              </a:lnSpc>
            </a:pPr>
            <a:r>
              <a:rPr lang="cs-CZ" sz="3300" spc="-1">
                <a:solidFill>
                  <a:srgbClr val="000000"/>
                </a:solidFill>
                <a:latin typeface="Calibri Light"/>
                <a:ea typeface="Calibri Light"/>
              </a:rPr>
              <a:t>Between Geopolitics and Transformation</a:t>
            </a:r>
            <a:endParaRPr lang="cs-CZ" sz="3300" spc="-1">
              <a:solidFill>
                <a:srgbClr val="000000"/>
              </a:solidFill>
              <a:latin typeface="Calibri"/>
            </a:endParaRPr>
          </a:p>
        </p:txBody>
      </p:sp>
      <p:sp>
        <p:nvSpPr>
          <p:cNvPr id="131" name="TextShape 2"/>
          <p:cNvSpPr txBox="1"/>
          <p:nvPr/>
        </p:nvSpPr>
        <p:spPr>
          <a:xfrm>
            <a:off x="2152560" y="2226420"/>
            <a:ext cx="7886430" cy="3263220"/>
          </a:xfrm>
          <a:prstGeom prst="rect">
            <a:avLst/>
          </a:prstGeom>
          <a:noFill/>
          <a:ln w="0">
            <a:noFill/>
          </a:ln>
        </p:spPr>
        <p:txBody>
          <a:bodyPr>
            <a:normAutofit fontScale="79500" lnSpcReduction="10000"/>
          </a:bodyPr>
          <a:lstStyle/>
          <a:p>
            <a:pPr marL="171450" indent="-171180">
              <a:lnSpc>
                <a:spcPct val="90000"/>
              </a:lnSpc>
              <a:spcBef>
                <a:spcPts val="751"/>
              </a:spcBef>
              <a:buFont typeface="Arial"/>
              <a:buChar char="•"/>
            </a:pPr>
            <a:r>
              <a:rPr lang="cs-CZ" sz="2100" spc="-1">
                <a:solidFill>
                  <a:srgbClr val="000000"/>
                </a:solidFill>
                <a:latin typeface="Calibri"/>
                <a:ea typeface="Calibri"/>
              </a:rPr>
              <a:t>Today the EaP faces a </a:t>
            </a:r>
            <a:r>
              <a:rPr lang="cs-CZ" sz="2100" b="1" spc="-1">
                <a:solidFill>
                  <a:srgbClr val="000000"/>
                </a:solidFill>
                <a:latin typeface="Calibri"/>
                <a:ea typeface="Calibri"/>
              </a:rPr>
              <a:t>double challenge</a:t>
            </a:r>
            <a:r>
              <a:rPr lang="cs-CZ" sz="2100" spc="-1">
                <a:solidFill>
                  <a:srgbClr val="000000"/>
                </a:solidFill>
                <a:latin typeface="Calibri"/>
                <a:ea typeface="Calibri"/>
              </a:rPr>
              <a:t>: </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1) The transformation it was meant to bring about has largely failed to materialize, whereas a conflict with Russia for which it was not designed has come to the fore. As a consequence, the EaP region has become more instead of less divided.</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2) The EU’s agenda has been increasingly overshadowed and contradicted by a largely geopolitical concern: competition with Russia.</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It did not contain instruments for supporting its partners against Russian reprisals.</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The EU’s strength tends to lie more in its transformational powers than in a capacity to act strategically.</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the EU usually has difficulties setting and following coherent objectives, to say nothing of responding flexibly to the interactive nature of strategy.</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In times of crisis, this condemns the EU to </a:t>
            </a:r>
            <a:r>
              <a:rPr lang="cs-CZ" sz="2100" b="1" spc="-1">
                <a:solidFill>
                  <a:srgbClr val="000000"/>
                </a:solidFill>
                <a:latin typeface="Calibri"/>
                <a:ea typeface="Calibri"/>
              </a:rPr>
              <a:t>a reactive </a:t>
            </a:r>
            <a:r>
              <a:rPr lang="cs-CZ" sz="2100" spc="-1">
                <a:solidFill>
                  <a:srgbClr val="000000"/>
                </a:solidFill>
                <a:latin typeface="Calibri"/>
                <a:ea typeface="Calibri"/>
              </a:rPr>
              <a:t>rather than </a:t>
            </a:r>
            <a:r>
              <a:rPr lang="cs-CZ" sz="2100" b="1" spc="-1">
                <a:solidFill>
                  <a:srgbClr val="000000"/>
                </a:solidFill>
                <a:latin typeface="Calibri"/>
                <a:ea typeface="Calibri"/>
              </a:rPr>
              <a:t>pro-active role.</a:t>
            </a:r>
            <a:endParaRPr lang="cs-CZ" sz="2100" spc="-1">
              <a:solidFill>
                <a:srgbClr val="000000"/>
              </a:solidFill>
              <a:latin typeface="Calibri"/>
            </a:endParaRPr>
          </a:p>
        </p:txBody>
      </p:sp>
    </p:spTree>
    <p:extLst>
      <p:ext uri="{BB962C8B-B14F-4D97-AF65-F5344CB8AC3E}">
        <p14:creationId xmlns:p14="http://schemas.microsoft.com/office/powerpoint/2010/main" val="3417824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extShape 1"/>
          <p:cNvSpPr txBox="1"/>
          <p:nvPr/>
        </p:nvSpPr>
        <p:spPr>
          <a:xfrm>
            <a:off x="2152560" y="1131030"/>
            <a:ext cx="7886430" cy="993870"/>
          </a:xfrm>
          <a:prstGeom prst="rect">
            <a:avLst/>
          </a:prstGeom>
          <a:noFill/>
          <a:ln w="0">
            <a:noFill/>
          </a:ln>
        </p:spPr>
        <p:txBody>
          <a:bodyPr anchor="ctr">
            <a:noAutofit/>
          </a:bodyPr>
          <a:lstStyle/>
          <a:p>
            <a:pPr>
              <a:lnSpc>
                <a:spcPct val="90000"/>
              </a:lnSpc>
            </a:pPr>
            <a:r>
              <a:rPr lang="cs-CZ" sz="3300" spc="-1">
                <a:solidFill>
                  <a:srgbClr val="000000"/>
                </a:solidFill>
                <a:latin typeface="Calibri Light"/>
                <a:ea typeface="Calibri Light"/>
              </a:rPr>
              <a:t>Between Geopolitics and Transformation</a:t>
            </a:r>
            <a:endParaRPr lang="cs-CZ" sz="3300" spc="-1">
              <a:solidFill>
                <a:srgbClr val="000000"/>
              </a:solidFill>
              <a:latin typeface="Calibri"/>
            </a:endParaRPr>
          </a:p>
        </p:txBody>
      </p:sp>
      <p:sp>
        <p:nvSpPr>
          <p:cNvPr id="133" name="TextShape 2"/>
          <p:cNvSpPr txBox="1"/>
          <p:nvPr/>
        </p:nvSpPr>
        <p:spPr>
          <a:xfrm>
            <a:off x="2152560" y="2226420"/>
            <a:ext cx="7886430" cy="3263220"/>
          </a:xfrm>
          <a:prstGeom prst="rect">
            <a:avLst/>
          </a:prstGeom>
          <a:noFill/>
          <a:ln w="0">
            <a:noFill/>
          </a:ln>
        </p:spPr>
        <p:txBody>
          <a:bodyPr>
            <a:normAutofit fontScale="82500" lnSpcReduction="20000"/>
          </a:bodyPr>
          <a:lstStyle/>
          <a:p>
            <a:pPr marL="171450" indent="-171180">
              <a:lnSpc>
                <a:spcPct val="90000"/>
              </a:lnSpc>
              <a:spcBef>
                <a:spcPts val="751"/>
              </a:spcBef>
              <a:buFont typeface="Arial"/>
              <a:buChar char="•"/>
            </a:pPr>
            <a:r>
              <a:rPr lang="cs-CZ" sz="2100" spc="-1">
                <a:solidFill>
                  <a:srgbClr val="000000"/>
                </a:solidFill>
                <a:latin typeface="Calibri"/>
                <a:ea typeface="Calibri"/>
              </a:rPr>
              <a:t>Russia, following </a:t>
            </a:r>
            <a:r>
              <a:rPr lang="cs-CZ" sz="2100" b="1" spc="-1">
                <a:solidFill>
                  <a:srgbClr val="000000"/>
                </a:solidFill>
                <a:latin typeface="Calibri"/>
                <a:ea typeface="Calibri"/>
              </a:rPr>
              <a:t>a “realist” understanding of international relations</a:t>
            </a:r>
            <a:r>
              <a:rPr lang="cs-CZ" sz="2100" spc="-1">
                <a:solidFill>
                  <a:srgbClr val="000000"/>
                </a:solidFill>
                <a:latin typeface="Calibri"/>
                <a:ea typeface="Calibri"/>
              </a:rPr>
              <a:t>, views the conflict as a </a:t>
            </a:r>
            <a:r>
              <a:rPr lang="cs-CZ" sz="2100" b="1" spc="-1">
                <a:solidFill>
                  <a:srgbClr val="000000"/>
                </a:solidFill>
                <a:latin typeface="Calibri"/>
                <a:ea typeface="Calibri"/>
              </a:rPr>
              <a:t>zero-sum game for power and influence</a:t>
            </a:r>
            <a:r>
              <a:rPr lang="cs-CZ" sz="2100" spc="-1">
                <a:solidFill>
                  <a:srgbClr val="000000"/>
                </a:solidFill>
                <a:latin typeface="Calibri"/>
                <a:ea typeface="Calibri"/>
              </a:rPr>
              <a:t> and expects its interests to be respected. </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For the EU, the EaP is more </a:t>
            </a:r>
            <a:r>
              <a:rPr lang="cs-CZ" sz="2100" b="1" spc="-1">
                <a:solidFill>
                  <a:srgbClr val="000000"/>
                </a:solidFill>
                <a:latin typeface="Calibri"/>
                <a:ea typeface="Calibri"/>
              </a:rPr>
              <a:t>about promoting development </a:t>
            </a:r>
            <a:r>
              <a:rPr lang="cs-CZ" sz="2100" spc="-1">
                <a:solidFill>
                  <a:srgbClr val="000000"/>
                </a:solidFill>
                <a:latin typeface="Calibri"/>
                <a:ea typeface="Calibri"/>
              </a:rPr>
              <a:t>than about geopolitical interests. Consequently, the EU rejected the EaP as a reason for conflict. Russia, for its part, likely misread EU communication on the EaP as assurances that EU interference in the post-Soviet neighborhood would be limited. </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On a fundamental level, the </a:t>
            </a:r>
            <a:r>
              <a:rPr lang="cs-CZ" sz="2100" b="1" spc="-1">
                <a:solidFill>
                  <a:srgbClr val="000000"/>
                </a:solidFill>
                <a:latin typeface="Calibri"/>
                <a:ea typeface="Calibri"/>
              </a:rPr>
              <a:t>EU’s strategic culture is built on rejecting the hierarchical relationships of traditional power politics and spheres of influence.</a:t>
            </a:r>
            <a:r>
              <a:rPr lang="cs-CZ" sz="2100" spc="-1">
                <a:solidFill>
                  <a:srgbClr val="000000"/>
                </a:solidFill>
                <a:latin typeface="Calibri"/>
                <a:ea typeface="Calibri"/>
              </a:rPr>
              <a:t> Instead, it aims for </a:t>
            </a:r>
            <a:r>
              <a:rPr lang="cs-CZ" sz="2100" b="1" spc="-1">
                <a:solidFill>
                  <a:srgbClr val="000000"/>
                </a:solidFill>
                <a:latin typeface="Calibri"/>
                <a:ea typeface="Calibri"/>
              </a:rPr>
              <a:t>cooperation </a:t>
            </a:r>
            <a:r>
              <a:rPr lang="cs-CZ" sz="2100" spc="-1">
                <a:solidFill>
                  <a:srgbClr val="000000"/>
                </a:solidFill>
                <a:latin typeface="Calibri"/>
                <a:ea typeface="Calibri"/>
              </a:rPr>
              <a:t>that seeks common gains in terms of liberal values. This culture is what led EU politicians to deny the legitimacy of Russian interference or even its objections to the EaP.</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A major weakness of the EaP is thus that it was ill-equipped from the start for what turned out to be unavoidable competition and eventual conflict with its largest neighbor to the east.</a:t>
            </a:r>
            <a:endParaRPr lang="cs-CZ" sz="2100" spc="-1">
              <a:solidFill>
                <a:srgbClr val="000000"/>
              </a:solidFill>
              <a:latin typeface="Calibri"/>
            </a:endParaRPr>
          </a:p>
          <a:p>
            <a:pPr>
              <a:lnSpc>
                <a:spcPct val="90000"/>
              </a:lnSpc>
              <a:spcBef>
                <a:spcPts val="751"/>
              </a:spcBef>
            </a:pPr>
            <a:endParaRPr lang="cs-CZ" sz="2100" spc="-1">
              <a:solidFill>
                <a:srgbClr val="000000"/>
              </a:solidFill>
              <a:latin typeface="Calibri"/>
            </a:endParaRPr>
          </a:p>
        </p:txBody>
      </p:sp>
    </p:spTree>
    <p:extLst>
      <p:ext uri="{BB962C8B-B14F-4D97-AF65-F5344CB8AC3E}">
        <p14:creationId xmlns:p14="http://schemas.microsoft.com/office/powerpoint/2010/main" val="1810966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TextShape 1"/>
          <p:cNvSpPr txBox="1"/>
          <p:nvPr/>
        </p:nvSpPr>
        <p:spPr>
          <a:xfrm>
            <a:off x="2152560" y="1131030"/>
            <a:ext cx="7886430" cy="993870"/>
          </a:xfrm>
          <a:prstGeom prst="rect">
            <a:avLst/>
          </a:prstGeom>
          <a:noFill/>
          <a:ln w="0">
            <a:noFill/>
          </a:ln>
        </p:spPr>
        <p:txBody>
          <a:bodyPr anchor="ctr">
            <a:noAutofit/>
          </a:bodyPr>
          <a:lstStyle/>
          <a:p>
            <a:pPr>
              <a:lnSpc>
                <a:spcPct val="90000"/>
              </a:lnSpc>
            </a:pPr>
            <a:r>
              <a:rPr lang="cs-CZ" sz="3300" spc="-1">
                <a:solidFill>
                  <a:srgbClr val="000000"/>
                </a:solidFill>
                <a:latin typeface="Calibri Light"/>
                <a:ea typeface="Calibri Light"/>
              </a:rPr>
              <a:t>Between Geopolitics and Transformation</a:t>
            </a:r>
            <a:endParaRPr lang="cs-CZ" sz="3300" spc="-1">
              <a:solidFill>
                <a:srgbClr val="000000"/>
              </a:solidFill>
              <a:latin typeface="Calibri"/>
            </a:endParaRPr>
          </a:p>
        </p:txBody>
      </p:sp>
      <p:sp>
        <p:nvSpPr>
          <p:cNvPr id="135" name="TextShape 2"/>
          <p:cNvSpPr txBox="1"/>
          <p:nvPr/>
        </p:nvSpPr>
        <p:spPr>
          <a:xfrm>
            <a:off x="2152560" y="2226420"/>
            <a:ext cx="7886430" cy="3263220"/>
          </a:xfrm>
          <a:prstGeom prst="rect">
            <a:avLst/>
          </a:prstGeom>
          <a:noFill/>
          <a:ln w="0">
            <a:noFill/>
          </a:ln>
        </p:spPr>
        <p:txBody>
          <a:bodyPr>
            <a:normAutofit fontScale="82500" lnSpcReduction="20000"/>
          </a:bodyPr>
          <a:lstStyle/>
          <a:p>
            <a:pPr marL="171450" indent="-171180">
              <a:lnSpc>
                <a:spcPct val="90000"/>
              </a:lnSpc>
              <a:spcBef>
                <a:spcPts val="751"/>
              </a:spcBef>
              <a:buFont typeface="Arial"/>
              <a:buChar char="•"/>
            </a:pPr>
            <a:r>
              <a:rPr lang="cs-CZ" sz="2100" spc="-1">
                <a:solidFill>
                  <a:srgbClr val="000000"/>
                </a:solidFill>
                <a:latin typeface="Calibri"/>
                <a:ea typeface="Calibri"/>
              </a:rPr>
              <a:t>Russia, however, can provide not only considerable short-term benefits – such as reduced energy prices and loans – to those same countries but also short-term disincentives. These include imposing trade sanctions, limiting access to migrant workers, negative propaganda by influential Russian media, sponsoring domestic opposition, and, not least, raising tensions in separatist regions, supporting armed insurgents, and sponsoring outside intervention.</a:t>
            </a:r>
            <a:endParaRPr lang="cs-CZ" sz="2100" spc="-1">
              <a:solidFill>
                <a:srgbClr val="000000"/>
              </a:solidFill>
              <a:latin typeface="Calibri"/>
            </a:endParaRPr>
          </a:p>
          <a:p>
            <a:pPr marL="171450" indent="-171180">
              <a:lnSpc>
                <a:spcPct val="90000"/>
              </a:lnSpc>
              <a:spcBef>
                <a:spcPts val="751"/>
              </a:spcBef>
              <a:buFont typeface="Arial"/>
              <a:buChar char="•"/>
            </a:pPr>
            <a:r>
              <a:rPr lang="cs-CZ" sz="2100" b="1" spc="-1">
                <a:solidFill>
                  <a:srgbClr val="000000"/>
                </a:solidFill>
                <a:latin typeface="Calibri"/>
                <a:ea typeface="Calibri"/>
              </a:rPr>
              <a:t>Russia dismisses EU values as a mere pretext for advancing geopolitical ambitions, while the EU dismisses Russia’s objections as illegitimate.</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The form of the current conflict, like its causes, has been asymmetrical. </a:t>
            </a:r>
            <a:r>
              <a:rPr lang="cs-CZ" sz="2100" b="1" spc="-1">
                <a:solidFill>
                  <a:srgbClr val="000000"/>
                </a:solidFill>
                <a:latin typeface="Calibri"/>
                <a:ea typeface="Calibri"/>
              </a:rPr>
              <a:t>Exploiting EU weaknesses, Russia responded to EU soft power with instruments of hard power. </a:t>
            </a:r>
            <a:r>
              <a:rPr lang="cs-CZ" sz="2100" spc="-1">
                <a:solidFill>
                  <a:srgbClr val="000000"/>
                </a:solidFill>
                <a:latin typeface="Calibri"/>
                <a:ea typeface="Calibri"/>
              </a:rPr>
              <a:t>At the same time it developed and employed its own soft power in the form of effective propaganda while the EU was distracted by crises over the euro, refugees, and, finally, the Brexit referendum.</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Overall, Russia’s policies look more reactive than strategic.</a:t>
            </a:r>
            <a:endParaRPr lang="cs-CZ" sz="2100" spc="-1">
              <a:solidFill>
                <a:srgbClr val="000000"/>
              </a:solidFill>
              <a:latin typeface="Calibri"/>
            </a:endParaRPr>
          </a:p>
        </p:txBody>
      </p:sp>
    </p:spTree>
    <p:extLst>
      <p:ext uri="{BB962C8B-B14F-4D97-AF65-F5344CB8AC3E}">
        <p14:creationId xmlns:p14="http://schemas.microsoft.com/office/powerpoint/2010/main" val="775952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TextShape 1"/>
          <p:cNvSpPr txBox="1"/>
          <p:nvPr/>
        </p:nvSpPr>
        <p:spPr>
          <a:xfrm>
            <a:off x="2152560" y="1131030"/>
            <a:ext cx="7886430" cy="993870"/>
          </a:xfrm>
          <a:prstGeom prst="rect">
            <a:avLst/>
          </a:prstGeom>
          <a:noFill/>
          <a:ln w="0">
            <a:noFill/>
          </a:ln>
        </p:spPr>
        <p:txBody>
          <a:bodyPr anchor="ctr">
            <a:noAutofit/>
          </a:bodyPr>
          <a:lstStyle/>
          <a:p>
            <a:pPr>
              <a:lnSpc>
                <a:spcPct val="90000"/>
              </a:lnSpc>
            </a:pPr>
            <a:r>
              <a:rPr lang="en-GB" sz="3300" spc="-1" dirty="0">
                <a:solidFill>
                  <a:srgbClr val="000000"/>
                </a:solidFill>
                <a:latin typeface="Calibri Light"/>
                <a:ea typeface="Calibri Light"/>
              </a:rPr>
              <a:t>Between Geopolitics and Transformation</a:t>
            </a:r>
            <a:endParaRPr lang="en-GB" sz="3300" spc="-1" dirty="0">
              <a:solidFill>
                <a:srgbClr val="000000"/>
              </a:solidFill>
              <a:latin typeface="Calibri"/>
            </a:endParaRPr>
          </a:p>
        </p:txBody>
      </p:sp>
      <p:sp>
        <p:nvSpPr>
          <p:cNvPr id="137" name="TextShape 2"/>
          <p:cNvSpPr txBox="1"/>
          <p:nvPr/>
        </p:nvSpPr>
        <p:spPr>
          <a:xfrm>
            <a:off x="2152560" y="2226420"/>
            <a:ext cx="7886430" cy="3263220"/>
          </a:xfrm>
          <a:prstGeom prst="rect">
            <a:avLst/>
          </a:prstGeom>
          <a:noFill/>
          <a:ln w="0">
            <a:noFill/>
          </a:ln>
        </p:spPr>
        <p:txBody>
          <a:bodyPr>
            <a:normAutofit fontScale="95500"/>
          </a:bodyPr>
          <a:lstStyle/>
          <a:p>
            <a:pPr marL="171450" indent="-171180">
              <a:lnSpc>
                <a:spcPct val="90000"/>
              </a:lnSpc>
              <a:spcBef>
                <a:spcPts val="751"/>
              </a:spcBef>
              <a:buFont typeface="Arial"/>
              <a:buChar char="•"/>
            </a:pPr>
            <a:r>
              <a:rPr lang="cs-CZ" sz="2100" b="1" spc="-1">
                <a:solidFill>
                  <a:srgbClr val="000000"/>
                </a:solidFill>
                <a:latin typeface="Calibri"/>
                <a:ea typeface="Calibri"/>
              </a:rPr>
              <a:t>Russia, moreover, has been no more successful than the EU in achieving its objectives. </a:t>
            </a:r>
            <a:r>
              <a:rPr lang="cs-CZ" sz="2100" spc="-1">
                <a:solidFill>
                  <a:srgbClr val="000000"/>
                </a:solidFill>
                <a:latin typeface="Calibri"/>
                <a:ea typeface="Calibri"/>
              </a:rPr>
              <a:t>Only in the case of Armenia did it manage to turn the country away from European integration and toward Eurasian integration.</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The most important impact of Russia’s opposition to the EaP is less direct: that the “Russian factor” has strengthened the leverage of vested interests within EaP countries, helping these deadlock the reform process, particularly in Ukraine and Moldova. </a:t>
            </a:r>
            <a:endParaRPr lang="cs-CZ" sz="2100" spc="-1">
              <a:solidFill>
                <a:srgbClr val="000000"/>
              </a:solidFill>
              <a:latin typeface="Calibri"/>
            </a:endParaRPr>
          </a:p>
          <a:p>
            <a:pPr marL="171450" indent="-171180">
              <a:lnSpc>
                <a:spcPct val="90000"/>
              </a:lnSpc>
              <a:spcBef>
                <a:spcPts val="751"/>
              </a:spcBef>
              <a:buFont typeface="Arial"/>
              <a:buChar char="•"/>
            </a:pPr>
            <a:r>
              <a:rPr lang="cs-CZ" sz="2100" spc="-1">
                <a:solidFill>
                  <a:srgbClr val="000000"/>
                </a:solidFill>
                <a:latin typeface="Calibri"/>
                <a:ea typeface="Calibri"/>
              </a:rPr>
              <a:t>Geopolitical competition with Russia has pushed the EU into supporting pro-EU governments regardless of their real reform records. </a:t>
            </a:r>
            <a:endParaRPr lang="cs-CZ" sz="2100" spc="-1">
              <a:solidFill>
                <a:srgbClr val="000000"/>
              </a:solidFill>
              <a:latin typeface="Calibri"/>
            </a:endParaRPr>
          </a:p>
          <a:p>
            <a:pPr>
              <a:lnSpc>
                <a:spcPct val="90000"/>
              </a:lnSpc>
              <a:spcBef>
                <a:spcPts val="751"/>
              </a:spcBef>
            </a:pPr>
            <a:endParaRPr lang="cs-CZ" sz="2100" spc="-1">
              <a:solidFill>
                <a:srgbClr val="000000"/>
              </a:solidFill>
              <a:latin typeface="Calibri"/>
            </a:endParaRPr>
          </a:p>
        </p:txBody>
      </p:sp>
    </p:spTree>
    <p:extLst>
      <p:ext uri="{BB962C8B-B14F-4D97-AF65-F5344CB8AC3E}">
        <p14:creationId xmlns:p14="http://schemas.microsoft.com/office/powerpoint/2010/main" val="2790591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TextShape 1"/>
          <p:cNvSpPr txBox="1"/>
          <p:nvPr/>
        </p:nvSpPr>
        <p:spPr>
          <a:xfrm>
            <a:off x="2152560" y="1131030"/>
            <a:ext cx="7886430" cy="993870"/>
          </a:xfrm>
          <a:prstGeom prst="rect">
            <a:avLst/>
          </a:prstGeom>
          <a:noFill/>
          <a:ln w="0">
            <a:noFill/>
          </a:ln>
        </p:spPr>
        <p:txBody>
          <a:bodyPr anchor="ctr">
            <a:noAutofit/>
          </a:bodyPr>
          <a:lstStyle/>
          <a:p>
            <a:pPr>
              <a:lnSpc>
                <a:spcPct val="90000"/>
              </a:lnSpc>
            </a:pPr>
            <a:r>
              <a:rPr lang="en-GB" sz="3300" spc="-1" dirty="0">
                <a:solidFill>
                  <a:srgbClr val="000000"/>
                </a:solidFill>
                <a:latin typeface="Calibri Light"/>
                <a:ea typeface="Calibri Light"/>
              </a:rPr>
              <a:t>Between Geopolitics and Transformation</a:t>
            </a:r>
            <a:endParaRPr lang="en-GB" sz="3300" spc="-1" dirty="0">
              <a:solidFill>
                <a:srgbClr val="000000"/>
              </a:solidFill>
              <a:latin typeface="Calibri"/>
            </a:endParaRPr>
          </a:p>
        </p:txBody>
      </p:sp>
      <p:sp>
        <p:nvSpPr>
          <p:cNvPr id="141" name="TextShape 2"/>
          <p:cNvSpPr txBox="1"/>
          <p:nvPr/>
        </p:nvSpPr>
        <p:spPr>
          <a:xfrm>
            <a:off x="2152560" y="2226420"/>
            <a:ext cx="7886430" cy="3794868"/>
          </a:xfrm>
          <a:prstGeom prst="rect">
            <a:avLst/>
          </a:prstGeom>
          <a:noFill/>
          <a:ln w="0">
            <a:noFill/>
          </a:ln>
        </p:spPr>
        <p:txBody>
          <a:bodyPr>
            <a:normAutofit fontScale="77500" lnSpcReduction="20000"/>
          </a:bodyPr>
          <a:lstStyle/>
          <a:p>
            <a:pPr marL="171450" indent="-171180">
              <a:lnSpc>
                <a:spcPct val="90000"/>
              </a:lnSpc>
              <a:spcBef>
                <a:spcPts val="751"/>
              </a:spcBef>
              <a:buFont typeface="Arial"/>
              <a:buChar char="•"/>
            </a:pPr>
            <a:r>
              <a:rPr lang="cs-CZ" sz="2100" spc="-1" dirty="0" err="1">
                <a:solidFill>
                  <a:srgbClr val="000000"/>
                </a:solidFill>
                <a:latin typeface="Calibri"/>
                <a:ea typeface="Calibri"/>
              </a:rPr>
              <a:t>The</a:t>
            </a:r>
            <a:r>
              <a:rPr lang="cs-CZ" sz="2100" spc="-1" dirty="0">
                <a:solidFill>
                  <a:srgbClr val="000000"/>
                </a:solidFill>
                <a:latin typeface="Calibri"/>
                <a:ea typeface="Calibri"/>
              </a:rPr>
              <a:t> </a:t>
            </a:r>
            <a:r>
              <a:rPr lang="cs-CZ" sz="2100" spc="-1" dirty="0" err="1">
                <a:solidFill>
                  <a:srgbClr val="000000"/>
                </a:solidFill>
                <a:latin typeface="Calibri"/>
                <a:ea typeface="Calibri"/>
              </a:rPr>
              <a:t>security</a:t>
            </a:r>
            <a:r>
              <a:rPr lang="cs-CZ" sz="2100" spc="-1" dirty="0">
                <a:solidFill>
                  <a:srgbClr val="000000"/>
                </a:solidFill>
                <a:latin typeface="Calibri"/>
                <a:ea typeface="Calibri"/>
              </a:rPr>
              <a:t> deficit and </a:t>
            </a:r>
            <a:r>
              <a:rPr lang="cs-CZ" sz="2100" spc="-1" dirty="0" err="1">
                <a:solidFill>
                  <a:srgbClr val="000000"/>
                </a:solidFill>
                <a:latin typeface="Calibri"/>
                <a:ea typeface="Calibri"/>
              </a:rPr>
              <a:t>fragile</a:t>
            </a:r>
            <a:r>
              <a:rPr lang="cs-CZ" sz="2100" spc="-1" dirty="0">
                <a:solidFill>
                  <a:srgbClr val="000000"/>
                </a:solidFill>
                <a:latin typeface="Calibri"/>
                <a:ea typeface="Calibri"/>
              </a:rPr>
              <a:t> </a:t>
            </a:r>
            <a:r>
              <a:rPr lang="cs-CZ" sz="2100" spc="-1" dirty="0" err="1">
                <a:solidFill>
                  <a:srgbClr val="000000"/>
                </a:solidFill>
                <a:latin typeface="Calibri"/>
                <a:ea typeface="Calibri"/>
              </a:rPr>
              <a:t>peace</a:t>
            </a:r>
            <a:r>
              <a:rPr lang="cs-CZ" sz="2100" spc="-1" dirty="0">
                <a:solidFill>
                  <a:srgbClr val="000000"/>
                </a:solidFill>
                <a:latin typeface="Calibri"/>
                <a:ea typeface="Calibri"/>
              </a:rPr>
              <a:t> </a:t>
            </a:r>
            <a:r>
              <a:rPr lang="cs-CZ" sz="2100" spc="-1" dirty="0" err="1">
                <a:solidFill>
                  <a:srgbClr val="000000"/>
                </a:solidFill>
                <a:latin typeface="Calibri"/>
                <a:ea typeface="Calibri"/>
              </a:rPr>
              <a:t>arraignment</a:t>
            </a:r>
            <a:r>
              <a:rPr lang="cs-CZ" sz="2100" spc="-1" dirty="0">
                <a:solidFill>
                  <a:srgbClr val="000000"/>
                </a:solidFill>
                <a:latin typeface="Calibri"/>
                <a:ea typeface="Calibri"/>
              </a:rPr>
              <a:t> in </a:t>
            </a:r>
            <a:r>
              <a:rPr lang="cs-CZ" sz="2100" spc="-1" dirty="0" err="1">
                <a:solidFill>
                  <a:srgbClr val="000000"/>
                </a:solidFill>
                <a:latin typeface="Calibri"/>
                <a:ea typeface="Calibri"/>
              </a:rPr>
              <a:t>the</a:t>
            </a:r>
            <a:r>
              <a:rPr lang="cs-CZ" sz="2100" spc="-1" dirty="0">
                <a:solidFill>
                  <a:srgbClr val="000000"/>
                </a:solidFill>
                <a:latin typeface="Calibri"/>
                <a:ea typeface="Calibri"/>
              </a:rPr>
              <a:t> </a:t>
            </a:r>
            <a:r>
              <a:rPr lang="cs-CZ" sz="2100" spc="-1" dirty="0" err="1">
                <a:solidFill>
                  <a:srgbClr val="000000"/>
                </a:solidFill>
                <a:latin typeface="Calibri"/>
                <a:ea typeface="Calibri"/>
              </a:rPr>
              <a:t>South</a:t>
            </a:r>
            <a:r>
              <a:rPr lang="cs-CZ" sz="2100" spc="-1" dirty="0">
                <a:solidFill>
                  <a:srgbClr val="000000"/>
                </a:solidFill>
                <a:latin typeface="Calibri"/>
                <a:ea typeface="Calibri"/>
              </a:rPr>
              <a:t> </a:t>
            </a:r>
            <a:r>
              <a:rPr lang="cs-CZ" sz="2100" spc="-1" dirty="0" err="1">
                <a:solidFill>
                  <a:srgbClr val="000000"/>
                </a:solidFill>
                <a:latin typeface="Calibri"/>
                <a:ea typeface="Calibri"/>
              </a:rPr>
              <a:t>Caucasus</a:t>
            </a:r>
            <a:r>
              <a:rPr lang="cs-CZ" sz="2100" spc="-1" dirty="0">
                <a:solidFill>
                  <a:srgbClr val="000000"/>
                </a:solidFill>
                <a:latin typeface="Calibri"/>
                <a:ea typeface="Calibri"/>
              </a:rPr>
              <a:t> </a:t>
            </a:r>
            <a:r>
              <a:rPr lang="cs-CZ" sz="2100" spc="-1" dirty="0" err="1">
                <a:solidFill>
                  <a:srgbClr val="000000"/>
                </a:solidFill>
                <a:latin typeface="Calibri"/>
                <a:ea typeface="Calibri"/>
              </a:rPr>
              <a:t>underlines</a:t>
            </a:r>
            <a:r>
              <a:rPr lang="cs-CZ" sz="2100" spc="-1" dirty="0">
                <a:solidFill>
                  <a:srgbClr val="000000"/>
                </a:solidFill>
                <a:latin typeface="Calibri"/>
                <a:ea typeface="Calibri"/>
              </a:rPr>
              <a:t> </a:t>
            </a:r>
            <a:r>
              <a:rPr lang="cs-CZ" sz="2100" spc="-1" dirty="0" err="1">
                <a:solidFill>
                  <a:srgbClr val="000000"/>
                </a:solidFill>
                <a:latin typeface="Calibri"/>
                <a:ea typeface="Calibri"/>
              </a:rPr>
              <a:t>the</a:t>
            </a:r>
            <a:r>
              <a:rPr lang="cs-CZ" sz="2100" spc="-1" dirty="0">
                <a:solidFill>
                  <a:srgbClr val="000000"/>
                </a:solidFill>
                <a:latin typeface="Calibri"/>
                <a:ea typeface="Calibri"/>
              </a:rPr>
              <a:t> </a:t>
            </a:r>
            <a:r>
              <a:rPr lang="cs-CZ" sz="2100" spc="-1" dirty="0" err="1">
                <a:solidFill>
                  <a:srgbClr val="000000"/>
                </a:solidFill>
                <a:latin typeface="Calibri"/>
                <a:ea typeface="Calibri"/>
              </a:rPr>
              <a:t>need</a:t>
            </a:r>
            <a:r>
              <a:rPr lang="cs-CZ" sz="2100" spc="-1" dirty="0">
                <a:solidFill>
                  <a:srgbClr val="000000"/>
                </a:solidFill>
                <a:latin typeface="Calibri"/>
                <a:ea typeface="Calibri"/>
              </a:rPr>
              <a:t> </a:t>
            </a:r>
            <a:r>
              <a:rPr lang="cs-CZ" sz="2100" spc="-1" dirty="0" err="1">
                <a:solidFill>
                  <a:srgbClr val="000000"/>
                </a:solidFill>
                <a:latin typeface="Calibri"/>
                <a:ea typeface="Calibri"/>
              </a:rPr>
              <a:t>for</a:t>
            </a:r>
            <a:r>
              <a:rPr lang="cs-CZ" sz="2100" spc="-1" dirty="0">
                <a:solidFill>
                  <a:srgbClr val="000000"/>
                </a:solidFill>
                <a:latin typeface="Calibri"/>
                <a:ea typeface="Calibri"/>
              </a:rPr>
              <a:t> </a:t>
            </a:r>
            <a:r>
              <a:rPr lang="cs-CZ" sz="2100" b="1" spc="-1" dirty="0" err="1">
                <a:solidFill>
                  <a:srgbClr val="000000"/>
                </a:solidFill>
                <a:latin typeface="Calibri"/>
                <a:ea typeface="Calibri"/>
              </a:rPr>
              <a:t>internationalization</a:t>
            </a:r>
            <a:r>
              <a:rPr lang="cs-CZ" sz="2100" b="1" spc="-1" dirty="0">
                <a:solidFill>
                  <a:srgbClr val="000000"/>
                </a:solidFill>
                <a:latin typeface="Calibri"/>
                <a:ea typeface="Calibri"/>
              </a:rPr>
              <a:t> </a:t>
            </a:r>
            <a:r>
              <a:rPr lang="cs-CZ" sz="2100" b="1" spc="-1" dirty="0" err="1">
                <a:solidFill>
                  <a:srgbClr val="000000"/>
                </a:solidFill>
                <a:latin typeface="Calibri"/>
                <a:ea typeface="Calibri"/>
              </a:rPr>
              <a:t>of</a:t>
            </a:r>
            <a:r>
              <a:rPr lang="cs-CZ" sz="2100" b="1" spc="-1" dirty="0">
                <a:solidFill>
                  <a:srgbClr val="000000"/>
                </a:solidFill>
                <a:latin typeface="Calibri"/>
                <a:ea typeface="Calibri"/>
              </a:rPr>
              <a:t> </a:t>
            </a:r>
            <a:r>
              <a:rPr lang="cs-CZ" sz="2100" b="1" spc="-1" dirty="0" err="1">
                <a:solidFill>
                  <a:srgbClr val="000000"/>
                </a:solidFill>
                <a:latin typeface="Calibri"/>
                <a:ea typeface="Calibri"/>
              </a:rPr>
              <a:t>conflict</a:t>
            </a:r>
            <a:r>
              <a:rPr lang="cs-CZ" sz="2100" b="1" spc="-1" dirty="0">
                <a:solidFill>
                  <a:srgbClr val="000000"/>
                </a:solidFill>
                <a:latin typeface="Calibri"/>
                <a:ea typeface="Calibri"/>
              </a:rPr>
              <a:t> </a:t>
            </a:r>
            <a:r>
              <a:rPr lang="cs-CZ" sz="2100" b="1" spc="-1" dirty="0" err="1">
                <a:solidFill>
                  <a:srgbClr val="000000"/>
                </a:solidFill>
                <a:latin typeface="Calibri"/>
                <a:ea typeface="Calibri"/>
              </a:rPr>
              <a:t>resolution</a:t>
            </a:r>
            <a:r>
              <a:rPr lang="cs-CZ" sz="2100" b="1" spc="-1" dirty="0">
                <a:solidFill>
                  <a:srgbClr val="000000"/>
                </a:solidFill>
                <a:latin typeface="Calibri"/>
                <a:ea typeface="Calibri"/>
              </a:rPr>
              <a:t> </a:t>
            </a:r>
            <a:r>
              <a:rPr lang="cs-CZ" sz="2100" b="1" spc="-1" dirty="0" err="1">
                <a:solidFill>
                  <a:srgbClr val="000000"/>
                </a:solidFill>
                <a:latin typeface="Calibri"/>
                <a:ea typeface="Calibri"/>
              </a:rPr>
              <a:t>efforts</a:t>
            </a:r>
            <a:r>
              <a:rPr lang="cs-CZ" sz="2100" spc="-1" dirty="0">
                <a:solidFill>
                  <a:srgbClr val="000000"/>
                </a:solidFill>
                <a:latin typeface="Calibri"/>
                <a:ea typeface="Calibri"/>
              </a:rPr>
              <a:t>. </a:t>
            </a:r>
            <a:endParaRPr lang="cs-CZ" sz="2100" spc="-1" dirty="0">
              <a:solidFill>
                <a:srgbClr val="000000"/>
              </a:solidFill>
              <a:latin typeface="Calibri"/>
            </a:endParaRPr>
          </a:p>
          <a:p>
            <a:pPr marL="171450" indent="-171180">
              <a:lnSpc>
                <a:spcPct val="90000"/>
              </a:lnSpc>
              <a:spcBef>
                <a:spcPts val="751"/>
              </a:spcBef>
              <a:buFont typeface="Arial"/>
              <a:buChar char="•"/>
            </a:pPr>
            <a:r>
              <a:rPr lang="en-US" sz="2100" spc="-1" dirty="0">
                <a:solidFill>
                  <a:srgbClr val="000000"/>
                </a:solidFill>
                <a:latin typeface="Calibri"/>
                <a:ea typeface="Calibri"/>
              </a:rPr>
              <a:t>The interaction between the EU-led security community, the regional powers in its Eastern </a:t>
            </a:r>
            <a:r>
              <a:rPr lang="en-US" sz="2100" spc="-1" dirty="0" err="1">
                <a:solidFill>
                  <a:srgbClr val="000000"/>
                </a:solidFill>
                <a:latin typeface="Calibri"/>
                <a:ea typeface="Calibri"/>
              </a:rPr>
              <a:t>neighbourhood</a:t>
            </a:r>
            <a:r>
              <a:rPr lang="en-US" sz="2100" spc="-1" dirty="0">
                <a:solidFill>
                  <a:srgbClr val="000000"/>
                </a:solidFill>
                <a:latin typeface="Calibri"/>
                <a:ea typeface="Calibri"/>
              </a:rPr>
              <a:t>, the USA, and the pan-European institutions is a complex affair. There are clear dynamics reinforcing the spread of the European security community, namely through the promotion of a common understanding of peace and stability, rooted in liberal democratic norms, human rights, and the rule of law, and on the centrality of cooperative security, diplomacy, predictability and mutual responsiveness. </a:t>
            </a:r>
            <a:endParaRPr lang="cs-CZ" sz="2100" spc="-1" dirty="0">
              <a:solidFill>
                <a:srgbClr val="000000"/>
              </a:solidFill>
              <a:latin typeface="Calibri"/>
            </a:endParaRPr>
          </a:p>
          <a:p>
            <a:pPr marL="171450" indent="-171180">
              <a:lnSpc>
                <a:spcPct val="90000"/>
              </a:lnSpc>
              <a:spcBef>
                <a:spcPts val="751"/>
              </a:spcBef>
              <a:buFont typeface="Arial"/>
              <a:buChar char="•"/>
            </a:pPr>
            <a:r>
              <a:rPr lang="en-US" sz="2100" spc="-1" dirty="0">
                <a:solidFill>
                  <a:srgbClr val="000000"/>
                </a:solidFill>
                <a:latin typeface="Calibri"/>
                <a:ea typeface="Calibri"/>
              </a:rPr>
              <a:t>The OSCE has become a site of con-testation and for exerting unilateral power, either through the vetoing of the </a:t>
            </a:r>
            <a:r>
              <a:rPr lang="en-US" sz="2100" spc="-1" dirty="0" err="1">
                <a:solidFill>
                  <a:srgbClr val="000000"/>
                </a:solidFill>
                <a:latin typeface="Calibri"/>
                <a:ea typeface="Calibri"/>
              </a:rPr>
              <a:t>organisation’s</a:t>
            </a:r>
            <a:r>
              <a:rPr lang="en-US" sz="2100" spc="-1" dirty="0">
                <a:solidFill>
                  <a:srgbClr val="000000"/>
                </a:solidFill>
                <a:latin typeface="Calibri"/>
                <a:ea typeface="Calibri"/>
              </a:rPr>
              <a:t> work or through its gradual </a:t>
            </a:r>
            <a:r>
              <a:rPr lang="en-US" sz="2100" spc="-1" dirty="0" err="1">
                <a:solidFill>
                  <a:srgbClr val="000000"/>
                </a:solidFill>
                <a:latin typeface="Calibri"/>
                <a:ea typeface="Calibri"/>
              </a:rPr>
              <a:t>marginalisation</a:t>
            </a:r>
            <a:r>
              <a:rPr lang="en-US" sz="2100" spc="-1" dirty="0">
                <a:solidFill>
                  <a:srgbClr val="000000"/>
                </a:solidFill>
                <a:latin typeface="Calibri"/>
                <a:ea typeface="Calibri"/>
              </a:rPr>
              <a:t>. </a:t>
            </a:r>
            <a:endParaRPr lang="cs-CZ" sz="2100" spc="-1" dirty="0">
              <a:solidFill>
                <a:srgbClr val="000000"/>
              </a:solidFill>
              <a:latin typeface="Calibri"/>
            </a:endParaRPr>
          </a:p>
          <a:p>
            <a:pPr marL="171450" indent="-171180">
              <a:lnSpc>
                <a:spcPct val="90000"/>
              </a:lnSpc>
              <a:spcBef>
                <a:spcPts val="751"/>
              </a:spcBef>
              <a:buFont typeface="Arial"/>
              <a:buChar char="•"/>
            </a:pPr>
            <a:r>
              <a:rPr lang="en-US" sz="2100" spc="-1" dirty="0">
                <a:solidFill>
                  <a:srgbClr val="000000"/>
                </a:solidFill>
                <a:latin typeface="Calibri"/>
                <a:ea typeface="Calibri"/>
              </a:rPr>
              <a:t>NATO expansion has failed to deliver on its role as the main security provider. </a:t>
            </a:r>
            <a:endParaRPr lang="cs-CZ" sz="2100" spc="-1" dirty="0">
              <a:solidFill>
                <a:srgbClr val="000000"/>
              </a:solidFill>
              <a:latin typeface="Calibri"/>
            </a:endParaRPr>
          </a:p>
          <a:p>
            <a:pPr marL="171450" indent="-171180">
              <a:lnSpc>
                <a:spcPct val="90000"/>
              </a:lnSpc>
              <a:spcBef>
                <a:spcPts val="751"/>
              </a:spcBef>
              <a:buFont typeface="Arial"/>
              <a:buChar char="•"/>
            </a:pPr>
            <a:r>
              <a:rPr lang="en-US" sz="2100" spc="-1" dirty="0">
                <a:solidFill>
                  <a:srgbClr val="000000"/>
                </a:solidFill>
                <a:latin typeface="Calibri"/>
                <a:ea typeface="Calibri"/>
              </a:rPr>
              <a:t>EU member states, the lack of clarity as to the nature of its engagement with the region.  The EU will need to provide clear answers to these anxieties, whereas the countries in the South Caucasus acknowledge the EU’s approach as systemic shift in their approaches to peace and security. </a:t>
            </a:r>
            <a:endParaRPr lang="cs-CZ" sz="2100" spc="-1" dirty="0">
              <a:solidFill>
                <a:srgbClr val="000000"/>
              </a:solidFill>
              <a:latin typeface="Calibri"/>
            </a:endParaRPr>
          </a:p>
          <a:p>
            <a:pPr marL="171450" indent="-171180">
              <a:lnSpc>
                <a:spcPct val="90000"/>
              </a:lnSpc>
              <a:spcBef>
                <a:spcPts val="751"/>
              </a:spcBef>
              <a:buFont typeface="Arial"/>
              <a:buChar char="•"/>
            </a:pPr>
            <a:r>
              <a:rPr lang="cs-CZ" sz="2100" spc="-1" dirty="0" err="1">
                <a:solidFill>
                  <a:srgbClr val="000000"/>
                </a:solidFill>
                <a:latin typeface="Calibri"/>
                <a:ea typeface="Calibri"/>
              </a:rPr>
              <a:t>The</a:t>
            </a:r>
            <a:r>
              <a:rPr lang="cs-CZ" sz="2100" spc="-1" dirty="0">
                <a:solidFill>
                  <a:srgbClr val="000000"/>
                </a:solidFill>
                <a:latin typeface="Calibri"/>
                <a:ea typeface="Calibri"/>
              </a:rPr>
              <a:t> EU has a </a:t>
            </a:r>
            <a:r>
              <a:rPr lang="cs-CZ" sz="2100" spc="-1" dirty="0" err="1">
                <a:solidFill>
                  <a:srgbClr val="000000"/>
                </a:solidFill>
                <a:latin typeface="Calibri"/>
                <a:ea typeface="Calibri"/>
              </a:rPr>
              <a:t>new</a:t>
            </a:r>
            <a:r>
              <a:rPr lang="cs-CZ" sz="2100" spc="-1" dirty="0">
                <a:solidFill>
                  <a:srgbClr val="000000"/>
                </a:solidFill>
                <a:latin typeface="Calibri"/>
                <a:ea typeface="Calibri"/>
              </a:rPr>
              <a:t> </a:t>
            </a:r>
            <a:r>
              <a:rPr lang="cs-CZ" sz="2100" spc="-1" dirty="0" err="1">
                <a:solidFill>
                  <a:srgbClr val="000000"/>
                </a:solidFill>
                <a:latin typeface="Calibri"/>
                <a:ea typeface="Calibri"/>
              </a:rPr>
              <a:t>momentum</a:t>
            </a:r>
            <a:r>
              <a:rPr lang="cs-CZ" sz="2100" spc="-1" dirty="0">
                <a:solidFill>
                  <a:srgbClr val="000000"/>
                </a:solidFill>
                <a:latin typeface="Calibri"/>
                <a:ea typeface="Calibri"/>
              </a:rPr>
              <a:t> and </a:t>
            </a:r>
            <a:r>
              <a:rPr lang="cs-CZ" sz="2100" spc="-1" dirty="0" err="1">
                <a:solidFill>
                  <a:srgbClr val="000000"/>
                </a:solidFill>
                <a:latin typeface="Calibri"/>
                <a:ea typeface="Calibri"/>
              </a:rPr>
              <a:t>can</a:t>
            </a:r>
            <a:r>
              <a:rPr lang="cs-CZ" sz="2100" spc="-1" dirty="0">
                <a:solidFill>
                  <a:srgbClr val="000000"/>
                </a:solidFill>
                <a:latin typeface="Calibri"/>
                <a:ea typeface="Calibri"/>
              </a:rPr>
              <a:t> </a:t>
            </a:r>
            <a:r>
              <a:rPr lang="cs-CZ" sz="2100" spc="-1" dirty="0" err="1">
                <a:solidFill>
                  <a:srgbClr val="000000"/>
                </a:solidFill>
                <a:latin typeface="Calibri"/>
                <a:ea typeface="Calibri"/>
              </a:rPr>
              <a:t>contribute</a:t>
            </a:r>
            <a:r>
              <a:rPr lang="cs-CZ" sz="2100" spc="-1" dirty="0">
                <a:solidFill>
                  <a:srgbClr val="000000"/>
                </a:solidFill>
                <a:latin typeface="Calibri"/>
                <a:ea typeface="Calibri"/>
              </a:rPr>
              <a:t> to revival </a:t>
            </a:r>
            <a:r>
              <a:rPr lang="cs-CZ" sz="2100" spc="-1" dirty="0" err="1">
                <a:solidFill>
                  <a:srgbClr val="000000"/>
                </a:solidFill>
                <a:latin typeface="Calibri"/>
                <a:ea typeface="Calibri"/>
              </a:rPr>
              <a:t>of</a:t>
            </a:r>
            <a:r>
              <a:rPr lang="cs-CZ" sz="2100" spc="-1" dirty="0">
                <a:solidFill>
                  <a:srgbClr val="000000"/>
                </a:solidFill>
                <a:latin typeface="Calibri"/>
                <a:ea typeface="Calibri"/>
              </a:rPr>
              <a:t> </a:t>
            </a:r>
            <a:r>
              <a:rPr lang="cs-CZ" sz="2100" spc="-1" dirty="0" err="1">
                <a:solidFill>
                  <a:srgbClr val="000000"/>
                </a:solidFill>
                <a:latin typeface="Calibri"/>
                <a:ea typeface="Calibri"/>
              </a:rPr>
              <a:t>multilateral</a:t>
            </a:r>
            <a:r>
              <a:rPr lang="cs-CZ" sz="2100" spc="-1" dirty="0">
                <a:solidFill>
                  <a:srgbClr val="000000"/>
                </a:solidFill>
                <a:latin typeface="Calibri"/>
                <a:ea typeface="Calibri"/>
              </a:rPr>
              <a:t> </a:t>
            </a:r>
            <a:r>
              <a:rPr lang="cs-CZ" sz="2100" spc="-1" dirty="0" err="1">
                <a:solidFill>
                  <a:srgbClr val="000000"/>
                </a:solidFill>
                <a:latin typeface="Calibri"/>
                <a:ea typeface="Calibri"/>
              </a:rPr>
              <a:t>security</a:t>
            </a:r>
            <a:r>
              <a:rPr lang="cs-CZ" sz="2100" spc="-1" dirty="0">
                <a:solidFill>
                  <a:srgbClr val="000000"/>
                </a:solidFill>
                <a:latin typeface="Calibri"/>
                <a:ea typeface="Calibri"/>
              </a:rPr>
              <a:t> </a:t>
            </a:r>
            <a:r>
              <a:rPr lang="cs-CZ" sz="2100" spc="-1" dirty="0" err="1">
                <a:solidFill>
                  <a:srgbClr val="000000"/>
                </a:solidFill>
                <a:latin typeface="Calibri"/>
                <a:ea typeface="Calibri"/>
              </a:rPr>
              <a:t>enggements</a:t>
            </a:r>
            <a:r>
              <a:rPr lang="cs-CZ" sz="2100" spc="-1" dirty="0">
                <a:solidFill>
                  <a:srgbClr val="000000"/>
                </a:solidFill>
                <a:latin typeface="Calibri"/>
                <a:ea typeface="Calibri"/>
              </a:rPr>
              <a:t> in </a:t>
            </a:r>
            <a:r>
              <a:rPr lang="cs-CZ" sz="2100" spc="-1" dirty="0" err="1">
                <a:solidFill>
                  <a:srgbClr val="000000"/>
                </a:solidFill>
                <a:latin typeface="Calibri"/>
                <a:ea typeface="Calibri"/>
              </a:rPr>
              <a:t>this</a:t>
            </a:r>
            <a:r>
              <a:rPr lang="cs-CZ" sz="2100" spc="-1" dirty="0">
                <a:solidFill>
                  <a:srgbClr val="000000"/>
                </a:solidFill>
                <a:latin typeface="Calibri"/>
                <a:ea typeface="Calibri"/>
              </a:rPr>
              <a:t> region: </a:t>
            </a:r>
            <a:r>
              <a:rPr lang="cs-CZ" sz="2100" spc="-1" dirty="0" err="1">
                <a:solidFill>
                  <a:srgbClr val="000000"/>
                </a:solidFill>
                <a:latin typeface="Calibri"/>
                <a:ea typeface="Calibri"/>
              </a:rPr>
              <a:t>creation</a:t>
            </a:r>
            <a:r>
              <a:rPr lang="cs-CZ" sz="2100" spc="-1" dirty="0">
                <a:solidFill>
                  <a:srgbClr val="000000"/>
                </a:solidFill>
                <a:latin typeface="Calibri"/>
                <a:ea typeface="Calibri"/>
              </a:rPr>
              <a:t> </a:t>
            </a:r>
            <a:r>
              <a:rPr lang="cs-CZ" sz="2100" spc="-1" dirty="0" err="1">
                <a:solidFill>
                  <a:srgbClr val="000000"/>
                </a:solidFill>
                <a:latin typeface="Calibri"/>
                <a:ea typeface="Calibri"/>
              </a:rPr>
              <a:t>of</a:t>
            </a:r>
            <a:r>
              <a:rPr lang="cs-CZ" sz="2100" spc="-1" dirty="0">
                <a:solidFill>
                  <a:srgbClr val="000000"/>
                </a:solidFill>
                <a:latin typeface="Calibri"/>
                <a:ea typeface="Calibri"/>
              </a:rPr>
              <a:t> </a:t>
            </a:r>
            <a:r>
              <a:rPr lang="cs-CZ" sz="2100" spc="-1" dirty="0" err="1">
                <a:solidFill>
                  <a:srgbClr val="000000"/>
                </a:solidFill>
                <a:latin typeface="Calibri"/>
                <a:ea typeface="Calibri"/>
              </a:rPr>
              <a:t>multidimensional</a:t>
            </a:r>
            <a:r>
              <a:rPr lang="cs-CZ" sz="2100" spc="-1" dirty="0">
                <a:solidFill>
                  <a:srgbClr val="000000"/>
                </a:solidFill>
                <a:latin typeface="Calibri"/>
                <a:ea typeface="Calibri"/>
              </a:rPr>
              <a:t> and </a:t>
            </a:r>
            <a:r>
              <a:rPr lang="cs-CZ" sz="2100" spc="-1" dirty="0" err="1">
                <a:solidFill>
                  <a:srgbClr val="000000"/>
                </a:solidFill>
                <a:latin typeface="Calibri"/>
                <a:ea typeface="Calibri"/>
              </a:rPr>
              <a:t>coherent</a:t>
            </a:r>
            <a:r>
              <a:rPr lang="cs-CZ" sz="2100" spc="-1" dirty="0">
                <a:solidFill>
                  <a:srgbClr val="000000"/>
                </a:solidFill>
                <a:latin typeface="Calibri"/>
                <a:ea typeface="Calibri"/>
              </a:rPr>
              <a:t> </a:t>
            </a:r>
            <a:r>
              <a:rPr lang="cs-CZ" sz="2100" spc="-1" dirty="0" err="1">
                <a:solidFill>
                  <a:srgbClr val="000000"/>
                </a:solidFill>
                <a:latin typeface="Calibri"/>
                <a:ea typeface="Calibri"/>
              </a:rPr>
              <a:t>approach</a:t>
            </a:r>
            <a:r>
              <a:rPr lang="cs-CZ" sz="2100" spc="-1" dirty="0">
                <a:solidFill>
                  <a:srgbClr val="000000"/>
                </a:solidFill>
                <a:latin typeface="Calibri"/>
                <a:ea typeface="Calibri"/>
              </a:rPr>
              <a:t> </a:t>
            </a:r>
            <a:r>
              <a:rPr lang="cs-CZ" sz="2100" spc="-1" dirty="0" err="1">
                <a:solidFill>
                  <a:srgbClr val="000000"/>
                </a:solidFill>
                <a:latin typeface="Calibri"/>
                <a:ea typeface="Calibri"/>
              </a:rPr>
              <a:t>may</a:t>
            </a:r>
            <a:r>
              <a:rPr lang="cs-CZ" sz="2100" spc="-1" dirty="0">
                <a:solidFill>
                  <a:srgbClr val="000000"/>
                </a:solidFill>
                <a:latin typeface="Calibri"/>
                <a:ea typeface="Calibri"/>
              </a:rPr>
              <a:t> </a:t>
            </a:r>
            <a:r>
              <a:rPr lang="cs-CZ" sz="2100" spc="-1" dirty="0" err="1">
                <a:solidFill>
                  <a:srgbClr val="000000"/>
                </a:solidFill>
                <a:latin typeface="Calibri"/>
                <a:ea typeface="Calibri"/>
              </a:rPr>
              <a:t>keep</a:t>
            </a:r>
            <a:r>
              <a:rPr lang="cs-CZ" sz="2100" spc="-1" dirty="0">
                <a:solidFill>
                  <a:srgbClr val="000000"/>
                </a:solidFill>
                <a:latin typeface="Calibri"/>
                <a:ea typeface="Calibri"/>
              </a:rPr>
              <a:t> </a:t>
            </a:r>
            <a:r>
              <a:rPr lang="cs-CZ" sz="2100" spc="-1" dirty="0" err="1">
                <a:solidFill>
                  <a:srgbClr val="000000"/>
                </a:solidFill>
                <a:latin typeface="Calibri"/>
                <a:ea typeface="Calibri"/>
              </a:rPr>
              <a:t>the</a:t>
            </a:r>
            <a:r>
              <a:rPr lang="cs-CZ" sz="2100" spc="-1" dirty="0">
                <a:solidFill>
                  <a:srgbClr val="000000"/>
                </a:solidFill>
                <a:latin typeface="Calibri"/>
                <a:ea typeface="Calibri"/>
              </a:rPr>
              <a:t> </a:t>
            </a:r>
            <a:r>
              <a:rPr lang="cs-CZ" sz="2100" spc="-1" dirty="0" err="1">
                <a:solidFill>
                  <a:srgbClr val="000000"/>
                </a:solidFill>
                <a:latin typeface="Calibri"/>
                <a:ea typeface="Calibri"/>
              </a:rPr>
              <a:t>conflicts</a:t>
            </a:r>
            <a:r>
              <a:rPr lang="cs-CZ" sz="2100" spc="-1" dirty="0">
                <a:solidFill>
                  <a:srgbClr val="000000"/>
                </a:solidFill>
                <a:latin typeface="Calibri"/>
                <a:ea typeface="Calibri"/>
              </a:rPr>
              <a:t> </a:t>
            </a:r>
            <a:r>
              <a:rPr lang="cs-CZ" sz="2100" spc="-1" dirty="0" err="1">
                <a:solidFill>
                  <a:srgbClr val="000000"/>
                </a:solidFill>
                <a:latin typeface="Calibri"/>
                <a:ea typeface="Calibri"/>
              </a:rPr>
              <a:t>from</a:t>
            </a:r>
            <a:r>
              <a:rPr lang="cs-CZ" sz="2100" spc="-1" dirty="0">
                <a:solidFill>
                  <a:srgbClr val="000000"/>
                </a:solidFill>
                <a:latin typeface="Calibri"/>
                <a:ea typeface="Calibri"/>
              </a:rPr>
              <a:t> </a:t>
            </a:r>
            <a:r>
              <a:rPr lang="cs-CZ" sz="2100" spc="-1" dirty="0" err="1">
                <a:solidFill>
                  <a:srgbClr val="000000"/>
                </a:solidFill>
                <a:latin typeface="Calibri"/>
                <a:ea typeface="Calibri"/>
              </a:rPr>
              <a:t>escalating</a:t>
            </a:r>
            <a:r>
              <a:rPr lang="cs-CZ" sz="2100" spc="-1" dirty="0">
                <a:solidFill>
                  <a:srgbClr val="000000"/>
                </a:solidFill>
                <a:latin typeface="Calibri"/>
                <a:ea typeface="Calibri"/>
              </a:rPr>
              <a:t> to  “hot” </a:t>
            </a:r>
            <a:r>
              <a:rPr lang="cs-CZ" sz="2100" spc="-1" dirty="0" err="1">
                <a:solidFill>
                  <a:srgbClr val="000000"/>
                </a:solidFill>
                <a:latin typeface="Calibri"/>
                <a:ea typeface="Calibri"/>
              </a:rPr>
              <a:t>wars</a:t>
            </a:r>
            <a:r>
              <a:rPr lang="cs-CZ" sz="2100" spc="-1" dirty="0">
                <a:solidFill>
                  <a:srgbClr val="000000"/>
                </a:solidFill>
                <a:latin typeface="Calibri"/>
                <a:ea typeface="Calibri"/>
              </a:rPr>
              <a:t>. </a:t>
            </a:r>
            <a:endParaRPr lang="cs-CZ" sz="2100" spc="-1" dirty="0">
              <a:solidFill>
                <a:srgbClr val="000000"/>
              </a:solidFill>
              <a:latin typeface="Calibri"/>
            </a:endParaRPr>
          </a:p>
          <a:p>
            <a:pPr>
              <a:lnSpc>
                <a:spcPct val="90000"/>
              </a:lnSpc>
              <a:spcBef>
                <a:spcPts val="751"/>
              </a:spcBef>
              <a:tabLst>
                <a:tab pos="0" algn="l"/>
              </a:tabLst>
            </a:pPr>
            <a:endParaRPr lang="cs-CZ" sz="2100" spc="-1" dirty="0">
              <a:solidFill>
                <a:srgbClr val="000000"/>
              </a:solidFill>
              <a:latin typeface="Calibri"/>
            </a:endParaRPr>
          </a:p>
          <a:p>
            <a:pPr>
              <a:lnSpc>
                <a:spcPct val="90000"/>
              </a:lnSpc>
              <a:spcBef>
                <a:spcPts val="751"/>
              </a:spcBef>
              <a:tabLst>
                <a:tab pos="0" algn="l"/>
              </a:tabLst>
            </a:pPr>
            <a:endParaRPr lang="cs-CZ" sz="2100" spc="-1" dirty="0">
              <a:solidFill>
                <a:srgbClr val="000000"/>
              </a:solidFill>
              <a:latin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A8C4-B5E4-A05F-84BB-E357C80BF2CE}"/>
              </a:ext>
            </a:extLst>
          </p:cNvPr>
          <p:cNvSpPr>
            <a:spLocks noGrp="1"/>
          </p:cNvSpPr>
          <p:nvPr>
            <p:ph type="title"/>
          </p:nvPr>
        </p:nvSpPr>
        <p:spPr/>
        <p:txBody>
          <a:bodyPr/>
          <a:lstStyle/>
          <a:p>
            <a:r>
              <a:rPr lang="en-CZ" dirty="0"/>
              <a:t>The impact of invasion in Ukraine on Armenia </a:t>
            </a:r>
          </a:p>
        </p:txBody>
      </p:sp>
      <p:sp>
        <p:nvSpPr>
          <p:cNvPr id="3" name="Content Placeholder 2">
            <a:extLst>
              <a:ext uri="{FF2B5EF4-FFF2-40B4-BE49-F238E27FC236}">
                <a16:creationId xmlns:a16="http://schemas.microsoft.com/office/drawing/2014/main" id="{645CB9E5-2D8E-13BF-442E-91991C926BD8}"/>
              </a:ext>
            </a:extLst>
          </p:cNvPr>
          <p:cNvSpPr>
            <a:spLocks noGrp="1"/>
          </p:cNvSpPr>
          <p:nvPr>
            <p:ph idx="1"/>
          </p:nvPr>
        </p:nvSpPr>
        <p:spPr/>
        <p:txBody>
          <a:bodyPr>
            <a:normAutofit fontScale="85000" lnSpcReduction="20000"/>
          </a:bodyPr>
          <a:lstStyle/>
          <a:p>
            <a:pPr marL="0" indent="0">
              <a:buNone/>
            </a:pPr>
            <a:r>
              <a:rPr lang="en-CZ" dirty="0"/>
              <a:t>Amrenian policy priorities: </a:t>
            </a:r>
          </a:p>
          <a:p>
            <a:pPr marL="514350" indent="-514350">
              <a:buAutoNum type="arabicPeriod"/>
            </a:pPr>
            <a:r>
              <a:rPr lang="en-GB" dirty="0"/>
              <a:t>avoiding recognition of the so called Donetsk People’s Republic and Luhansk People’s Republic; </a:t>
            </a:r>
          </a:p>
          <a:p>
            <a:pPr marL="514350" indent="-514350">
              <a:buAutoNum type="arabicPeriod"/>
            </a:pPr>
            <a:r>
              <a:rPr lang="en-GB" dirty="0"/>
              <a:t>avoiding military support for Russia and, consequently, international isolation and sanctions; </a:t>
            </a:r>
          </a:p>
          <a:p>
            <a:pPr marL="514350" indent="-514350">
              <a:buAutoNum type="arabicPeriod"/>
            </a:pPr>
            <a:r>
              <a:rPr lang="en-GB" dirty="0"/>
              <a:t>avoiding any direct involvement in the sanctions imposed on Russia; </a:t>
            </a:r>
          </a:p>
          <a:p>
            <a:pPr marL="514350" indent="-514350">
              <a:buAutoNum type="arabicPeriod"/>
            </a:pPr>
            <a:r>
              <a:rPr lang="en-GB" dirty="0"/>
              <a:t>securing a continuous supply of grain and other staple foods from Russia. </a:t>
            </a:r>
          </a:p>
          <a:p>
            <a:pPr marL="0" indent="0">
              <a:buNone/>
            </a:pPr>
            <a:r>
              <a:rPr lang="en-GB" dirty="0"/>
              <a:t>Redeployment of some Russian troops from its 102nd military base in Gyumri to Ukraine. </a:t>
            </a:r>
          </a:p>
          <a:p>
            <a:pPr marL="0" indent="0">
              <a:buNone/>
            </a:pPr>
            <a:r>
              <a:rPr lang="en-GB" dirty="0"/>
              <a:t>Armenia supplied four Su-30SM fighter aircraft (acquired in 2020) to Russia for deployment against Ukraine. </a:t>
            </a:r>
          </a:p>
          <a:p>
            <a:pPr marL="0" indent="0">
              <a:buNone/>
            </a:pPr>
            <a:r>
              <a:rPr lang="en-GB" dirty="0"/>
              <a:t>Armenia sent approximately 100 troops to Kazakhstan in January 2022 as part of a CSTO mission. </a:t>
            </a:r>
            <a:endParaRPr lang="en-CZ" dirty="0"/>
          </a:p>
        </p:txBody>
      </p:sp>
    </p:spTree>
    <p:extLst>
      <p:ext uri="{BB962C8B-B14F-4D97-AF65-F5344CB8AC3E}">
        <p14:creationId xmlns:p14="http://schemas.microsoft.com/office/powerpoint/2010/main" val="3578247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08E60-AF40-E62F-AB53-079880ED88A7}"/>
              </a:ext>
            </a:extLst>
          </p:cNvPr>
          <p:cNvSpPr>
            <a:spLocks noGrp="1"/>
          </p:cNvSpPr>
          <p:nvPr>
            <p:ph type="title"/>
          </p:nvPr>
        </p:nvSpPr>
        <p:spPr/>
        <p:txBody>
          <a:bodyPr/>
          <a:lstStyle/>
          <a:p>
            <a:r>
              <a:rPr lang="en-CZ" dirty="0"/>
              <a:t>The impact of invasion in Ukraine on Armenia </a:t>
            </a:r>
          </a:p>
        </p:txBody>
      </p:sp>
      <p:sp>
        <p:nvSpPr>
          <p:cNvPr id="3" name="Content Placeholder 2">
            <a:extLst>
              <a:ext uri="{FF2B5EF4-FFF2-40B4-BE49-F238E27FC236}">
                <a16:creationId xmlns:a16="http://schemas.microsoft.com/office/drawing/2014/main" id="{F850FE63-87B1-DF72-E91F-82786BC1A16F}"/>
              </a:ext>
            </a:extLst>
          </p:cNvPr>
          <p:cNvSpPr>
            <a:spLocks noGrp="1"/>
          </p:cNvSpPr>
          <p:nvPr>
            <p:ph idx="1"/>
          </p:nvPr>
        </p:nvSpPr>
        <p:spPr/>
        <p:txBody>
          <a:bodyPr>
            <a:normAutofit fontScale="92500"/>
          </a:bodyPr>
          <a:lstStyle/>
          <a:p>
            <a:r>
              <a:rPr lang="en-GB" dirty="0"/>
              <a:t>Azerbaijan’s recent incursion into Armenia in terms of Russia’s weakness? —resulting from its unsuccessful military engagement in Ukraine. </a:t>
            </a:r>
          </a:p>
          <a:p>
            <a:r>
              <a:rPr lang="en-GB" dirty="0"/>
              <a:t>Increased scepticism towards CSTO membership and Russia’s security guarantees in Armenian public. </a:t>
            </a:r>
          </a:p>
          <a:p>
            <a:r>
              <a:rPr lang="en-GB" dirty="0"/>
              <a:t>Prime Minister </a:t>
            </a:r>
            <a:r>
              <a:rPr lang="en-GB" dirty="0" err="1"/>
              <a:t>Pashinyan’s</a:t>
            </a:r>
            <a:r>
              <a:rPr lang="en-GB" dirty="0"/>
              <a:t> statements: “it was even said that the CSTO was concerned that it might lose Armenia. To which I replied that there is the opposite concern in Armenia — that Armenia will lose the CSTO. Or when they say that Armenia will leave the CSTO, in Armenia there is the opposite concern — that the CSTO will leave Armenia. And this is not a play on words. We expect a clear political assessment of the situation”. </a:t>
            </a:r>
            <a:endParaRPr lang="en-CZ" dirty="0"/>
          </a:p>
        </p:txBody>
      </p:sp>
    </p:spTree>
    <p:extLst>
      <p:ext uri="{BB962C8B-B14F-4D97-AF65-F5344CB8AC3E}">
        <p14:creationId xmlns:p14="http://schemas.microsoft.com/office/powerpoint/2010/main" val="630842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2054</Words>
  <Application>Microsoft Macintosh PowerPoint</Application>
  <PresentationFormat>Widescreen</PresentationFormat>
  <Paragraphs>89</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Poppins</vt:lpstr>
      <vt:lpstr>Raleway</vt:lpstr>
      <vt:lpstr>Office Theme</vt:lpstr>
      <vt:lpstr>Wrap up session</vt:lpstr>
      <vt:lpstr>Otline </vt:lpstr>
      <vt:lpstr>PowerPoint Presentation</vt:lpstr>
      <vt:lpstr>PowerPoint Presentation</vt:lpstr>
      <vt:lpstr>PowerPoint Presentation</vt:lpstr>
      <vt:lpstr>PowerPoint Presentation</vt:lpstr>
      <vt:lpstr>PowerPoint Presentation</vt:lpstr>
      <vt:lpstr>The impact of invasion in Ukraine on Armenia </vt:lpstr>
      <vt:lpstr>The impact of invasion in Ukraine on Armenia </vt:lpstr>
      <vt:lpstr>The impact of invasion in Ukraine on Armenia </vt:lpstr>
      <vt:lpstr>The impact of invasion in Ukraine on Azerbaijan </vt:lpstr>
      <vt:lpstr>The impact of invasion in Ukraine on Azerbaijan </vt:lpstr>
      <vt:lpstr>The impact of invasion in Ukraine on Azerbaijan </vt:lpstr>
      <vt:lpstr>The impact of invasion in Ukraine on Georgia </vt:lpstr>
      <vt:lpstr>The impact of invasion in Ukraine on Georgia </vt:lpstr>
      <vt:lpstr>PowerPoint Presentation</vt:lpstr>
      <vt:lpstr>Scenarios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Wrap up session</dc:title>
  <dc:creator>Zinaida Bechná</dc:creator>
  <cp:lastModifiedBy>Zinaida Bechná</cp:lastModifiedBy>
  <cp:revision>1</cp:revision>
  <dcterms:created xsi:type="dcterms:W3CDTF">2022-12-06T20:37:17Z</dcterms:created>
  <dcterms:modified xsi:type="dcterms:W3CDTF">2022-12-06T21:27:45Z</dcterms:modified>
</cp:coreProperties>
</file>