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272" r:id="rId4"/>
    <p:sldId id="282" r:id="rId5"/>
    <p:sldId id="261" r:id="rId6"/>
    <p:sldId id="286" r:id="rId7"/>
    <p:sldId id="260" r:id="rId8"/>
    <p:sldId id="266" r:id="rId9"/>
    <p:sldId id="267" r:id="rId10"/>
    <p:sldId id="281" r:id="rId11"/>
    <p:sldId id="284" r:id="rId12"/>
    <p:sldId id="264" r:id="rId13"/>
    <p:sldId id="280" r:id="rId14"/>
    <p:sldId id="269" r:id="rId15"/>
    <p:sldId id="270" r:id="rId16"/>
    <p:sldId id="274" r:id="rId17"/>
    <p:sldId id="262" r:id="rId18"/>
    <p:sldId id="263" r:id="rId19"/>
    <p:sldId id="271" r:id="rId20"/>
    <p:sldId id="273" r:id="rId21"/>
    <p:sldId id="283" r:id="rId22"/>
    <p:sldId id="276" r:id="rId23"/>
    <p:sldId id="275" r:id="rId24"/>
    <p:sldId id="278"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43"/>
  </p:normalViewPr>
  <p:slideViewPr>
    <p:cSldViewPr snapToGrid="0" snapToObjects="1">
      <p:cViewPr varScale="1">
        <p:scale>
          <a:sx n="121" d="100"/>
          <a:sy n="121" d="100"/>
        </p:scale>
        <p:origin x="200"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EE4211-7D78-8149-B2BA-31EF1F426C7C}" type="datetimeFigureOut">
              <a:rPr lang="en-US" smtClean="0"/>
              <a:t>10/17/22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3883700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EE4211-7D78-8149-B2BA-31EF1F426C7C}" type="datetimeFigureOut">
              <a:rPr lang="en-US" smtClean="0"/>
              <a:t>10/17/22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2736798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EE4211-7D78-8149-B2BA-31EF1F426C7C}" type="datetimeFigureOut">
              <a:rPr lang="en-US" smtClean="0"/>
              <a:t>10/17/22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312240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EE4211-7D78-8149-B2BA-31EF1F426C7C}" type="datetimeFigureOut">
              <a:rPr lang="en-US" smtClean="0"/>
              <a:t>10/17/22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191372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EE4211-7D78-8149-B2BA-31EF1F426C7C}" type="datetimeFigureOut">
              <a:rPr lang="en-US" smtClean="0"/>
              <a:t>10/17/22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951376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EE4211-7D78-8149-B2BA-31EF1F426C7C}" type="datetimeFigureOut">
              <a:rPr lang="en-US" smtClean="0"/>
              <a:t>10/17/22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386041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EE4211-7D78-8149-B2BA-31EF1F426C7C}" type="datetimeFigureOut">
              <a:rPr lang="en-US" smtClean="0"/>
              <a:t>10/17/22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2894048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EE4211-7D78-8149-B2BA-31EF1F426C7C}" type="datetimeFigureOut">
              <a:rPr lang="en-US" smtClean="0"/>
              <a:t>10/17/22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222032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E4211-7D78-8149-B2BA-31EF1F426C7C}" type="datetimeFigureOut">
              <a:rPr lang="en-US" smtClean="0"/>
              <a:t>10/17/22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114162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EE4211-7D78-8149-B2BA-31EF1F426C7C}" type="datetimeFigureOut">
              <a:rPr lang="en-US" smtClean="0"/>
              <a:t>10/17/22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3697058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EE4211-7D78-8149-B2BA-31EF1F426C7C}" type="datetimeFigureOut">
              <a:rPr lang="en-US" smtClean="0"/>
              <a:t>10/17/22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FBF906-AB63-7D4A-A5A6-1ED1DC8646E2}" type="slidenum">
              <a:rPr lang="en-US" smtClean="0"/>
              <a:t>‹#›</a:t>
            </a:fld>
            <a:endParaRPr lang="en-US"/>
          </a:p>
        </p:txBody>
      </p:sp>
    </p:spTree>
    <p:extLst>
      <p:ext uri="{BB962C8B-B14F-4D97-AF65-F5344CB8AC3E}">
        <p14:creationId xmlns:p14="http://schemas.microsoft.com/office/powerpoint/2010/main" val="54077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E4211-7D78-8149-B2BA-31EF1F426C7C}" type="datetimeFigureOut">
              <a:rPr lang="en-US" smtClean="0"/>
              <a:t>10/17/22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BF906-AB63-7D4A-A5A6-1ED1DC8646E2}" type="slidenum">
              <a:rPr lang="en-US" smtClean="0"/>
              <a:t>‹#›</a:t>
            </a:fld>
            <a:endParaRPr lang="en-US"/>
          </a:p>
        </p:txBody>
      </p:sp>
    </p:spTree>
    <p:extLst>
      <p:ext uri="{BB962C8B-B14F-4D97-AF65-F5344CB8AC3E}">
        <p14:creationId xmlns:p14="http://schemas.microsoft.com/office/powerpoint/2010/main" val="39174491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shp.cuny.edu/news/featured-document-%E2%80%9Cnow-will-you-be-good%E2%80%9D"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yOxeZt217uw&amp;list=PL3H6z037pboGWTxs3xGP7HRGrQ5dOQdGc&amp;index=1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4801-9FDA-0B42-84B8-B4D73395F17D}"/>
              </a:ext>
            </a:extLst>
          </p:cNvPr>
          <p:cNvSpPr>
            <a:spLocks noGrp="1"/>
          </p:cNvSpPr>
          <p:nvPr>
            <p:ph type="ctrTitle"/>
          </p:nvPr>
        </p:nvSpPr>
        <p:spPr/>
        <p:txBody>
          <a:bodyPr/>
          <a:lstStyle/>
          <a:p>
            <a:r>
              <a:rPr lang="en-US" dirty="0"/>
              <a:t>CUBAN MISSILE CRISIS</a:t>
            </a:r>
          </a:p>
        </p:txBody>
      </p:sp>
    </p:spTree>
    <p:extLst>
      <p:ext uri="{BB962C8B-B14F-4D97-AF65-F5344CB8AC3E}">
        <p14:creationId xmlns:p14="http://schemas.microsoft.com/office/powerpoint/2010/main" val="1619505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27F86-4220-154E-AB1E-93CEAFB3B001}"/>
              </a:ext>
            </a:extLst>
          </p:cNvPr>
          <p:cNvSpPr>
            <a:spLocks noGrp="1"/>
          </p:cNvSpPr>
          <p:nvPr>
            <p:ph type="title"/>
          </p:nvPr>
        </p:nvSpPr>
        <p:spPr/>
        <p:txBody>
          <a:bodyPr/>
          <a:lstStyle/>
          <a:p>
            <a:r>
              <a:rPr lang="en-US" dirty="0"/>
              <a:t>When are wars more likely?</a:t>
            </a:r>
          </a:p>
        </p:txBody>
      </p:sp>
      <p:sp>
        <p:nvSpPr>
          <p:cNvPr id="3" name="Content Placeholder 2">
            <a:extLst>
              <a:ext uri="{FF2B5EF4-FFF2-40B4-BE49-F238E27FC236}">
                <a16:creationId xmlns:a16="http://schemas.microsoft.com/office/drawing/2014/main" id="{F4CC2789-FA7E-B94B-A1B5-4ECB393F30E6}"/>
              </a:ext>
            </a:extLst>
          </p:cNvPr>
          <p:cNvSpPr>
            <a:spLocks noGrp="1"/>
          </p:cNvSpPr>
          <p:nvPr>
            <p:ph idx="1"/>
          </p:nvPr>
        </p:nvSpPr>
        <p:spPr/>
        <p:txBody>
          <a:bodyPr/>
          <a:lstStyle/>
          <a:p>
            <a:r>
              <a:rPr lang="en-US" dirty="0"/>
              <a:t>Miscalculation—Lack of Information </a:t>
            </a:r>
          </a:p>
          <a:p>
            <a:pPr lvl="1"/>
            <a:r>
              <a:rPr lang="en-US" dirty="0"/>
              <a:t>Capabilities</a:t>
            </a:r>
          </a:p>
          <a:p>
            <a:pPr lvl="1"/>
            <a:r>
              <a:rPr lang="en-US" dirty="0"/>
              <a:t>Intentions, Resolve</a:t>
            </a:r>
          </a:p>
          <a:p>
            <a:r>
              <a:rPr lang="en-US" dirty="0"/>
              <a:t>Shift in Relations in Power</a:t>
            </a:r>
          </a:p>
          <a:p>
            <a:pPr lvl="1"/>
            <a:r>
              <a:rPr lang="en-US" dirty="0"/>
              <a:t>Revisionism:   A country growing in power wants to change the rules to reflect new power relations</a:t>
            </a:r>
          </a:p>
          <a:p>
            <a:pPr lvl="1"/>
            <a:r>
              <a:rPr lang="en-US" dirty="0"/>
              <a:t>*Prevention*:  A country fears it is losing in the balance of power, and will strike when it can still win</a:t>
            </a:r>
          </a:p>
          <a:p>
            <a:r>
              <a:rPr lang="en-US" dirty="0"/>
              <a:t>When leaders believe the first strike will be decisive</a:t>
            </a:r>
          </a:p>
          <a:p>
            <a:pPr lvl="1"/>
            <a:r>
              <a:rPr lang="en-US" dirty="0"/>
              <a:t>Pre-emptive war</a:t>
            </a:r>
          </a:p>
          <a:p>
            <a:pPr marL="457200" lvl="1" indent="0">
              <a:buNone/>
            </a:pPr>
            <a:endParaRPr lang="en-US" dirty="0"/>
          </a:p>
        </p:txBody>
      </p:sp>
    </p:spTree>
    <p:extLst>
      <p:ext uri="{BB962C8B-B14F-4D97-AF65-F5344CB8AC3E}">
        <p14:creationId xmlns:p14="http://schemas.microsoft.com/office/powerpoint/2010/main" val="3329068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53957-A2A2-5541-894F-E2BBFFAFBDA8}"/>
              </a:ext>
            </a:extLst>
          </p:cNvPr>
          <p:cNvSpPr>
            <a:spLocks noGrp="1"/>
          </p:cNvSpPr>
          <p:nvPr>
            <p:ph type="title"/>
          </p:nvPr>
        </p:nvSpPr>
        <p:spPr/>
        <p:txBody>
          <a:bodyPr/>
          <a:lstStyle/>
          <a:p>
            <a:r>
              <a:rPr lang="en-US" dirty="0"/>
              <a:t>Complicating Realism</a:t>
            </a:r>
          </a:p>
        </p:txBody>
      </p:sp>
      <p:sp>
        <p:nvSpPr>
          <p:cNvPr id="3" name="Content Placeholder 2">
            <a:extLst>
              <a:ext uri="{FF2B5EF4-FFF2-40B4-BE49-F238E27FC236}">
                <a16:creationId xmlns:a16="http://schemas.microsoft.com/office/drawing/2014/main" id="{AC3D357F-027E-7A45-ACC9-69B9C3EBEB98}"/>
              </a:ext>
            </a:extLst>
          </p:cNvPr>
          <p:cNvSpPr>
            <a:spLocks noGrp="1"/>
          </p:cNvSpPr>
          <p:nvPr>
            <p:ph idx="1"/>
          </p:nvPr>
        </p:nvSpPr>
        <p:spPr/>
        <p:txBody>
          <a:bodyPr/>
          <a:lstStyle/>
          <a:p>
            <a:r>
              <a:rPr lang="en-US" dirty="0"/>
              <a:t>Security and Power Remain Important</a:t>
            </a:r>
          </a:p>
          <a:p>
            <a:r>
              <a:rPr lang="en-US" dirty="0"/>
              <a:t>But how do you define what interests are?</a:t>
            </a:r>
          </a:p>
          <a:p>
            <a:pPr lvl="1"/>
            <a:r>
              <a:rPr lang="en-US" dirty="0"/>
              <a:t>How do you define what constitutes a threat</a:t>
            </a:r>
          </a:p>
          <a:p>
            <a:r>
              <a:rPr lang="en-US" dirty="0"/>
              <a:t>Constructivism</a:t>
            </a:r>
          </a:p>
          <a:p>
            <a:pPr lvl="1"/>
            <a:r>
              <a:rPr lang="en-US" dirty="0"/>
              <a:t>The Role of National Identity</a:t>
            </a:r>
          </a:p>
          <a:p>
            <a:pPr lvl="1"/>
            <a:r>
              <a:rPr lang="en-US" dirty="0"/>
              <a:t>The concept of ”ontological security”</a:t>
            </a:r>
          </a:p>
        </p:txBody>
      </p:sp>
    </p:spTree>
    <p:extLst>
      <p:ext uri="{BB962C8B-B14F-4D97-AF65-F5344CB8AC3E}">
        <p14:creationId xmlns:p14="http://schemas.microsoft.com/office/powerpoint/2010/main" val="2684329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3FFCB-9F23-114F-BED9-759C2AC5A27A}"/>
              </a:ext>
            </a:extLst>
          </p:cNvPr>
          <p:cNvSpPr>
            <a:spLocks noGrp="1"/>
          </p:cNvSpPr>
          <p:nvPr>
            <p:ph type="title"/>
          </p:nvPr>
        </p:nvSpPr>
        <p:spPr/>
        <p:txBody>
          <a:bodyPr/>
          <a:lstStyle/>
          <a:p>
            <a:r>
              <a:rPr lang="en-US" dirty="0"/>
              <a:t>The Cold War:  Realism</a:t>
            </a:r>
          </a:p>
        </p:txBody>
      </p:sp>
      <p:sp>
        <p:nvSpPr>
          <p:cNvPr id="3" name="Content Placeholder 2">
            <a:extLst>
              <a:ext uri="{FF2B5EF4-FFF2-40B4-BE49-F238E27FC236}">
                <a16:creationId xmlns:a16="http://schemas.microsoft.com/office/drawing/2014/main" id="{74677F2E-FBBC-6645-820E-42B7C45DBDB3}"/>
              </a:ext>
            </a:extLst>
          </p:cNvPr>
          <p:cNvSpPr>
            <a:spLocks noGrp="1"/>
          </p:cNvSpPr>
          <p:nvPr>
            <p:ph idx="1"/>
          </p:nvPr>
        </p:nvSpPr>
        <p:spPr>
          <a:xfrm>
            <a:off x="257503" y="2506662"/>
            <a:ext cx="10515600" cy="4351338"/>
          </a:xfrm>
        </p:spPr>
        <p:txBody>
          <a:bodyPr>
            <a:normAutofit/>
          </a:bodyPr>
          <a:lstStyle/>
          <a:p>
            <a:pPr marL="0" indent="0">
              <a:buNone/>
            </a:pPr>
            <a:r>
              <a:rPr lang="en-US" dirty="0"/>
              <a:t>Realism:   Contest Between Two Great Powers in a Bipolar World</a:t>
            </a:r>
          </a:p>
          <a:p>
            <a:pPr marL="0" indent="0">
              <a:buNone/>
            </a:pPr>
            <a:r>
              <a:rPr lang="en-US" dirty="0"/>
              <a:t>	Security dilemma in Europe</a:t>
            </a:r>
          </a:p>
          <a:p>
            <a:pPr marL="0" indent="0">
              <a:buNone/>
            </a:pPr>
            <a:r>
              <a:rPr lang="en-US" dirty="0"/>
              <a:t>	Knowledge that very difficult to defeat the other one</a:t>
            </a:r>
          </a:p>
          <a:p>
            <a:pPr marL="0" indent="0">
              <a:buNone/>
            </a:pPr>
            <a:r>
              <a:rPr lang="en-US" dirty="0"/>
              <a:t>		USSR had clear conventional superiority in Europe</a:t>
            </a:r>
          </a:p>
          <a:p>
            <a:pPr marL="0" indent="0">
              <a:buNone/>
            </a:pPr>
            <a:r>
              <a:rPr lang="en-US" dirty="0"/>
              <a:t>		US had clear naval and air superiority, and nuclear 	</a:t>
            </a:r>
          </a:p>
          <a:p>
            <a:pPr marL="0" indent="0">
              <a:buNone/>
            </a:pPr>
            <a:r>
              <a:rPr lang="en-US" dirty="0"/>
              <a:t>			weapons</a:t>
            </a:r>
          </a:p>
        </p:txBody>
      </p:sp>
      <p:pic>
        <p:nvPicPr>
          <p:cNvPr id="4" name="Picture 3">
            <a:extLst>
              <a:ext uri="{FF2B5EF4-FFF2-40B4-BE49-F238E27FC236}">
                <a16:creationId xmlns:a16="http://schemas.microsoft.com/office/drawing/2014/main" id="{E26EB731-0056-1F49-B706-D699941C3C66}"/>
              </a:ext>
            </a:extLst>
          </p:cNvPr>
          <p:cNvPicPr>
            <a:picLocks noChangeAspect="1"/>
          </p:cNvPicPr>
          <p:nvPr/>
        </p:nvPicPr>
        <p:blipFill>
          <a:blip r:embed="rId2"/>
          <a:stretch>
            <a:fillRect/>
          </a:stretch>
        </p:blipFill>
        <p:spPr>
          <a:xfrm>
            <a:off x="6568965" y="189186"/>
            <a:ext cx="4204138" cy="2218850"/>
          </a:xfrm>
          <a:prstGeom prst="rect">
            <a:avLst/>
          </a:prstGeom>
        </p:spPr>
      </p:pic>
    </p:spTree>
    <p:extLst>
      <p:ext uri="{BB962C8B-B14F-4D97-AF65-F5344CB8AC3E}">
        <p14:creationId xmlns:p14="http://schemas.microsoft.com/office/powerpoint/2010/main" val="795007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3CCD-581E-1447-916E-BB78F81E127F}"/>
              </a:ext>
            </a:extLst>
          </p:cNvPr>
          <p:cNvSpPr>
            <a:spLocks noGrp="1"/>
          </p:cNvSpPr>
          <p:nvPr>
            <p:ph type="title"/>
          </p:nvPr>
        </p:nvSpPr>
        <p:spPr/>
        <p:txBody>
          <a:bodyPr/>
          <a:lstStyle/>
          <a:p>
            <a:r>
              <a:rPr lang="en-US" dirty="0"/>
              <a:t>Cold War: Ideology</a:t>
            </a:r>
          </a:p>
        </p:txBody>
      </p:sp>
      <p:sp>
        <p:nvSpPr>
          <p:cNvPr id="3" name="Content Placeholder 2">
            <a:extLst>
              <a:ext uri="{FF2B5EF4-FFF2-40B4-BE49-F238E27FC236}">
                <a16:creationId xmlns:a16="http://schemas.microsoft.com/office/drawing/2014/main" id="{9A8E9CB0-F737-D447-904D-FBFAC8023304}"/>
              </a:ext>
            </a:extLst>
          </p:cNvPr>
          <p:cNvSpPr>
            <a:spLocks noGrp="1"/>
          </p:cNvSpPr>
          <p:nvPr>
            <p:ph idx="1"/>
          </p:nvPr>
        </p:nvSpPr>
        <p:spPr/>
        <p:txBody>
          <a:bodyPr>
            <a:normAutofit fontScale="40000" lnSpcReduction="20000"/>
          </a:bodyPr>
          <a:lstStyle/>
          <a:p>
            <a:pPr marL="0" indent="0">
              <a:buNone/>
            </a:pPr>
            <a:r>
              <a:rPr lang="en-US" dirty="0"/>
              <a:t>Ideology:  Superpowers legitimated selves by universal, mutually exclusive ideologies; both regarded selves as exceptional and the existence of the other as a threat, and this vision institutionalized in domestic politics</a:t>
            </a:r>
          </a:p>
          <a:p>
            <a:pPr marL="0" indent="0">
              <a:buNone/>
            </a:pPr>
            <a:r>
              <a:rPr lang="en-US" dirty="0"/>
              <a:t>United States:  Liberal Democracy</a:t>
            </a:r>
          </a:p>
          <a:p>
            <a:pPr marL="0" indent="0">
              <a:buNone/>
            </a:pPr>
            <a:r>
              <a:rPr lang="en-US" dirty="0"/>
              <a:t>	Individual Political Rights</a:t>
            </a:r>
          </a:p>
          <a:p>
            <a:pPr marL="0" indent="0">
              <a:buNone/>
            </a:pPr>
            <a:r>
              <a:rPr lang="en-US" dirty="0"/>
              <a:t>	Individual Property Rights</a:t>
            </a:r>
          </a:p>
          <a:p>
            <a:pPr marL="0" indent="0">
              <a:buNone/>
            </a:pPr>
            <a:r>
              <a:rPr lang="en-US" dirty="0"/>
              <a:t>	US Exceptionalism:  “City on a Hill”</a:t>
            </a:r>
          </a:p>
          <a:p>
            <a:pPr marL="0" indent="0">
              <a:buNone/>
            </a:pPr>
            <a:r>
              <a:rPr lang="en-US" dirty="0"/>
              <a:t>	Truman Doctrine</a:t>
            </a:r>
          </a:p>
          <a:p>
            <a:pPr marL="0" indent="0">
              <a:buNone/>
            </a:pPr>
            <a:r>
              <a:rPr lang="en-US" dirty="0"/>
              <a:t>USSR: Marxism-Leninism</a:t>
            </a:r>
          </a:p>
          <a:p>
            <a:pPr marL="0" indent="0">
              <a:buNone/>
            </a:pPr>
            <a:r>
              <a:rPr lang="en-US" dirty="0"/>
              <a:t>	Inevitable successor to capitalism</a:t>
            </a:r>
          </a:p>
          <a:p>
            <a:pPr marL="0" indent="0">
              <a:buNone/>
            </a:pPr>
            <a:r>
              <a:rPr lang="en-US" dirty="0"/>
              <a:t>	The Leading Role of the Party</a:t>
            </a:r>
          </a:p>
          <a:p>
            <a:pPr marL="0" indent="0">
              <a:buNone/>
            </a:pPr>
            <a:r>
              <a:rPr lang="en-US" dirty="0"/>
              <a:t>	Society, Economy subordinated to Party’s mission</a:t>
            </a:r>
          </a:p>
          <a:p>
            <a:pPr marL="0" indent="0">
              <a:buNone/>
            </a:pPr>
            <a:r>
              <a:rPr lang="en-US" dirty="0"/>
              <a:t>	Surrounded by enemies </a:t>
            </a:r>
          </a:p>
          <a:p>
            <a:pPr marL="0" indent="0">
              <a:buNone/>
            </a:pPr>
            <a:r>
              <a:rPr lang="en-US"/>
              <a:t>	RUSSIAN NATIONAL IDENTITY</a:t>
            </a:r>
            <a:endParaRPr lang="en-US" dirty="0"/>
          </a:p>
          <a:p>
            <a:pPr marL="0" indent="0">
              <a:buNone/>
            </a:pPr>
            <a:r>
              <a:rPr lang="en-US" dirty="0"/>
              <a:t>Both societies to large extent organized by this competition,</a:t>
            </a:r>
          </a:p>
          <a:p>
            <a:pPr marL="0" indent="0">
              <a:buNone/>
            </a:pPr>
            <a:r>
              <a:rPr lang="en-US" dirty="0"/>
              <a:t>	Especially Soviet Union</a:t>
            </a:r>
          </a:p>
          <a:p>
            <a:pPr marL="0" indent="0">
              <a:buNone/>
            </a:pPr>
            <a:r>
              <a:rPr lang="en-US" dirty="0"/>
              <a:t>	But United States as well</a:t>
            </a:r>
          </a:p>
          <a:p>
            <a:pPr marL="0" indent="0">
              <a:buNone/>
            </a:pPr>
            <a:r>
              <a:rPr lang="en-US" dirty="0"/>
              <a:t>	Powerful institutions had stake in seeing other as enemy</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A9BC00DC-EA24-4343-BB07-FB5D22F40AC4}"/>
              </a:ext>
            </a:extLst>
          </p:cNvPr>
          <p:cNvPicPr>
            <a:picLocks noChangeAspect="1"/>
          </p:cNvPicPr>
          <p:nvPr/>
        </p:nvPicPr>
        <p:blipFill>
          <a:blip r:embed="rId2"/>
          <a:stretch>
            <a:fillRect/>
          </a:stretch>
        </p:blipFill>
        <p:spPr>
          <a:xfrm>
            <a:off x="6256063" y="2275928"/>
            <a:ext cx="2823793" cy="1875658"/>
          </a:xfrm>
          <a:prstGeom prst="rect">
            <a:avLst/>
          </a:prstGeom>
        </p:spPr>
      </p:pic>
      <p:pic>
        <p:nvPicPr>
          <p:cNvPr id="6" name="Picture 5">
            <a:extLst>
              <a:ext uri="{FF2B5EF4-FFF2-40B4-BE49-F238E27FC236}">
                <a16:creationId xmlns:a16="http://schemas.microsoft.com/office/drawing/2014/main" id="{4DB1E30B-BEC5-6144-8CA0-F58012F55B3A}"/>
              </a:ext>
            </a:extLst>
          </p:cNvPr>
          <p:cNvPicPr>
            <a:picLocks noChangeAspect="1"/>
          </p:cNvPicPr>
          <p:nvPr/>
        </p:nvPicPr>
        <p:blipFill>
          <a:blip r:embed="rId3"/>
          <a:stretch>
            <a:fillRect/>
          </a:stretch>
        </p:blipFill>
        <p:spPr>
          <a:xfrm>
            <a:off x="6256063" y="4364967"/>
            <a:ext cx="2862268" cy="2127908"/>
          </a:xfrm>
          <a:prstGeom prst="rect">
            <a:avLst/>
          </a:prstGeom>
        </p:spPr>
      </p:pic>
    </p:spTree>
    <p:extLst>
      <p:ext uri="{BB962C8B-B14F-4D97-AF65-F5344CB8AC3E}">
        <p14:creationId xmlns:p14="http://schemas.microsoft.com/office/powerpoint/2010/main" val="3319453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776CB-782B-D34D-9D21-344591D495C4}"/>
              </a:ext>
            </a:extLst>
          </p:cNvPr>
          <p:cNvSpPr>
            <a:spLocks noGrp="1"/>
          </p:cNvSpPr>
          <p:nvPr>
            <p:ph type="title"/>
          </p:nvPr>
        </p:nvSpPr>
        <p:spPr/>
        <p:txBody>
          <a:bodyPr/>
          <a:lstStyle/>
          <a:p>
            <a:r>
              <a:rPr lang="en-US" dirty="0"/>
              <a:t>Nuclear Politics</a:t>
            </a:r>
          </a:p>
        </p:txBody>
      </p:sp>
      <p:sp>
        <p:nvSpPr>
          <p:cNvPr id="3" name="Content Placeholder 2">
            <a:extLst>
              <a:ext uri="{FF2B5EF4-FFF2-40B4-BE49-F238E27FC236}">
                <a16:creationId xmlns:a16="http://schemas.microsoft.com/office/drawing/2014/main" id="{E8E804F1-C422-1A40-BBBE-D01DEEA9761D}"/>
              </a:ext>
            </a:extLst>
          </p:cNvPr>
          <p:cNvSpPr>
            <a:spLocks noGrp="1"/>
          </p:cNvSpPr>
          <p:nvPr>
            <p:ph idx="1"/>
          </p:nvPr>
        </p:nvSpPr>
        <p:spPr/>
        <p:txBody>
          <a:bodyPr>
            <a:normAutofit fontScale="92500" lnSpcReduction="20000"/>
          </a:bodyPr>
          <a:lstStyle/>
          <a:p>
            <a:pPr marL="0" indent="0">
              <a:buNone/>
            </a:pPr>
            <a:r>
              <a:rPr lang="en-US" dirty="0"/>
              <a:t>Nuclear weapons:   cannot easily defend, so must dissuade</a:t>
            </a:r>
          </a:p>
          <a:p>
            <a:pPr marL="0" indent="0">
              <a:buNone/>
            </a:pPr>
            <a:endParaRPr lang="en-US" dirty="0"/>
          </a:p>
          <a:p>
            <a:pPr marL="0" indent="0">
              <a:buNone/>
            </a:pPr>
            <a:r>
              <a:rPr lang="en-US" dirty="0"/>
              <a:t>Deterrence:  persuading a potential opponent that there is nothing to gain from an attack</a:t>
            </a:r>
          </a:p>
          <a:p>
            <a:pPr marL="0" indent="0">
              <a:buNone/>
            </a:pPr>
            <a:r>
              <a:rPr lang="en-US" dirty="0"/>
              <a:t>	The ability to retaliate:  survivability</a:t>
            </a:r>
          </a:p>
          <a:p>
            <a:pPr marL="0" indent="0">
              <a:buNone/>
            </a:pPr>
            <a:r>
              <a:rPr lang="en-US" dirty="0"/>
              <a:t>	The credibility to retaliate</a:t>
            </a:r>
          </a:p>
          <a:p>
            <a:pPr marL="0" indent="0">
              <a:buNone/>
            </a:pPr>
            <a:r>
              <a:rPr lang="en-US" dirty="0"/>
              <a:t>When is instability in a crisis most likely:</a:t>
            </a:r>
          </a:p>
          <a:p>
            <a:pPr marL="0" indent="0">
              <a:buNone/>
            </a:pPr>
            <a:r>
              <a:rPr lang="en-US" dirty="0"/>
              <a:t>	When either side (or both sides) believe they can win with a first 			strike</a:t>
            </a:r>
          </a:p>
          <a:p>
            <a:pPr marL="0" indent="0">
              <a:buNone/>
            </a:pPr>
            <a:r>
              <a:rPr lang="en-US" dirty="0"/>
              <a:t>	When there is a rapid shift in the balance of power</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2259608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38CEC-06C3-6349-BD07-81BD0AEF497D}"/>
              </a:ext>
            </a:extLst>
          </p:cNvPr>
          <p:cNvSpPr>
            <a:spLocks noGrp="1"/>
          </p:cNvSpPr>
          <p:nvPr>
            <p:ph type="title"/>
          </p:nvPr>
        </p:nvSpPr>
        <p:spPr/>
        <p:txBody>
          <a:bodyPr/>
          <a:lstStyle/>
          <a:p>
            <a:r>
              <a:rPr lang="en-US" dirty="0"/>
              <a:t>Volatile Balance of Power During the Cuban Missile Crisis</a:t>
            </a:r>
          </a:p>
        </p:txBody>
      </p:sp>
      <p:sp>
        <p:nvSpPr>
          <p:cNvPr id="3" name="Content Placeholder 2">
            <a:extLst>
              <a:ext uri="{FF2B5EF4-FFF2-40B4-BE49-F238E27FC236}">
                <a16:creationId xmlns:a16="http://schemas.microsoft.com/office/drawing/2014/main" id="{7CC5116C-A7AC-7C4B-B96E-F410BF05F2AC}"/>
              </a:ext>
            </a:extLst>
          </p:cNvPr>
          <p:cNvSpPr>
            <a:spLocks noGrp="1"/>
          </p:cNvSpPr>
          <p:nvPr>
            <p:ph idx="1"/>
          </p:nvPr>
        </p:nvSpPr>
        <p:spPr/>
        <p:txBody>
          <a:bodyPr>
            <a:normAutofit lnSpcReduction="10000"/>
          </a:bodyPr>
          <a:lstStyle/>
          <a:p>
            <a:pPr marL="0" indent="0">
              <a:buNone/>
            </a:pPr>
            <a:r>
              <a:rPr lang="en-US" dirty="0"/>
              <a:t>Rapid Shifts in Perception of Nuclear Balance</a:t>
            </a:r>
          </a:p>
          <a:p>
            <a:pPr marL="0" indent="0">
              <a:buNone/>
            </a:pPr>
            <a:r>
              <a:rPr lang="en-US" dirty="0"/>
              <a:t>	1945-1957:  US had nuclear weapons and could deliver them</a:t>
            </a:r>
          </a:p>
          <a:p>
            <a:pPr marL="0" indent="0">
              <a:buNone/>
            </a:pPr>
            <a:r>
              <a:rPr lang="en-US" dirty="0"/>
              <a:t>		USSR could destroy Europe, but not the United States</a:t>
            </a:r>
          </a:p>
          <a:p>
            <a:pPr marL="0" indent="0">
              <a:buNone/>
            </a:pPr>
            <a:r>
              <a:rPr lang="en-US" dirty="0"/>
              <a:t>	1957:  Sputnik and Soviet ICBMs, Khrushchev’s boasting</a:t>
            </a:r>
          </a:p>
          <a:p>
            <a:pPr marL="0" indent="0">
              <a:buNone/>
            </a:pPr>
            <a:r>
              <a:rPr lang="en-US" dirty="0"/>
              <a:t>	1961:  Kennedy increases US arsenal</a:t>
            </a:r>
          </a:p>
          <a:p>
            <a:pPr marL="0" indent="0">
              <a:buNone/>
            </a:pPr>
            <a:r>
              <a:rPr lang="en-US" dirty="0"/>
              <a:t>	October, 1962:  US had over 300 intercontinental nuclear missiles</a:t>
            </a:r>
          </a:p>
          <a:p>
            <a:pPr marL="0" indent="0">
              <a:buNone/>
            </a:pPr>
            <a:r>
              <a:rPr lang="en-US" dirty="0"/>
              <a:t>			USSR may have had 75</a:t>
            </a:r>
          </a:p>
          <a:p>
            <a:pPr marL="0" indent="0">
              <a:buNone/>
            </a:pPr>
            <a:r>
              <a:rPr lang="en-US" dirty="0"/>
              <a:t>	After 1966, both sides had essential equivalence</a:t>
            </a:r>
          </a:p>
          <a:p>
            <a:pPr marL="0" indent="0">
              <a:buNone/>
            </a:pPr>
            <a:r>
              <a:rPr lang="en-US" dirty="0"/>
              <a:t>			</a:t>
            </a:r>
          </a:p>
        </p:txBody>
      </p:sp>
    </p:spTree>
    <p:extLst>
      <p:ext uri="{BB962C8B-B14F-4D97-AF65-F5344CB8AC3E}">
        <p14:creationId xmlns:p14="http://schemas.microsoft.com/office/powerpoint/2010/main" val="2898472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C404-A35E-F14D-BC96-D1FE0728359E}"/>
              </a:ext>
            </a:extLst>
          </p:cNvPr>
          <p:cNvSpPr>
            <a:spLocks noGrp="1"/>
          </p:cNvSpPr>
          <p:nvPr>
            <p:ph type="title"/>
          </p:nvPr>
        </p:nvSpPr>
        <p:spPr/>
        <p:txBody>
          <a:bodyPr/>
          <a:lstStyle/>
          <a:p>
            <a:r>
              <a:rPr lang="en-US" dirty="0"/>
              <a:t>Competition in the so-called “Third World”</a:t>
            </a:r>
          </a:p>
        </p:txBody>
      </p:sp>
      <p:sp>
        <p:nvSpPr>
          <p:cNvPr id="3" name="Content Placeholder 2">
            <a:extLst>
              <a:ext uri="{FF2B5EF4-FFF2-40B4-BE49-F238E27FC236}">
                <a16:creationId xmlns:a16="http://schemas.microsoft.com/office/drawing/2014/main" id="{E916E56E-F3D3-D94D-9910-F6ADC4F88C61}"/>
              </a:ext>
            </a:extLst>
          </p:cNvPr>
          <p:cNvSpPr>
            <a:spLocks noGrp="1"/>
          </p:cNvSpPr>
          <p:nvPr>
            <p:ph idx="1"/>
          </p:nvPr>
        </p:nvSpPr>
        <p:spPr>
          <a:xfrm>
            <a:off x="838200" y="1825625"/>
            <a:ext cx="6687207" cy="4351338"/>
          </a:xfrm>
        </p:spPr>
        <p:txBody>
          <a:bodyPr>
            <a:normAutofit lnSpcReduction="10000"/>
          </a:bodyPr>
          <a:lstStyle/>
          <a:p>
            <a:pPr marL="0" indent="0">
              <a:buNone/>
            </a:pPr>
            <a:r>
              <a:rPr lang="en-US" dirty="0"/>
              <a:t>1945-1950:  Mostly in industrial world or areas contiguous with US</a:t>
            </a:r>
          </a:p>
          <a:p>
            <a:pPr marL="0" indent="0">
              <a:buNone/>
            </a:pPr>
            <a:r>
              <a:rPr lang="en-US" dirty="0"/>
              <a:t>1950s:  US, then USSR extends out to other countries outside Eurasia</a:t>
            </a:r>
          </a:p>
          <a:p>
            <a:pPr marL="0" indent="0">
              <a:buNone/>
            </a:pPr>
            <a:r>
              <a:rPr lang="en-US" dirty="0"/>
              <a:t>Decolonization gives rise to national liberation movements </a:t>
            </a:r>
          </a:p>
          <a:p>
            <a:pPr marL="0" indent="0">
              <a:buNone/>
            </a:pPr>
            <a:r>
              <a:rPr lang="en-US" dirty="0"/>
              <a:t>	USSR sees as opportunity</a:t>
            </a:r>
          </a:p>
          <a:p>
            <a:pPr marL="0" indent="0">
              <a:buNone/>
            </a:pPr>
            <a:r>
              <a:rPr lang="en-US" dirty="0"/>
              <a:t>	US sees as threat:  Domino Theory</a:t>
            </a:r>
          </a:p>
          <a:p>
            <a:pPr marL="0" indent="0">
              <a:buNone/>
            </a:pPr>
            <a:r>
              <a:rPr lang="en-US" dirty="0"/>
              <a:t>Role of China</a:t>
            </a:r>
          </a:p>
          <a:p>
            <a:pPr marL="0" indent="0">
              <a:buNone/>
            </a:pPr>
            <a:r>
              <a:rPr lang="en-US" dirty="0"/>
              <a:t>	</a:t>
            </a:r>
          </a:p>
        </p:txBody>
      </p:sp>
      <p:pic>
        <p:nvPicPr>
          <p:cNvPr id="4" name="Picture 3">
            <a:extLst>
              <a:ext uri="{FF2B5EF4-FFF2-40B4-BE49-F238E27FC236}">
                <a16:creationId xmlns:a16="http://schemas.microsoft.com/office/drawing/2014/main" id="{C5CBCFBC-F77A-6349-AC1D-45DEA7EA7850}"/>
              </a:ext>
            </a:extLst>
          </p:cNvPr>
          <p:cNvPicPr>
            <a:picLocks noChangeAspect="1"/>
          </p:cNvPicPr>
          <p:nvPr/>
        </p:nvPicPr>
        <p:blipFill>
          <a:blip r:embed="rId2"/>
          <a:stretch>
            <a:fillRect/>
          </a:stretch>
        </p:blipFill>
        <p:spPr>
          <a:xfrm>
            <a:off x="7292479" y="1451689"/>
            <a:ext cx="4671499" cy="5041186"/>
          </a:xfrm>
          <a:prstGeom prst="rect">
            <a:avLst/>
          </a:prstGeom>
        </p:spPr>
      </p:pic>
    </p:spTree>
    <p:extLst>
      <p:ext uri="{BB962C8B-B14F-4D97-AF65-F5344CB8AC3E}">
        <p14:creationId xmlns:p14="http://schemas.microsoft.com/office/powerpoint/2010/main" val="79650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49B2-1217-9B43-9249-8CD960B60754}"/>
              </a:ext>
            </a:extLst>
          </p:cNvPr>
          <p:cNvSpPr>
            <a:spLocks noGrp="1"/>
          </p:cNvSpPr>
          <p:nvPr>
            <p:ph type="title"/>
          </p:nvPr>
        </p:nvSpPr>
        <p:spPr/>
        <p:txBody>
          <a:bodyPr/>
          <a:lstStyle/>
          <a:p>
            <a:r>
              <a:rPr lang="en-US" dirty="0"/>
              <a:t>US-CUBA:  Now will you be good?</a:t>
            </a:r>
          </a:p>
        </p:txBody>
      </p:sp>
      <p:pic>
        <p:nvPicPr>
          <p:cNvPr id="5" name="Content Placeholder 4">
            <a:extLst>
              <a:ext uri="{FF2B5EF4-FFF2-40B4-BE49-F238E27FC236}">
                <a16:creationId xmlns:a16="http://schemas.microsoft.com/office/drawing/2014/main" id="{6169AC7F-B14B-1548-B660-E594CFDDD392}"/>
              </a:ext>
            </a:extLst>
          </p:cNvPr>
          <p:cNvPicPr>
            <a:picLocks noGrp="1" noChangeAspect="1"/>
          </p:cNvPicPr>
          <p:nvPr>
            <p:ph idx="1"/>
          </p:nvPr>
        </p:nvPicPr>
        <p:blipFill>
          <a:blip r:embed="rId2"/>
          <a:stretch>
            <a:fillRect/>
          </a:stretch>
        </p:blipFill>
        <p:spPr>
          <a:xfrm>
            <a:off x="3106879" y="1358029"/>
            <a:ext cx="3939233" cy="4351338"/>
          </a:xfrm>
        </p:spPr>
      </p:pic>
      <p:sp>
        <p:nvSpPr>
          <p:cNvPr id="6" name="TextBox 5">
            <a:extLst>
              <a:ext uri="{FF2B5EF4-FFF2-40B4-BE49-F238E27FC236}">
                <a16:creationId xmlns:a16="http://schemas.microsoft.com/office/drawing/2014/main" id="{8B870167-DDC8-CB49-9B4B-A8C6F68663CF}"/>
              </a:ext>
            </a:extLst>
          </p:cNvPr>
          <p:cNvSpPr txBox="1"/>
          <p:nvPr/>
        </p:nvSpPr>
        <p:spPr>
          <a:xfrm>
            <a:off x="725214" y="6492875"/>
            <a:ext cx="9291198" cy="369332"/>
          </a:xfrm>
          <a:prstGeom prst="rect">
            <a:avLst/>
          </a:prstGeom>
          <a:noFill/>
        </p:spPr>
        <p:txBody>
          <a:bodyPr wrap="none" rtlCol="0">
            <a:spAutoFit/>
          </a:bodyPr>
          <a:lstStyle/>
          <a:p>
            <a:r>
              <a:rPr lang="en-US" dirty="0">
                <a:hlinkClick r:id="rId3"/>
              </a:rPr>
              <a:t>https://ashp.cuny.edu/news/featured-document-%E2%80%9Cnow-will-you-be-good%E2%80%9D</a:t>
            </a:r>
            <a:endParaRPr lang="en-US" dirty="0"/>
          </a:p>
        </p:txBody>
      </p:sp>
      <p:sp>
        <p:nvSpPr>
          <p:cNvPr id="9" name="TextBox 8">
            <a:extLst>
              <a:ext uri="{FF2B5EF4-FFF2-40B4-BE49-F238E27FC236}">
                <a16:creationId xmlns:a16="http://schemas.microsoft.com/office/drawing/2014/main" id="{E6B04864-DED1-404F-87AE-367FF1290EDE}"/>
              </a:ext>
            </a:extLst>
          </p:cNvPr>
          <p:cNvSpPr txBox="1"/>
          <p:nvPr/>
        </p:nvSpPr>
        <p:spPr>
          <a:xfrm>
            <a:off x="2911365" y="5905076"/>
            <a:ext cx="4533933" cy="369332"/>
          </a:xfrm>
          <a:prstGeom prst="rect">
            <a:avLst/>
          </a:prstGeom>
          <a:noFill/>
        </p:spPr>
        <p:txBody>
          <a:bodyPr wrap="none" rtlCol="0">
            <a:spAutoFit/>
          </a:bodyPr>
          <a:lstStyle/>
          <a:p>
            <a:r>
              <a:rPr lang="en-US" dirty="0"/>
              <a:t>Caption:  ”See what I do for a good little boy?”</a:t>
            </a:r>
          </a:p>
        </p:txBody>
      </p:sp>
    </p:spTree>
    <p:extLst>
      <p:ext uri="{BB962C8B-B14F-4D97-AF65-F5344CB8AC3E}">
        <p14:creationId xmlns:p14="http://schemas.microsoft.com/office/powerpoint/2010/main" val="1262073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55E1-F340-F64B-A4EB-B7BD22B876F9}"/>
              </a:ext>
            </a:extLst>
          </p:cNvPr>
          <p:cNvSpPr>
            <a:spLocks noGrp="1"/>
          </p:cNvSpPr>
          <p:nvPr>
            <p:ph type="title"/>
          </p:nvPr>
        </p:nvSpPr>
        <p:spPr/>
        <p:txBody>
          <a:bodyPr/>
          <a:lstStyle/>
          <a:p>
            <a:r>
              <a:rPr lang="en-US" dirty="0"/>
              <a:t>US-CUBA RELATIONS BEFORE THE COLD WAR</a:t>
            </a:r>
          </a:p>
        </p:txBody>
      </p:sp>
      <p:sp>
        <p:nvSpPr>
          <p:cNvPr id="3" name="Content Placeholder 2">
            <a:extLst>
              <a:ext uri="{FF2B5EF4-FFF2-40B4-BE49-F238E27FC236}">
                <a16:creationId xmlns:a16="http://schemas.microsoft.com/office/drawing/2014/main" id="{4D6B68BA-557A-CB4F-B6DE-E417028FCE28}"/>
              </a:ext>
            </a:extLst>
          </p:cNvPr>
          <p:cNvSpPr>
            <a:spLocks noGrp="1"/>
          </p:cNvSpPr>
          <p:nvPr>
            <p:ph idx="1"/>
          </p:nvPr>
        </p:nvSpPr>
        <p:spPr>
          <a:xfrm>
            <a:off x="838200" y="1376855"/>
            <a:ext cx="10515600" cy="4800108"/>
          </a:xfrm>
        </p:spPr>
        <p:txBody>
          <a:bodyPr>
            <a:normAutofit fontScale="77500" lnSpcReduction="20000"/>
          </a:bodyPr>
          <a:lstStyle/>
          <a:p>
            <a:pPr marL="0" indent="0">
              <a:buNone/>
            </a:pPr>
            <a:r>
              <a:rPr lang="en-US" dirty="0"/>
              <a:t>CUBA was part of US Sphere of Influence, but Cuba’s symbolic role for the US went much deeper</a:t>
            </a:r>
          </a:p>
          <a:p>
            <a:pPr marL="0" indent="0">
              <a:buNone/>
            </a:pPr>
            <a:endParaRPr lang="en-US" dirty="0"/>
          </a:p>
          <a:p>
            <a:pPr marL="0" indent="0">
              <a:buNone/>
            </a:pPr>
            <a:r>
              <a:rPr lang="en-US" dirty="0"/>
              <a:t>John Quincy Adams (1823):  “if an apple severed by the tempest from its native tree cannot choose but fall to the ground, Cuba... can gravitate only towards the North American Union which by the same law of nature cannot cast her off from its bosom.”</a:t>
            </a:r>
          </a:p>
          <a:p>
            <a:pPr marL="0" indent="0">
              <a:buNone/>
            </a:pPr>
            <a:endParaRPr lang="en-US" dirty="0"/>
          </a:p>
          <a:p>
            <a:pPr marL="0" indent="0">
              <a:buNone/>
            </a:pPr>
            <a:r>
              <a:rPr lang="en-US" dirty="0"/>
              <a:t>Efforts to annex Cuba to expand slavery in the United States in 1850s</a:t>
            </a:r>
          </a:p>
          <a:p>
            <a:pPr marL="0" indent="0">
              <a:buNone/>
            </a:pPr>
            <a:endParaRPr lang="en-US" dirty="0"/>
          </a:p>
          <a:p>
            <a:pPr marL="0" indent="0">
              <a:buNone/>
            </a:pPr>
            <a:r>
              <a:rPr lang="en-US" dirty="0"/>
              <a:t>The Spanish-American War, the Platt Amendment, and the Second Occupation</a:t>
            </a:r>
          </a:p>
          <a:p>
            <a:pPr marL="0" indent="0">
              <a:buNone/>
            </a:pPr>
            <a:endParaRPr lang="en-US" dirty="0"/>
          </a:p>
          <a:p>
            <a:pPr marL="0" indent="0">
              <a:buNone/>
            </a:pPr>
            <a:r>
              <a:rPr lang="en-US" dirty="0"/>
              <a:t>Fulgencio Batista—1952-1959</a:t>
            </a:r>
          </a:p>
          <a:p>
            <a:pPr marL="0" indent="0">
              <a:buNone/>
            </a:pPr>
            <a:r>
              <a:rPr lang="en-US" dirty="0"/>
              <a:t>	US Financial Interests controlled much of Cuban economy:  Mining(90%), utilities </a:t>
            </a:r>
          </a:p>
          <a:p>
            <a:pPr marL="0" indent="0">
              <a:buNone/>
            </a:pPr>
            <a:r>
              <a:rPr lang="en-US" dirty="0"/>
              <a:t>		(80%), sugar(40%)</a:t>
            </a:r>
          </a:p>
        </p:txBody>
      </p:sp>
    </p:spTree>
    <p:extLst>
      <p:ext uri="{BB962C8B-B14F-4D97-AF65-F5344CB8AC3E}">
        <p14:creationId xmlns:p14="http://schemas.microsoft.com/office/powerpoint/2010/main" val="2535063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2F50A-0EF5-C64A-9BCB-AFAA0321730B}"/>
              </a:ext>
            </a:extLst>
          </p:cNvPr>
          <p:cNvSpPr>
            <a:spLocks noGrp="1"/>
          </p:cNvSpPr>
          <p:nvPr>
            <p:ph type="title"/>
          </p:nvPr>
        </p:nvSpPr>
        <p:spPr/>
        <p:txBody>
          <a:bodyPr/>
          <a:lstStyle/>
          <a:p>
            <a:r>
              <a:rPr lang="en-US" dirty="0"/>
              <a:t>US and Castro</a:t>
            </a:r>
          </a:p>
        </p:txBody>
      </p:sp>
      <p:sp>
        <p:nvSpPr>
          <p:cNvPr id="3" name="Content Placeholder 2">
            <a:extLst>
              <a:ext uri="{FF2B5EF4-FFF2-40B4-BE49-F238E27FC236}">
                <a16:creationId xmlns:a16="http://schemas.microsoft.com/office/drawing/2014/main" id="{46AE5DDD-E3FE-D74D-8CC2-F8C103496320}"/>
              </a:ext>
            </a:extLst>
          </p:cNvPr>
          <p:cNvSpPr>
            <a:spLocks noGrp="1"/>
          </p:cNvSpPr>
          <p:nvPr>
            <p:ph idx="1"/>
          </p:nvPr>
        </p:nvSpPr>
        <p:spPr/>
        <p:txBody>
          <a:bodyPr/>
          <a:lstStyle/>
          <a:p>
            <a:r>
              <a:rPr lang="en-US" dirty="0"/>
              <a:t>Communism and Cuba</a:t>
            </a:r>
          </a:p>
          <a:p>
            <a:pPr lvl="1"/>
            <a:r>
              <a:rPr lang="en-US" dirty="0"/>
              <a:t>Castro’s Revolution. Against Batista</a:t>
            </a:r>
          </a:p>
          <a:p>
            <a:pPr lvl="1"/>
            <a:r>
              <a:rPr lang="en-US" dirty="0"/>
              <a:t>Eisenhower:  Tepid support, tolerance at first</a:t>
            </a:r>
          </a:p>
          <a:p>
            <a:pPr lvl="2"/>
            <a:r>
              <a:rPr lang="en-US" dirty="0"/>
              <a:t>Cuba receives oil from Khrushchev, Eisenhower reduces sugar quotas, Cuba appropriates property, Eisenhower declares boycott</a:t>
            </a:r>
          </a:p>
          <a:p>
            <a:pPr lvl="2"/>
            <a:r>
              <a:rPr lang="en-US" dirty="0"/>
              <a:t>Plans Bay of Pigs</a:t>
            </a:r>
          </a:p>
          <a:p>
            <a:pPr lvl="1"/>
            <a:r>
              <a:rPr lang="en-US" dirty="0"/>
              <a:t>Kennedy: Agrees to Bay of Pigs, which fails</a:t>
            </a:r>
          </a:p>
          <a:p>
            <a:pPr lvl="2"/>
            <a:r>
              <a:rPr lang="en-US" dirty="0"/>
              <a:t>Clear plans for  removing Cuba</a:t>
            </a:r>
          </a:p>
          <a:p>
            <a:endParaRPr lang="en-US" dirty="0"/>
          </a:p>
        </p:txBody>
      </p:sp>
    </p:spTree>
    <p:extLst>
      <p:ext uri="{BB962C8B-B14F-4D97-AF65-F5344CB8AC3E}">
        <p14:creationId xmlns:p14="http://schemas.microsoft.com/office/powerpoint/2010/main" val="382662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8D9F1-B278-6144-AB89-3A744EAC4347}"/>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DF980CAD-9A23-3944-87C3-C9687D15B98A}"/>
              </a:ext>
            </a:extLst>
          </p:cNvPr>
          <p:cNvSpPr>
            <a:spLocks noGrp="1"/>
          </p:cNvSpPr>
          <p:nvPr>
            <p:ph idx="1"/>
          </p:nvPr>
        </p:nvSpPr>
        <p:spPr>
          <a:xfrm>
            <a:off x="134007" y="1930729"/>
            <a:ext cx="10515600" cy="4351338"/>
          </a:xfrm>
        </p:spPr>
        <p:txBody>
          <a:bodyPr>
            <a:normAutofit fontScale="55000" lnSpcReduction="20000"/>
          </a:bodyPr>
          <a:lstStyle/>
          <a:p>
            <a:pPr marL="514350" indent="-514350">
              <a:buAutoNum type="alphaUcPeriod"/>
            </a:pPr>
            <a:r>
              <a:rPr lang="en-US" dirty="0"/>
              <a:t>James Richter</a:t>
            </a:r>
          </a:p>
          <a:p>
            <a:pPr marL="457200" lvl="1" indent="0">
              <a:buNone/>
            </a:pPr>
            <a:r>
              <a:rPr lang="en-US" dirty="0"/>
              <a:t>1. Education</a:t>
            </a:r>
          </a:p>
          <a:p>
            <a:pPr marL="457200" lvl="1" indent="0">
              <a:buNone/>
            </a:pPr>
            <a:r>
              <a:rPr lang="en-US" dirty="0"/>
              <a:t>2. Employment</a:t>
            </a:r>
          </a:p>
          <a:p>
            <a:pPr marL="457200" lvl="1" indent="0">
              <a:buNone/>
            </a:pPr>
            <a:r>
              <a:rPr lang="en-US" dirty="0"/>
              <a:t>3. Research Interests</a:t>
            </a:r>
          </a:p>
          <a:p>
            <a:pPr marL="457200" lvl="1" indent="0">
              <a:buNone/>
            </a:pPr>
            <a:r>
              <a:rPr lang="en-US" dirty="0"/>
              <a:t>4. Other Interests</a:t>
            </a:r>
          </a:p>
          <a:p>
            <a:pPr marL="0" indent="0">
              <a:buNone/>
            </a:pPr>
            <a:r>
              <a:rPr lang="en-US" dirty="0"/>
              <a:t>B.  Course Objectives</a:t>
            </a:r>
          </a:p>
          <a:p>
            <a:pPr marL="457200" lvl="1" indent="0">
              <a:buNone/>
            </a:pPr>
            <a:r>
              <a:rPr lang="en-US" dirty="0"/>
              <a:t>1. Cuban Missile Crisis</a:t>
            </a:r>
          </a:p>
          <a:p>
            <a:pPr lvl="2"/>
            <a:r>
              <a:rPr lang="en-US" dirty="0"/>
              <a:t>Why did it occur?</a:t>
            </a:r>
          </a:p>
          <a:p>
            <a:pPr lvl="2"/>
            <a:r>
              <a:rPr lang="en-US" dirty="0"/>
              <a:t>How were decisions made?  </a:t>
            </a:r>
          </a:p>
          <a:p>
            <a:pPr lvl="2"/>
            <a:r>
              <a:rPr lang="en-US" dirty="0"/>
              <a:t>What was legacy?</a:t>
            </a:r>
          </a:p>
          <a:p>
            <a:pPr marL="457200" lvl="1" indent="0">
              <a:buNone/>
            </a:pPr>
            <a:r>
              <a:rPr lang="en-US" dirty="0"/>
              <a:t>2. Writing</a:t>
            </a:r>
          </a:p>
          <a:p>
            <a:pPr lvl="2"/>
            <a:r>
              <a:rPr lang="en-US" dirty="0"/>
              <a:t>How to construct  an argument</a:t>
            </a:r>
          </a:p>
          <a:p>
            <a:pPr lvl="2"/>
            <a:r>
              <a:rPr lang="en-US" dirty="0"/>
              <a:t>How to support your argument</a:t>
            </a:r>
          </a:p>
          <a:p>
            <a:pPr lvl="2"/>
            <a:r>
              <a:rPr lang="en-US" dirty="0"/>
              <a:t>How to find your voice</a:t>
            </a:r>
          </a:p>
          <a:p>
            <a:pPr marL="514350" indent="-514350">
              <a:buAutoNum type="alphaUcPeriod" startAt="3"/>
            </a:pPr>
            <a:r>
              <a:rPr lang="en-US" dirty="0"/>
              <a:t>Course Requirements</a:t>
            </a:r>
          </a:p>
          <a:p>
            <a:pPr marL="914400" lvl="1" indent="-457200">
              <a:buAutoNum type="arabicPeriod"/>
            </a:pPr>
            <a:r>
              <a:rPr lang="en-US" dirty="0"/>
              <a:t>Attendance</a:t>
            </a:r>
          </a:p>
          <a:p>
            <a:pPr marL="914400" lvl="1" indent="-457200">
              <a:buAutoNum type="arabicPeriod"/>
            </a:pPr>
            <a:r>
              <a:rPr lang="en-US" dirty="0"/>
              <a:t>Four Response Papers of less than 200 words</a:t>
            </a:r>
          </a:p>
          <a:p>
            <a:pPr marL="914400" lvl="1" indent="-457200">
              <a:buAutoNum type="arabicPeriod"/>
            </a:pPr>
            <a:r>
              <a:rPr lang="en-US" dirty="0"/>
              <a:t>1000 word </a:t>
            </a:r>
            <a:r>
              <a:rPr lang="en-US"/>
              <a:t>paper (3-4 pages</a:t>
            </a:r>
            <a:r>
              <a:rPr lang="en-US" dirty="0"/>
              <a:t>)</a:t>
            </a:r>
          </a:p>
          <a:p>
            <a:pPr marL="1371600" lvl="2" indent="-457200">
              <a:buAutoNum type="arabicPeriod"/>
            </a:pPr>
            <a:r>
              <a:rPr lang="en-US" dirty="0"/>
              <a:t>Rough Draft:     Due November 4</a:t>
            </a:r>
          </a:p>
          <a:p>
            <a:pPr marL="1371600" lvl="2" indent="-457200">
              <a:buAutoNum type="arabicPeriod"/>
            </a:pPr>
            <a:r>
              <a:rPr lang="en-US" dirty="0"/>
              <a:t>Final Draft,  Due November 25</a:t>
            </a:r>
          </a:p>
          <a:p>
            <a:pPr marL="1371600" lvl="2" indent="-457200">
              <a:buAutoNum type="arabicPeriod"/>
            </a:pPr>
            <a:endParaRPr lang="en-US" dirty="0"/>
          </a:p>
        </p:txBody>
      </p:sp>
    </p:spTree>
    <p:extLst>
      <p:ext uri="{BB962C8B-B14F-4D97-AF65-F5344CB8AC3E}">
        <p14:creationId xmlns:p14="http://schemas.microsoft.com/office/powerpoint/2010/main" val="764252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41712-B860-AC42-AF86-2DAC5C8763EB}"/>
              </a:ext>
            </a:extLst>
          </p:cNvPr>
          <p:cNvSpPr>
            <a:spLocks noGrp="1"/>
          </p:cNvSpPr>
          <p:nvPr>
            <p:ph type="title"/>
          </p:nvPr>
        </p:nvSpPr>
        <p:spPr/>
        <p:txBody>
          <a:bodyPr/>
          <a:lstStyle/>
          <a:p>
            <a:r>
              <a:rPr lang="en-US" dirty="0"/>
              <a:t>Soviet Interests in Cuba</a:t>
            </a:r>
          </a:p>
        </p:txBody>
      </p:sp>
      <p:sp>
        <p:nvSpPr>
          <p:cNvPr id="3" name="Content Placeholder 2">
            <a:extLst>
              <a:ext uri="{FF2B5EF4-FFF2-40B4-BE49-F238E27FC236}">
                <a16:creationId xmlns:a16="http://schemas.microsoft.com/office/drawing/2014/main" id="{20CED485-304D-684A-BBA9-00D6D2F64239}"/>
              </a:ext>
            </a:extLst>
          </p:cNvPr>
          <p:cNvSpPr>
            <a:spLocks noGrp="1"/>
          </p:cNvSpPr>
          <p:nvPr>
            <p:ph idx="1"/>
          </p:nvPr>
        </p:nvSpPr>
        <p:spPr/>
        <p:txBody>
          <a:bodyPr/>
          <a:lstStyle/>
          <a:p>
            <a:r>
              <a:rPr lang="en-US" dirty="0"/>
              <a:t>Seeking to gain national liberation movements</a:t>
            </a:r>
          </a:p>
          <a:p>
            <a:r>
              <a:rPr lang="en-US" dirty="0"/>
              <a:t>Cuba in the US sphere of influence</a:t>
            </a:r>
          </a:p>
          <a:p>
            <a:r>
              <a:rPr lang="en-US" dirty="0"/>
              <a:t>Castro was an authentic revolutionary</a:t>
            </a:r>
          </a:p>
          <a:p>
            <a:pPr lvl="1"/>
            <a:r>
              <a:rPr lang="en-US" dirty="0"/>
              <a:t>Reinvigorates Soviet ideas</a:t>
            </a:r>
          </a:p>
          <a:p>
            <a:pPr lvl="1"/>
            <a:r>
              <a:rPr lang="en-US" dirty="0"/>
              <a:t>Strengthens against China</a:t>
            </a:r>
          </a:p>
        </p:txBody>
      </p:sp>
    </p:spTree>
    <p:extLst>
      <p:ext uri="{BB962C8B-B14F-4D97-AF65-F5344CB8AC3E}">
        <p14:creationId xmlns:p14="http://schemas.microsoft.com/office/powerpoint/2010/main" val="1794429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DCD6C-B7DA-1C49-AA10-08440A5A5BD2}"/>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DF4D836E-5E0D-4647-8FC7-C33D03C047EB}"/>
              </a:ext>
            </a:extLst>
          </p:cNvPr>
          <p:cNvSpPr>
            <a:spLocks noGrp="1"/>
          </p:cNvSpPr>
          <p:nvPr>
            <p:ph idx="1"/>
          </p:nvPr>
        </p:nvSpPr>
        <p:spPr/>
        <p:txBody>
          <a:bodyPr/>
          <a:lstStyle/>
          <a:p>
            <a:r>
              <a:rPr lang="en-US" dirty="0"/>
              <a:t>DOCUMENTARY:  COLD WAR</a:t>
            </a:r>
          </a:p>
          <a:p>
            <a:pPr lvl="1"/>
            <a:r>
              <a:rPr lang="en-US" dirty="0">
                <a:hlinkClick r:id="rId2"/>
              </a:rPr>
              <a:t>https://www.youtube.com/watch?v=yOxeZt217uw&amp;list=PL3H6z037pboGWTxs3xGP7HRGrQ5dOQdGc&amp;index=10</a:t>
            </a:r>
            <a:endParaRPr lang="en-US" dirty="0"/>
          </a:p>
          <a:p>
            <a:r>
              <a:rPr lang="en-US" dirty="0"/>
              <a:t>QUESTION FOR BRIEF WRITING</a:t>
            </a:r>
          </a:p>
          <a:p>
            <a:pPr lvl="1"/>
            <a:r>
              <a:rPr lang="en-US" dirty="0"/>
              <a:t>To what extent could the cold war be characterized as simply a contest between two great powers? To what extent did the two superpowers' ideology make the conflict worse?</a:t>
            </a:r>
          </a:p>
          <a:p>
            <a:endParaRPr lang="en-US" dirty="0"/>
          </a:p>
        </p:txBody>
      </p:sp>
    </p:spTree>
    <p:extLst>
      <p:ext uri="{BB962C8B-B14F-4D97-AF65-F5344CB8AC3E}">
        <p14:creationId xmlns:p14="http://schemas.microsoft.com/office/powerpoint/2010/main" val="2576634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D5F4C-6ACE-9D46-AC0E-9D307DCE6B3D}"/>
              </a:ext>
            </a:extLst>
          </p:cNvPr>
          <p:cNvSpPr>
            <a:spLocks noGrp="1"/>
          </p:cNvSpPr>
          <p:nvPr>
            <p:ph type="title"/>
          </p:nvPr>
        </p:nvSpPr>
        <p:spPr/>
        <p:txBody>
          <a:bodyPr/>
          <a:lstStyle/>
          <a:p>
            <a:r>
              <a:rPr lang="en-US" dirty="0"/>
              <a:t>Emphasis on Voice, Argument and Audience</a:t>
            </a:r>
          </a:p>
        </p:txBody>
      </p:sp>
      <p:sp>
        <p:nvSpPr>
          <p:cNvPr id="3" name="Content Placeholder 2">
            <a:extLst>
              <a:ext uri="{FF2B5EF4-FFF2-40B4-BE49-F238E27FC236}">
                <a16:creationId xmlns:a16="http://schemas.microsoft.com/office/drawing/2014/main" id="{EF964A5E-5293-E148-8BE2-9D8F33A1B958}"/>
              </a:ext>
            </a:extLst>
          </p:cNvPr>
          <p:cNvSpPr>
            <a:spLocks noGrp="1"/>
          </p:cNvSpPr>
          <p:nvPr>
            <p:ph idx="1"/>
          </p:nvPr>
        </p:nvSpPr>
        <p:spPr>
          <a:xfrm>
            <a:off x="838200" y="1825625"/>
            <a:ext cx="10515600" cy="4667250"/>
          </a:xfrm>
        </p:spPr>
        <p:txBody>
          <a:bodyPr>
            <a:normAutofit fontScale="85000" lnSpcReduction="20000"/>
          </a:bodyPr>
          <a:lstStyle/>
          <a:p>
            <a:pPr marL="0" indent="0">
              <a:buNone/>
            </a:pPr>
            <a:r>
              <a:rPr lang="en-US" dirty="0"/>
              <a:t>VOICE:		What is your question? </a:t>
            </a:r>
          </a:p>
          <a:p>
            <a:pPr marL="0" indent="0">
              <a:buNone/>
            </a:pPr>
            <a:r>
              <a:rPr lang="en-US" dirty="0"/>
              <a:t>		Have something to say</a:t>
            </a:r>
          </a:p>
          <a:p>
            <a:pPr marL="0" indent="0">
              <a:buNone/>
            </a:pPr>
            <a:r>
              <a:rPr lang="en-US" dirty="0"/>
              <a:t>ARGUMENT:	Communicating what you think</a:t>
            </a:r>
          </a:p>
          <a:p>
            <a:pPr marL="0" indent="0">
              <a:buNone/>
            </a:pPr>
            <a:r>
              <a:rPr lang="en-US" dirty="0"/>
              <a:t>		Communicating why you think that:</a:t>
            </a:r>
          </a:p>
          <a:p>
            <a:pPr marL="0" indent="0">
              <a:buNone/>
            </a:pPr>
            <a:r>
              <a:rPr lang="en-US" dirty="0"/>
              <a:t>			Organization</a:t>
            </a:r>
          </a:p>
          <a:p>
            <a:pPr marL="0" indent="0">
              <a:buNone/>
            </a:pPr>
            <a:r>
              <a:rPr lang="en-US" dirty="0"/>
              <a:t>			Logic</a:t>
            </a:r>
          </a:p>
          <a:p>
            <a:pPr marL="0" indent="0">
              <a:buNone/>
            </a:pPr>
            <a:r>
              <a:rPr lang="en-US" dirty="0"/>
              <a:t>			Evidence</a:t>
            </a:r>
          </a:p>
          <a:p>
            <a:pPr marL="0" indent="0">
              <a:buNone/>
            </a:pPr>
            <a:r>
              <a:rPr lang="en-US" dirty="0"/>
              <a:t>AUDIENCE: 	What groups do you want to hear	</a:t>
            </a:r>
          </a:p>
          <a:p>
            <a:pPr marL="0" indent="0">
              <a:buNone/>
            </a:pPr>
            <a:r>
              <a:rPr lang="en-US" dirty="0"/>
              <a:t>	    	What are the norms for that kind of group</a:t>
            </a:r>
          </a:p>
          <a:p>
            <a:pPr marL="0" indent="0">
              <a:buNone/>
            </a:pPr>
            <a:r>
              <a:rPr lang="en-US" dirty="0"/>
              <a:t>	    	Academic audiences</a:t>
            </a:r>
          </a:p>
          <a:p>
            <a:pPr marL="0" indent="0">
              <a:buNone/>
            </a:pPr>
            <a:r>
              <a:rPr lang="en-US" dirty="0"/>
              <a:t>EDIT:   	    	Discard words and sentences you don’t need</a:t>
            </a:r>
          </a:p>
          <a:p>
            <a:pPr marL="0" indent="0">
              <a:buNone/>
            </a:pPr>
            <a:r>
              <a:rPr lang="en-US" dirty="0"/>
              <a:t>	   	Add precision when necessary</a:t>
            </a:r>
          </a:p>
        </p:txBody>
      </p:sp>
    </p:spTree>
    <p:extLst>
      <p:ext uri="{BB962C8B-B14F-4D97-AF65-F5344CB8AC3E}">
        <p14:creationId xmlns:p14="http://schemas.microsoft.com/office/powerpoint/2010/main" val="410383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15517-873F-C34D-A4A4-790B88C5D1EE}"/>
              </a:ext>
            </a:extLst>
          </p:cNvPr>
          <p:cNvSpPr>
            <a:spLocks noGrp="1"/>
          </p:cNvSpPr>
          <p:nvPr>
            <p:ph type="title"/>
          </p:nvPr>
        </p:nvSpPr>
        <p:spPr/>
        <p:txBody>
          <a:bodyPr/>
          <a:lstStyle/>
          <a:p>
            <a:r>
              <a:rPr lang="en-US" dirty="0"/>
              <a:t>WRITING WORKSHOP</a:t>
            </a:r>
          </a:p>
        </p:txBody>
      </p:sp>
      <p:sp>
        <p:nvSpPr>
          <p:cNvPr id="3" name="Content Placeholder 2">
            <a:extLst>
              <a:ext uri="{FF2B5EF4-FFF2-40B4-BE49-F238E27FC236}">
                <a16:creationId xmlns:a16="http://schemas.microsoft.com/office/drawing/2014/main" id="{98970BE9-417D-9742-A7E0-F8277485351D}"/>
              </a:ext>
            </a:extLst>
          </p:cNvPr>
          <p:cNvSpPr>
            <a:spLocks noGrp="1"/>
          </p:cNvSpPr>
          <p:nvPr>
            <p:ph idx="1"/>
          </p:nvPr>
        </p:nvSpPr>
        <p:spPr/>
        <p:txBody>
          <a:bodyPr/>
          <a:lstStyle/>
          <a:p>
            <a:pPr marL="0" indent="0">
              <a:buNone/>
            </a:pPr>
            <a:r>
              <a:rPr lang="en-US" dirty="0"/>
              <a:t>Why writing?</a:t>
            </a:r>
          </a:p>
          <a:p>
            <a:pPr marL="0" indent="0">
              <a:buNone/>
            </a:pPr>
            <a:r>
              <a:rPr lang="en-US" dirty="0"/>
              <a:t>	Entering a conversation</a:t>
            </a:r>
          </a:p>
          <a:p>
            <a:pPr marL="0" indent="0">
              <a:buNone/>
            </a:pPr>
            <a:r>
              <a:rPr lang="en-US" dirty="0"/>
              <a:t>	Important to have something to say</a:t>
            </a:r>
          </a:p>
          <a:p>
            <a:pPr marL="0" indent="0">
              <a:buNone/>
            </a:pPr>
            <a:r>
              <a:rPr lang="en-US" dirty="0"/>
              <a:t>What am I going to emphasize in this week?</a:t>
            </a:r>
          </a:p>
          <a:p>
            <a:pPr marL="0" indent="0">
              <a:buNone/>
            </a:pPr>
            <a:r>
              <a:rPr lang="en-US" dirty="0"/>
              <a:t>What do I hope to accomplish?</a:t>
            </a:r>
          </a:p>
        </p:txBody>
      </p:sp>
    </p:spTree>
    <p:extLst>
      <p:ext uri="{BB962C8B-B14F-4D97-AF65-F5344CB8AC3E}">
        <p14:creationId xmlns:p14="http://schemas.microsoft.com/office/powerpoint/2010/main" val="537169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57E63-00B8-F84D-B16E-20A0426F7880}"/>
              </a:ext>
            </a:extLst>
          </p:cNvPr>
          <p:cNvSpPr>
            <a:spLocks noGrp="1"/>
          </p:cNvSpPr>
          <p:nvPr>
            <p:ph type="title"/>
          </p:nvPr>
        </p:nvSpPr>
        <p:spPr/>
        <p:txBody>
          <a:bodyPr/>
          <a:lstStyle/>
          <a:p>
            <a:r>
              <a:rPr lang="en-US" dirty="0"/>
              <a:t>Reading Efficiently</a:t>
            </a:r>
          </a:p>
        </p:txBody>
      </p:sp>
      <p:sp>
        <p:nvSpPr>
          <p:cNvPr id="3" name="Content Placeholder 2">
            <a:extLst>
              <a:ext uri="{FF2B5EF4-FFF2-40B4-BE49-F238E27FC236}">
                <a16:creationId xmlns:a16="http://schemas.microsoft.com/office/drawing/2014/main" id="{EFDBBF47-B09C-5F40-83F8-9E909F674E0F}"/>
              </a:ext>
            </a:extLst>
          </p:cNvPr>
          <p:cNvSpPr>
            <a:spLocks noGrp="1"/>
          </p:cNvSpPr>
          <p:nvPr>
            <p:ph idx="1"/>
          </p:nvPr>
        </p:nvSpPr>
        <p:spPr>
          <a:xfrm>
            <a:off x="838200" y="1930729"/>
            <a:ext cx="10515600" cy="3524141"/>
          </a:xfrm>
        </p:spPr>
        <p:txBody>
          <a:bodyPr>
            <a:normAutofit lnSpcReduction="10000"/>
          </a:bodyPr>
          <a:lstStyle/>
          <a:p>
            <a:r>
              <a:rPr lang="en-US" dirty="0"/>
              <a:t>Why are you reading?</a:t>
            </a:r>
          </a:p>
          <a:p>
            <a:pPr lvl="1"/>
            <a:r>
              <a:rPr lang="en-US" dirty="0"/>
              <a:t>To get facts </a:t>
            </a:r>
          </a:p>
          <a:p>
            <a:pPr lvl="1"/>
            <a:r>
              <a:rPr lang="en-US" dirty="0"/>
              <a:t>To get ideas</a:t>
            </a:r>
          </a:p>
          <a:p>
            <a:r>
              <a:rPr lang="en-US" dirty="0"/>
              <a:t>What is the question?</a:t>
            </a:r>
          </a:p>
          <a:p>
            <a:r>
              <a:rPr lang="en-US" dirty="0"/>
              <a:t>What is the argument?</a:t>
            </a:r>
          </a:p>
          <a:p>
            <a:r>
              <a:rPr lang="en-US" dirty="0"/>
              <a:t>What are the main concepts?</a:t>
            </a:r>
          </a:p>
          <a:p>
            <a:r>
              <a:rPr lang="en-US" dirty="0"/>
              <a:t>What are the relations between these concepts?</a:t>
            </a:r>
          </a:p>
          <a:p>
            <a:pPr lvl="1"/>
            <a:r>
              <a:rPr lang="en-US" dirty="0"/>
              <a:t>Is it causation?   </a:t>
            </a:r>
          </a:p>
          <a:p>
            <a:pPr marL="457200" lvl="1" indent="0">
              <a:buNone/>
            </a:pPr>
            <a:endParaRPr lang="en-US" dirty="0"/>
          </a:p>
        </p:txBody>
      </p:sp>
    </p:spTree>
    <p:extLst>
      <p:ext uri="{BB962C8B-B14F-4D97-AF65-F5344CB8AC3E}">
        <p14:creationId xmlns:p14="http://schemas.microsoft.com/office/powerpoint/2010/main" val="1950974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DD89D-04D9-9340-9CF5-AA714A331477}"/>
              </a:ext>
            </a:extLst>
          </p:cNvPr>
          <p:cNvSpPr>
            <a:spLocks noGrp="1"/>
          </p:cNvSpPr>
          <p:nvPr>
            <p:ph type="title"/>
          </p:nvPr>
        </p:nvSpPr>
        <p:spPr/>
        <p:txBody>
          <a:bodyPr/>
          <a:lstStyle/>
          <a:p>
            <a:r>
              <a:rPr lang="en-US" dirty="0"/>
              <a:t>Efficient Reading</a:t>
            </a:r>
          </a:p>
        </p:txBody>
      </p:sp>
      <p:sp>
        <p:nvSpPr>
          <p:cNvPr id="3" name="Content Placeholder 2">
            <a:extLst>
              <a:ext uri="{FF2B5EF4-FFF2-40B4-BE49-F238E27FC236}">
                <a16:creationId xmlns:a16="http://schemas.microsoft.com/office/drawing/2014/main" id="{4D651CD9-8238-BD45-A5D1-C13AC8FE6556}"/>
              </a:ext>
            </a:extLst>
          </p:cNvPr>
          <p:cNvSpPr>
            <a:spLocks noGrp="1"/>
          </p:cNvSpPr>
          <p:nvPr>
            <p:ph idx="1"/>
          </p:nvPr>
        </p:nvSpPr>
        <p:spPr/>
        <p:txBody>
          <a:bodyPr/>
          <a:lstStyle/>
          <a:p>
            <a:r>
              <a:rPr lang="en-US" dirty="0"/>
              <a:t>Look at the title</a:t>
            </a:r>
          </a:p>
          <a:p>
            <a:r>
              <a:rPr lang="en-US" dirty="0"/>
              <a:t>Read the introduction and conclusion carefully</a:t>
            </a:r>
          </a:p>
          <a:p>
            <a:pPr lvl="1"/>
            <a:r>
              <a:rPr lang="en-US" dirty="0"/>
              <a:t>Should have the question, the relevant audience and </a:t>
            </a:r>
          </a:p>
          <a:p>
            <a:pPr lvl="1"/>
            <a:r>
              <a:rPr lang="en-US" dirty="0"/>
              <a:t>If there’s a roadmap, pay attention</a:t>
            </a:r>
          </a:p>
          <a:p>
            <a:r>
              <a:rPr lang="en-US" dirty="0"/>
              <a:t>Examine the section headings</a:t>
            </a:r>
          </a:p>
          <a:p>
            <a:r>
              <a:rPr lang="en-US" dirty="0"/>
              <a:t>Actively think about what you are reading</a:t>
            </a:r>
          </a:p>
          <a:p>
            <a:endParaRPr lang="en-US" dirty="0"/>
          </a:p>
        </p:txBody>
      </p:sp>
    </p:spTree>
    <p:extLst>
      <p:ext uri="{BB962C8B-B14F-4D97-AF65-F5344CB8AC3E}">
        <p14:creationId xmlns:p14="http://schemas.microsoft.com/office/powerpoint/2010/main" val="3279207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88B96-9A5F-6D41-909B-37DD8B50252E}"/>
              </a:ext>
            </a:extLst>
          </p:cNvPr>
          <p:cNvSpPr>
            <a:spLocks noGrp="1"/>
          </p:cNvSpPr>
          <p:nvPr>
            <p:ph type="title"/>
          </p:nvPr>
        </p:nvSpPr>
        <p:spPr>
          <a:xfrm>
            <a:off x="838200" y="365125"/>
            <a:ext cx="10515600" cy="2987675"/>
          </a:xfrm>
        </p:spPr>
        <p:txBody>
          <a:bodyPr>
            <a:normAutofit fontScale="90000"/>
          </a:bodyPr>
          <a:lstStyle/>
          <a:p>
            <a:r>
              <a:rPr lang="en-US" dirty="0"/>
              <a:t>Introductions:  Who are you?</a:t>
            </a:r>
            <a:br>
              <a:rPr lang="en-US" dirty="0"/>
            </a:br>
            <a:r>
              <a:rPr lang="en-US" dirty="0"/>
              <a:t>Where are you from?</a:t>
            </a:r>
            <a:br>
              <a:rPr lang="en-US" dirty="0"/>
            </a:br>
            <a:r>
              <a:rPr lang="en-US" dirty="0"/>
              <a:t>Do you have any questions about what’s going on in the United States?</a:t>
            </a:r>
            <a:br>
              <a:rPr lang="en-US" dirty="0"/>
            </a:br>
            <a:endParaRPr lang="en-US" dirty="0"/>
          </a:p>
        </p:txBody>
      </p:sp>
      <p:sp>
        <p:nvSpPr>
          <p:cNvPr id="4" name="AutoShape 1" descr="467360">
            <a:extLst>
              <a:ext uri="{FF2B5EF4-FFF2-40B4-BE49-F238E27FC236}">
                <a16:creationId xmlns:a16="http://schemas.microsoft.com/office/drawing/2014/main" id="{A2776ED9-E905-1F43-BAD5-CEA12B4FBD2D}"/>
              </a:ext>
            </a:extLst>
          </p:cNvPr>
          <p:cNvSpPr>
            <a:spLocks noChangeAspect="1" noChangeArrowheads="1"/>
          </p:cNvSpPr>
          <p:nvPr/>
        </p:nvSpPr>
        <p:spPr bwMode="auto">
          <a:xfrm>
            <a:off x="0" y="0"/>
            <a:ext cx="1917700"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483516">
            <a:extLst>
              <a:ext uri="{FF2B5EF4-FFF2-40B4-BE49-F238E27FC236}">
                <a16:creationId xmlns:a16="http://schemas.microsoft.com/office/drawing/2014/main" id="{2CDCDFDD-3E3A-2A41-8B1A-30357E802493}"/>
              </a:ext>
            </a:extLst>
          </p:cNvPr>
          <p:cNvSpPr>
            <a:spLocks noChangeAspect="1" noChangeArrowheads="1"/>
          </p:cNvSpPr>
          <p:nvPr/>
        </p:nvSpPr>
        <p:spPr bwMode="auto">
          <a:xfrm>
            <a:off x="-1004888" y="-179832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465220">
            <a:extLst>
              <a:ext uri="{FF2B5EF4-FFF2-40B4-BE49-F238E27FC236}">
                <a16:creationId xmlns:a16="http://schemas.microsoft.com/office/drawing/2014/main" id="{603F75A8-73C5-1E4F-ABD0-BF0753F78F84}"/>
              </a:ext>
            </a:extLst>
          </p:cNvPr>
          <p:cNvSpPr>
            <a:spLocks noChangeAspect="1" noChangeArrowheads="1"/>
          </p:cNvSpPr>
          <p:nvPr/>
        </p:nvSpPr>
        <p:spPr bwMode="auto">
          <a:xfrm>
            <a:off x="-1004888" y="-158496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5" descr="471247">
            <a:extLst>
              <a:ext uri="{FF2B5EF4-FFF2-40B4-BE49-F238E27FC236}">
                <a16:creationId xmlns:a16="http://schemas.microsoft.com/office/drawing/2014/main" id="{0CA20688-2AE8-C641-9CA7-4CE04C23BE76}"/>
              </a:ext>
            </a:extLst>
          </p:cNvPr>
          <p:cNvSpPr>
            <a:spLocks noChangeAspect="1" noChangeArrowheads="1"/>
          </p:cNvSpPr>
          <p:nvPr/>
        </p:nvSpPr>
        <p:spPr bwMode="auto">
          <a:xfrm>
            <a:off x="-1004888" y="-137160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496687">
            <a:extLst>
              <a:ext uri="{FF2B5EF4-FFF2-40B4-BE49-F238E27FC236}">
                <a16:creationId xmlns:a16="http://schemas.microsoft.com/office/drawing/2014/main" id="{7E6EAA82-ED9D-D049-8B49-197AF56AE19E}"/>
              </a:ext>
            </a:extLst>
          </p:cNvPr>
          <p:cNvSpPr>
            <a:spLocks noChangeAspect="1" noChangeArrowheads="1"/>
          </p:cNvSpPr>
          <p:nvPr/>
        </p:nvSpPr>
        <p:spPr bwMode="auto">
          <a:xfrm>
            <a:off x="-1004888" y="-115824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7" descr="483674">
            <a:extLst>
              <a:ext uri="{FF2B5EF4-FFF2-40B4-BE49-F238E27FC236}">
                <a16:creationId xmlns:a16="http://schemas.microsoft.com/office/drawing/2014/main" id="{C3DF27ED-5F66-A648-B849-F451DFECBC0A}"/>
              </a:ext>
            </a:extLst>
          </p:cNvPr>
          <p:cNvSpPr>
            <a:spLocks noChangeAspect="1" noChangeArrowheads="1"/>
          </p:cNvSpPr>
          <p:nvPr/>
        </p:nvSpPr>
        <p:spPr bwMode="auto">
          <a:xfrm>
            <a:off x="-1004888" y="-94488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500835">
            <a:extLst>
              <a:ext uri="{FF2B5EF4-FFF2-40B4-BE49-F238E27FC236}">
                <a16:creationId xmlns:a16="http://schemas.microsoft.com/office/drawing/2014/main" id="{454C1119-970A-A648-BE86-01CA1FD6C32B}"/>
              </a:ext>
            </a:extLst>
          </p:cNvPr>
          <p:cNvSpPr>
            <a:spLocks noChangeAspect="1" noChangeArrowheads="1"/>
          </p:cNvSpPr>
          <p:nvPr/>
        </p:nvSpPr>
        <p:spPr bwMode="auto">
          <a:xfrm>
            <a:off x="-1004888" y="-73152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9" descr="480213">
            <a:extLst>
              <a:ext uri="{FF2B5EF4-FFF2-40B4-BE49-F238E27FC236}">
                <a16:creationId xmlns:a16="http://schemas.microsoft.com/office/drawing/2014/main" id="{B2CA771A-6CD8-EC43-A0DE-F8A0FF0E9017}"/>
              </a:ext>
            </a:extLst>
          </p:cNvPr>
          <p:cNvSpPr>
            <a:spLocks noChangeAspect="1" noChangeArrowheads="1"/>
          </p:cNvSpPr>
          <p:nvPr/>
        </p:nvSpPr>
        <p:spPr bwMode="auto">
          <a:xfrm>
            <a:off x="-1004888" y="-51816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0" descr="486925">
            <a:extLst>
              <a:ext uri="{FF2B5EF4-FFF2-40B4-BE49-F238E27FC236}">
                <a16:creationId xmlns:a16="http://schemas.microsoft.com/office/drawing/2014/main" id="{E72E0AB0-06D0-664A-B1C7-14F43E950BDA}"/>
              </a:ext>
            </a:extLst>
          </p:cNvPr>
          <p:cNvSpPr>
            <a:spLocks noChangeAspect="1" noChangeArrowheads="1"/>
          </p:cNvSpPr>
          <p:nvPr/>
        </p:nvSpPr>
        <p:spPr bwMode="auto">
          <a:xfrm>
            <a:off x="-1004888" y="-30480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1" descr="463414">
            <a:extLst>
              <a:ext uri="{FF2B5EF4-FFF2-40B4-BE49-F238E27FC236}">
                <a16:creationId xmlns:a16="http://schemas.microsoft.com/office/drawing/2014/main" id="{1BB0DBD7-8679-2D45-8A7A-5177BE59124C}"/>
              </a:ext>
            </a:extLst>
          </p:cNvPr>
          <p:cNvSpPr>
            <a:spLocks noChangeAspect="1" noChangeArrowheads="1"/>
          </p:cNvSpPr>
          <p:nvPr/>
        </p:nvSpPr>
        <p:spPr bwMode="auto">
          <a:xfrm>
            <a:off x="-1004888" y="-9144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2" descr="496505">
            <a:extLst>
              <a:ext uri="{FF2B5EF4-FFF2-40B4-BE49-F238E27FC236}">
                <a16:creationId xmlns:a16="http://schemas.microsoft.com/office/drawing/2014/main" id="{4FD354EE-3CBC-3741-BC3D-9156DA947B75}"/>
              </a:ext>
            </a:extLst>
          </p:cNvPr>
          <p:cNvSpPr>
            <a:spLocks noChangeAspect="1" noChangeArrowheads="1"/>
          </p:cNvSpPr>
          <p:nvPr/>
        </p:nvSpPr>
        <p:spPr bwMode="auto">
          <a:xfrm>
            <a:off x="-1004888" y="12192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3" descr="483640">
            <a:extLst>
              <a:ext uri="{FF2B5EF4-FFF2-40B4-BE49-F238E27FC236}">
                <a16:creationId xmlns:a16="http://schemas.microsoft.com/office/drawing/2014/main" id="{8D88BFA1-73F8-5C4F-9B57-8BF6313E1950}"/>
              </a:ext>
            </a:extLst>
          </p:cNvPr>
          <p:cNvSpPr>
            <a:spLocks noChangeAspect="1" noChangeArrowheads="1"/>
          </p:cNvSpPr>
          <p:nvPr/>
        </p:nvSpPr>
        <p:spPr bwMode="auto">
          <a:xfrm>
            <a:off x="-1004888" y="33528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14" descr="493153">
            <a:extLst>
              <a:ext uri="{FF2B5EF4-FFF2-40B4-BE49-F238E27FC236}">
                <a16:creationId xmlns:a16="http://schemas.microsoft.com/office/drawing/2014/main" id="{951C0B6E-3EC5-6442-9D79-1D1CF635A913}"/>
              </a:ext>
            </a:extLst>
          </p:cNvPr>
          <p:cNvSpPr>
            <a:spLocks noChangeAspect="1" noChangeArrowheads="1"/>
          </p:cNvSpPr>
          <p:nvPr/>
        </p:nvSpPr>
        <p:spPr bwMode="auto">
          <a:xfrm>
            <a:off x="-1004888" y="54864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15" descr="491276">
            <a:extLst>
              <a:ext uri="{FF2B5EF4-FFF2-40B4-BE49-F238E27FC236}">
                <a16:creationId xmlns:a16="http://schemas.microsoft.com/office/drawing/2014/main" id="{4713D222-CAA5-614F-89F7-0458507C7B30}"/>
              </a:ext>
            </a:extLst>
          </p:cNvPr>
          <p:cNvSpPr>
            <a:spLocks noChangeAspect="1" noChangeArrowheads="1"/>
          </p:cNvSpPr>
          <p:nvPr/>
        </p:nvSpPr>
        <p:spPr bwMode="auto">
          <a:xfrm>
            <a:off x="-1004888" y="76200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6" descr="468258">
            <a:extLst>
              <a:ext uri="{FF2B5EF4-FFF2-40B4-BE49-F238E27FC236}">
                <a16:creationId xmlns:a16="http://schemas.microsoft.com/office/drawing/2014/main" id="{204BE128-894C-484F-83D6-90C33AAFDDAB}"/>
              </a:ext>
            </a:extLst>
          </p:cNvPr>
          <p:cNvSpPr>
            <a:spLocks noChangeAspect="1" noChangeArrowheads="1"/>
          </p:cNvSpPr>
          <p:nvPr/>
        </p:nvSpPr>
        <p:spPr bwMode="auto">
          <a:xfrm>
            <a:off x="-1004888" y="97536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17" descr="483646">
            <a:extLst>
              <a:ext uri="{FF2B5EF4-FFF2-40B4-BE49-F238E27FC236}">
                <a16:creationId xmlns:a16="http://schemas.microsoft.com/office/drawing/2014/main" id="{1CDF2AE1-35A5-764B-9DE5-C867088B6D05}"/>
              </a:ext>
            </a:extLst>
          </p:cNvPr>
          <p:cNvSpPr>
            <a:spLocks noChangeAspect="1" noChangeArrowheads="1"/>
          </p:cNvSpPr>
          <p:nvPr/>
        </p:nvSpPr>
        <p:spPr bwMode="auto">
          <a:xfrm>
            <a:off x="-1004888" y="118872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18" descr="496420">
            <a:extLst>
              <a:ext uri="{FF2B5EF4-FFF2-40B4-BE49-F238E27FC236}">
                <a16:creationId xmlns:a16="http://schemas.microsoft.com/office/drawing/2014/main" id="{3362A4F2-8712-D241-AD30-10B385018A35}"/>
              </a:ext>
            </a:extLst>
          </p:cNvPr>
          <p:cNvSpPr>
            <a:spLocks noChangeAspect="1" noChangeArrowheads="1"/>
          </p:cNvSpPr>
          <p:nvPr/>
        </p:nvSpPr>
        <p:spPr bwMode="auto">
          <a:xfrm>
            <a:off x="-1004888" y="140208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19" descr="483843">
            <a:extLst>
              <a:ext uri="{FF2B5EF4-FFF2-40B4-BE49-F238E27FC236}">
                <a16:creationId xmlns:a16="http://schemas.microsoft.com/office/drawing/2014/main" id="{508EC282-06CD-4946-864D-A6F19550ED3B}"/>
              </a:ext>
            </a:extLst>
          </p:cNvPr>
          <p:cNvSpPr>
            <a:spLocks noChangeAspect="1" noChangeArrowheads="1"/>
          </p:cNvSpPr>
          <p:nvPr/>
        </p:nvSpPr>
        <p:spPr bwMode="auto">
          <a:xfrm>
            <a:off x="-1004888" y="16154400"/>
            <a:ext cx="1917701" cy="191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9091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27DF0-9F7A-0745-AADD-32478F9F7BA9}"/>
              </a:ext>
            </a:extLst>
          </p:cNvPr>
          <p:cNvSpPr>
            <a:spLocks noGrp="1"/>
          </p:cNvSpPr>
          <p:nvPr>
            <p:ph type="title"/>
          </p:nvPr>
        </p:nvSpPr>
        <p:spPr/>
        <p:txBody>
          <a:bodyPr/>
          <a:lstStyle/>
          <a:p>
            <a:r>
              <a:rPr lang="en-US" dirty="0"/>
              <a:t>Why the Cuban Missile Crisis?</a:t>
            </a:r>
          </a:p>
        </p:txBody>
      </p:sp>
      <p:sp>
        <p:nvSpPr>
          <p:cNvPr id="3" name="Content Placeholder 2">
            <a:extLst>
              <a:ext uri="{FF2B5EF4-FFF2-40B4-BE49-F238E27FC236}">
                <a16:creationId xmlns:a16="http://schemas.microsoft.com/office/drawing/2014/main" id="{12228E1E-73B3-6E47-84DD-1A56F24A3F1E}"/>
              </a:ext>
            </a:extLst>
          </p:cNvPr>
          <p:cNvSpPr>
            <a:spLocks noGrp="1"/>
          </p:cNvSpPr>
          <p:nvPr>
            <p:ph idx="1"/>
          </p:nvPr>
        </p:nvSpPr>
        <p:spPr>
          <a:xfrm>
            <a:off x="330294" y="1620837"/>
            <a:ext cx="10515600" cy="4351338"/>
          </a:xfrm>
        </p:spPr>
        <p:txBody>
          <a:bodyPr>
            <a:normAutofit fontScale="92500" lnSpcReduction="20000"/>
          </a:bodyPr>
          <a:lstStyle/>
          <a:p>
            <a:r>
              <a:rPr lang="en-US" dirty="0"/>
              <a:t>Historic Significance:  A Moment Close to Nuclear Destruction</a:t>
            </a:r>
          </a:p>
          <a:p>
            <a:pPr lvl="1"/>
            <a:r>
              <a:rPr lang="en-US" dirty="0"/>
              <a:t>A Turning Point in Cold War History</a:t>
            </a:r>
          </a:p>
          <a:p>
            <a:r>
              <a:rPr lang="en-US" dirty="0"/>
              <a:t>A Case Study in Crisis Bargaining</a:t>
            </a:r>
          </a:p>
          <a:p>
            <a:pPr lvl="1"/>
            <a:r>
              <a:rPr lang="en-US" dirty="0"/>
              <a:t>How do we get into crises?   </a:t>
            </a:r>
          </a:p>
          <a:p>
            <a:pPr lvl="1"/>
            <a:r>
              <a:rPr lang="en-US" dirty="0"/>
              <a:t>International and Domestic Reasons</a:t>
            </a:r>
          </a:p>
          <a:p>
            <a:pPr lvl="1"/>
            <a:r>
              <a:rPr lang="en-US" dirty="0"/>
              <a:t>Decision-Making Procedures. How do governments make decisions for foreign policy?</a:t>
            </a:r>
          </a:p>
          <a:p>
            <a:pPr lvl="1"/>
            <a:r>
              <a:rPr lang="en-US" dirty="0"/>
              <a:t>Crisis Bargaining:  </a:t>
            </a:r>
          </a:p>
          <a:p>
            <a:pPr lvl="2"/>
            <a:r>
              <a:rPr lang="en-US" dirty="0"/>
              <a:t>How do governments manipulate risk to get what they want?  </a:t>
            </a:r>
          </a:p>
          <a:p>
            <a:pPr lvl="2"/>
            <a:r>
              <a:rPr lang="en-US" dirty="0"/>
              <a:t>How are crises resolved?</a:t>
            </a:r>
          </a:p>
          <a:p>
            <a:pPr lvl="2"/>
            <a:r>
              <a:rPr lang="en-US" dirty="0"/>
              <a:t>How do governments learn?</a:t>
            </a:r>
          </a:p>
          <a:p>
            <a:r>
              <a:rPr lang="en-US" dirty="0"/>
              <a:t>Comparison with nuclear </a:t>
            </a:r>
          </a:p>
          <a:p>
            <a:pPr marL="0" indent="0">
              <a:buNone/>
            </a:pPr>
            <a:r>
              <a:rPr lang="en-US" dirty="0"/>
              <a:t>	politics today</a:t>
            </a:r>
          </a:p>
        </p:txBody>
      </p:sp>
      <p:pic>
        <p:nvPicPr>
          <p:cNvPr id="4" name="Picture 3">
            <a:extLst>
              <a:ext uri="{FF2B5EF4-FFF2-40B4-BE49-F238E27FC236}">
                <a16:creationId xmlns:a16="http://schemas.microsoft.com/office/drawing/2014/main" id="{074B64CE-FE5E-544E-A211-72F8101168D9}"/>
              </a:ext>
            </a:extLst>
          </p:cNvPr>
          <p:cNvPicPr>
            <a:picLocks noChangeAspect="1"/>
          </p:cNvPicPr>
          <p:nvPr/>
        </p:nvPicPr>
        <p:blipFill>
          <a:blip r:embed="rId2"/>
          <a:stretch>
            <a:fillRect/>
          </a:stretch>
        </p:blipFill>
        <p:spPr>
          <a:xfrm>
            <a:off x="8904311" y="4897438"/>
            <a:ext cx="2957395" cy="1595437"/>
          </a:xfrm>
          <a:prstGeom prst="rect">
            <a:avLst/>
          </a:prstGeom>
        </p:spPr>
      </p:pic>
      <p:pic>
        <p:nvPicPr>
          <p:cNvPr id="5" name="Picture 4">
            <a:extLst>
              <a:ext uri="{FF2B5EF4-FFF2-40B4-BE49-F238E27FC236}">
                <a16:creationId xmlns:a16="http://schemas.microsoft.com/office/drawing/2014/main" id="{516539C5-3D7B-E94D-9498-AD5F0E98380A}"/>
              </a:ext>
            </a:extLst>
          </p:cNvPr>
          <p:cNvPicPr>
            <a:picLocks noChangeAspect="1"/>
          </p:cNvPicPr>
          <p:nvPr/>
        </p:nvPicPr>
        <p:blipFill>
          <a:blip r:embed="rId3"/>
          <a:stretch>
            <a:fillRect/>
          </a:stretch>
        </p:blipFill>
        <p:spPr>
          <a:xfrm>
            <a:off x="5204440" y="4938575"/>
            <a:ext cx="2684059" cy="1513161"/>
          </a:xfrm>
          <a:prstGeom prst="rect">
            <a:avLst/>
          </a:prstGeom>
        </p:spPr>
      </p:pic>
      <p:pic>
        <p:nvPicPr>
          <p:cNvPr id="6" name="Picture 5">
            <a:extLst>
              <a:ext uri="{FF2B5EF4-FFF2-40B4-BE49-F238E27FC236}">
                <a16:creationId xmlns:a16="http://schemas.microsoft.com/office/drawing/2014/main" id="{0CE0C12F-7560-344D-8DDF-B188BA5D816E}"/>
              </a:ext>
            </a:extLst>
          </p:cNvPr>
          <p:cNvPicPr>
            <a:picLocks noChangeAspect="1"/>
          </p:cNvPicPr>
          <p:nvPr/>
        </p:nvPicPr>
        <p:blipFill>
          <a:blip r:embed="rId4"/>
          <a:stretch>
            <a:fillRect/>
          </a:stretch>
        </p:blipFill>
        <p:spPr>
          <a:xfrm>
            <a:off x="9179470" y="95251"/>
            <a:ext cx="2848995" cy="1595437"/>
          </a:xfrm>
          <a:prstGeom prst="rect">
            <a:avLst/>
          </a:prstGeom>
        </p:spPr>
      </p:pic>
    </p:spTree>
    <p:extLst>
      <p:ext uri="{BB962C8B-B14F-4D97-AF65-F5344CB8AC3E}">
        <p14:creationId xmlns:p14="http://schemas.microsoft.com/office/powerpoint/2010/main" val="3174810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C9D35-C3CF-174A-91D3-88FFA3E8B6C7}"/>
              </a:ext>
            </a:extLst>
          </p:cNvPr>
          <p:cNvSpPr>
            <a:spLocks noGrp="1"/>
          </p:cNvSpPr>
          <p:nvPr>
            <p:ph type="title"/>
          </p:nvPr>
        </p:nvSpPr>
        <p:spPr/>
        <p:txBody>
          <a:bodyPr/>
          <a:lstStyle/>
          <a:p>
            <a:r>
              <a:rPr lang="en-US" dirty="0"/>
              <a:t>Three Elements in Each Class</a:t>
            </a:r>
          </a:p>
        </p:txBody>
      </p:sp>
      <p:sp>
        <p:nvSpPr>
          <p:cNvPr id="3" name="Content Placeholder 2">
            <a:extLst>
              <a:ext uri="{FF2B5EF4-FFF2-40B4-BE49-F238E27FC236}">
                <a16:creationId xmlns:a16="http://schemas.microsoft.com/office/drawing/2014/main" id="{D61DBF0D-7AD1-5649-9637-1F364E009CB8}"/>
              </a:ext>
            </a:extLst>
          </p:cNvPr>
          <p:cNvSpPr>
            <a:spLocks noGrp="1"/>
          </p:cNvSpPr>
          <p:nvPr>
            <p:ph idx="1"/>
          </p:nvPr>
        </p:nvSpPr>
        <p:spPr/>
        <p:txBody>
          <a:bodyPr>
            <a:normAutofit fontScale="92500" lnSpcReduction="20000"/>
          </a:bodyPr>
          <a:lstStyle/>
          <a:p>
            <a:pPr marL="514350" indent="-514350">
              <a:buAutoNum type="alphaUcPeriod"/>
            </a:pPr>
            <a:r>
              <a:rPr lang="en-US" dirty="0"/>
              <a:t>Theoretical discussion:</a:t>
            </a:r>
          </a:p>
          <a:p>
            <a:pPr marL="914400" lvl="1" indent="-457200">
              <a:buAutoNum type="arabicPeriod"/>
            </a:pPr>
            <a:r>
              <a:rPr lang="en-US" dirty="0"/>
              <a:t>International politics and the causes of war</a:t>
            </a:r>
          </a:p>
          <a:p>
            <a:pPr marL="914400" lvl="1" indent="-457200">
              <a:buAutoNum type="arabicPeriod"/>
            </a:pPr>
            <a:r>
              <a:rPr lang="en-US" dirty="0"/>
              <a:t>Domestic politics and foreign policy, decision-making </a:t>
            </a:r>
          </a:p>
          <a:p>
            <a:pPr marL="914400" lvl="1" indent="-457200">
              <a:buAutoNum type="arabicPeriod"/>
            </a:pPr>
            <a:r>
              <a:rPr lang="en-US" dirty="0"/>
              <a:t>Crisis Bargaining</a:t>
            </a:r>
          </a:p>
          <a:p>
            <a:pPr marL="914400" lvl="1" indent="-457200">
              <a:buAutoNum type="arabicPeriod"/>
            </a:pPr>
            <a:r>
              <a:rPr lang="en-US" dirty="0"/>
              <a:t>How governments “learn”</a:t>
            </a:r>
          </a:p>
          <a:p>
            <a:pPr marL="914400" lvl="1" indent="-457200">
              <a:buAutoNum type="arabicPeriod"/>
            </a:pPr>
            <a:endParaRPr lang="en-US" dirty="0"/>
          </a:p>
          <a:p>
            <a:pPr marL="514350" indent="-514350">
              <a:buAutoNum type="alphaUcPeriod"/>
            </a:pPr>
            <a:r>
              <a:rPr lang="en-US" dirty="0"/>
              <a:t>The History of the Cuban Missile Crisis</a:t>
            </a:r>
          </a:p>
          <a:p>
            <a:pPr marL="914400" lvl="1" indent="-457200">
              <a:buAutoNum type="arabicPeriod"/>
            </a:pPr>
            <a:r>
              <a:rPr lang="en-US" dirty="0"/>
              <a:t>Background:  The International Situation in 1962</a:t>
            </a:r>
          </a:p>
          <a:p>
            <a:pPr marL="914400" lvl="1" indent="-457200">
              <a:buAutoNum type="arabicPeriod"/>
            </a:pPr>
            <a:r>
              <a:rPr lang="en-US" dirty="0"/>
              <a:t>Moving towards the crisis:  Why Khrushchev put missiles in Cuba and why Kennedy responded</a:t>
            </a:r>
          </a:p>
          <a:p>
            <a:pPr marL="914400" lvl="1" indent="-457200">
              <a:buAutoNum type="arabicPeriod" startAt="3"/>
            </a:pPr>
            <a:r>
              <a:rPr lang="en-US" dirty="0"/>
              <a:t>The Crisis Itself</a:t>
            </a:r>
          </a:p>
          <a:p>
            <a:pPr marL="914400" lvl="1" indent="-457200">
              <a:buAutoNum type="arabicPeriod" startAt="3"/>
            </a:pPr>
            <a:r>
              <a:rPr lang="en-US" dirty="0"/>
              <a:t>The Impact</a:t>
            </a:r>
          </a:p>
          <a:p>
            <a:pPr marL="914400" lvl="1" indent="-457200">
              <a:buAutoNum type="arabicPeriod" startAt="3"/>
            </a:pPr>
            <a:r>
              <a:rPr lang="en-US" dirty="0"/>
              <a:t>The effect years afterward</a:t>
            </a:r>
          </a:p>
          <a:p>
            <a:pPr marL="914400" lvl="1" indent="-457200">
              <a:buAutoNum type="arabicPeriod"/>
            </a:pPr>
            <a:endParaRPr lang="en-US" dirty="0"/>
          </a:p>
          <a:p>
            <a:pPr marL="914400" lvl="1" indent="-457200">
              <a:buAutoNum type="arabicPeriod"/>
            </a:pPr>
            <a:endParaRPr lang="en-US" dirty="0"/>
          </a:p>
          <a:p>
            <a:pPr marL="457200" lvl="1" indent="0">
              <a:buNone/>
            </a:pPr>
            <a:endParaRPr lang="en-US" dirty="0"/>
          </a:p>
        </p:txBody>
      </p:sp>
    </p:spTree>
    <p:extLst>
      <p:ext uri="{BB962C8B-B14F-4D97-AF65-F5344CB8AC3E}">
        <p14:creationId xmlns:p14="http://schemas.microsoft.com/office/powerpoint/2010/main" val="457055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44B3-F5AB-4840-A4E5-F94328853044}"/>
              </a:ext>
            </a:extLst>
          </p:cNvPr>
          <p:cNvSpPr>
            <a:spLocks noGrp="1"/>
          </p:cNvSpPr>
          <p:nvPr>
            <p:ph type="title"/>
          </p:nvPr>
        </p:nvSpPr>
        <p:spPr/>
        <p:txBody>
          <a:bodyPr/>
          <a:lstStyle/>
          <a:p>
            <a:r>
              <a:rPr lang="en-US" dirty="0"/>
              <a:t>C. Writing</a:t>
            </a:r>
          </a:p>
        </p:txBody>
      </p:sp>
      <p:sp>
        <p:nvSpPr>
          <p:cNvPr id="3" name="Content Placeholder 2">
            <a:extLst>
              <a:ext uri="{FF2B5EF4-FFF2-40B4-BE49-F238E27FC236}">
                <a16:creationId xmlns:a16="http://schemas.microsoft.com/office/drawing/2014/main" id="{7A1650D6-3094-4049-9FEB-17E2EB67119C}"/>
              </a:ext>
            </a:extLst>
          </p:cNvPr>
          <p:cNvSpPr>
            <a:spLocks noGrp="1"/>
          </p:cNvSpPr>
          <p:nvPr>
            <p:ph idx="1"/>
          </p:nvPr>
        </p:nvSpPr>
        <p:spPr/>
        <p:txBody>
          <a:bodyPr/>
          <a:lstStyle/>
          <a:p>
            <a:pPr lvl="1"/>
            <a:r>
              <a:rPr lang="en-US" dirty="0"/>
              <a:t>Introduction to what writing does, constructing an argument</a:t>
            </a:r>
          </a:p>
          <a:p>
            <a:pPr lvl="1"/>
            <a:r>
              <a:rPr lang="en-US" dirty="0"/>
              <a:t>Constructing an argument</a:t>
            </a:r>
          </a:p>
          <a:p>
            <a:pPr lvl="1"/>
            <a:r>
              <a:rPr lang="en-US" dirty="0"/>
              <a:t>The importance of the paragraph</a:t>
            </a:r>
          </a:p>
          <a:p>
            <a:pPr lvl="1"/>
            <a:r>
              <a:rPr lang="en-US" dirty="0"/>
              <a:t>Editing</a:t>
            </a:r>
          </a:p>
          <a:p>
            <a:pPr lvl="1"/>
            <a:r>
              <a:rPr lang="en-US" dirty="0"/>
              <a:t>Putting it all together. </a:t>
            </a:r>
          </a:p>
        </p:txBody>
      </p:sp>
    </p:spTree>
    <p:extLst>
      <p:ext uri="{BB962C8B-B14F-4D97-AF65-F5344CB8AC3E}">
        <p14:creationId xmlns:p14="http://schemas.microsoft.com/office/powerpoint/2010/main" val="276033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52CB7-C116-FB4E-A49B-5B2ADA115581}"/>
              </a:ext>
            </a:extLst>
          </p:cNvPr>
          <p:cNvSpPr>
            <a:spLocks noGrp="1"/>
          </p:cNvSpPr>
          <p:nvPr>
            <p:ph type="title"/>
          </p:nvPr>
        </p:nvSpPr>
        <p:spPr/>
        <p:txBody>
          <a:bodyPr/>
          <a:lstStyle/>
          <a:p>
            <a:r>
              <a:rPr lang="en-US" dirty="0"/>
              <a:t>PART 1:  Background to the Crisis</a:t>
            </a:r>
          </a:p>
        </p:txBody>
      </p:sp>
      <p:sp>
        <p:nvSpPr>
          <p:cNvPr id="3" name="Content Placeholder 2">
            <a:extLst>
              <a:ext uri="{FF2B5EF4-FFF2-40B4-BE49-F238E27FC236}">
                <a16:creationId xmlns:a16="http://schemas.microsoft.com/office/drawing/2014/main" id="{F3BA3443-F42E-604A-8881-D2EBEAAA19D4}"/>
              </a:ext>
            </a:extLst>
          </p:cNvPr>
          <p:cNvSpPr>
            <a:spLocks noGrp="1"/>
          </p:cNvSpPr>
          <p:nvPr>
            <p:ph idx="1"/>
          </p:nvPr>
        </p:nvSpPr>
        <p:spPr/>
        <p:txBody>
          <a:bodyPr>
            <a:normAutofit/>
          </a:bodyPr>
          <a:lstStyle/>
          <a:p>
            <a:pPr marL="514350" indent="-514350">
              <a:buAutoNum type="arabicPeriod"/>
            </a:pPr>
            <a:r>
              <a:rPr lang="en-US" dirty="0"/>
              <a:t>Some Basic Assumptions</a:t>
            </a:r>
          </a:p>
          <a:p>
            <a:pPr marL="514350" indent="-514350">
              <a:buAutoNum type="arabicPeriod"/>
            </a:pPr>
            <a:r>
              <a:rPr lang="en-US" dirty="0"/>
              <a:t>The Cold War</a:t>
            </a:r>
          </a:p>
          <a:p>
            <a:pPr marL="514350" indent="-514350">
              <a:buAutoNum type="arabicPeriod"/>
            </a:pPr>
            <a:r>
              <a:rPr lang="en-US" dirty="0"/>
              <a:t>Nuclear Politics</a:t>
            </a:r>
          </a:p>
          <a:p>
            <a:pPr marL="514350" indent="-514350">
              <a:buAutoNum type="arabicPeriod"/>
            </a:pPr>
            <a:r>
              <a:rPr lang="en-US" dirty="0"/>
              <a:t>Decolonization</a:t>
            </a:r>
          </a:p>
          <a:p>
            <a:pPr marL="514350" indent="-514350">
              <a:buAutoNum type="arabicPeriod"/>
            </a:pPr>
            <a:r>
              <a:rPr lang="en-US" dirty="0"/>
              <a:t>The United States and Cuba</a:t>
            </a:r>
          </a:p>
          <a:p>
            <a:pPr marL="514350" indent="-514350">
              <a:buAutoNum type="arabicPeriod"/>
            </a:pPr>
            <a:r>
              <a:rPr lang="en-US" dirty="0"/>
              <a:t>Cuba, Castro and the United States</a:t>
            </a:r>
          </a:p>
          <a:p>
            <a:pPr marL="514350" indent="-514350">
              <a:buAutoNum type="arabicPeriod"/>
            </a:pPr>
            <a:r>
              <a:rPr lang="en-US" dirty="0"/>
              <a:t>The Soviet Union in the Early 1960s</a:t>
            </a:r>
          </a:p>
          <a:p>
            <a:pPr marL="514350" indent="-514350">
              <a:buAutoNum type="arabicPeriod"/>
            </a:pPr>
            <a:r>
              <a:rPr lang="en-US" dirty="0"/>
              <a:t>The Military Balance in the Early 1960s</a:t>
            </a:r>
          </a:p>
        </p:txBody>
      </p:sp>
    </p:spTree>
    <p:extLst>
      <p:ext uri="{BB962C8B-B14F-4D97-AF65-F5344CB8AC3E}">
        <p14:creationId xmlns:p14="http://schemas.microsoft.com/office/powerpoint/2010/main" val="454961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8C881-450D-2A48-886B-14E06A26677B}"/>
              </a:ext>
            </a:extLst>
          </p:cNvPr>
          <p:cNvSpPr>
            <a:spLocks noGrp="1"/>
          </p:cNvSpPr>
          <p:nvPr>
            <p:ph type="title"/>
          </p:nvPr>
        </p:nvSpPr>
        <p:spPr/>
        <p:txBody>
          <a:bodyPr/>
          <a:lstStyle/>
          <a:p>
            <a:r>
              <a:rPr lang="en-US" dirty="0"/>
              <a:t>Background to the Cold War:  Realist Theory</a:t>
            </a:r>
          </a:p>
        </p:txBody>
      </p:sp>
      <p:sp>
        <p:nvSpPr>
          <p:cNvPr id="3" name="Content Placeholder 2">
            <a:extLst>
              <a:ext uri="{FF2B5EF4-FFF2-40B4-BE49-F238E27FC236}">
                <a16:creationId xmlns:a16="http://schemas.microsoft.com/office/drawing/2014/main" id="{822D7CE3-4D22-E44E-8894-8BAC678E5160}"/>
              </a:ext>
            </a:extLst>
          </p:cNvPr>
          <p:cNvSpPr>
            <a:spLocks noGrp="1"/>
          </p:cNvSpPr>
          <p:nvPr>
            <p:ph idx="1"/>
          </p:nvPr>
        </p:nvSpPr>
        <p:spPr/>
        <p:txBody>
          <a:bodyPr>
            <a:normAutofit/>
          </a:bodyPr>
          <a:lstStyle/>
          <a:p>
            <a:pPr marL="0" indent="0">
              <a:buNone/>
            </a:pPr>
            <a:r>
              <a:rPr lang="en-US" dirty="0"/>
              <a:t>The BIG Question, if we assume that:</a:t>
            </a:r>
          </a:p>
          <a:p>
            <a:pPr marL="0" indent="0">
              <a:buNone/>
            </a:pPr>
            <a:r>
              <a:rPr lang="en-US" dirty="0"/>
              <a:t>	Most states prefer not to fight wars</a:t>
            </a:r>
          </a:p>
          <a:p>
            <a:pPr marL="0" indent="0">
              <a:buNone/>
            </a:pPr>
            <a:r>
              <a:rPr lang="en-US" dirty="0"/>
              <a:t>	Most people would prefer not to spend money on arms</a:t>
            </a:r>
          </a:p>
          <a:p>
            <a:pPr marL="0" indent="0">
              <a:buNone/>
            </a:pPr>
            <a:r>
              <a:rPr lang="en-US" dirty="0"/>
              <a:t>		WHY ARE THEIR WARS?</a:t>
            </a:r>
          </a:p>
          <a:p>
            <a:pPr marL="0" indent="0">
              <a:buNone/>
            </a:pPr>
            <a:r>
              <a:rPr lang="en-US" dirty="0"/>
              <a:t>The Anarchy of the Sovereign State System: </a:t>
            </a:r>
          </a:p>
          <a:p>
            <a:pPr marL="0" indent="0">
              <a:buNone/>
            </a:pPr>
            <a:r>
              <a:rPr lang="en-US" dirty="0"/>
              <a:t>	No legal means to ensure another will behave </a:t>
            </a:r>
          </a:p>
          <a:p>
            <a:pPr marL="0" indent="0">
              <a:buNone/>
            </a:pPr>
            <a:r>
              <a:rPr lang="en-US" dirty="0"/>
              <a:t>	The need to ensure one’s own interest</a:t>
            </a:r>
          </a:p>
          <a:p>
            <a:pPr marL="0" indent="0">
              <a:buNone/>
            </a:pPr>
            <a:r>
              <a:rPr lang="en-US" dirty="0"/>
              <a:t>	</a:t>
            </a:r>
          </a:p>
        </p:txBody>
      </p:sp>
    </p:spTree>
    <p:extLst>
      <p:ext uri="{BB962C8B-B14F-4D97-AF65-F5344CB8AC3E}">
        <p14:creationId xmlns:p14="http://schemas.microsoft.com/office/powerpoint/2010/main" val="1690144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21A6E-0039-B643-8E69-6441B72B3542}"/>
              </a:ext>
            </a:extLst>
          </p:cNvPr>
          <p:cNvSpPr>
            <a:spLocks noGrp="1"/>
          </p:cNvSpPr>
          <p:nvPr>
            <p:ph type="title"/>
          </p:nvPr>
        </p:nvSpPr>
        <p:spPr/>
        <p:txBody>
          <a:bodyPr/>
          <a:lstStyle/>
          <a:p>
            <a:r>
              <a:rPr lang="en-US" dirty="0"/>
              <a:t>Background to the Cold War:  </a:t>
            </a:r>
            <a:br>
              <a:rPr lang="en-US" dirty="0"/>
            </a:br>
            <a:r>
              <a:rPr lang="en-US" dirty="0"/>
              <a:t>The Security Dilemma</a:t>
            </a:r>
          </a:p>
        </p:txBody>
      </p:sp>
      <p:sp>
        <p:nvSpPr>
          <p:cNvPr id="3" name="Content Placeholder 2">
            <a:extLst>
              <a:ext uri="{FF2B5EF4-FFF2-40B4-BE49-F238E27FC236}">
                <a16:creationId xmlns:a16="http://schemas.microsoft.com/office/drawing/2014/main" id="{A8E73EC3-7A11-2D43-AAF3-CB32BD3C1C2C}"/>
              </a:ext>
            </a:extLst>
          </p:cNvPr>
          <p:cNvSpPr>
            <a:spLocks noGrp="1"/>
          </p:cNvSpPr>
          <p:nvPr>
            <p:ph idx="1"/>
          </p:nvPr>
        </p:nvSpPr>
        <p:spPr>
          <a:xfrm>
            <a:off x="838200" y="1825625"/>
            <a:ext cx="10515600" cy="4795892"/>
          </a:xfrm>
        </p:spPr>
        <p:txBody>
          <a:bodyPr>
            <a:normAutofit/>
          </a:bodyPr>
          <a:lstStyle/>
          <a:p>
            <a:pPr marL="0" indent="0">
              <a:buNone/>
            </a:pPr>
            <a:r>
              <a:rPr lang="en-US" dirty="0"/>
              <a:t>Assume two states, neither want war, neither want to increase spending, but both share a particular interest, and neither has any particular reason to trust the other:</a:t>
            </a:r>
          </a:p>
          <a:p>
            <a:pPr marL="0" indent="0">
              <a:buNone/>
            </a:pPr>
            <a:r>
              <a:rPr lang="en-US" dirty="0"/>
              <a:t>	If one starts to build an army, what is the other one to do?</a:t>
            </a:r>
          </a:p>
          <a:p>
            <a:pPr marL="0" indent="0">
              <a:buNone/>
            </a:pPr>
            <a:r>
              <a:rPr lang="en-US" dirty="0"/>
              <a:t>	Then what does the first one do?</a:t>
            </a:r>
          </a:p>
          <a:p>
            <a:pPr marL="0" indent="0">
              <a:buNone/>
            </a:pPr>
            <a:r>
              <a:rPr lang="en-US" dirty="0"/>
              <a:t>Now assume that weapon technologies are more efficient for defense than offense.  What happens then?  What happens if weapons technologies favor offense?</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430288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
  <TotalTime>11184</TotalTime>
  <Words>1532</Words>
  <Application>Microsoft Macintosh PowerPoint</Application>
  <PresentationFormat>Widescreen</PresentationFormat>
  <Paragraphs>217</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CUBAN MISSILE CRISIS</vt:lpstr>
      <vt:lpstr>Introductions</vt:lpstr>
      <vt:lpstr>Introductions:  Who are you? Where are you from? Do you have any questions about what’s going on in the United States? </vt:lpstr>
      <vt:lpstr>Why the Cuban Missile Crisis?</vt:lpstr>
      <vt:lpstr>Three Elements in Each Class</vt:lpstr>
      <vt:lpstr>C. Writing</vt:lpstr>
      <vt:lpstr>PART 1:  Background to the Crisis</vt:lpstr>
      <vt:lpstr>Background to the Cold War:  Realist Theory</vt:lpstr>
      <vt:lpstr>Background to the Cold War:   The Security Dilemma</vt:lpstr>
      <vt:lpstr>When are wars more likely?</vt:lpstr>
      <vt:lpstr>Complicating Realism</vt:lpstr>
      <vt:lpstr>The Cold War:  Realism</vt:lpstr>
      <vt:lpstr>Cold War: Ideology</vt:lpstr>
      <vt:lpstr>Nuclear Politics</vt:lpstr>
      <vt:lpstr>Volatile Balance of Power During the Cuban Missile Crisis</vt:lpstr>
      <vt:lpstr>Competition in the so-called “Third World”</vt:lpstr>
      <vt:lpstr>US-CUBA:  Now will you be good?</vt:lpstr>
      <vt:lpstr>US-CUBA RELATIONS BEFORE THE COLD WAR</vt:lpstr>
      <vt:lpstr>US and Castro</vt:lpstr>
      <vt:lpstr>Soviet Interests in Cuba</vt:lpstr>
      <vt:lpstr>BREAK</vt:lpstr>
      <vt:lpstr>Emphasis on Voice, Argument and Audience</vt:lpstr>
      <vt:lpstr>WRITING WORKSHOP</vt:lpstr>
      <vt:lpstr>Reading Efficiently</vt:lpstr>
      <vt:lpstr>Efficient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CUBAN MISSILE CRISIS</dc:title>
  <dc:creator>Microsoft Office User</dc:creator>
  <cp:lastModifiedBy>Microsoft Office User</cp:lastModifiedBy>
  <cp:revision>47</cp:revision>
  <dcterms:created xsi:type="dcterms:W3CDTF">2020-02-27T14:29:55Z</dcterms:created>
  <dcterms:modified xsi:type="dcterms:W3CDTF">2022-10-17T11:22:00Z</dcterms:modified>
</cp:coreProperties>
</file>