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2"/>
  </p:notesMasterIdLst>
  <p:sldIdLst>
    <p:sldId id="256" r:id="rId2"/>
    <p:sldId id="274" r:id="rId3"/>
    <p:sldId id="257" r:id="rId4"/>
    <p:sldId id="258" r:id="rId5"/>
    <p:sldId id="276" r:id="rId6"/>
    <p:sldId id="263" r:id="rId7"/>
    <p:sldId id="262" r:id="rId8"/>
    <p:sldId id="281" r:id="rId9"/>
    <p:sldId id="264" r:id="rId10"/>
    <p:sldId id="265" r:id="rId11"/>
    <p:sldId id="269" r:id="rId12"/>
    <p:sldId id="261" r:id="rId13"/>
    <p:sldId id="266" r:id="rId14"/>
    <p:sldId id="267" r:id="rId15"/>
    <p:sldId id="271" r:id="rId16"/>
    <p:sldId id="268" r:id="rId17"/>
    <p:sldId id="270" r:id="rId18"/>
    <p:sldId id="275" r:id="rId19"/>
    <p:sldId id="273" r:id="rId20"/>
    <p:sldId id="282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76"/>
    <p:restoredTop sz="94643"/>
  </p:normalViewPr>
  <p:slideViewPr>
    <p:cSldViewPr snapToGrid="0" snapToObjects="1">
      <p:cViewPr varScale="1">
        <p:scale>
          <a:sx n="117" d="100"/>
          <a:sy n="117" d="100"/>
        </p:scale>
        <p:origin x="184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29C34F-2943-324E-9716-E3EE563F3EF3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25FFD8-0CF0-7A4F-AB67-7293B15DA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97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5FFD8-0CF0-7A4F-AB67-7293B15DA6E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0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5FFD8-0CF0-7A4F-AB67-7293B15DA6E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5670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5FFD8-0CF0-7A4F-AB67-7293B15DA6E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3341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5FFD8-0CF0-7A4F-AB67-7293B15DA6E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235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5FFD8-0CF0-7A4F-AB67-7293B15DA6E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774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5FFD8-0CF0-7A4F-AB67-7293B15DA6E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4451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5FFD8-0CF0-7A4F-AB67-7293B15DA6E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4949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5FFD8-0CF0-7A4F-AB67-7293B15DA6E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27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5FFD8-0CF0-7A4F-AB67-7293B15DA6E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127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5FFD8-0CF0-7A4F-AB67-7293B15DA6E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334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5FFD8-0CF0-7A4F-AB67-7293B15DA6E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4048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5FFD8-0CF0-7A4F-AB67-7293B15DA6E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816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5FFD8-0CF0-7A4F-AB67-7293B15DA6E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3947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5FFD8-0CF0-7A4F-AB67-7293B15DA6E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0283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5FFD8-0CF0-7A4F-AB67-7293B15DA6E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5715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5FFD8-0CF0-7A4F-AB67-7293B15DA6E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95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339F-5AAD-1E41-B651-48E6F1567043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8DBAF-8551-3349-92C6-302343E74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263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339F-5AAD-1E41-B651-48E6F1567043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8DBAF-8551-3349-92C6-302343E74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470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339F-5AAD-1E41-B651-48E6F1567043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8DBAF-8551-3349-92C6-302343E74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57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339F-5AAD-1E41-B651-48E6F1567043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8DBAF-8551-3349-92C6-302343E74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132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339F-5AAD-1E41-B651-48E6F1567043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8DBAF-8551-3349-92C6-302343E74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866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339F-5AAD-1E41-B651-48E6F1567043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8DBAF-8551-3349-92C6-302343E74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819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339F-5AAD-1E41-B651-48E6F1567043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8DBAF-8551-3349-92C6-302343E74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78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339F-5AAD-1E41-B651-48E6F1567043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8DBAF-8551-3349-92C6-302343E74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48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339F-5AAD-1E41-B651-48E6F1567043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8DBAF-8551-3349-92C6-302343E74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289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339F-5AAD-1E41-B651-48E6F1567043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8DBAF-8551-3349-92C6-302343E74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11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339F-5AAD-1E41-B651-48E6F1567043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8DBAF-8551-3349-92C6-302343E74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78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9339F-5AAD-1E41-B651-48E6F1567043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8DBAF-8551-3349-92C6-302343E74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2003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94FF9-EE26-BB40-BD5E-EB9F09F8D9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Cuban Missile Crisis</a:t>
            </a:r>
          </a:p>
        </p:txBody>
      </p:sp>
    </p:spTree>
    <p:extLst>
      <p:ext uri="{BB962C8B-B14F-4D97-AF65-F5344CB8AC3E}">
        <p14:creationId xmlns:p14="http://schemas.microsoft.com/office/powerpoint/2010/main" val="2175320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AC158-F475-3A4A-9AB2-754B4F412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Khrushchev’s Policy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3E208-BA7B-3B4E-8EDA-DF952E415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1721"/>
            <a:ext cx="10515600" cy="463524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KHRUSHCHEV’S CORE BELIEFS</a:t>
            </a:r>
          </a:p>
          <a:p>
            <a:pPr marL="0" indent="0">
              <a:buNone/>
            </a:pPr>
            <a:r>
              <a:rPr lang="en-US" dirty="0"/>
              <a:t>	The superiority of the Soviet system—his own rise</a:t>
            </a:r>
          </a:p>
          <a:p>
            <a:pPr marL="0" indent="0">
              <a:buNone/>
            </a:pPr>
            <a:r>
              <a:rPr lang="en-US" dirty="0"/>
              <a:t>	The importance of economic development</a:t>
            </a:r>
          </a:p>
          <a:p>
            <a:pPr marL="0" indent="0">
              <a:buNone/>
            </a:pPr>
            <a:r>
              <a:rPr lang="en-US" dirty="0"/>
              <a:t>	The horrors of war</a:t>
            </a:r>
          </a:p>
          <a:p>
            <a:pPr marL="0" indent="0">
              <a:buNone/>
            </a:pPr>
            <a:r>
              <a:rPr lang="en-US" dirty="0"/>
              <a:t>	Self-confidence, laced with sense of inferiority</a:t>
            </a:r>
          </a:p>
          <a:p>
            <a:pPr marL="0" indent="0">
              <a:buNone/>
            </a:pPr>
            <a:r>
              <a:rPr lang="en-US" dirty="0"/>
              <a:t>DOMESTIC POLICY</a:t>
            </a:r>
          </a:p>
          <a:p>
            <a:pPr marL="0" indent="0">
              <a:buNone/>
            </a:pPr>
            <a:r>
              <a:rPr lang="en-US" dirty="0"/>
              <a:t>	Rapid economic growth:  Overtake US in 1970</a:t>
            </a:r>
          </a:p>
          <a:p>
            <a:pPr marL="0" indent="0">
              <a:buNone/>
            </a:pPr>
            <a:r>
              <a:rPr lang="en-US" dirty="0"/>
              <a:t>	Construct Communism by 1980</a:t>
            </a:r>
          </a:p>
          <a:p>
            <a:pPr marL="0" indent="0">
              <a:buNone/>
            </a:pPr>
            <a:r>
              <a:rPr lang="en-US" dirty="0"/>
              <a:t>How?  Chemical Industries, Agricultural innovations</a:t>
            </a:r>
          </a:p>
          <a:p>
            <a:pPr marL="0" indent="0">
              <a:buNone/>
            </a:pPr>
            <a:r>
              <a:rPr lang="en-US" dirty="0"/>
              <a:t>	Save Money on defense</a:t>
            </a:r>
          </a:p>
          <a:p>
            <a:pPr marL="0" indent="0">
              <a:buNone/>
            </a:pPr>
            <a:r>
              <a:rPr lang="en-US" dirty="0"/>
              <a:t>IDEOLOGICAL CONSTRAINTS:  Leading Role of Party Requires</a:t>
            </a:r>
          </a:p>
          <a:p>
            <a:pPr marL="0" indent="0">
              <a:buNone/>
            </a:pPr>
            <a:r>
              <a:rPr lang="en-US" dirty="0"/>
              <a:t>	Notion of surrounded by enemies</a:t>
            </a:r>
          </a:p>
          <a:p>
            <a:pPr marL="0" indent="0">
              <a:buNone/>
            </a:pPr>
            <a:r>
              <a:rPr lang="en-US" dirty="0"/>
              <a:t>	Guarantee of defeating enemies and creating </a:t>
            </a:r>
          </a:p>
          <a:p>
            <a:pPr marL="0" indent="0">
              <a:buNone/>
            </a:pPr>
            <a:r>
              <a:rPr lang="en-US" dirty="0"/>
              <a:t>		future communist system</a:t>
            </a:r>
          </a:p>
          <a:p>
            <a:pPr marL="0" indent="0">
              <a:buNone/>
            </a:pPr>
            <a:r>
              <a:rPr lang="en-US" dirty="0"/>
              <a:t>	The Nuclear Dilemma		</a:t>
            </a:r>
          </a:p>
        </p:txBody>
      </p:sp>
    </p:spTree>
    <p:extLst>
      <p:ext uri="{BB962C8B-B14F-4D97-AF65-F5344CB8AC3E}">
        <p14:creationId xmlns:p14="http://schemas.microsoft.com/office/powerpoint/2010/main" val="4007327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F2A5-7C3A-5D44-AB5B-D90F23310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Khrushchev’s Strategy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77BE9F4-2CAD-6643-BD4B-B1A8407D0F7B}"/>
              </a:ext>
            </a:extLst>
          </p:cNvPr>
          <p:cNvSpPr/>
          <p:nvPr/>
        </p:nvSpPr>
        <p:spPr>
          <a:xfrm>
            <a:off x="838200" y="1759738"/>
            <a:ext cx="105155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Problem of Nuclear Weapons</a:t>
            </a:r>
          </a:p>
          <a:p>
            <a:r>
              <a:rPr lang="en-US" dirty="0"/>
              <a:t>	Khrushchev:  Enemies would like to attack, but not crazy</a:t>
            </a:r>
          </a:p>
          <a:p>
            <a:r>
              <a:rPr lang="en-US" dirty="0"/>
              <a:t>		Growing power of Soviet Union forces, esp. nuclear weapons, deter all but most crazy</a:t>
            </a:r>
          </a:p>
          <a:p>
            <a:r>
              <a:rPr lang="en-US" dirty="0"/>
              <a:t>		Once war made unlikely, competition goes to other arenas where progressives can win</a:t>
            </a:r>
          </a:p>
          <a:p>
            <a:r>
              <a:rPr lang="en-US" dirty="0"/>
              <a:t>			Economy</a:t>
            </a:r>
          </a:p>
          <a:p>
            <a:r>
              <a:rPr lang="en-US" dirty="0"/>
              <a:t>			People’s Revolutions, primarily in the decolonized countries</a:t>
            </a:r>
          </a:p>
          <a:p>
            <a:r>
              <a:rPr lang="en-US" dirty="0"/>
              <a:t>	Objectives:  Strong nuclear force</a:t>
            </a:r>
          </a:p>
          <a:p>
            <a:r>
              <a:rPr lang="en-US" dirty="0"/>
              <a:t>		 Strong economy</a:t>
            </a:r>
          </a:p>
          <a:p>
            <a:r>
              <a:rPr lang="en-US" dirty="0"/>
              <a:t>		Recognition of USSR as equal:  recognition of sphere of influence in Europe</a:t>
            </a:r>
          </a:p>
          <a:p>
            <a:r>
              <a:rPr lang="en-US" dirty="0"/>
              <a:t>		Success of National liberation movements: Argument in 1959 to Castro that US would refrain in order 			to improve relations</a:t>
            </a:r>
          </a:p>
          <a:p>
            <a:r>
              <a:rPr lang="en-US" dirty="0"/>
              <a:t>	Strategy:  Build up nuclear weapons, conventional weapons less important</a:t>
            </a:r>
          </a:p>
          <a:p>
            <a:r>
              <a:rPr lang="en-US" dirty="0"/>
              <a:t>		Pretend the Soviets have more weapons than they have</a:t>
            </a:r>
          </a:p>
          <a:p>
            <a:r>
              <a:rPr lang="en-US" dirty="0"/>
              <a:t>		Force crises on Berlin</a:t>
            </a:r>
          </a:p>
          <a:p>
            <a:r>
              <a:rPr lang="en-US" dirty="0"/>
              <a:t>		Shift money from conventional weapons to economy</a:t>
            </a:r>
          </a:p>
          <a:p>
            <a:r>
              <a:rPr lang="en-US" dirty="0"/>
              <a:t>		National liberation:  Once war excluded, people can win by selves</a:t>
            </a:r>
          </a:p>
        </p:txBody>
      </p:sp>
    </p:spTree>
    <p:extLst>
      <p:ext uri="{BB962C8B-B14F-4D97-AF65-F5344CB8AC3E}">
        <p14:creationId xmlns:p14="http://schemas.microsoft.com/office/powerpoint/2010/main" val="1445927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AC87C-7FDE-1942-A7BB-D269FB34B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Khrushchev’s Situation in 1962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85F3F-2688-F041-9F02-202BE504C3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Soviet Economy:  Not doing very well, partly because of Khrushchev’s</a:t>
            </a:r>
          </a:p>
          <a:p>
            <a:pPr marL="0" indent="0">
              <a:buNone/>
            </a:pPr>
            <a:r>
              <a:rPr lang="en-US" dirty="0"/>
              <a:t>	 actions; so wants to save face</a:t>
            </a:r>
          </a:p>
          <a:p>
            <a:pPr marL="0" indent="0">
              <a:buNone/>
            </a:pPr>
            <a:r>
              <a:rPr lang="en-US" dirty="0"/>
              <a:t>Recognition of Soviet status in Soviet bloc:  Essentially unchanged</a:t>
            </a:r>
          </a:p>
          <a:p>
            <a:pPr marL="0" indent="0">
              <a:buNone/>
            </a:pPr>
            <a:r>
              <a:rPr lang="en-US" dirty="0"/>
              <a:t>Nuclear weapons:  Khrushchev’s Blustering  gets Kennedy to build, so 			the Soviet Union is very far behind</a:t>
            </a:r>
          </a:p>
          <a:p>
            <a:pPr marL="0" indent="0">
              <a:buNone/>
            </a:pPr>
            <a:r>
              <a:rPr lang="en-US" dirty="0"/>
              <a:t>	Also, NATO missiles in Turkey, Italy</a:t>
            </a:r>
          </a:p>
          <a:p>
            <a:pPr marL="0" indent="0">
              <a:buNone/>
            </a:pPr>
            <a:r>
              <a:rPr lang="en-US" dirty="0"/>
              <a:t>Military angry because of unilateral cuts</a:t>
            </a:r>
          </a:p>
          <a:p>
            <a:pPr marL="0" indent="0">
              <a:buNone/>
            </a:pPr>
            <a:r>
              <a:rPr lang="en-US" dirty="0"/>
              <a:t>Threat to Cuba becomes greater,   war games in Spring, 1962</a:t>
            </a:r>
          </a:p>
        </p:txBody>
      </p:sp>
    </p:spTree>
    <p:extLst>
      <p:ext uri="{BB962C8B-B14F-4D97-AF65-F5344CB8AC3E}">
        <p14:creationId xmlns:p14="http://schemas.microsoft.com/office/powerpoint/2010/main" val="2078715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86D21-01BA-1F44-9DDB-8F74352C3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Decision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AA56E-0AC5-A149-AD21-03C001F73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Kh</a:t>
            </a:r>
            <a:r>
              <a:rPr lang="en-US" dirty="0"/>
              <a:t>.  Knows there are risks to placing missiles in Cuba</a:t>
            </a:r>
          </a:p>
          <a:p>
            <a:pPr marL="0" indent="0">
              <a:buNone/>
            </a:pPr>
            <a:r>
              <a:rPr lang="en-US" dirty="0" err="1"/>
              <a:t>Kh</a:t>
            </a:r>
            <a:r>
              <a:rPr lang="en-US" dirty="0"/>
              <a:t>.  Faces serious issues at home and abroad around foreign, domestic 	policy</a:t>
            </a:r>
          </a:p>
          <a:p>
            <a:pPr marL="0" indent="0">
              <a:buNone/>
            </a:pPr>
            <a:r>
              <a:rPr lang="en-US" dirty="0"/>
              <a:t>Negotiations with the United States would require concessions, and </a:t>
            </a:r>
          </a:p>
          <a:p>
            <a:pPr marL="0" indent="0">
              <a:buNone/>
            </a:pPr>
            <a:r>
              <a:rPr lang="en-US" dirty="0"/>
              <a:t>	that would be impossible for domestic reasons</a:t>
            </a:r>
          </a:p>
          <a:p>
            <a:pPr marL="0" indent="0">
              <a:buNone/>
            </a:pPr>
            <a:r>
              <a:rPr lang="en-US" dirty="0"/>
              <a:t>Grasps at Cuban missiles to solve them all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806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8D20A-54E6-6A47-81A2-8A94A16B5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United States Decision: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E79CF-DE0A-6A49-B1C9-EB76F47CF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Why does Kennedy react so strongly?</a:t>
            </a:r>
          </a:p>
        </p:txBody>
      </p:sp>
    </p:spTree>
    <p:extLst>
      <p:ext uri="{BB962C8B-B14F-4D97-AF65-F5344CB8AC3E}">
        <p14:creationId xmlns:p14="http://schemas.microsoft.com/office/powerpoint/2010/main" val="40378436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57463-D872-B04A-AB5B-678EE41B0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US International Situation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5E688-1C78-7848-A7A5-D7B6A017D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Military Balance</a:t>
            </a:r>
          </a:p>
          <a:p>
            <a:pPr marL="0" indent="0">
              <a:buNone/>
            </a:pPr>
            <a:r>
              <a:rPr lang="en-US" dirty="0"/>
              <a:t>	US has great strategic superiority, but could be hit by a few 			nuclear weapons</a:t>
            </a:r>
          </a:p>
          <a:p>
            <a:pPr marL="0" indent="0">
              <a:buNone/>
            </a:pPr>
            <a:r>
              <a:rPr lang="en-US" dirty="0"/>
              <a:t>	US has great conventional superiority in Caribbean</a:t>
            </a:r>
          </a:p>
          <a:p>
            <a:pPr marL="0" indent="0">
              <a:buNone/>
            </a:pPr>
            <a:r>
              <a:rPr lang="en-US" dirty="0"/>
              <a:t>	US conventional inferiority in Berlin</a:t>
            </a:r>
          </a:p>
          <a:p>
            <a:pPr marL="0" indent="0">
              <a:buNone/>
            </a:pPr>
            <a:r>
              <a:rPr lang="en-US" dirty="0"/>
              <a:t>	Increased national liberation movements, particularly in Vietnam</a:t>
            </a:r>
          </a:p>
        </p:txBody>
      </p:sp>
    </p:spTree>
    <p:extLst>
      <p:ext uri="{BB962C8B-B14F-4D97-AF65-F5344CB8AC3E}">
        <p14:creationId xmlns:p14="http://schemas.microsoft.com/office/powerpoint/2010/main" val="16938338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9E8E1-E34F-404C-ADA1-A6486996B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Kennedy’s Domestic Situation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FA686-C950-6541-B872-47276BFB9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5998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Great deal of institutional power in foreign policy</a:t>
            </a:r>
          </a:p>
          <a:p>
            <a:pPr marL="0" indent="0">
              <a:buNone/>
            </a:pPr>
            <a:r>
              <a:rPr lang="en-US" dirty="0"/>
              <a:t>Less power in domestic politics:  Needs Congressional Support</a:t>
            </a:r>
          </a:p>
          <a:p>
            <a:pPr marL="0" indent="0">
              <a:buNone/>
            </a:pPr>
            <a:r>
              <a:rPr lang="en-US" dirty="0"/>
              <a:t>		Bureaucracy, too, has to persuade</a:t>
            </a:r>
          </a:p>
          <a:p>
            <a:pPr marL="0" indent="0">
              <a:buNone/>
            </a:pPr>
            <a:r>
              <a:rPr lang="en-US" dirty="0"/>
              <a:t>		Military particularly important</a:t>
            </a:r>
          </a:p>
          <a:p>
            <a:pPr marL="0" indent="0">
              <a:buNone/>
            </a:pPr>
            <a:r>
              <a:rPr lang="en-US" dirty="0"/>
              <a:t>Ideological Constraints:</a:t>
            </a:r>
          </a:p>
          <a:p>
            <a:pPr marL="0" indent="0">
              <a:buNone/>
            </a:pPr>
            <a:r>
              <a:rPr lang="en-US" dirty="0"/>
              <a:t>	US is a city on a hill</a:t>
            </a:r>
          </a:p>
          <a:p>
            <a:pPr marL="0" indent="0">
              <a:buNone/>
            </a:pPr>
            <a:r>
              <a:rPr lang="en-US" dirty="0"/>
              <a:t>	Cannot appease totalitarian governments</a:t>
            </a:r>
          </a:p>
          <a:p>
            <a:pPr marL="0" indent="0">
              <a:buNone/>
            </a:pPr>
            <a:r>
              <a:rPr lang="en-US" dirty="0"/>
              <a:t>	Truman Doctrine against “losing” countries to communism</a:t>
            </a:r>
          </a:p>
          <a:p>
            <a:pPr marL="0" indent="0">
              <a:buNone/>
            </a:pPr>
            <a:r>
              <a:rPr lang="en-US" dirty="0"/>
              <a:t>		Domino Theory</a:t>
            </a:r>
          </a:p>
          <a:p>
            <a:pPr marL="0" indent="0">
              <a:buNone/>
            </a:pPr>
            <a:r>
              <a:rPr lang="en-US" dirty="0"/>
              <a:t>	The particular importance of Cuba</a:t>
            </a:r>
          </a:p>
          <a:p>
            <a:pPr marL="0" indent="0">
              <a:buNone/>
            </a:pPr>
            <a:r>
              <a:rPr lang="en-US" dirty="0"/>
              <a:t>Kennedy:  Lots of questions about authority</a:t>
            </a:r>
          </a:p>
          <a:p>
            <a:pPr marL="0" indent="0">
              <a:buNone/>
            </a:pPr>
            <a:r>
              <a:rPr lang="en-US" dirty="0"/>
              <a:t>	Barely wins election</a:t>
            </a:r>
          </a:p>
          <a:p>
            <a:pPr marL="0" indent="0">
              <a:buNone/>
            </a:pPr>
            <a:r>
              <a:rPr lang="en-US" dirty="0"/>
              <a:t>	Bay of Pigs</a:t>
            </a:r>
          </a:p>
          <a:p>
            <a:pPr marL="0" indent="0">
              <a:buNone/>
            </a:pPr>
            <a:r>
              <a:rPr lang="en-US" dirty="0"/>
              <a:t>	Vienna Summit</a:t>
            </a:r>
          </a:p>
          <a:p>
            <a:pPr marL="0" indent="0">
              <a:buNone/>
            </a:pPr>
            <a:r>
              <a:rPr lang="en-US" dirty="0"/>
              <a:t>Congressional Election in November, 1962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5506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DF72B-4146-9E48-B4D2-0A8E178C2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Kennedy react so strongly?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69970-D700-DF4F-9103-A9AB15776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Constrained by ideology</a:t>
            </a:r>
          </a:p>
          <a:p>
            <a:pPr marL="0" indent="0">
              <a:buNone/>
            </a:pPr>
            <a:r>
              <a:rPr lang="en-US" dirty="0"/>
              <a:t>Kennedy’s traditional focus on virility and strength</a:t>
            </a:r>
          </a:p>
          <a:p>
            <a:pPr marL="0" indent="0">
              <a:buNone/>
            </a:pPr>
            <a:r>
              <a:rPr lang="en-US" dirty="0"/>
              <a:t>Fear of impact on domestic power</a:t>
            </a:r>
          </a:p>
          <a:p>
            <a:pPr marL="0" indent="0">
              <a:buNone/>
            </a:pPr>
            <a:r>
              <a:rPr lang="en-US" dirty="0"/>
              <a:t>	Particularly he has made a speech saying he would not accept 	“offensive” weapons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He was angry:  Soviets had used backchannel, had been promised nothing was there, and nothing would happen, and he had reduced surveillance as a result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5627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5A0A7-6533-4F4F-AC4A-120AEC98A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217FA-A54F-0E4E-A429-EAE86A974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what extent do you think Khrushchev or Kennedy's decisions leading to the crisis were a product of domestic politics, and to what extent do you think they were a response to international pressures?</a:t>
            </a:r>
          </a:p>
          <a:p>
            <a:endParaRPr lang="en-US" dirty="0"/>
          </a:p>
          <a:p>
            <a:r>
              <a:rPr lang="en-US" dirty="0"/>
              <a:t>RESPONSE:  </a:t>
            </a:r>
          </a:p>
          <a:p>
            <a:pPr lvl="1"/>
            <a:r>
              <a:rPr lang="en-US" dirty="0"/>
              <a:t>Answer the question</a:t>
            </a:r>
          </a:p>
          <a:p>
            <a:pPr lvl="1"/>
            <a:r>
              <a:rPr lang="en-US" dirty="0"/>
              <a:t>Tell my why you think that way</a:t>
            </a:r>
          </a:p>
        </p:txBody>
      </p:sp>
    </p:spTree>
    <p:extLst>
      <p:ext uri="{BB962C8B-B14F-4D97-AF65-F5344CB8AC3E}">
        <p14:creationId xmlns:p14="http://schemas.microsoft.com/office/powerpoint/2010/main" val="21209124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78611-652A-1C40-BFA2-12DC1CEA9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Argument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1791C-22F7-FD41-8D17-A8C57BBCBD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Statement of question</a:t>
            </a:r>
          </a:p>
          <a:p>
            <a:r>
              <a:rPr lang="en-US" dirty="0"/>
              <a:t>Background on significance of question</a:t>
            </a:r>
          </a:p>
          <a:p>
            <a:r>
              <a:rPr lang="en-US" dirty="0"/>
              <a:t>Discussion of existing conversation around this question (*)</a:t>
            </a:r>
          </a:p>
          <a:p>
            <a:r>
              <a:rPr lang="en-US" dirty="0"/>
              <a:t>Statement of argument</a:t>
            </a:r>
          </a:p>
          <a:p>
            <a:r>
              <a:rPr lang="en-US" dirty="0"/>
              <a:t>Discussion of definitions of key concepts and key assumptions that inform your argument</a:t>
            </a:r>
          </a:p>
          <a:p>
            <a:r>
              <a:rPr lang="en-US" dirty="0"/>
              <a:t>Statement of how these concepts interact </a:t>
            </a:r>
          </a:p>
          <a:p>
            <a:r>
              <a:rPr lang="en-US" dirty="0"/>
              <a:t>Evidence</a:t>
            </a:r>
          </a:p>
          <a:p>
            <a:r>
              <a:rPr lang="en-US" dirty="0"/>
              <a:t>Why your argument better than others(*)</a:t>
            </a:r>
          </a:p>
          <a:p>
            <a:r>
              <a:rPr lang="en-US" dirty="0"/>
              <a:t>Conclusion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1682F1-8254-BB4A-9FC3-E2C014272CB7}"/>
              </a:ext>
            </a:extLst>
          </p:cNvPr>
          <p:cNvSpPr txBox="1"/>
          <p:nvPr/>
        </p:nvSpPr>
        <p:spPr>
          <a:xfrm>
            <a:off x="704538" y="6176963"/>
            <a:ext cx="4342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(*). Not necessary for the paper in this class.</a:t>
            </a:r>
          </a:p>
        </p:txBody>
      </p:sp>
    </p:spTree>
    <p:extLst>
      <p:ext uri="{BB962C8B-B14F-4D97-AF65-F5344CB8AC3E}">
        <p14:creationId xmlns:p14="http://schemas.microsoft.com/office/powerpoint/2010/main" val="1825394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BE058-2DE4-A346-9CAC-713044C25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Housekeeping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6B73C-ED8E-2842-AB79-03BE67D72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Responses:  Thank you:   my own responses?  </a:t>
            </a:r>
          </a:p>
          <a:p>
            <a:r>
              <a:rPr lang="en-US" dirty="0"/>
              <a:t>Readings for tomorrow:  Letters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5061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A1A1C-41BF-C54F-A68B-CFEA162BB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an argument: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959C4-8C73-194B-AD17-AA54E7498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While some conflict between the USSR and the USA after WWII was probably inevitable, the conflict was made much worse by the ideological differences between </a:t>
            </a:r>
            <a:r>
              <a:rPr lang="en-US"/>
              <a:t>the two.</a:t>
            </a:r>
          </a:p>
        </p:txBody>
      </p:sp>
    </p:spTree>
    <p:extLst>
      <p:ext uri="{BB962C8B-B14F-4D97-AF65-F5344CB8AC3E}">
        <p14:creationId xmlns:p14="http://schemas.microsoft.com/office/powerpoint/2010/main" val="2906024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D4AC2-091A-404E-9727-AE8454CC1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Decision to Confront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ECAC3-3FE9-3F46-BC6C-17C899318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Decisionmaking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Structures</a:t>
            </a:r>
          </a:p>
          <a:p>
            <a:pPr marL="0" indent="0">
              <a:buNone/>
            </a:pPr>
            <a:r>
              <a:rPr lang="en-US" dirty="0"/>
              <a:t>		Bureaucracies</a:t>
            </a:r>
          </a:p>
          <a:p>
            <a:pPr marL="0" indent="0">
              <a:buNone/>
            </a:pPr>
            <a:r>
              <a:rPr lang="en-US" dirty="0"/>
              <a:t>		Politics</a:t>
            </a:r>
          </a:p>
          <a:p>
            <a:pPr marL="0" indent="0">
              <a:buNone/>
            </a:pPr>
            <a:r>
              <a:rPr lang="en-US" dirty="0"/>
              <a:t>	The Soviet Decision</a:t>
            </a:r>
          </a:p>
          <a:p>
            <a:pPr marL="0" indent="0">
              <a:buNone/>
            </a:pPr>
            <a:r>
              <a:rPr lang="en-US" dirty="0"/>
              <a:t>	The US Decision</a:t>
            </a:r>
          </a:p>
          <a:p>
            <a:pPr marL="0" indent="0">
              <a:buNone/>
            </a:pPr>
            <a:r>
              <a:rPr lang="en-US" dirty="0"/>
              <a:t>\</a:t>
            </a:r>
          </a:p>
        </p:txBody>
      </p:sp>
    </p:spTree>
    <p:extLst>
      <p:ext uri="{BB962C8B-B14F-4D97-AF65-F5344CB8AC3E}">
        <p14:creationId xmlns:p14="http://schemas.microsoft.com/office/powerpoint/2010/main" val="2348603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22D4D-DF2E-0C45-9105-D9F118D7B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MAKING IN FOREIGN POLICY:</a:t>
            </a:r>
            <a:br>
              <a:rPr lang="en-US" dirty="0"/>
            </a:br>
            <a:r>
              <a:rPr lang="en-US" dirty="0"/>
              <a:t>Rational Actor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F441C-28BD-0545-A387-F0E1D3C44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316" y="169068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	1. Cost-Benefit Analysis</a:t>
            </a:r>
          </a:p>
          <a:p>
            <a:pPr marL="0" indent="0">
              <a:buNone/>
            </a:pPr>
            <a:r>
              <a:rPr lang="en-US" dirty="0"/>
              <a:t>	1. State as unitary</a:t>
            </a:r>
          </a:p>
          <a:p>
            <a:pPr marL="0" indent="0">
              <a:buNone/>
            </a:pPr>
            <a:r>
              <a:rPr lang="en-US" dirty="0"/>
              <a:t>	3.  Good information</a:t>
            </a:r>
          </a:p>
          <a:p>
            <a:pPr marL="0" indent="0">
              <a:buNone/>
            </a:pPr>
            <a:r>
              <a:rPr lang="en-US" dirty="0"/>
              <a:t>How do you explain interests/actions:</a:t>
            </a:r>
          </a:p>
          <a:p>
            <a:pPr marL="0" indent="0">
              <a:buNone/>
            </a:pPr>
            <a:r>
              <a:rPr lang="en-US" dirty="0"/>
              <a:t>	Deduce from international position</a:t>
            </a:r>
          </a:p>
          <a:p>
            <a:pPr marL="0" indent="0">
              <a:buNone/>
            </a:pPr>
            <a:r>
              <a:rPr lang="en-US" dirty="0"/>
              <a:t>The Benefits:   Good starting point</a:t>
            </a:r>
          </a:p>
          <a:p>
            <a:pPr marL="0" indent="0">
              <a:buNone/>
            </a:pPr>
            <a:r>
              <a:rPr lang="en-US" dirty="0"/>
              <a:t>The Drawbacks:  It is usually wrong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896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36B91-EC5D-3D4E-A393-C7E5E417E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MAKING IN FOREIGN POLICY:</a:t>
            </a:r>
            <a:br>
              <a:rPr lang="en-US" dirty="0"/>
            </a:br>
            <a:r>
              <a:rPr lang="en-US" dirty="0"/>
              <a:t>Identities and Interests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92EF8-9FE8-D14B-B140-48CAE52AA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Realism:  Rational Actor Emphasizes Power, Wealth</a:t>
            </a:r>
          </a:p>
          <a:p>
            <a:pPr marL="0" indent="0">
              <a:buNone/>
            </a:pPr>
            <a:r>
              <a:rPr lang="en-US" dirty="0"/>
              <a:t>Constructivists:  Identity</a:t>
            </a:r>
          </a:p>
          <a:p>
            <a:pPr marL="0" indent="0">
              <a:buNone/>
            </a:pPr>
            <a:r>
              <a:rPr lang="en-US" dirty="0"/>
              <a:t>	Constructivism says international system a social construction, </a:t>
            </a:r>
          </a:p>
          <a:p>
            <a:pPr marL="0" indent="0">
              <a:buNone/>
            </a:pPr>
            <a:r>
              <a:rPr lang="en-US" dirty="0"/>
              <a:t>		Created as a result of actions and expectations</a:t>
            </a:r>
          </a:p>
          <a:p>
            <a:pPr marL="0" indent="0">
              <a:buNone/>
            </a:pPr>
            <a:r>
              <a:rPr lang="en-US" dirty="0"/>
              <a:t>”National Interests,”  State interests not result of structure, but </a:t>
            </a:r>
          </a:p>
          <a:p>
            <a:pPr marL="0" indent="0">
              <a:buNone/>
            </a:pPr>
            <a:r>
              <a:rPr lang="en-US" dirty="0"/>
              <a:t>result of national identity, story that people tell about 	themselves about country</a:t>
            </a:r>
          </a:p>
          <a:p>
            <a:pPr marL="0" indent="0">
              <a:buNone/>
            </a:pPr>
            <a:r>
              <a:rPr lang="en-US" dirty="0"/>
              <a:t>		Germany and Japan after World War II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639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5F866-CAE2-C84B-9AA8-29133AA10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MAKING IN FOREIGN POLICY:</a:t>
            </a:r>
            <a:br>
              <a:rPr lang="en-US" dirty="0"/>
            </a:br>
            <a:r>
              <a:rPr lang="en-US" dirty="0"/>
              <a:t>Cognitive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55B52-4B42-8643-9372-0755F25A3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Crisis situations usually done by individuals</a:t>
            </a:r>
          </a:p>
          <a:p>
            <a:pPr marL="0" indent="0">
              <a:buNone/>
            </a:pPr>
            <a:r>
              <a:rPr lang="en-US" dirty="0"/>
              <a:t>	Individuals:  Cognitive Schemas</a:t>
            </a:r>
          </a:p>
          <a:p>
            <a:pPr marL="0" indent="0">
              <a:buNone/>
            </a:pPr>
            <a:r>
              <a:rPr lang="en-US" dirty="0"/>
              <a:t>		1. Frameworks about how the world works:  what’s important, what things</a:t>
            </a:r>
          </a:p>
          <a:p>
            <a:pPr marL="0" indent="0">
              <a:buNone/>
            </a:pPr>
            <a:r>
              <a:rPr lang="en-US" dirty="0"/>
              <a:t>		 are and who people are, 	how things interact, what causes what, etc.  </a:t>
            </a:r>
          </a:p>
          <a:p>
            <a:pPr marL="0" indent="0">
              <a:buNone/>
            </a:pPr>
            <a:r>
              <a:rPr lang="en-US" dirty="0"/>
              <a:t>The opposition is aggressive;  understands only strength </a:t>
            </a:r>
          </a:p>
          <a:p>
            <a:pPr marL="0" indent="0">
              <a:buNone/>
            </a:pPr>
            <a:r>
              <a:rPr lang="en-US" dirty="0"/>
              <a:t>		2. Fit new information into old ideas:  only when doesn’t 					work is there a problem</a:t>
            </a:r>
          </a:p>
          <a:p>
            <a:pPr marL="0" indent="0">
              <a:buNone/>
            </a:pPr>
            <a:r>
              <a:rPr lang="en-US" dirty="0"/>
              <a:t>	Ideology:  Cognitive Schemas embedded in society, institutions</a:t>
            </a:r>
          </a:p>
          <a:p>
            <a:pPr marL="0" indent="0">
              <a:buNone/>
            </a:pPr>
            <a:r>
              <a:rPr lang="en-US" dirty="0"/>
              <a:t>		Society excludes alternatives</a:t>
            </a:r>
          </a:p>
          <a:p>
            <a:pPr marL="0" indent="0">
              <a:buNone/>
            </a:pPr>
            <a:r>
              <a:rPr lang="en-US" dirty="0"/>
              <a:t>		</a:t>
            </a:r>
          </a:p>
          <a:p>
            <a:pPr marL="0" indent="0">
              <a:buNone/>
            </a:pPr>
            <a:r>
              <a:rPr lang="en-US" dirty="0"/>
              <a:t>	Aversion to Loss:  Both domestic and foreign, but probably</a:t>
            </a:r>
          </a:p>
          <a:p>
            <a:pPr marL="0" indent="0">
              <a:buNone/>
            </a:pPr>
            <a:r>
              <a:rPr lang="en-US" dirty="0"/>
              <a:t>		 domestic is more important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354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485ED-EF06-1D4E-ACE3-119DB51FD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DECISION-MAKING IN FOREIGN POLICY:</a:t>
            </a:r>
            <a:br>
              <a:rPr lang="en-US" dirty="0"/>
            </a:br>
            <a:r>
              <a:rPr lang="en-US" dirty="0"/>
              <a:t>Structural Issues:  States are not unitary 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BDDDD-0F33-C041-A699-EE40E8A24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Domestic Politics:</a:t>
            </a:r>
          </a:p>
          <a:p>
            <a:pPr marL="0" indent="0">
              <a:buNone/>
            </a:pPr>
            <a:r>
              <a:rPr lang="en-US" dirty="0"/>
              <a:t>	Two-Level Game</a:t>
            </a:r>
          </a:p>
          <a:p>
            <a:pPr marL="0" indent="0">
              <a:buNone/>
            </a:pPr>
            <a:r>
              <a:rPr lang="en-US" dirty="0"/>
              <a:t>	Domestic Groups have different interests</a:t>
            </a:r>
          </a:p>
          <a:p>
            <a:pPr marL="0" indent="0">
              <a:buNone/>
            </a:pPr>
            <a:r>
              <a:rPr lang="en-US" dirty="0"/>
              <a:t>Organizational Issues</a:t>
            </a:r>
          </a:p>
          <a:p>
            <a:pPr marL="0" indent="0">
              <a:buNone/>
            </a:pPr>
            <a:r>
              <a:rPr lang="en-US" dirty="0"/>
              <a:t>	Problems of coordination—Status quo, routines</a:t>
            </a:r>
          </a:p>
          <a:p>
            <a:pPr marL="0" indent="0">
              <a:buNone/>
            </a:pPr>
            <a:r>
              <a:rPr lang="en-US" dirty="0"/>
              <a:t>	Different organizations in government have different tasks</a:t>
            </a:r>
          </a:p>
          <a:p>
            <a:pPr marL="0" indent="0">
              <a:buNone/>
            </a:pPr>
            <a:r>
              <a:rPr lang="en-US" dirty="0"/>
              <a:t>		Different problems, different expertise, different procedures</a:t>
            </a:r>
          </a:p>
          <a:p>
            <a:pPr marL="0" indent="0">
              <a:buNone/>
            </a:pPr>
            <a:r>
              <a:rPr lang="en-US" dirty="0"/>
              <a:t>		Look at same problem differently</a:t>
            </a:r>
          </a:p>
          <a:p>
            <a:pPr marL="0" indent="0">
              <a:buNone/>
            </a:pPr>
            <a:r>
              <a:rPr lang="en-US" dirty="0"/>
              <a:t>		Ministry of Defense, Ministry of Finance, Ministry of Commerce</a:t>
            </a:r>
          </a:p>
          <a:p>
            <a:pPr marL="0" indent="0">
              <a:buNone/>
            </a:pPr>
            <a:r>
              <a:rPr lang="en-US" dirty="0"/>
              <a:t>Power of Bureaucracies:  Information, Implementation, Networks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187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38B8D-B040-9643-BDC5-A86DFB6A0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state identity get embedded in institutions?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A6E97-830B-4E47-BC36-EB8D6590A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State as an organization</a:t>
            </a:r>
          </a:p>
          <a:p>
            <a:pPr lvl="1"/>
            <a:r>
              <a:rPr lang="en-US" dirty="0"/>
              <a:t>Identity </a:t>
            </a:r>
            <a:r>
              <a:rPr lang="en-US"/>
              <a:t>as domestic legitimation</a:t>
            </a:r>
            <a:endParaRPr lang="en-US" dirty="0"/>
          </a:p>
          <a:p>
            <a:r>
              <a:rPr lang="en-US" dirty="0"/>
              <a:t>Organizations created to perform particular tasks</a:t>
            </a:r>
          </a:p>
          <a:p>
            <a:pPr lvl="1"/>
            <a:r>
              <a:rPr lang="en-US" dirty="0"/>
              <a:t>These organizations, tasks, must be justified in terms of identity and interests</a:t>
            </a:r>
          </a:p>
          <a:p>
            <a:pPr lvl="1"/>
            <a:r>
              <a:rPr lang="en-US" dirty="0"/>
              <a:t>These institutions have staying power</a:t>
            </a:r>
          </a:p>
          <a:p>
            <a:pPr lvl="1"/>
            <a:r>
              <a:rPr lang="en-US" dirty="0"/>
              <a:t>Individual actors invested in the tasks of these institutions</a:t>
            </a:r>
          </a:p>
          <a:p>
            <a:pPr lvl="1"/>
            <a:r>
              <a:rPr lang="en-US" dirty="0"/>
              <a:t>New recruits, those who are promoted should accept tasks of those institutions</a:t>
            </a:r>
          </a:p>
          <a:p>
            <a:pPr lvl="1"/>
            <a:r>
              <a:rPr lang="en-US" dirty="0"/>
              <a:t>Those who populate institutions will defend ideas that justify them</a:t>
            </a:r>
          </a:p>
          <a:p>
            <a:pPr lvl="1"/>
            <a:r>
              <a:rPr lang="en-US" dirty="0"/>
              <a:t>But may define identity in different ways:</a:t>
            </a:r>
          </a:p>
          <a:p>
            <a:pPr marL="914400" lvl="2" indent="0">
              <a:buNone/>
            </a:pPr>
            <a:r>
              <a:rPr lang="en-US" dirty="0"/>
              <a:t>Educators may define US identity different from military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262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0A2A0-7449-864F-912B-3A1C0E86C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Soviet Union:   </a:t>
            </a:r>
            <a:br>
              <a:rPr lang="en-US" dirty="0"/>
            </a:br>
            <a:r>
              <a:rPr lang="en-US" dirty="0"/>
              <a:t>Nikita Khrushchev’s Domestic Situation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A8F50-3802-E84B-87C8-1302D1FB3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Nikita Khrushchev:  First Secretary of the CPSU, Premier</a:t>
            </a:r>
          </a:p>
          <a:p>
            <a:r>
              <a:rPr lang="en-US" dirty="0"/>
              <a:t>Key Decision Making Body:  The Presidium (Politburo) of the CPSU</a:t>
            </a:r>
          </a:p>
          <a:p>
            <a:pPr lvl="1"/>
            <a:r>
              <a:rPr lang="en-US" dirty="0"/>
              <a:t>Elected by Central Committee of CPSU</a:t>
            </a:r>
          </a:p>
          <a:p>
            <a:pPr lvl="1"/>
            <a:r>
              <a:rPr lang="en-US" dirty="0"/>
              <a:t>Decisions based on consensus, maybe majority</a:t>
            </a:r>
          </a:p>
          <a:p>
            <a:r>
              <a:rPr lang="en-US" dirty="0"/>
              <a:t>On rare occasions, when Presidium can’t decide, </a:t>
            </a:r>
          </a:p>
          <a:p>
            <a:pPr marL="457200" lvl="1" indent="0">
              <a:buNone/>
            </a:pPr>
            <a:r>
              <a:rPr lang="en-US" dirty="0"/>
              <a:t>Central Committee decides between factions</a:t>
            </a:r>
          </a:p>
          <a:p>
            <a:pPr marL="457200" lvl="1" indent="0">
              <a:buNone/>
            </a:pPr>
            <a:r>
              <a:rPr lang="en-US" dirty="0"/>
              <a:t>Military also has influence</a:t>
            </a:r>
          </a:p>
          <a:p>
            <a:r>
              <a:rPr lang="en-US" dirty="0"/>
              <a:t>Khrushchev has strong position in Presidium in 1962</a:t>
            </a:r>
          </a:p>
          <a:p>
            <a:pPr marL="457200" lvl="1" indent="0">
              <a:buNone/>
            </a:pPr>
            <a:r>
              <a:rPr lang="en-US" dirty="0"/>
              <a:t>All dependent on Khrushchev except Mikoyan, and he is loyal</a:t>
            </a:r>
          </a:p>
          <a:p>
            <a:pPr marL="457200" lvl="1" indent="0">
              <a:buNone/>
            </a:pPr>
            <a:r>
              <a:rPr lang="en-US" dirty="0"/>
              <a:t>But continued authority depends on ability to provide goods as defined by 	Soviet system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596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10146</TotalTime>
  <Words>1354</Words>
  <Application>Microsoft Macintosh PowerPoint</Application>
  <PresentationFormat>Widescreen</PresentationFormat>
  <Paragraphs>190</Paragraphs>
  <Slides>20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Cuban Missile Crisis</vt:lpstr>
      <vt:lpstr>Housekeeping</vt:lpstr>
      <vt:lpstr>The Decision to Confront</vt:lpstr>
      <vt:lpstr>DECISION MAKING IN FOREIGN POLICY: Rational Actor</vt:lpstr>
      <vt:lpstr>DECISION MAKING IN FOREIGN POLICY: Identities and Interests</vt:lpstr>
      <vt:lpstr>DECISION MAKING IN FOREIGN POLICY: Cognitive Issues</vt:lpstr>
      <vt:lpstr>DECISION-MAKING IN FOREIGN POLICY: Structural Issues:  States are not unitary actors</vt:lpstr>
      <vt:lpstr>How does state identity get embedded in institutions?</vt:lpstr>
      <vt:lpstr>Soviet Union:    Nikita Khrushchev’s Domestic Situation</vt:lpstr>
      <vt:lpstr>Khrushchev’s Policy Strategy</vt:lpstr>
      <vt:lpstr>Khrushchev’s Strategy</vt:lpstr>
      <vt:lpstr>Khrushchev’s Situation in 1962</vt:lpstr>
      <vt:lpstr>The Decision</vt:lpstr>
      <vt:lpstr>The United States Decision:</vt:lpstr>
      <vt:lpstr>The US International Situation</vt:lpstr>
      <vt:lpstr>Kennedy’s Domestic Situation </vt:lpstr>
      <vt:lpstr>Why does Kennedy react so strongly? </vt:lpstr>
      <vt:lpstr>The Question</vt:lpstr>
      <vt:lpstr>Elements of Argument</vt:lpstr>
      <vt:lpstr>Creating an argument: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49</cp:revision>
  <dcterms:created xsi:type="dcterms:W3CDTF">2020-03-03T03:43:00Z</dcterms:created>
  <dcterms:modified xsi:type="dcterms:W3CDTF">2022-10-18T07:11:21Z</dcterms:modified>
</cp:coreProperties>
</file>