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2"/>
  </p:notesMasterIdLst>
  <p:sldIdLst>
    <p:sldId id="256" r:id="rId2"/>
    <p:sldId id="306" r:id="rId3"/>
    <p:sldId id="309" r:id="rId4"/>
    <p:sldId id="307" r:id="rId5"/>
    <p:sldId id="313" r:id="rId6"/>
    <p:sldId id="312" r:id="rId7"/>
    <p:sldId id="308" r:id="rId8"/>
    <p:sldId id="288" r:id="rId9"/>
    <p:sldId id="289" r:id="rId10"/>
    <p:sldId id="290" r:id="rId11"/>
    <p:sldId id="291" r:id="rId12"/>
    <p:sldId id="292" r:id="rId13"/>
    <p:sldId id="293" r:id="rId14"/>
    <p:sldId id="294" r:id="rId15"/>
    <p:sldId id="310" r:id="rId16"/>
    <p:sldId id="299" r:id="rId17"/>
    <p:sldId id="297" r:id="rId18"/>
    <p:sldId id="298" r:id="rId19"/>
    <p:sldId id="303" r:id="rId20"/>
    <p:sldId id="305" r:id="rId21"/>
    <p:sldId id="311" r:id="rId22"/>
    <p:sldId id="269" r:id="rId23"/>
    <p:sldId id="270" r:id="rId24"/>
    <p:sldId id="271" r:id="rId25"/>
    <p:sldId id="272" r:id="rId26"/>
    <p:sldId id="273" r:id="rId27"/>
    <p:sldId id="274" r:id="rId28"/>
    <p:sldId id="275" r:id="rId29"/>
    <p:sldId id="276" r:id="rId30"/>
    <p:sldId id="277" r:id="rId31"/>
    <p:sldId id="278" r:id="rId32"/>
    <p:sldId id="285" r:id="rId33"/>
    <p:sldId id="280" r:id="rId34"/>
    <p:sldId id="319" r:id="rId35"/>
    <p:sldId id="314" r:id="rId36"/>
    <p:sldId id="315" r:id="rId37"/>
    <p:sldId id="318" r:id="rId38"/>
    <p:sldId id="316" r:id="rId39"/>
    <p:sldId id="317" r:id="rId40"/>
    <p:sldId id="286" r:id="rId41"/>
  </p:sldIdLst>
  <p:sldSz cx="9144000" cy="6858000" type="screen4x3"/>
  <p:notesSz cx="6858000" cy="9144000"/>
  <p:defaultTextStyle>
    <a:defPPr>
      <a:defRPr lang="cs-CZ"/>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5872" autoAdjust="0"/>
  </p:normalViewPr>
  <p:slideViewPr>
    <p:cSldViewPr>
      <p:cViewPr>
        <p:scale>
          <a:sx n="104" d="100"/>
          <a:sy n="104" d="100"/>
        </p:scale>
        <p:origin x="2776" y="40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E19DFAF7-D461-AC9D-C27D-5C94E747624E}"/>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cs-CZ" altLang="cs-CZ"/>
          </a:p>
        </p:txBody>
      </p:sp>
      <p:sp>
        <p:nvSpPr>
          <p:cNvPr id="4099" name="Rectangle 3">
            <a:extLst>
              <a:ext uri="{FF2B5EF4-FFF2-40B4-BE49-F238E27FC236}">
                <a16:creationId xmlns:a16="http://schemas.microsoft.com/office/drawing/2014/main" id="{270950A0-DCBF-262E-4166-E214E3D3B001}"/>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cs-CZ" altLang="cs-CZ"/>
          </a:p>
        </p:txBody>
      </p:sp>
      <p:sp>
        <p:nvSpPr>
          <p:cNvPr id="9220" name="Rectangle 4">
            <a:extLst>
              <a:ext uri="{FF2B5EF4-FFF2-40B4-BE49-F238E27FC236}">
                <a16:creationId xmlns:a16="http://schemas.microsoft.com/office/drawing/2014/main" id="{37711E16-09D5-CD40-10B3-A36C4D86969B}"/>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B2443803-4359-31E0-3BB4-05C55468FCE0}"/>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cs-CZ" altLang="cs-CZ" noProof="0"/>
              <a:t>Klepnutím lze upravit styly předlohy textu.</a:t>
            </a:r>
          </a:p>
          <a:p>
            <a:pPr lvl="1"/>
            <a:r>
              <a:rPr lang="cs-CZ" altLang="cs-CZ" noProof="0"/>
              <a:t>Druhá úroveň</a:t>
            </a:r>
          </a:p>
          <a:p>
            <a:pPr lvl="2"/>
            <a:r>
              <a:rPr lang="cs-CZ" altLang="cs-CZ" noProof="0"/>
              <a:t>Třetí úroveň</a:t>
            </a:r>
          </a:p>
          <a:p>
            <a:pPr lvl="3"/>
            <a:r>
              <a:rPr lang="cs-CZ" altLang="cs-CZ" noProof="0"/>
              <a:t>Čtvrtá úroveň</a:t>
            </a:r>
          </a:p>
          <a:p>
            <a:pPr lvl="4"/>
            <a:r>
              <a:rPr lang="cs-CZ" altLang="cs-CZ" noProof="0"/>
              <a:t>Pátá úroveň</a:t>
            </a:r>
          </a:p>
        </p:txBody>
      </p:sp>
      <p:sp>
        <p:nvSpPr>
          <p:cNvPr id="4102" name="Rectangle 6">
            <a:extLst>
              <a:ext uri="{FF2B5EF4-FFF2-40B4-BE49-F238E27FC236}">
                <a16:creationId xmlns:a16="http://schemas.microsoft.com/office/drawing/2014/main" id="{3502271D-B172-C5ED-4A2B-405D256DD080}"/>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cs-CZ" altLang="cs-CZ"/>
          </a:p>
        </p:txBody>
      </p:sp>
      <p:sp>
        <p:nvSpPr>
          <p:cNvPr id="4103" name="Rectangle 7">
            <a:extLst>
              <a:ext uri="{FF2B5EF4-FFF2-40B4-BE49-F238E27FC236}">
                <a16:creationId xmlns:a16="http://schemas.microsoft.com/office/drawing/2014/main" id="{E3F29C8A-E0E9-2AFD-33E1-A888AB15A449}"/>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BD34F5F8-D376-E747-80C2-04836905A4B5}" type="slidenum">
              <a:rPr lang="cs-CZ" altLang="cs-CZ"/>
              <a:pPr/>
              <a:t>‹#›</a:t>
            </a:fld>
            <a:endParaRPr lang="cs-CZ" altLang="cs-CZ"/>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4.xml"/><Relationship Id="rId4"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2" name="Pravoúhlý trojúhelník 10">
            <a:extLst>
              <a:ext uri="{FF2B5EF4-FFF2-40B4-BE49-F238E27FC236}">
                <a16:creationId xmlns:a16="http://schemas.microsoft.com/office/drawing/2014/main" id="{3B145C8F-672A-B6C8-EBEC-9714A1F2853B}"/>
              </a:ext>
            </a:extLst>
          </p:cNvPr>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grpSp>
        <p:nvGrpSpPr>
          <p:cNvPr id="3" name="Skupina 15">
            <a:extLst>
              <a:ext uri="{FF2B5EF4-FFF2-40B4-BE49-F238E27FC236}">
                <a16:creationId xmlns:a16="http://schemas.microsoft.com/office/drawing/2014/main" id="{48933118-204A-8C7E-DE61-E899D6EE0787}"/>
              </a:ext>
            </a:extLst>
          </p:cNvPr>
          <p:cNvGrpSpPr>
            <a:grpSpLocks/>
          </p:cNvGrpSpPr>
          <p:nvPr/>
        </p:nvGrpSpPr>
        <p:grpSpPr bwMode="auto">
          <a:xfrm>
            <a:off x="-3175" y="4953000"/>
            <a:ext cx="9147175" cy="1911350"/>
            <a:chOff x="-3765" y="4832896"/>
            <a:chExt cx="9147765" cy="2032192"/>
          </a:xfrm>
        </p:grpSpPr>
        <p:sp>
          <p:nvSpPr>
            <p:cNvPr id="4" name="Volný tvar 15">
              <a:extLst>
                <a:ext uri="{FF2B5EF4-FFF2-40B4-BE49-F238E27FC236}">
                  <a16:creationId xmlns:a16="http://schemas.microsoft.com/office/drawing/2014/main" id="{990A3FEC-F07C-9694-56F6-6C5BCD77496F}"/>
                </a:ext>
              </a:extLst>
            </p:cNvPr>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5" name="Volný tvar 18">
              <a:extLst>
                <a:ext uri="{FF2B5EF4-FFF2-40B4-BE49-F238E27FC236}">
                  <a16:creationId xmlns:a16="http://schemas.microsoft.com/office/drawing/2014/main" id="{71E61DED-10A0-739B-03A2-5E80B0F51A6B}"/>
                </a:ext>
              </a:extLst>
            </p:cNvPr>
            <p:cNvSpPr>
              <a:spLocks/>
            </p:cNvSpPr>
            <p:nvPr/>
          </p:nvSpPr>
          <p:spPr bwMode="auto">
            <a:xfrm>
              <a:off x="35926" y="5135025"/>
              <a:ext cx="9108074" cy="838869"/>
            </a:xfrm>
            <a:custGeom>
              <a:avLst/>
              <a:gdLst>
                <a:gd name="T0" fmla="*/ 0 w 5760"/>
                <a:gd name="T1" fmla="*/ 0 h 528"/>
                <a:gd name="T2" fmla="*/ 2147483646 w 5760"/>
                <a:gd name="T3" fmla="*/ 0 h 528"/>
                <a:gd name="T4" fmla="*/ 2147483646 w 5760"/>
                <a:gd name="T5" fmla="*/ 2147483646 h 528"/>
                <a:gd name="T6" fmla="*/ 2147483646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CZ"/>
            </a:p>
          </p:txBody>
        </p:sp>
        <p:sp>
          <p:nvSpPr>
            <p:cNvPr id="6" name="Volný tvar 18">
              <a:extLst>
                <a:ext uri="{FF2B5EF4-FFF2-40B4-BE49-F238E27FC236}">
                  <a16:creationId xmlns:a16="http://schemas.microsoft.com/office/drawing/2014/main" id="{6E4CF1C7-C346-31B8-F6C0-9A02BEE32184}"/>
                </a:ext>
              </a:extLst>
            </p:cNvPr>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cxnSp>
          <p:nvCxnSpPr>
            <p:cNvPr id="7" name="Přímá spojovací čára 20">
              <a:extLst>
                <a:ext uri="{FF2B5EF4-FFF2-40B4-BE49-F238E27FC236}">
                  <a16:creationId xmlns:a16="http://schemas.microsoft.com/office/drawing/2014/main" id="{726EE05B-76D3-6DD0-A4ED-3C363B9114C9}"/>
                </a:ext>
              </a:extLst>
            </p:cNvPr>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Nadpis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cs-CZ"/>
              <a:t>Klepnutím lze upravit styl předlohy nadpisů.</a:t>
            </a:r>
            <a:endParaRPr lang="en-US"/>
          </a:p>
        </p:txBody>
      </p:sp>
      <p:sp>
        <p:nvSpPr>
          <p:cNvPr id="17" name="Podnadpis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cs-CZ"/>
              <a:t>Klepnutím lze upravit styl předlohy podnadpisů.</a:t>
            </a:r>
            <a:endParaRPr lang="en-US"/>
          </a:p>
        </p:txBody>
      </p:sp>
      <p:sp>
        <p:nvSpPr>
          <p:cNvPr id="8" name="Zástupný symbol pro datum 29">
            <a:extLst>
              <a:ext uri="{FF2B5EF4-FFF2-40B4-BE49-F238E27FC236}">
                <a16:creationId xmlns:a16="http://schemas.microsoft.com/office/drawing/2014/main" id="{7CD6E657-518D-2CC7-66F9-15EF8A127A2D}"/>
              </a:ext>
            </a:extLst>
          </p:cNvPr>
          <p:cNvSpPr>
            <a:spLocks noGrp="1"/>
          </p:cNvSpPr>
          <p:nvPr>
            <p:ph type="dt" sz="half" idx="10"/>
          </p:nvPr>
        </p:nvSpPr>
        <p:spPr/>
        <p:txBody>
          <a:bodyPr/>
          <a:lstStyle>
            <a:lvl1pPr>
              <a:defRPr>
                <a:solidFill>
                  <a:srgbClr val="FFFFFF"/>
                </a:solidFill>
              </a:defRPr>
            </a:lvl1pPr>
            <a:extLst/>
          </a:lstStyle>
          <a:p>
            <a:pPr>
              <a:defRPr/>
            </a:pPr>
            <a:endParaRPr lang="cs-CZ" altLang="cs-CZ"/>
          </a:p>
        </p:txBody>
      </p:sp>
      <p:sp>
        <p:nvSpPr>
          <p:cNvPr id="10" name="Zástupný symbol pro zápatí 18">
            <a:extLst>
              <a:ext uri="{FF2B5EF4-FFF2-40B4-BE49-F238E27FC236}">
                <a16:creationId xmlns:a16="http://schemas.microsoft.com/office/drawing/2014/main" id="{A181F8FE-FF8C-9F73-66D3-59373FF97DEA}"/>
              </a:ext>
            </a:extLst>
          </p:cNvPr>
          <p:cNvSpPr>
            <a:spLocks noGrp="1"/>
          </p:cNvSpPr>
          <p:nvPr>
            <p:ph type="ftr" sz="quarter" idx="11"/>
          </p:nvPr>
        </p:nvSpPr>
        <p:spPr/>
        <p:txBody>
          <a:bodyPr/>
          <a:lstStyle>
            <a:lvl1pPr>
              <a:defRPr>
                <a:solidFill>
                  <a:schemeClr val="accent1">
                    <a:tint val="20000"/>
                  </a:schemeClr>
                </a:solidFill>
              </a:defRPr>
            </a:lvl1pPr>
            <a:extLst/>
          </a:lstStyle>
          <a:p>
            <a:pPr>
              <a:defRPr/>
            </a:pPr>
            <a:endParaRPr lang="cs-CZ" altLang="cs-CZ"/>
          </a:p>
        </p:txBody>
      </p:sp>
      <p:sp>
        <p:nvSpPr>
          <p:cNvPr id="11" name="Zástupný symbol pro číslo snímku 26">
            <a:extLst>
              <a:ext uri="{FF2B5EF4-FFF2-40B4-BE49-F238E27FC236}">
                <a16:creationId xmlns:a16="http://schemas.microsoft.com/office/drawing/2014/main" id="{6F4C83D1-AF39-FF52-F9A1-9F20CC8E6EB1}"/>
              </a:ext>
            </a:extLst>
          </p:cNvPr>
          <p:cNvSpPr>
            <a:spLocks noGrp="1"/>
          </p:cNvSpPr>
          <p:nvPr>
            <p:ph type="sldNum" sz="quarter" idx="12"/>
          </p:nvPr>
        </p:nvSpPr>
        <p:spPr/>
        <p:txBody>
          <a:bodyPr/>
          <a:lstStyle>
            <a:lvl1pPr>
              <a:defRPr>
                <a:solidFill>
                  <a:srgbClr val="FFFFFF"/>
                </a:solidFill>
              </a:defRPr>
            </a:lvl1pPr>
          </a:lstStyle>
          <a:p>
            <a:fld id="{5899A42C-1C22-0645-85F5-7A3748F59D18}" type="slidenum">
              <a:rPr lang="cs-CZ" altLang="cs-CZ"/>
              <a:pPr/>
              <a:t>‹#›</a:t>
            </a:fld>
            <a:endParaRPr lang="cs-CZ" altLang="cs-CZ"/>
          </a:p>
        </p:txBody>
      </p:sp>
    </p:spTree>
    <p:extLst>
      <p:ext uri="{BB962C8B-B14F-4D97-AF65-F5344CB8AC3E}">
        <p14:creationId xmlns:p14="http://schemas.microsoft.com/office/powerpoint/2010/main" val="4288630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endParaRPr lang="en-US"/>
          </a:p>
        </p:txBody>
      </p:sp>
      <p:sp>
        <p:nvSpPr>
          <p:cNvPr id="3" name="Zástupný symbol pro svislý text 2"/>
          <p:cNvSpPr>
            <a:spLocks noGrp="1"/>
          </p:cNvSpPr>
          <p:nvPr>
            <p:ph type="body" orient="vert" idx="1"/>
          </p:nvPr>
        </p:nvSpPr>
        <p:spPr>
          <a:xfrm>
            <a:off x="457200" y="1481329"/>
            <a:ext cx="8229600" cy="4386071"/>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Zástupný symbol pro datum 9">
            <a:extLst>
              <a:ext uri="{FF2B5EF4-FFF2-40B4-BE49-F238E27FC236}">
                <a16:creationId xmlns:a16="http://schemas.microsoft.com/office/drawing/2014/main" id="{D78BB548-BEA4-01EF-62A1-A842C142C9F7}"/>
              </a:ext>
            </a:extLst>
          </p:cNvPr>
          <p:cNvSpPr>
            <a:spLocks noGrp="1"/>
          </p:cNvSpPr>
          <p:nvPr>
            <p:ph type="dt" sz="half" idx="10"/>
          </p:nvPr>
        </p:nvSpPr>
        <p:spPr/>
        <p:txBody>
          <a:bodyPr/>
          <a:lstStyle>
            <a:lvl1pPr>
              <a:defRPr/>
            </a:lvl1pPr>
          </a:lstStyle>
          <a:p>
            <a:pPr>
              <a:defRPr/>
            </a:pPr>
            <a:endParaRPr lang="cs-CZ" altLang="cs-CZ"/>
          </a:p>
        </p:txBody>
      </p:sp>
      <p:sp>
        <p:nvSpPr>
          <p:cNvPr id="5" name="Zástupný symbol pro zápatí 21">
            <a:extLst>
              <a:ext uri="{FF2B5EF4-FFF2-40B4-BE49-F238E27FC236}">
                <a16:creationId xmlns:a16="http://schemas.microsoft.com/office/drawing/2014/main" id="{2BB66089-7403-CD46-3FC3-AF94322CA52A}"/>
              </a:ext>
            </a:extLst>
          </p:cNvPr>
          <p:cNvSpPr>
            <a:spLocks noGrp="1"/>
          </p:cNvSpPr>
          <p:nvPr>
            <p:ph type="ftr" sz="quarter" idx="11"/>
          </p:nvPr>
        </p:nvSpPr>
        <p:spPr/>
        <p:txBody>
          <a:bodyPr/>
          <a:lstStyle>
            <a:lvl1pPr>
              <a:defRPr/>
            </a:lvl1pPr>
          </a:lstStyle>
          <a:p>
            <a:pPr>
              <a:defRPr/>
            </a:pPr>
            <a:endParaRPr lang="cs-CZ" altLang="cs-CZ"/>
          </a:p>
        </p:txBody>
      </p:sp>
      <p:sp>
        <p:nvSpPr>
          <p:cNvPr id="6" name="Zástupný symbol pro číslo snímku 17">
            <a:extLst>
              <a:ext uri="{FF2B5EF4-FFF2-40B4-BE49-F238E27FC236}">
                <a16:creationId xmlns:a16="http://schemas.microsoft.com/office/drawing/2014/main" id="{25BB4448-61D4-DAD8-3081-ABDF33C0D225}"/>
              </a:ext>
            </a:extLst>
          </p:cNvPr>
          <p:cNvSpPr>
            <a:spLocks noGrp="1"/>
          </p:cNvSpPr>
          <p:nvPr>
            <p:ph type="sldNum" sz="quarter" idx="12"/>
          </p:nvPr>
        </p:nvSpPr>
        <p:spPr/>
        <p:txBody>
          <a:bodyPr/>
          <a:lstStyle>
            <a:lvl1pPr>
              <a:defRPr/>
            </a:lvl1pPr>
          </a:lstStyle>
          <a:p>
            <a:fld id="{A273E9E5-3927-0446-87FB-ADDB900B1A42}" type="slidenum">
              <a:rPr lang="cs-CZ" altLang="cs-CZ"/>
              <a:pPr/>
              <a:t>‹#›</a:t>
            </a:fld>
            <a:endParaRPr lang="cs-CZ" altLang="cs-CZ"/>
          </a:p>
        </p:txBody>
      </p:sp>
    </p:spTree>
    <p:extLst>
      <p:ext uri="{BB962C8B-B14F-4D97-AF65-F5344CB8AC3E}">
        <p14:creationId xmlns:p14="http://schemas.microsoft.com/office/powerpoint/2010/main" val="1075155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844013" y="274640"/>
            <a:ext cx="1777470" cy="5592761"/>
          </a:xfrm>
        </p:spPr>
        <p:txBody>
          <a:bodyPr vert="eaVert"/>
          <a:lstStyle/>
          <a:p>
            <a:r>
              <a:rPr lang="cs-CZ"/>
              <a:t>Klepnutím lze upravit styl předlohy nadpisů.</a:t>
            </a:r>
            <a:endParaRPr lang="en-US"/>
          </a:p>
        </p:txBody>
      </p:sp>
      <p:sp>
        <p:nvSpPr>
          <p:cNvPr id="3" name="Zástupný symbol pro svislý text 2"/>
          <p:cNvSpPr>
            <a:spLocks noGrp="1"/>
          </p:cNvSpPr>
          <p:nvPr>
            <p:ph type="body" orient="vert" idx="1"/>
          </p:nvPr>
        </p:nvSpPr>
        <p:spPr>
          <a:xfrm>
            <a:off x="457200" y="274641"/>
            <a:ext cx="6324600" cy="5592760"/>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Zástupný symbol pro datum 9">
            <a:extLst>
              <a:ext uri="{FF2B5EF4-FFF2-40B4-BE49-F238E27FC236}">
                <a16:creationId xmlns:a16="http://schemas.microsoft.com/office/drawing/2014/main" id="{E238F8AA-783D-7E9D-5E08-E1FC470B87AE}"/>
              </a:ext>
            </a:extLst>
          </p:cNvPr>
          <p:cNvSpPr>
            <a:spLocks noGrp="1"/>
          </p:cNvSpPr>
          <p:nvPr>
            <p:ph type="dt" sz="half" idx="10"/>
          </p:nvPr>
        </p:nvSpPr>
        <p:spPr/>
        <p:txBody>
          <a:bodyPr/>
          <a:lstStyle>
            <a:lvl1pPr>
              <a:defRPr/>
            </a:lvl1pPr>
          </a:lstStyle>
          <a:p>
            <a:pPr>
              <a:defRPr/>
            </a:pPr>
            <a:endParaRPr lang="cs-CZ" altLang="cs-CZ"/>
          </a:p>
        </p:txBody>
      </p:sp>
      <p:sp>
        <p:nvSpPr>
          <p:cNvPr id="5" name="Zástupný symbol pro zápatí 21">
            <a:extLst>
              <a:ext uri="{FF2B5EF4-FFF2-40B4-BE49-F238E27FC236}">
                <a16:creationId xmlns:a16="http://schemas.microsoft.com/office/drawing/2014/main" id="{62C7DE64-7BD7-E5B0-92FC-7A5F1F858A25}"/>
              </a:ext>
            </a:extLst>
          </p:cNvPr>
          <p:cNvSpPr>
            <a:spLocks noGrp="1"/>
          </p:cNvSpPr>
          <p:nvPr>
            <p:ph type="ftr" sz="quarter" idx="11"/>
          </p:nvPr>
        </p:nvSpPr>
        <p:spPr/>
        <p:txBody>
          <a:bodyPr/>
          <a:lstStyle>
            <a:lvl1pPr>
              <a:defRPr/>
            </a:lvl1pPr>
          </a:lstStyle>
          <a:p>
            <a:pPr>
              <a:defRPr/>
            </a:pPr>
            <a:endParaRPr lang="cs-CZ" altLang="cs-CZ"/>
          </a:p>
        </p:txBody>
      </p:sp>
      <p:sp>
        <p:nvSpPr>
          <p:cNvPr id="6" name="Zástupný symbol pro číslo snímku 17">
            <a:extLst>
              <a:ext uri="{FF2B5EF4-FFF2-40B4-BE49-F238E27FC236}">
                <a16:creationId xmlns:a16="http://schemas.microsoft.com/office/drawing/2014/main" id="{A78D579E-40FC-9EBA-5092-9264968F6876}"/>
              </a:ext>
            </a:extLst>
          </p:cNvPr>
          <p:cNvSpPr>
            <a:spLocks noGrp="1"/>
          </p:cNvSpPr>
          <p:nvPr>
            <p:ph type="sldNum" sz="quarter" idx="12"/>
          </p:nvPr>
        </p:nvSpPr>
        <p:spPr/>
        <p:txBody>
          <a:bodyPr/>
          <a:lstStyle>
            <a:lvl1pPr>
              <a:defRPr/>
            </a:lvl1pPr>
          </a:lstStyle>
          <a:p>
            <a:fld id="{08F509D3-6D05-9B42-8362-016529205ABF}" type="slidenum">
              <a:rPr lang="cs-CZ" altLang="cs-CZ"/>
              <a:pPr/>
              <a:t>‹#›</a:t>
            </a:fld>
            <a:endParaRPr lang="cs-CZ" altLang="cs-CZ"/>
          </a:p>
        </p:txBody>
      </p:sp>
    </p:spTree>
    <p:extLst>
      <p:ext uri="{BB962C8B-B14F-4D97-AF65-F5344CB8AC3E}">
        <p14:creationId xmlns:p14="http://schemas.microsoft.com/office/powerpoint/2010/main" val="3292998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7" name="Nadpis 6"/>
          <p:cNvSpPr>
            <a:spLocks noGrp="1"/>
          </p:cNvSpPr>
          <p:nvPr>
            <p:ph type="title"/>
          </p:nvPr>
        </p:nvSpPr>
        <p:spPr/>
        <p:txBody>
          <a:bodyPr rtlCol="0"/>
          <a:lstStyle/>
          <a:p>
            <a:r>
              <a:rPr lang="cs-CZ"/>
              <a:t>Klepnutím lze upravit styl předlohy nadpisů.</a:t>
            </a:r>
            <a:endParaRPr lang="en-US"/>
          </a:p>
        </p:txBody>
      </p:sp>
      <p:sp>
        <p:nvSpPr>
          <p:cNvPr id="2" name="Zástupný symbol pro datum 9">
            <a:extLst>
              <a:ext uri="{FF2B5EF4-FFF2-40B4-BE49-F238E27FC236}">
                <a16:creationId xmlns:a16="http://schemas.microsoft.com/office/drawing/2014/main" id="{FC8E936A-D01C-0BB9-5FF8-0249E26252D0}"/>
              </a:ext>
            </a:extLst>
          </p:cNvPr>
          <p:cNvSpPr>
            <a:spLocks noGrp="1"/>
          </p:cNvSpPr>
          <p:nvPr>
            <p:ph type="dt" sz="half" idx="10"/>
          </p:nvPr>
        </p:nvSpPr>
        <p:spPr/>
        <p:txBody>
          <a:bodyPr/>
          <a:lstStyle>
            <a:lvl1pPr>
              <a:defRPr/>
            </a:lvl1pPr>
          </a:lstStyle>
          <a:p>
            <a:pPr>
              <a:defRPr/>
            </a:pPr>
            <a:endParaRPr lang="cs-CZ" altLang="cs-CZ"/>
          </a:p>
        </p:txBody>
      </p:sp>
      <p:sp>
        <p:nvSpPr>
          <p:cNvPr id="4" name="Zástupný symbol pro zápatí 21">
            <a:extLst>
              <a:ext uri="{FF2B5EF4-FFF2-40B4-BE49-F238E27FC236}">
                <a16:creationId xmlns:a16="http://schemas.microsoft.com/office/drawing/2014/main" id="{1D2C6162-9188-59C8-4A0E-9DFC4E5B9BC5}"/>
              </a:ext>
            </a:extLst>
          </p:cNvPr>
          <p:cNvSpPr>
            <a:spLocks noGrp="1"/>
          </p:cNvSpPr>
          <p:nvPr>
            <p:ph type="ftr" sz="quarter" idx="11"/>
          </p:nvPr>
        </p:nvSpPr>
        <p:spPr/>
        <p:txBody>
          <a:bodyPr/>
          <a:lstStyle>
            <a:lvl1pPr>
              <a:defRPr/>
            </a:lvl1pPr>
          </a:lstStyle>
          <a:p>
            <a:pPr>
              <a:defRPr/>
            </a:pPr>
            <a:endParaRPr lang="cs-CZ" altLang="cs-CZ"/>
          </a:p>
        </p:txBody>
      </p:sp>
      <p:sp>
        <p:nvSpPr>
          <p:cNvPr id="5" name="Zástupný symbol pro číslo snímku 17">
            <a:extLst>
              <a:ext uri="{FF2B5EF4-FFF2-40B4-BE49-F238E27FC236}">
                <a16:creationId xmlns:a16="http://schemas.microsoft.com/office/drawing/2014/main" id="{B0BE78B1-64B5-12A7-B7CA-35BAB0452A8A}"/>
              </a:ext>
            </a:extLst>
          </p:cNvPr>
          <p:cNvSpPr>
            <a:spLocks noGrp="1"/>
          </p:cNvSpPr>
          <p:nvPr>
            <p:ph type="sldNum" sz="quarter" idx="12"/>
          </p:nvPr>
        </p:nvSpPr>
        <p:spPr/>
        <p:txBody>
          <a:bodyPr/>
          <a:lstStyle>
            <a:lvl1pPr>
              <a:defRPr/>
            </a:lvl1pPr>
          </a:lstStyle>
          <a:p>
            <a:fld id="{7354D8C8-3DB4-2949-A0D5-7EA2339EA91C}" type="slidenum">
              <a:rPr lang="cs-CZ" altLang="cs-CZ"/>
              <a:pPr/>
              <a:t>‹#›</a:t>
            </a:fld>
            <a:endParaRPr lang="cs-CZ" altLang="cs-CZ"/>
          </a:p>
        </p:txBody>
      </p:sp>
    </p:spTree>
    <p:extLst>
      <p:ext uri="{BB962C8B-B14F-4D97-AF65-F5344CB8AC3E}">
        <p14:creationId xmlns:p14="http://schemas.microsoft.com/office/powerpoint/2010/main" val="2678243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Dvojitá šipka 10">
            <a:extLst>
              <a:ext uri="{FF2B5EF4-FFF2-40B4-BE49-F238E27FC236}">
                <a16:creationId xmlns:a16="http://schemas.microsoft.com/office/drawing/2014/main" id="{0DE8D4E5-F46A-1856-8A9C-D5BD23EAAF6B}"/>
              </a:ext>
            </a:extLst>
          </p:cNvPr>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hangingPunct="1">
              <a:defRPr/>
            </a:pPr>
            <a:endParaRPr lang="en-US"/>
          </a:p>
        </p:txBody>
      </p:sp>
      <p:sp>
        <p:nvSpPr>
          <p:cNvPr id="5" name="Dvojitá šipka 11">
            <a:extLst>
              <a:ext uri="{FF2B5EF4-FFF2-40B4-BE49-F238E27FC236}">
                <a16:creationId xmlns:a16="http://schemas.microsoft.com/office/drawing/2014/main" id="{CCAC9E95-8AB9-BBA8-7897-50E794056CB1}"/>
              </a:ext>
            </a:extLst>
          </p:cNvPr>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hangingPunct="1">
              <a:defRPr/>
            </a:pPr>
            <a:endParaRPr lang="en-US"/>
          </a:p>
        </p:txBody>
      </p:sp>
      <p:sp>
        <p:nvSpPr>
          <p:cNvPr id="2" name="Nadpis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cs-CZ"/>
              <a:t>Klepnutím lze upravit styl předlohy nadpisů.</a:t>
            </a:r>
            <a:endParaRPr lang="en-US"/>
          </a:p>
        </p:txBody>
      </p:sp>
      <p:sp>
        <p:nvSpPr>
          <p:cNvPr id="3" name="Zástupný symbol pro text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cs-CZ"/>
              <a:t>Klepnutím lze upravit styly předlohy textu.</a:t>
            </a:r>
          </a:p>
        </p:txBody>
      </p:sp>
      <p:sp>
        <p:nvSpPr>
          <p:cNvPr id="6" name="Zástupný symbol pro datum 3">
            <a:extLst>
              <a:ext uri="{FF2B5EF4-FFF2-40B4-BE49-F238E27FC236}">
                <a16:creationId xmlns:a16="http://schemas.microsoft.com/office/drawing/2014/main" id="{144B228A-A0D3-F72A-A00A-8495A12B6225}"/>
              </a:ext>
            </a:extLst>
          </p:cNvPr>
          <p:cNvSpPr>
            <a:spLocks noGrp="1"/>
          </p:cNvSpPr>
          <p:nvPr>
            <p:ph type="dt" sz="half" idx="10"/>
          </p:nvPr>
        </p:nvSpPr>
        <p:spPr/>
        <p:txBody>
          <a:bodyPr/>
          <a:lstStyle>
            <a:lvl1pPr>
              <a:defRPr/>
            </a:lvl1pPr>
            <a:extLst/>
          </a:lstStyle>
          <a:p>
            <a:pPr>
              <a:defRPr/>
            </a:pPr>
            <a:endParaRPr lang="cs-CZ" altLang="cs-CZ"/>
          </a:p>
        </p:txBody>
      </p:sp>
      <p:sp>
        <p:nvSpPr>
          <p:cNvPr id="7" name="Zástupný symbol pro zápatí 4">
            <a:extLst>
              <a:ext uri="{FF2B5EF4-FFF2-40B4-BE49-F238E27FC236}">
                <a16:creationId xmlns:a16="http://schemas.microsoft.com/office/drawing/2014/main" id="{6EA08132-F6DF-E2F5-E90A-21669730A5BE}"/>
              </a:ext>
            </a:extLst>
          </p:cNvPr>
          <p:cNvSpPr>
            <a:spLocks noGrp="1"/>
          </p:cNvSpPr>
          <p:nvPr>
            <p:ph type="ftr" sz="quarter" idx="11"/>
          </p:nvPr>
        </p:nvSpPr>
        <p:spPr/>
        <p:txBody>
          <a:bodyPr/>
          <a:lstStyle>
            <a:lvl1pPr>
              <a:defRPr/>
            </a:lvl1pPr>
            <a:extLst/>
          </a:lstStyle>
          <a:p>
            <a:pPr>
              <a:defRPr/>
            </a:pPr>
            <a:endParaRPr lang="cs-CZ" altLang="cs-CZ"/>
          </a:p>
        </p:txBody>
      </p:sp>
      <p:sp>
        <p:nvSpPr>
          <p:cNvPr id="8" name="Zástupný symbol pro číslo snímku 5">
            <a:extLst>
              <a:ext uri="{FF2B5EF4-FFF2-40B4-BE49-F238E27FC236}">
                <a16:creationId xmlns:a16="http://schemas.microsoft.com/office/drawing/2014/main" id="{ABBCB0A5-7630-34D5-CF97-CB720A89DB7D}"/>
              </a:ext>
            </a:extLst>
          </p:cNvPr>
          <p:cNvSpPr>
            <a:spLocks noGrp="1"/>
          </p:cNvSpPr>
          <p:nvPr>
            <p:ph type="sldNum" sz="quarter" idx="12"/>
          </p:nvPr>
        </p:nvSpPr>
        <p:spPr/>
        <p:txBody>
          <a:bodyPr/>
          <a:lstStyle>
            <a:lvl1pPr>
              <a:defRPr/>
            </a:lvl1pPr>
          </a:lstStyle>
          <a:p>
            <a:fld id="{84F539F9-9987-4548-8A7B-125FB99C6C8A}" type="slidenum">
              <a:rPr lang="cs-CZ" altLang="cs-CZ"/>
              <a:pPr/>
              <a:t>‹#›</a:t>
            </a:fld>
            <a:endParaRPr lang="cs-CZ" altLang="cs-CZ"/>
          </a:p>
        </p:txBody>
      </p:sp>
    </p:spTree>
    <p:extLst>
      <p:ext uri="{BB962C8B-B14F-4D97-AF65-F5344CB8AC3E}">
        <p14:creationId xmlns:p14="http://schemas.microsoft.com/office/powerpoint/2010/main" val="346539333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Zástupný symbol pro obsah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Zástupný symbol pro obsah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8" name="Nadpis 7"/>
          <p:cNvSpPr>
            <a:spLocks noGrp="1"/>
          </p:cNvSpPr>
          <p:nvPr>
            <p:ph type="title"/>
          </p:nvPr>
        </p:nvSpPr>
        <p:spPr/>
        <p:txBody>
          <a:bodyPr rtlCol="0"/>
          <a:lstStyle/>
          <a:p>
            <a:r>
              <a:rPr lang="cs-CZ"/>
              <a:t>Klepnutím lze upravit styl předlohy nadpisů.</a:t>
            </a:r>
            <a:endParaRPr lang="en-US"/>
          </a:p>
        </p:txBody>
      </p:sp>
      <p:sp>
        <p:nvSpPr>
          <p:cNvPr id="2" name="Zástupný symbol pro datum 4">
            <a:extLst>
              <a:ext uri="{FF2B5EF4-FFF2-40B4-BE49-F238E27FC236}">
                <a16:creationId xmlns:a16="http://schemas.microsoft.com/office/drawing/2014/main" id="{8BC3D11F-E2FB-7679-32F5-3679012E3CDC}"/>
              </a:ext>
            </a:extLst>
          </p:cNvPr>
          <p:cNvSpPr>
            <a:spLocks noGrp="1"/>
          </p:cNvSpPr>
          <p:nvPr>
            <p:ph type="dt" sz="half" idx="10"/>
          </p:nvPr>
        </p:nvSpPr>
        <p:spPr/>
        <p:txBody>
          <a:bodyPr/>
          <a:lstStyle>
            <a:lvl1pPr>
              <a:defRPr/>
            </a:lvl1pPr>
            <a:extLst/>
          </a:lstStyle>
          <a:p>
            <a:pPr>
              <a:defRPr/>
            </a:pPr>
            <a:endParaRPr lang="cs-CZ" altLang="cs-CZ"/>
          </a:p>
        </p:txBody>
      </p:sp>
      <p:sp>
        <p:nvSpPr>
          <p:cNvPr id="5" name="Zástupný symbol pro zápatí 5">
            <a:extLst>
              <a:ext uri="{FF2B5EF4-FFF2-40B4-BE49-F238E27FC236}">
                <a16:creationId xmlns:a16="http://schemas.microsoft.com/office/drawing/2014/main" id="{B93AE9A5-D413-4516-4C78-D809F0E3C368}"/>
              </a:ext>
            </a:extLst>
          </p:cNvPr>
          <p:cNvSpPr>
            <a:spLocks noGrp="1"/>
          </p:cNvSpPr>
          <p:nvPr>
            <p:ph type="ftr" sz="quarter" idx="11"/>
          </p:nvPr>
        </p:nvSpPr>
        <p:spPr/>
        <p:txBody>
          <a:bodyPr/>
          <a:lstStyle>
            <a:lvl1pPr>
              <a:defRPr/>
            </a:lvl1pPr>
            <a:extLst/>
          </a:lstStyle>
          <a:p>
            <a:pPr>
              <a:defRPr/>
            </a:pPr>
            <a:endParaRPr lang="cs-CZ" altLang="cs-CZ"/>
          </a:p>
        </p:txBody>
      </p:sp>
      <p:sp>
        <p:nvSpPr>
          <p:cNvPr id="6" name="Zástupný symbol pro číslo snímku 6">
            <a:extLst>
              <a:ext uri="{FF2B5EF4-FFF2-40B4-BE49-F238E27FC236}">
                <a16:creationId xmlns:a16="http://schemas.microsoft.com/office/drawing/2014/main" id="{CC7252BB-43F0-89DB-84EF-2FB668D3F647}"/>
              </a:ext>
            </a:extLst>
          </p:cNvPr>
          <p:cNvSpPr>
            <a:spLocks noGrp="1"/>
          </p:cNvSpPr>
          <p:nvPr>
            <p:ph type="sldNum" sz="quarter" idx="12"/>
          </p:nvPr>
        </p:nvSpPr>
        <p:spPr/>
        <p:txBody>
          <a:bodyPr/>
          <a:lstStyle>
            <a:lvl1pPr>
              <a:defRPr/>
            </a:lvl1pPr>
          </a:lstStyle>
          <a:p>
            <a:fld id="{832ED78C-00A3-494C-BE05-B035349DD5B8}" type="slidenum">
              <a:rPr lang="cs-CZ" altLang="cs-CZ"/>
              <a:pPr/>
              <a:t>‹#›</a:t>
            </a:fld>
            <a:endParaRPr lang="cs-CZ" altLang="cs-CZ"/>
          </a:p>
        </p:txBody>
      </p:sp>
    </p:spTree>
    <p:extLst>
      <p:ext uri="{BB962C8B-B14F-4D97-AF65-F5344CB8AC3E}">
        <p14:creationId xmlns:p14="http://schemas.microsoft.com/office/powerpoint/2010/main" val="240422982"/>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8229600" cy="1143000"/>
          </a:xfrm>
        </p:spPr>
        <p:txBody>
          <a:bodyPr/>
          <a:lstStyle>
            <a:lvl1pPr>
              <a:defRPr/>
            </a:lvl1pPr>
            <a:extLst/>
          </a:lstStyle>
          <a:p>
            <a:r>
              <a:rPr lang="cs-CZ"/>
              <a:t>Klepnutím lze upravit styl předlohy nadpisů.</a:t>
            </a:r>
            <a:endParaRPr lang="en-US"/>
          </a:p>
        </p:txBody>
      </p:sp>
      <p:sp>
        <p:nvSpPr>
          <p:cNvPr id="3" name="Zástupný symbol pro text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cs-CZ"/>
              <a:t>Klepnutím lze upravit styly předlohy textu.</a:t>
            </a:r>
          </a:p>
        </p:txBody>
      </p:sp>
      <p:sp>
        <p:nvSpPr>
          <p:cNvPr id="4" name="Zástupný symbol pro text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cs-CZ"/>
              <a:t>Klepnutím lze upravit styly předlohy textu.</a:t>
            </a:r>
          </a:p>
        </p:txBody>
      </p:sp>
      <p:sp>
        <p:nvSpPr>
          <p:cNvPr id="5" name="Zástupný symbol pro obsah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6" name="Zástupný symbol pro obsah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7" name="Zástupný symbol pro datum 6">
            <a:extLst>
              <a:ext uri="{FF2B5EF4-FFF2-40B4-BE49-F238E27FC236}">
                <a16:creationId xmlns:a16="http://schemas.microsoft.com/office/drawing/2014/main" id="{C5DE717B-6954-CE8A-2F8C-9E4FB2783F45}"/>
              </a:ext>
            </a:extLst>
          </p:cNvPr>
          <p:cNvSpPr>
            <a:spLocks noGrp="1"/>
          </p:cNvSpPr>
          <p:nvPr>
            <p:ph type="dt" sz="half" idx="10"/>
          </p:nvPr>
        </p:nvSpPr>
        <p:spPr/>
        <p:txBody>
          <a:bodyPr/>
          <a:lstStyle>
            <a:lvl1pPr>
              <a:defRPr/>
            </a:lvl1pPr>
            <a:extLst/>
          </a:lstStyle>
          <a:p>
            <a:pPr>
              <a:defRPr/>
            </a:pPr>
            <a:endParaRPr lang="cs-CZ" altLang="cs-CZ"/>
          </a:p>
        </p:txBody>
      </p:sp>
      <p:sp>
        <p:nvSpPr>
          <p:cNvPr id="8" name="Zástupný symbol pro zápatí 7">
            <a:extLst>
              <a:ext uri="{FF2B5EF4-FFF2-40B4-BE49-F238E27FC236}">
                <a16:creationId xmlns:a16="http://schemas.microsoft.com/office/drawing/2014/main" id="{6F208440-7B3A-93A9-B258-02F5FF0040BD}"/>
              </a:ext>
            </a:extLst>
          </p:cNvPr>
          <p:cNvSpPr>
            <a:spLocks noGrp="1"/>
          </p:cNvSpPr>
          <p:nvPr>
            <p:ph type="ftr" sz="quarter" idx="11"/>
          </p:nvPr>
        </p:nvSpPr>
        <p:spPr/>
        <p:txBody>
          <a:bodyPr/>
          <a:lstStyle>
            <a:lvl1pPr>
              <a:defRPr/>
            </a:lvl1pPr>
            <a:extLst/>
          </a:lstStyle>
          <a:p>
            <a:pPr>
              <a:defRPr/>
            </a:pPr>
            <a:endParaRPr lang="cs-CZ" altLang="cs-CZ"/>
          </a:p>
        </p:txBody>
      </p:sp>
      <p:sp>
        <p:nvSpPr>
          <p:cNvPr id="9" name="Zástupný symbol pro číslo snímku 8">
            <a:extLst>
              <a:ext uri="{FF2B5EF4-FFF2-40B4-BE49-F238E27FC236}">
                <a16:creationId xmlns:a16="http://schemas.microsoft.com/office/drawing/2014/main" id="{04766441-3ACC-D45F-57BD-C317EB55BA46}"/>
              </a:ext>
            </a:extLst>
          </p:cNvPr>
          <p:cNvSpPr>
            <a:spLocks noGrp="1"/>
          </p:cNvSpPr>
          <p:nvPr>
            <p:ph type="sldNum" sz="quarter" idx="12"/>
          </p:nvPr>
        </p:nvSpPr>
        <p:spPr/>
        <p:txBody>
          <a:bodyPr/>
          <a:lstStyle>
            <a:lvl1pPr>
              <a:defRPr/>
            </a:lvl1pPr>
          </a:lstStyle>
          <a:p>
            <a:fld id="{A317F3FB-314F-0F4B-A211-6E8CF34831B5}" type="slidenum">
              <a:rPr lang="cs-CZ" altLang="cs-CZ"/>
              <a:pPr/>
              <a:t>‹#›</a:t>
            </a:fld>
            <a:endParaRPr lang="cs-CZ" altLang="cs-CZ"/>
          </a:p>
        </p:txBody>
      </p:sp>
    </p:spTree>
    <p:extLst>
      <p:ext uri="{BB962C8B-B14F-4D97-AF65-F5344CB8AC3E}">
        <p14:creationId xmlns:p14="http://schemas.microsoft.com/office/powerpoint/2010/main" val="2364409111"/>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 name="Nadpis 5"/>
          <p:cNvSpPr>
            <a:spLocks noGrp="1"/>
          </p:cNvSpPr>
          <p:nvPr>
            <p:ph type="title"/>
          </p:nvPr>
        </p:nvSpPr>
        <p:spPr/>
        <p:txBody>
          <a:bodyPr rtlCol="0"/>
          <a:lstStyle/>
          <a:p>
            <a:r>
              <a:rPr lang="cs-CZ"/>
              <a:t>Klepnutím lze upravit styl předlohy nadpisů.</a:t>
            </a:r>
            <a:endParaRPr lang="en-US"/>
          </a:p>
        </p:txBody>
      </p:sp>
      <p:sp>
        <p:nvSpPr>
          <p:cNvPr id="2" name="Zástupný symbol pro datum 2">
            <a:extLst>
              <a:ext uri="{FF2B5EF4-FFF2-40B4-BE49-F238E27FC236}">
                <a16:creationId xmlns:a16="http://schemas.microsoft.com/office/drawing/2014/main" id="{36D27EB4-4CC5-B834-C1CE-3190A4E36C35}"/>
              </a:ext>
            </a:extLst>
          </p:cNvPr>
          <p:cNvSpPr>
            <a:spLocks noGrp="1"/>
          </p:cNvSpPr>
          <p:nvPr>
            <p:ph type="dt" sz="half" idx="10"/>
          </p:nvPr>
        </p:nvSpPr>
        <p:spPr/>
        <p:txBody>
          <a:bodyPr/>
          <a:lstStyle>
            <a:lvl1pPr>
              <a:defRPr/>
            </a:lvl1pPr>
            <a:extLst/>
          </a:lstStyle>
          <a:p>
            <a:pPr>
              <a:defRPr/>
            </a:pPr>
            <a:endParaRPr lang="cs-CZ" altLang="cs-CZ"/>
          </a:p>
        </p:txBody>
      </p:sp>
      <p:sp>
        <p:nvSpPr>
          <p:cNvPr id="3" name="Zástupný symbol pro zápatí 3">
            <a:extLst>
              <a:ext uri="{FF2B5EF4-FFF2-40B4-BE49-F238E27FC236}">
                <a16:creationId xmlns:a16="http://schemas.microsoft.com/office/drawing/2014/main" id="{F6E06414-B9C1-25BE-2EBB-912116B36753}"/>
              </a:ext>
            </a:extLst>
          </p:cNvPr>
          <p:cNvSpPr>
            <a:spLocks noGrp="1"/>
          </p:cNvSpPr>
          <p:nvPr>
            <p:ph type="ftr" sz="quarter" idx="11"/>
          </p:nvPr>
        </p:nvSpPr>
        <p:spPr/>
        <p:txBody>
          <a:bodyPr/>
          <a:lstStyle>
            <a:lvl1pPr>
              <a:defRPr/>
            </a:lvl1pPr>
            <a:extLst/>
          </a:lstStyle>
          <a:p>
            <a:pPr>
              <a:defRPr/>
            </a:pPr>
            <a:endParaRPr lang="cs-CZ" altLang="cs-CZ"/>
          </a:p>
        </p:txBody>
      </p:sp>
      <p:sp>
        <p:nvSpPr>
          <p:cNvPr id="4" name="Zástupný symbol pro číslo snímku 4">
            <a:extLst>
              <a:ext uri="{FF2B5EF4-FFF2-40B4-BE49-F238E27FC236}">
                <a16:creationId xmlns:a16="http://schemas.microsoft.com/office/drawing/2014/main" id="{0FE42D7F-E449-5D9E-5010-10240A71F94F}"/>
              </a:ext>
            </a:extLst>
          </p:cNvPr>
          <p:cNvSpPr>
            <a:spLocks noGrp="1"/>
          </p:cNvSpPr>
          <p:nvPr>
            <p:ph type="sldNum" sz="quarter" idx="12"/>
          </p:nvPr>
        </p:nvSpPr>
        <p:spPr/>
        <p:txBody>
          <a:bodyPr/>
          <a:lstStyle>
            <a:lvl1pPr>
              <a:defRPr/>
            </a:lvl1pPr>
          </a:lstStyle>
          <a:p>
            <a:fld id="{069B6D8E-1ECF-E945-BE1D-CCA755C01190}" type="slidenum">
              <a:rPr lang="cs-CZ" altLang="cs-CZ"/>
              <a:pPr/>
              <a:t>‹#›</a:t>
            </a:fld>
            <a:endParaRPr lang="cs-CZ" altLang="cs-CZ"/>
          </a:p>
        </p:txBody>
      </p:sp>
    </p:spTree>
    <p:extLst>
      <p:ext uri="{BB962C8B-B14F-4D97-AF65-F5344CB8AC3E}">
        <p14:creationId xmlns:p14="http://schemas.microsoft.com/office/powerpoint/2010/main" val="3196548370"/>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9">
            <a:extLst>
              <a:ext uri="{FF2B5EF4-FFF2-40B4-BE49-F238E27FC236}">
                <a16:creationId xmlns:a16="http://schemas.microsoft.com/office/drawing/2014/main" id="{42F599C9-CB24-EEB3-F401-0D091ECDA9B7}"/>
              </a:ext>
            </a:extLst>
          </p:cNvPr>
          <p:cNvSpPr>
            <a:spLocks noGrp="1"/>
          </p:cNvSpPr>
          <p:nvPr>
            <p:ph type="dt" sz="half" idx="10"/>
          </p:nvPr>
        </p:nvSpPr>
        <p:spPr/>
        <p:txBody>
          <a:bodyPr/>
          <a:lstStyle>
            <a:lvl1pPr>
              <a:defRPr/>
            </a:lvl1pPr>
          </a:lstStyle>
          <a:p>
            <a:pPr>
              <a:defRPr/>
            </a:pPr>
            <a:endParaRPr lang="cs-CZ" altLang="cs-CZ"/>
          </a:p>
        </p:txBody>
      </p:sp>
      <p:sp>
        <p:nvSpPr>
          <p:cNvPr id="3" name="Zástupný symbol pro zápatí 21">
            <a:extLst>
              <a:ext uri="{FF2B5EF4-FFF2-40B4-BE49-F238E27FC236}">
                <a16:creationId xmlns:a16="http://schemas.microsoft.com/office/drawing/2014/main" id="{DD9A484D-B601-CF94-F52B-807191287998}"/>
              </a:ext>
            </a:extLst>
          </p:cNvPr>
          <p:cNvSpPr>
            <a:spLocks noGrp="1"/>
          </p:cNvSpPr>
          <p:nvPr>
            <p:ph type="ftr" sz="quarter" idx="11"/>
          </p:nvPr>
        </p:nvSpPr>
        <p:spPr/>
        <p:txBody>
          <a:bodyPr/>
          <a:lstStyle>
            <a:lvl1pPr>
              <a:defRPr/>
            </a:lvl1pPr>
          </a:lstStyle>
          <a:p>
            <a:pPr>
              <a:defRPr/>
            </a:pPr>
            <a:endParaRPr lang="cs-CZ" altLang="cs-CZ"/>
          </a:p>
        </p:txBody>
      </p:sp>
      <p:sp>
        <p:nvSpPr>
          <p:cNvPr id="4" name="Zástupný symbol pro číslo snímku 17">
            <a:extLst>
              <a:ext uri="{FF2B5EF4-FFF2-40B4-BE49-F238E27FC236}">
                <a16:creationId xmlns:a16="http://schemas.microsoft.com/office/drawing/2014/main" id="{BF7CFBAB-A72C-ACA6-1D19-50144EDACBF5}"/>
              </a:ext>
            </a:extLst>
          </p:cNvPr>
          <p:cNvSpPr>
            <a:spLocks noGrp="1"/>
          </p:cNvSpPr>
          <p:nvPr>
            <p:ph type="sldNum" sz="quarter" idx="12"/>
          </p:nvPr>
        </p:nvSpPr>
        <p:spPr/>
        <p:txBody>
          <a:bodyPr/>
          <a:lstStyle>
            <a:lvl1pPr>
              <a:defRPr/>
            </a:lvl1pPr>
          </a:lstStyle>
          <a:p>
            <a:fld id="{D1457409-2F8D-6847-B833-77419C7767BC}" type="slidenum">
              <a:rPr lang="cs-CZ" altLang="cs-CZ"/>
              <a:pPr/>
              <a:t>‹#›</a:t>
            </a:fld>
            <a:endParaRPr lang="cs-CZ" altLang="cs-CZ"/>
          </a:p>
        </p:txBody>
      </p:sp>
    </p:spTree>
    <p:extLst>
      <p:ext uri="{BB962C8B-B14F-4D97-AF65-F5344CB8AC3E}">
        <p14:creationId xmlns:p14="http://schemas.microsoft.com/office/powerpoint/2010/main" val="373697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cs-CZ"/>
              <a:t>Klepnutím lze upravit styl předlohy nadpisů.</a:t>
            </a:r>
            <a:endParaRPr lang="en-US"/>
          </a:p>
        </p:txBody>
      </p:sp>
      <p:sp>
        <p:nvSpPr>
          <p:cNvPr id="3" name="Zástupný symbol pro text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cs-CZ"/>
              <a:t>Klepnutím lze upravit styly předlohy textu.</a:t>
            </a:r>
          </a:p>
        </p:txBody>
      </p:sp>
      <p:sp>
        <p:nvSpPr>
          <p:cNvPr id="4" name="Zástupný symbol pro obsah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5" name="Zástupný symbol pro datum 4">
            <a:extLst>
              <a:ext uri="{FF2B5EF4-FFF2-40B4-BE49-F238E27FC236}">
                <a16:creationId xmlns:a16="http://schemas.microsoft.com/office/drawing/2014/main" id="{4CCF7416-08A0-8942-6433-099D82CF2139}"/>
              </a:ext>
            </a:extLst>
          </p:cNvPr>
          <p:cNvSpPr>
            <a:spLocks noGrp="1"/>
          </p:cNvSpPr>
          <p:nvPr>
            <p:ph type="dt" sz="half" idx="10"/>
          </p:nvPr>
        </p:nvSpPr>
        <p:spPr/>
        <p:txBody>
          <a:bodyPr/>
          <a:lstStyle>
            <a:lvl1pPr>
              <a:defRPr/>
            </a:lvl1pPr>
            <a:extLst/>
          </a:lstStyle>
          <a:p>
            <a:pPr>
              <a:defRPr/>
            </a:pPr>
            <a:endParaRPr lang="cs-CZ" altLang="cs-CZ"/>
          </a:p>
        </p:txBody>
      </p:sp>
      <p:sp>
        <p:nvSpPr>
          <p:cNvPr id="6" name="Zástupný symbol pro zápatí 5">
            <a:extLst>
              <a:ext uri="{FF2B5EF4-FFF2-40B4-BE49-F238E27FC236}">
                <a16:creationId xmlns:a16="http://schemas.microsoft.com/office/drawing/2014/main" id="{AA1B5DCC-1156-360E-4326-B349BE3F7A72}"/>
              </a:ext>
            </a:extLst>
          </p:cNvPr>
          <p:cNvSpPr>
            <a:spLocks noGrp="1"/>
          </p:cNvSpPr>
          <p:nvPr>
            <p:ph type="ftr" sz="quarter" idx="11"/>
          </p:nvPr>
        </p:nvSpPr>
        <p:spPr/>
        <p:txBody>
          <a:bodyPr/>
          <a:lstStyle>
            <a:lvl1pPr>
              <a:defRPr/>
            </a:lvl1pPr>
            <a:extLst/>
          </a:lstStyle>
          <a:p>
            <a:pPr>
              <a:defRPr/>
            </a:pPr>
            <a:endParaRPr lang="cs-CZ" altLang="cs-CZ"/>
          </a:p>
        </p:txBody>
      </p:sp>
      <p:sp>
        <p:nvSpPr>
          <p:cNvPr id="7" name="Zástupný symbol pro číslo snímku 6">
            <a:extLst>
              <a:ext uri="{FF2B5EF4-FFF2-40B4-BE49-F238E27FC236}">
                <a16:creationId xmlns:a16="http://schemas.microsoft.com/office/drawing/2014/main" id="{3D88BAE1-8DAD-2FE2-4AE0-E2C58345909C}"/>
              </a:ext>
            </a:extLst>
          </p:cNvPr>
          <p:cNvSpPr>
            <a:spLocks noGrp="1"/>
          </p:cNvSpPr>
          <p:nvPr>
            <p:ph type="sldNum" sz="quarter" idx="12"/>
          </p:nvPr>
        </p:nvSpPr>
        <p:spPr/>
        <p:txBody>
          <a:bodyPr/>
          <a:lstStyle>
            <a:lvl1pPr>
              <a:defRPr/>
            </a:lvl1pPr>
          </a:lstStyle>
          <a:p>
            <a:fld id="{B5937D76-F7F4-8447-AC89-F3934E7F5885}" type="slidenum">
              <a:rPr lang="cs-CZ" altLang="cs-CZ"/>
              <a:pPr/>
              <a:t>‹#›</a:t>
            </a:fld>
            <a:endParaRPr lang="cs-CZ" altLang="cs-CZ"/>
          </a:p>
        </p:txBody>
      </p:sp>
    </p:spTree>
    <p:extLst>
      <p:ext uri="{BB962C8B-B14F-4D97-AF65-F5344CB8AC3E}">
        <p14:creationId xmlns:p14="http://schemas.microsoft.com/office/powerpoint/2010/main" val="3868965392"/>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Volný tvar 10">
            <a:extLst>
              <a:ext uri="{FF2B5EF4-FFF2-40B4-BE49-F238E27FC236}">
                <a16:creationId xmlns:a16="http://schemas.microsoft.com/office/drawing/2014/main" id="{155DA8D3-0BF7-EA41-2C7A-ECE981AC48F3}"/>
              </a:ext>
            </a:extLst>
          </p:cNvPr>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6" name="Volný tvar 15">
            <a:extLst>
              <a:ext uri="{FF2B5EF4-FFF2-40B4-BE49-F238E27FC236}">
                <a16:creationId xmlns:a16="http://schemas.microsoft.com/office/drawing/2014/main" id="{B15AB7C8-57AB-E6F3-89EE-DFAD2D0756A3}"/>
              </a:ext>
            </a:extLst>
          </p:cNvPr>
          <p:cNvSpPr>
            <a:spLocks/>
          </p:cNvSpPr>
          <p:nvPr/>
        </p:nvSpPr>
        <p:spPr bwMode="auto">
          <a:xfrm>
            <a:off x="-53975" y="5784850"/>
            <a:ext cx="3802063" cy="838200"/>
          </a:xfrm>
          <a:custGeom>
            <a:avLst/>
            <a:gdLst>
              <a:gd name="T0" fmla="*/ 0 w 5760"/>
              <a:gd name="T1" fmla="*/ 0 h 528"/>
              <a:gd name="T2" fmla="*/ 2147483646 w 5760"/>
              <a:gd name="T3" fmla="*/ 0 h 528"/>
              <a:gd name="T4" fmla="*/ 2147483646 w 5760"/>
              <a:gd name="T5" fmla="*/ 2147483646 h 528"/>
              <a:gd name="T6" fmla="*/ 2147483646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CZ"/>
          </a:p>
        </p:txBody>
      </p:sp>
      <p:sp>
        <p:nvSpPr>
          <p:cNvPr id="7" name="Pravoúhlý trojúhelník 15">
            <a:extLst>
              <a:ext uri="{FF2B5EF4-FFF2-40B4-BE49-F238E27FC236}">
                <a16:creationId xmlns:a16="http://schemas.microsoft.com/office/drawing/2014/main" id="{E1A96975-1DA7-466E-7AC4-235E9B04C89F}"/>
              </a:ext>
            </a:extLst>
          </p:cNvPr>
          <p:cNvSpPr>
            <a:spLocks/>
          </p:cNvSpPr>
          <p:nvPr/>
        </p:nvSpPr>
        <p:spPr bwMode="auto">
          <a:xfrm>
            <a:off x="-6042" y="5791253"/>
            <a:ext cx="3402314" cy="1080868"/>
          </a:xfrm>
          <a:prstGeom prst="rtTriangle">
            <a:avLst/>
          </a:prstGeom>
          <a:blipFill>
            <a:blip r:embed="rId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cxnSp>
        <p:nvCxnSpPr>
          <p:cNvPr id="8" name="Přímá spojovací čára 18">
            <a:extLst>
              <a:ext uri="{FF2B5EF4-FFF2-40B4-BE49-F238E27FC236}">
                <a16:creationId xmlns:a16="http://schemas.microsoft.com/office/drawing/2014/main" id="{7F849A0A-984B-89DA-C266-AF59822FEFC0}"/>
              </a:ext>
            </a:extLst>
          </p:cNvPr>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Dvojitá šipka 18">
            <a:extLst>
              <a:ext uri="{FF2B5EF4-FFF2-40B4-BE49-F238E27FC236}">
                <a16:creationId xmlns:a16="http://schemas.microsoft.com/office/drawing/2014/main" id="{1BCE9794-0D68-5228-940D-7A7C5581E203}"/>
              </a:ext>
            </a:extLst>
          </p:cNvPr>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hangingPunct="1">
              <a:defRPr/>
            </a:pPr>
            <a:endParaRPr lang="en-US"/>
          </a:p>
        </p:txBody>
      </p:sp>
      <p:sp>
        <p:nvSpPr>
          <p:cNvPr id="10" name="Dvojitá šipka 19">
            <a:extLst>
              <a:ext uri="{FF2B5EF4-FFF2-40B4-BE49-F238E27FC236}">
                <a16:creationId xmlns:a16="http://schemas.microsoft.com/office/drawing/2014/main" id="{68137FBE-52BA-FD87-0CB8-5CDEF159232F}"/>
              </a:ext>
            </a:extLst>
          </p:cNvPr>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hangingPunct="1">
              <a:defRPr/>
            </a:pPr>
            <a:endParaRPr lang="en-US"/>
          </a:p>
        </p:txBody>
      </p:sp>
      <p:sp>
        <p:nvSpPr>
          <p:cNvPr id="4" name="Zástupný symbol pro text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cs-CZ"/>
              <a:t>Klepnutím lze upravit styly předlohy textu.</a:t>
            </a:r>
          </a:p>
        </p:txBody>
      </p:sp>
      <p:sp>
        <p:nvSpPr>
          <p:cNvPr id="3" name="Zástupný symbol pro obrázek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cs-CZ" noProof="0"/>
              <a:t>Klepnutím na ikonu přidáte obrázek.</a:t>
            </a:r>
            <a:endParaRPr lang="en-US" noProof="0" dirty="0"/>
          </a:p>
        </p:txBody>
      </p:sp>
      <p:sp>
        <p:nvSpPr>
          <p:cNvPr id="2" name="Nadpis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cs-CZ"/>
              <a:t>Klepnutím lze upravit styl předlohy nadpisů.</a:t>
            </a:r>
            <a:endParaRPr lang="en-US"/>
          </a:p>
        </p:txBody>
      </p:sp>
      <p:sp>
        <p:nvSpPr>
          <p:cNvPr id="11" name="Zástupný symbol pro datum 4">
            <a:extLst>
              <a:ext uri="{FF2B5EF4-FFF2-40B4-BE49-F238E27FC236}">
                <a16:creationId xmlns:a16="http://schemas.microsoft.com/office/drawing/2014/main" id="{770D9707-F69D-7037-AEB5-CF3DFB983E19}"/>
              </a:ext>
            </a:extLst>
          </p:cNvPr>
          <p:cNvSpPr>
            <a:spLocks noGrp="1"/>
          </p:cNvSpPr>
          <p:nvPr>
            <p:ph type="dt" sz="half" idx="10"/>
          </p:nvPr>
        </p:nvSpPr>
        <p:spPr/>
        <p:txBody>
          <a:bodyPr/>
          <a:lstStyle>
            <a:lvl1pPr>
              <a:defRPr>
                <a:solidFill>
                  <a:schemeClr val="tx1"/>
                </a:solidFill>
              </a:defRPr>
            </a:lvl1pPr>
            <a:extLst/>
          </a:lstStyle>
          <a:p>
            <a:pPr>
              <a:defRPr/>
            </a:pPr>
            <a:endParaRPr lang="cs-CZ" altLang="cs-CZ"/>
          </a:p>
        </p:txBody>
      </p:sp>
      <p:sp>
        <p:nvSpPr>
          <p:cNvPr id="12" name="Zástupný symbol pro zápatí 5">
            <a:extLst>
              <a:ext uri="{FF2B5EF4-FFF2-40B4-BE49-F238E27FC236}">
                <a16:creationId xmlns:a16="http://schemas.microsoft.com/office/drawing/2014/main" id="{BA2091ED-034D-3EC2-1A8B-80076F2B0936}"/>
              </a:ext>
            </a:extLst>
          </p:cNvPr>
          <p:cNvSpPr>
            <a:spLocks noGrp="1"/>
          </p:cNvSpPr>
          <p:nvPr>
            <p:ph type="ftr" sz="quarter" idx="11"/>
          </p:nvPr>
        </p:nvSpPr>
        <p:spPr/>
        <p:txBody>
          <a:bodyPr/>
          <a:lstStyle>
            <a:lvl1pPr>
              <a:defRPr>
                <a:solidFill>
                  <a:schemeClr val="tx1"/>
                </a:solidFill>
              </a:defRPr>
            </a:lvl1pPr>
            <a:extLst/>
          </a:lstStyle>
          <a:p>
            <a:pPr>
              <a:defRPr/>
            </a:pPr>
            <a:endParaRPr lang="cs-CZ" altLang="cs-CZ"/>
          </a:p>
        </p:txBody>
      </p:sp>
      <p:sp>
        <p:nvSpPr>
          <p:cNvPr id="13" name="Zástupný symbol pro číslo snímku 6">
            <a:extLst>
              <a:ext uri="{FF2B5EF4-FFF2-40B4-BE49-F238E27FC236}">
                <a16:creationId xmlns:a16="http://schemas.microsoft.com/office/drawing/2014/main" id="{3909F021-747A-0B87-5CC1-E5BFA9B39776}"/>
              </a:ext>
            </a:extLst>
          </p:cNvPr>
          <p:cNvSpPr>
            <a:spLocks noGrp="1"/>
          </p:cNvSpPr>
          <p:nvPr>
            <p:ph type="sldNum" sz="quarter" idx="12"/>
          </p:nvPr>
        </p:nvSpPr>
        <p:spPr/>
        <p:txBody>
          <a:bodyPr/>
          <a:lstStyle>
            <a:lvl1pPr>
              <a:defRPr/>
            </a:lvl1pPr>
          </a:lstStyle>
          <a:p>
            <a:fld id="{8FB4362A-467B-3E4A-8834-00A2B00E47F2}" type="slidenum">
              <a:rPr lang="cs-CZ" altLang="cs-CZ"/>
              <a:pPr/>
              <a:t>‹#›</a:t>
            </a:fld>
            <a:endParaRPr lang="cs-CZ" altLang="cs-CZ"/>
          </a:p>
        </p:txBody>
      </p:sp>
    </p:spTree>
    <p:extLst>
      <p:ext uri="{BB962C8B-B14F-4D97-AF65-F5344CB8AC3E}">
        <p14:creationId xmlns:p14="http://schemas.microsoft.com/office/powerpoint/2010/main" val="773947732"/>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Volný tvar 12">
            <a:extLst>
              <a:ext uri="{FF2B5EF4-FFF2-40B4-BE49-F238E27FC236}">
                <a16:creationId xmlns:a16="http://schemas.microsoft.com/office/drawing/2014/main" id="{9DFA29DC-E954-E833-3A61-68D190B3637B}"/>
              </a:ext>
            </a:extLst>
          </p:cNvPr>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1027" name="Volný tvar 11">
            <a:extLst>
              <a:ext uri="{FF2B5EF4-FFF2-40B4-BE49-F238E27FC236}">
                <a16:creationId xmlns:a16="http://schemas.microsoft.com/office/drawing/2014/main" id="{715E5223-EEF6-B1E9-F35E-9BA76BF80AE6}"/>
              </a:ext>
            </a:extLst>
          </p:cNvPr>
          <p:cNvSpPr>
            <a:spLocks/>
          </p:cNvSpPr>
          <p:nvPr/>
        </p:nvSpPr>
        <p:spPr bwMode="auto">
          <a:xfrm>
            <a:off x="-53975" y="5784850"/>
            <a:ext cx="3802063" cy="838200"/>
          </a:xfrm>
          <a:custGeom>
            <a:avLst/>
            <a:gdLst>
              <a:gd name="T0" fmla="*/ 0 w 5760"/>
              <a:gd name="T1" fmla="*/ 0 h 528"/>
              <a:gd name="T2" fmla="*/ 2147483646 w 5760"/>
              <a:gd name="T3" fmla="*/ 0 h 528"/>
              <a:gd name="T4" fmla="*/ 2147483646 w 5760"/>
              <a:gd name="T5" fmla="*/ 2147483646 h 528"/>
              <a:gd name="T6" fmla="*/ 2147483646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CZ"/>
          </a:p>
        </p:txBody>
      </p:sp>
      <p:sp>
        <p:nvSpPr>
          <p:cNvPr id="14" name="Pravoúhlý trojúhelník 13">
            <a:extLst>
              <a:ext uri="{FF2B5EF4-FFF2-40B4-BE49-F238E27FC236}">
                <a16:creationId xmlns:a16="http://schemas.microsoft.com/office/drawing/2014/main" id="{BAB23122-4090-216D-90D5-A40921B119A8}"/>
              </a:ext>
            </a:extLst>
          </p:cNvPr>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cxnSp>
        <p:nvCxnSpPr>
          <p:cNvPr id="15" name="Přímá spojovací čára 14">
            <a:extLst>
              <a:ext uri="{FF2B5EF4-FFF2-40B4-BE49-F238E27FC236}">
                <a16:creationId xmlns:a16="http://schemas.microsoft.com/office/drawing/2014/main" id="{1F6DE09D-D12D-BE04-D06E-FD86235614ED}"/>
              </a:ext>
            </a:extLst>
          </p:cNvPr>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Zástupný symbol pro nadpis 8">
            <a:extLst>
              <a:ext uri="{FF2B5EF4-FFF2-40B4-BE49-F238E27FC236}">
                <a16:creationId xmlns:a16="http://schemas.microsoft.com/office/drawing/2014/main" id="{734E48F7-3E7D-0BA3-DFB2-479B9435B961}"/>
              </a:ext>
            </a:extLst>
          </p:cNvPr>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cs-CZ"/>
              <a:t>Klepnutím lze upravit styl předlohy nadpisů.</a:t>
            </a:r>
            <a:endParaRPr lang="en-US"/>
          </a:p>
        </p:txBody>
      </p:sp>
      <p:sp>
        <p:nvSpPr>
          <p:cNvPr id="1033" name="Zástupný symbol pro text 29">
            <a:extLst>
              <a:ext uri="{FF2B5EF4-FFF2-40B4-BE49-F238E27FC236}">
                <a16:creationId xmlns:a16="http://schemas.microsoft.com/office/drawing/2014/main" id="{2885D7D9-B552-0434-296F-B93E66548376}"/>
              </a:ext>
            </a:extLst>
          </p:cNvPr>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a:t>Klepnutím lze upravit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endParaRPr lang="en-US" altLang="cs-CZ"/>
          </a:p>
        </p:txBody>
      </p:sp>
      <p:sp>
        <p:nvSpPr>
          <p:cNvPr id="10" name="Zástupný symbol pro datum 9">
            <a:extLst>
              <a:ext uri="{FF2B5EF4-FFF2-40B4-BE49-F238E27FC236}">
                <a16:creationId xmlns:a16="http://schemas.microsoft.com/office/drawing/2014/main" id="{6AAEDBE7-2F2C-7B93-CE97-727F39187533}"/>
              </a:ext>
            </a:extLst>
          </p:cNvPr>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latin typeface="Arial" charset="0"/>
              </a:defRPr>
            </a:lvl1pPr>
            <a:extLst/>
          </a:lstStyle>
          <a:p>
            <a:pPr>
              <a:defRPr/>
            </a:pPr>
            <a:endParaRPr lang="cs-CZ" altLang="cs-CZ"/>
          </a:p>
        </p:txBody>
      </p:sp>
      <p:sp>
        <p:nvSpPr>
          <p:cNvPr id="22" name="Zástupný symbol pro zápatí 21">
            <a:extLst>
              <a:ext uri="{FF2B5EF4-FFF2-40B4-BE49-F238E27FC236}">
                <a16:creationId xmlns:a16="http://schemas.microsoft.com/office/drawing/2014/main" id="{CCDC0D3C-46F7-53B8-3926-2761B4A740D7}"/>
              </a:ext>
            </a:extLst>
          </p:cNvPr>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latin typeface="Arial" charset="0"/>
              </a:defRPr>
            </a:lvl1pPr>
            <a:extLst/>
          </a:lstStyle>
          <a:p>
            <a:pPr>
              <a:defRPr/>
            </a:pPr>
            <a:endParaRPr lang="cs-CZ" altLang="cs-CZ"/>
          </a:p>
        </p:txBody>
      </p:sp>
      <p:sp>
        <p:nvSpPr>
          <p:cNvPr id="18" name="Zástupný symbol pro číslo snímku 17">
            <a:extLst>
              <a:ext uri="{FF2B5EF4-FFF2-40B4-BE49-F238E27FC236}">
                <a16:creationId xmlns:a16="http://schemas.microsoft.com/office/drawing/2014/main" id="{DCCF7B34-A5FB-855C-1483-B4FBC728BF96}"/>
              </a:ext>
            </a:extLst>
          </p:cNvPr>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000"/>
            </a:lvl1pPr>
          </a:lstStyle>
          <a:p>
            <a:fld id="{CC75444D-E60D-894B-BE74-208414364234}" type="slidenum">
              <a:rPr lang="cs-CZ" altLang="cs-CZ"/>
              <a:pPr/>
              <a:t>‹#›</a:t>
            </a:fld>
            <a:endParaRPr lang="cs-CZ" altLang="cs-CZ"/>
          </a:p>
        </p:txBody>
      </p:sp>
    </p:spTree>
  </p:cSld>
  <p:clrMap bg1="lt1" tx1="dk1" bg2="lt2" tx2="dk2" accent1="accent1" accent2="accent2" accent3="accent3" accent4="accent4" accent5="accent5" accent6="accent6" hlink="hlink" folHlink="folHlink"/>
  <p:sldLayoutIdLst>
    <p:sldLayoutId id="2147483827" r:id="rId1"/>
    <p:sldLayoutId id="2147483823" r:id="rId2"/>
    <p:sldLayoutId id="2147483828" r:id="rId3"/>
    <p:sldLayoutId id="2147483829" r:id="rId4"/>
    <p:sldLayoutId id="2147483830" r:id="rId5"/>
    <p:sldLayoutId id="2147483831" r:id="rId6"/>
    <p:sldLayoutId id="2147483824" r:id="rId7"/>
    <p:sldLayoutId id="2147483832" r:id="rId8"/>
    <p:sldLayoutId id="2147483833" r:id="rId9"/>
    <p:sldLayoutId id="2147483825" r:id="rId10"/>
    <p:sldLayoutId id="2147483826" r:id="rId11"/>
  </p:sldLayoutIdLst>
  <p:hf hdr="0" ftr="0" dt="0"/>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2"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2"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2"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2"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sujb.cz/fileadmin/sujb/docs/zakaz-zbrani/Umluva_CW.pdf" TargetMode="External"/><Relationship Id="rId2" Type="http://schemas.openxmlformats.org/officeDocument/2006/relationships/hyperlink" Target="https://www.opcw.or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osce.org/library/14127" TargetMode="External"/><Relationship Id="rId2" Type="http://schemas.openxmlformats.org/officeDocument/2006/relationships/hyperlink" Target="http://www.osce.org/library/14087" TargetMode="External"/><Relationship Id="rId1" Type="http://schemas.openxmlformats.org/officeDocument/2006/relationships/slideLayout" Target="../slideLayouts/slideLayout2.xml"/><Relationship Id="rId5" Type="http://schemas.openxmlformats.org/officeDocument/2006/relationships/hyperlink" Target="http://www.osce.org/fsc/41355" TargetMode="External"/><Relationship Id="rId4" Type="http://schemas.openxmlformats.org/officeDocument/2006/relationships/hyperlink" Target="http://www.osce.org/fsc/86597"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7DD3504D-ED7B-32D8-1FA1-89AFD9A405E4}"/>
              </a:ext>
            </a:extLst>
          </p:cNvPr>
          <p:cNvSpPr>
            <a:spLocks noGrp="1" noChangeArrowheads="1"/>
          </p:cNvSpPr>
          <p:nvPr>
            <p:ph type="ctrTitle"/>
          </p:nvPr>
        </p:nvSpPr>
        <p:spPr>
          <a:xfrm>
            <a:off x="755650" y="2130425"/>
            <a:ext cx="7702550" cy="1370013"/>
          </a:xfrm>
        </p:spPr>
        <p:txBody>
          <a:bodyPr/>
          <a:lstStyle/>
          <a:p>
            <a:pPr algn="ctr" eaLnBrk="1" fontAlgn="auto" hangingPunct="1">
              <a:spcAft>
                <a:spcPts val="0"/>
              </a:spcAft>
              <a:defRPr/>
            </a:pPr>
            <a:r>
              <a:rPr lang="cs-CZ" altLang="cs-CZ" sz="4000" dirty="0"/>
              <a:t>Mezinárodní bezpečnostní režimy</a:t>
            </a:r>
          </a:p>
        </p:txBody>
      </p:sp>
      <p:sp>
        <p:nvSpPr>
          <p:cNvPr id="10243" name="Rectangle 3">
            <a:extLst>
              <a:ext uri="{FF2B5EF4-FFF2-40B4-BE49-F238E27FC236}">
                <a16:creationId xmlns:a16="http://schemas.microsoft.com/office/drawing/2014/main" id="{E585A7BC-8A59-EE7F-B17F-3E3B224427A3}"/>
              </a:ext>
            </a:extLst>
          </p:cNvPr>
          <p:cNvSpPr>
            <a:spLocks noGrp="1"/>
          </p:cNvSpPr>
          <p:nvPr>
            <p:ph type="subTitle" idx="1"/>
          </p:nvPr>
        </p:nvSpPr>
        <p:spPr>
          <a:xfrm>
            <a:off x="685800" y="3611563"/>
            <a:ext cx="7772400" cy="1200150"/>
          </a:xfrm>
        </p:spPr>
        <p:txBody>
          <a:bodyPr/>
          <a:lstStyle/>
          <a:p>
            <a:pPr marR="0" algn="ctr" eaLnBrk="1" hangingPunct="1"/>
            <a:r>
              <a:rPr lang="cs-CZ" altLang="cs-CZ" b="1">
                <a:solidFill>
                  <a:schemeClr val="tx1"/>
                </a:solidFill>
              </a:rPr>
              <a:t>NPT, zákaz chemických zbraní a režim kontroly konvenčních ozbrojených sil v Evropě </a:t>
            </a:r>
          </a:p>
        </p:txBody>
      </p:sp>
      <p:sp>
        <p:nvSpPr>
          <p:cNvPr id="10244" name="Zástupný symbol pro číslo snímku 5">
            <a:extLst>
              <a:ext uri="{FF2B5EF4-FFF2-40B4-BE49-F238E27FC236}">
                <a16:creationId xmlns:a16="http://schemas.microsoft.com/office/drawing/2014/main" id="{31932596-F0FA-9D4E-6F0B-8E1B8B6C044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itchFamily="2"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fld id="{6A5B3234-1349-CC43-87F0-339C717DAFEB}" type="slidenum">
              <a:rPr lang="cs-CZ" altLang="cs-CZ" sz="1000">
                <a:solidFill>
                  <a:srgbClr val="FFFFFF"/>
                </a:solidFill>
                <a:latin typeface="Arial" panose="020B0604020202020204" pitchFamily="34" charset="0"/>
              </a:rPr>
              <a:pPr>
                <a:spcBef>
                  <a:spcPct val="0"/>
                </a:spcBef>
                <a:buClrTx/>
                <a:buSzTx/>
                <a:buFontTx/>
                <a:buNone/>
              </a:pPr>
              <a:t>1</a:t>
            </a:fld>
            <a:endParaRPr lang="cs-CZ" altLang="cs-CZ" sz="1000">
              <a:solidFill>
                <a:srgbClr val="FFFFFF"/>
              </a:solidFill>
              <a:latin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a:extLst>
              <a:ext uri="{FF2B5EF4-FFF2-40B4-BE49-F238E27FC236}">
                <a16:creationId xmlns:a16="http://schemas.microsoft.com/office/drawing/2014/main" id="{3BD4B61C-E782-9494-D4D3-49526D81035E}"/>
              </a:ext>
            </a:extLst>
          </p:cNvPr>
          <p:cNvSpPr>
            <a:spLocks noGrp="1"/>
          </p:cNvSpPr>
          <p:nvPr>
            <p:ph idx="1"/>
          </p:nvPr>
        </p:nvSpPr>
        <p:spPr>
          <a:xfrm>
            <a:off x="214313" y="857250"/>
            <a:ext cx="8591550" cy="5241925"/>
          </a:xfrm>
        </p:spPr>
        <p:txBody>
          <a:bodyPr rtlCol="0">
            <a:normAutofit/>
          </a:bodyPr>
          <a:lstStyle/>
          <a:p>
            <a:pPr marL="274320" indent="-274320" eaLnBrk="1" fontAlgn="auto" hangingPunct="1">
              <a:spcAft>
                <a:spcPts val="0"/>
              </a:spcAft>
              <a:buFont typeface="Wingdings 2"/>
              <a:buChar char=""/>
              <a:defRPr/>
            </a:pPr>
            <a:r>
              <a:rPr lang="cs-CZ" sz="2900" dirty="0"/>
              <a:t>Jednání mezi USA a SSSR o jaderném odzbrojení s cílem zastavit závody ve zbrojení </a:t>
            </a:r>
          </a:p>
          <a:p>
            <a:pPr marL="548640" lvl="1" indent="-274320" eaLnBrk="1" fontAlgn="auto" hangingPunct="1">
              <a:spcBef>
                <a:spcPts val="324"/>
              </a:spcBef>
              <a:spcAft>
                <a:spcPts val="0"/>
              </a:spcAft>
              <a:buFont typeface="Wingdings"/>
              <a:buChar char=""/>
              <a:defRPr/>
            </a:pPr>
            <a:r>
              <a:rPr lang="cs-CZ" sz="2400" dirty="0"/>
              <a:t>Výsledkem byl vznik první bezjaderné zóny v Antarktidě v r. 1959 </a:t>
            </a:r>
            <a:endParaRPr lang="en-US" sz="2400" dirty="0"/>
          </a:p>
          <a:p>
            <a:pPr marL="548640" lvl="1" indent="-274320" eaLnBrk="1" fontAlgn="auto" hangingPunct="1">
              <a:spcBef>
                <a:spcPts val="324"/>
              </a:spcBef>
              <a:spcAft>
                <a:spcPts val="0"/>
              </a:spcAft>
              <a:buFont typeface="Wingdings"/>
              <a:buChar char=""/>
              <a:defRPr/>
            </a:pPr>
            <a:r>
              <a:rPr lang="cs-CZ" sz="2400" dirty="0"/>
              <a:t>Dalším výsledkem bylo uzavření Dohody o zákazu zkoušek jaderných zbraní v atmosféře, kosmickém prostoru a pod vodou (= Smlouva o částečném zákazu jaderných zkoušek , PTBT) z r. 1963</a:t>
            </a:r>
          </a:p>
          <a:p>
            <a:pPr marL="822960" lvl="2" eaLnBrk="1" fontAlgn="auto" hangingPunct="1">
              <a:spcAft>
                <a:spcPts val="0"/>
              </a:spcAft>
              <a:buClr>
                <a:schemeClr val="accent3"/>
              </a:buClr>
              <a:buFont typeface="Wingdings 2"/>
              <a:buChar char=""/>
              <a:defRPr/>
            </a:pPr>
            <a:r>
              <a:rPr lang="cs-CZ" dirty="0"/>
              <a:t>Neschopnost dosáhnout dohody o všeobecném zákazu jaderných zkoušek</a:t>
            </a:r>
            <a:endParaRPr lang="en-US" dirty="0"/>
          </a:p>
          <a:p>
            <a:pPr marL="0" indent="0" eaLnBrk="1" fontAlgn="auto" hangingPunct="1">
              <a:spcAft>
                <a:spcPts val="0"/>
              </a:spcAft>
              <a:buFont typeface="Wingdings 2"/>
              <a:buNone/>
              <a:defRPr/>
            </a:pPr>
            <a:endParaRPr lang="en-US" dirty="0"/>
          </a:p>
        </p:txBody>
      </p:sp>
      <p:sp>
        <p:nvSpPr>
          <p:cNvPr id="7170" name="Nadpis 1">
            <a:extLst>
              <a:ext uri="{FF2B5EF4-FFF2-40B4-BE49-F238E27FC236}">
                <a16:creationId xmlns:a16="http://schemas.microsoft.com/office/drawing/2014/main" id="{CCE3F6A0-EDC0-67BE-A7E9-CFD317F40209}"/>
              </a:ext>
            </a:extLst>
          </p:cNvPr>
          <p:cNvSpPr>
            <a:spLocks noGrp="1"/>
          </p:cNvSpPr>
          <p:nvPr>
            <p:ph type="title"/>
          </p:nvPr>
        </p:nvSpPr>
        <p:spPr>
          <a:xfrm>
            <a:off x="1000125" y="274638"/>
            <a:ext cx="7686675" cy="511175"/>
          </a:xfrm>
        </p:spPr>
        <p:txBody>
          <a:bodyPr>
            <a:normAutofit fontScale="90000"/>
          </a:bodyPr>
          <a:lstStyle/>
          <a:p>
            <a:pPr eaLnBrk="1" fontAlgn="auto" hangingPunct="1">
              <a:spcAft>
                <a:spcPts val="0"/>
              </a:spcAft>
              <a:defRPr/>
            </a:pPr>
            <a:r>
              <a:rPr lang="cs-CZ" altLang="cs-CZ" sz="3600" dirty="0"/>
              <a:t>Postoje USA a SSSR</a:t>
            </a:r>
            <a:endParaRPr lang="en-US" altLang="cs-CZ" sz="3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a:extLst>
              <a:ext uri="{FF2B5EF4-FFF2-40B4-BE49-F238E27FC236}">
                <a16:creationId xmlns:a16="http://schemas.microsoft.com/office/drawing/2014/main" id="{193D3025-E7E5-81C5-CBBB-6D59785A4FAE}"/>
              </a:ext>
            </a:extLst>
          </p:cNvPr>
          <p:cNvSpPr>
            <a:spLocks noGrp="1"/>
          </p:cNvSpPr>
          <p:nvPr>
            <p:ph idx="1"/>
          </p:nvPr>
        </p:nvSpPr>
        <p:spPr>
          <a:xfrm>
            <a:off x="0" y="571500"/>
            <a:ext cx="8786813" cy="6286500"/>
          </a:xfrm>
        </p:spPr>
        <p:txBody>
          <a:bodyPr rtlCol="0">
            <a:normAutofit fontScale="92500"/>
          </a:bodyPr>
          <a:lstStyle/>
          <a:p>
            <a:pPr marL="274320" indent="-274320" eaLnBrk="1" fontAlgn="auto" hangingPunct="1">
              <a:spcAft>
                <a:spcPts val="0"/>
              </a:spcAft>
              <a:buFont typeface="Wingdings 2"/>
              <a:buChar char=""/>
              <a:defRPr/>
            </a:pPr>
            <a:r>
              <a:rPr lang="cs-CZ" sz="2600" dirty="0"/>
              <a:t>Samotná jednání o Smlouvě o nešíření jaderných zbraní probíhala v letech 1965-1968 pod záštitou OSN </a:t>
            </a:r>
          </a:p>
          <a:p>
            <a:pPr marL="274320" indent="-274320" eaLnBrk="1" fontAlgn="auto" hangingPunct="1">
              <a:spcAft>
                <a:spcPts val="0"/>
              </a:spcAft>
              <a:buFont typeface="Wingdings 2"/>
              <a:buChar char=""/>
              <a:defRPr/>
            </a:pPr>
            <a:r>
              <a:rPr lang="cs-CZ" sz="2600" dirty="0"/>
              <a:t>Impulsy: Francie v r. 1960 provedla jaderné zkoušky, Čína v r. 1964</a:t>
            </a:r>
          </a:p>
          <a:p>
            <a:pPr marL="274320" indent="-274320" eaLnBrk="1" fontAlgn="auto" hangingPunct="1">
              <a:spcAft>
                <a:spcPts val="0"/>
              </a:spcAft>
              <a:buFont typeface="Wingdings 2"/>
              <a:buChar char=""/>
              <a:defRPr/>
            </a:pPr>
            <a:r>
              <a:rPr lang="cs-CZ" sz="2600" b="1" dirty="0"/>
              <a:t>Cílem bylo zabránit růstu počtu zemí, které vlastní jadernou zbraň. </a:t>
            </a:r>
            <a:r>
              <a:rPr lang="cs-CZ" sz="2600" dirty="0"/>
              <a:t>Dále se vyřešit otázky testů, výroby a rozmísťování zbraní jadernými státy na území jiných států. Poskytnout záruky státům, které nevlastní jadernou zbraň, ze strany jaderných států. </a:t>
            </a:r>
          </a:p>
          <a:p>
            <a:pPr marL="274320" indent="-274320" eaLnBrk="1" fontAlgn="auto" hangingPunct="1">
              <a:spcAft>
                <a:spcPts val="0"/>
              </a:spcAft>
              <a:buFont typeface="Wingdings 2"/>
              <a:buChar char=""/>
              <a:defRPr/>
            </a:pPr>
            <a:r>
              <a:rPr lang="cs-CZ" sz="2600" b="1" dirty="0"/>
              <a:t>Smlouva byla uzavřena v r. 1968 (NPT) a vstoupila v platnost v r. 1970</a:t>
            </a:r>
            <a:endParaRPr lang="en-US" sz="2600" b="1" dirty="0"/>
          </a:p>
          <a:p>
            <a:pPr marL="822960" lvl="2" eaLnBrk="1" fontAlgn="auto" hangingPunct="1">
              <a:spcAft>
                <a:spcPts val="0"/>
              </a:spcAft>
              <a:buClr>
                <a:schemeClr val="accent3"/>
              </a:buClr>
              <a:buFont typeface="Wingdings 2"/>
              <a:buChar char=""/>
              <a:defRPr/>
            </a:pPr>
            <a:r>
              <a:rPr lang="cs-CZ" dirty="0"/>
              <a:t>podepsalo a ratifikovala ji i bývalé ČSSR</a:t>
            </a:r>
          </a:p>
          <a:p>
            <a:pPr marL="822960" lvl="2" eaLnBrk="1" fontAlgn="auto" hangingPunct="1">
              <a:spcAft>
                <a:spcPts val="0"/>
              </a:spcAft>
              <a:buClr>
                <a:schemeClr val="accent3"/>
              </a:buClr>
              <a:buFont typeface="Wingdings 2"/>
              <a:buChar char=""/>
              <a:defRPr/>
            </a:pPr>
            <a:r>
              <a:rPr lang="cs-CZ" dirty="0"/>
              <a:t>Podepsána a ratifikována 189 státy, všichni stálí členové RB s JZ.</a:t>
            </a:r>
            <a:endParaRPr lang="en-US" dirty="0"/>
          </a:p>
          <a:p>
            <a:pPr marL="822960" lvl="2" eaLnBrk="1" fontAlgn="auto" hangingPunct="1">
              <a:spcAft>
                <a:spcPts val="0"/>
              </a:spcAft>
              <a:buClr>
                <a:schemeClr val="accent3"/>
              </a:buClr>
              <a:buFont typeface="Wingdings 2"/>
              <a:buChar char=""/>
              <a:defRPr/>
            </a:pPr>
            <a:r>
              <a:rPr lang="cs-CZ" dirty="0"/>
              <a:t>Smlouva nebyla podepsána Indií, Pákistánem a Izraelem. Všechny tyto státy přitom získaly jadernou zbraň.  </a:t>
            </a:r>
            <a:endParaRPr lang="en-US" dirty="0"/>
          </a:p>
          <a:p>
            <a:pPr marL="822960" lvl="2" eaLnBrk="1" fontAlgn="auto" hangingPunct="1">
              <a:spcAft>
                <a:spcPts val="0"/>
              </a:spcAft>
              <a:buClr>
                <a:schemeClr val="accent3"/>
              </a:buClr>
              <a:buFont typeface="Wingdings 2"/>
              <a:buChar char=""/>
              <a:defRPr/>
            </a:pPr>
            <a:r>
              <a:rPr lang="cs-CZ" dirty="0"/>
              <a:t>V r. 2003 od Smlouvy odstoupila Severní Korea </a:t>
            </a:r>
            <a:endParaRPr lang="en-US" dirty="0"/>
          </a:p>
          <a:p>
            <a:pPr marL="0" indent="0" eaLnBrk="1" fontAlgn="auto" hangingPunct="1">
              <a:spcAft>
                <a:spcPts val="0"/>
              </a:spcAft>
              <a:buFont typeface="Wingdings 2"/>
              <a:buNone/>
              <a:defRPr/>
            </a:pPr>
            <a:endParaRPr lang="en-US" dirty="0"/>
          </a:p>
        </p:txBody>
      </p:sp>
      <p:sp>
        <p:nvSpPr>
          <p:cNvPr id="8194" name="Nadpis 1">
            <a:extLst>
              <a:ext uri="{FF2B5EF4-FFF2-40B4-BE49-F238E27FC236}">
                <a16:creationId xmlns:a16="http://schemas.microsoft.com/office/drawing/2014/main" id="{F32B8F60-15FE-7615-DC73-22D12C82D35F}"/>
              </a:ext>
            </a:extLst>
          </p:cNvPr>
          <p:cNvSpPr>
            <a:spLocks noGrp="1"/>
          </p:cNvSpPr>
          <p:nvPr>
            <p:ph type="title"/>
          </p:nvPr>
        </p:nvSpPr>
        <p:spPr>
          <a:xfrm>
            <a:off x="642938" y="0"/>
            <a:ext cx="7572375" cy="500063"/>
          </a:xfrm>
        </p:spPr>
        <p:txBody>
          <a:bodyPr>
            <a:normAutofit fontScale="90000"/>
          </a:bodyPr>
          <a:lstStyle/>
          <a:p>
            <a:pPr eaLnBrk="1" fontAlgn="auto" hangingPunct="1">
              <a:spcAft>
                <a:spcPts val="0"/>
              </a:spcAft>
              <a:defRPr/>
            </a:pPr>
            <a:r>
              <a:rPr lang="cs-CZ" altLang="cs-CZ" sz="3600" dirty="0"/>
              <a:t>NPT </a:t>
            </a:r>
            <a:r>
              <a:rPr lang="cs-CZ" altLang="cs-CZ" sz="3600" dirty="0" err="1"/>
              <a:t>Treaty</a:t>
            </a:r>
            <a:endParaRPr lang="en-US" altLang="cs-CZ"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a:extLst>
              <a:ext uri="{FF2B5EF4-FFF2-40B4-BE49-F238E27FC236}">
                <a16:creationId xmlns:a16="http://schemas.microsoft.com/office/drawing/2014/main" id="{1CBFA04E-ECD1-51DD-FB2B-9C3C9500A48D}"/>
              </a:ext>
            </a:extLst>
          </p:cNvPr>
          <p:cNvSpPr>
            <a:spLocks noGrp="1"/>
          </p:cNvSpPr>
          <p:nvPr>
            <p:ph idx="1"/>
          </p:nvPr>
        </p:nvSpPr>
        <p:spPr>
          <a:xfrm>
            <a:off x="285750" y="857250"/>
            <a:ext cx="8520113" cy="5241925"/>
          </a:xfrm>
        </p:spPr>
        <p:txBody>
          <a:bodyPr rtlCol="0">
            <a:normAutofit fontScale="92500" lnSpcReduction="10000"/>
          </a:bodyPr>
          <a:lstStyle/>
          <a:p>
            <a:pPr marL="274320" indent="-274320" eaLnBrk="1" fontAlgn="auto" hangingPunct="1">
              <a:spcAft>
                <a:spcPts val="0"/>
              </a:spcAft>
              <a:buFont typeface="Wingdings 2"/>
              <a:buChar char=""/>
              <a:defRPr/>
            </a:pPr>
            <a:r>
              <a:rPr lang="cs-CZ" dirty="0"/>
              <a:t>zabránit šíření jaderných zbraní:</a:t>
            </a:r>
          </a:p>
          <a:p>
            <a:pPr marL="548640" lvl="1" indent="-274320" eaLnBrk="1" fontAlgn="auto" hangingPunct="1">
              <a:spcBef>
                <a:spcPts val="324"/>
              </a:spcBef>
              <a:spcAft>
                <a:spcPts val="0"/>
              </a:spcAft>
              <a:buFont typeface="Wingdings"/>
              <a:buChar char=""/>
              <a:defRPr/>
            </a:pPr>
            <a:r>
              <a:rPr lang="cs-CZ" dirty="0"/>
              <a:t>Jaderné státy nesmí předávat jiným státům jaderné zbraně nebo jiná jaderná výbušná zařízení</a:t>
            </a:r>
            <a:endParaRPr lang="en-US" dirty="0"/>
          </a:p>
          <a:p>
            <a:pPr marL="548640" lvl="1" indent="-274320" eaLnBrk="1" fontAlgn="auto" hangingPunct="1">
              <a:spcBef>
                <a:spcPts val="324"/>
              </a:spcBef>
              <a:spcAft>
                <a:spcPts val="0"/>
              </a:spcAft>
              <a:buFont typeface="Wingdings"/>
              <a:buChar char=""/>
              <a:defRPr/>
            </a:pPr>
            <a:r>
              <a:rPr lang="cs-CZ" dirty="0"/>
              <a:t>nejaderné státy se zavázaly nevyrábět ani jinak nezískávat jaderné zbraně </a:t>
            </a:r>
            <a:endParaRPr lang="en-US" dirty="0"/>
          </a:p>
          <a:p>
            <a:pPr marL="548640" lvl="1" indent="-274320" eaLnBrk="1" fontAlgn="auto" hangingPunct="1">
              <a:spcBef>
                <a:spcPts val="324"/>
              </a:spcBef>
              <a:spcAft>
                <a:spcPts val="0"/>
              </a:spcAft>
              <a:buFont typeface="Wingdings"/>
              <a:buChar char=""/>
              <a:defRPr/>
            </a:pPr>
            <a:r>
              <a:rPr lang="cs-CZ" dirty="0"/>
              <a:t>Nesmí docházet k exportu štěpných materiálů nejaderným státům – jakékoli převody se musí uskutečnit pod dohledem MAAE</a:t>
            </a:r>
            <a:endParaRPr lang="en-US" dirty="0"/>
          </a:p>
          <a:p>
            <a:pPr marL="548640" lvl="1" indent="-274320" eaLnBrk="1" fontAlgn="auto" hangingPunct="1">
              <a:spcBef>
                <a:spcPts val="324"/>
              </a:spcBef>
              <a:spcAft>
                <a:spcPts val="0"/>
              </a:spcAft>
              <a:buFont typeface="Wingdings"/>
              <a:buChar char=""/>
              <a:defRPr/>
            </a:pPr>
            <a:r>
              <a:rPr lang="cs-CZ" dirty="0"/>
              <a:t>Je možné rozvíjet jaderné programy pro mírové účely</a:t>
            </a:r>
          </a:p>
          <a:p>
            <a:pPr marL="274320" indent="-274320" eaLnBrk="1" fontAlgn="auto" hangingPunct="1">
              <a:spcAft>
                <a:spcPts val="0"/>
              </a:spcAft>
              <a:buFont typeface="Wingdings 2"/>
              <a:buChar char=""/>
              <a:defRPr/>
            </a:pPr>
            <a:endParaRPr lang="en-US" dirty="0"/>
          </a:p>
          <a:p>
            <a:pPr marL="274320" indent="-274320" eaLnBrk="1" fontAlgn="auto" hangingPunct="1">
              <a:spcAft>
                <a:spcPts val="0"/>
              </a:spcAft>
              <a:buFont typeface="Wingdings 2"/>
              <a:buChar char=""/>
              <a:defRPr/>
            </a:pPr>
            <a:r>
              <a:rPr lang="cs-CZ" dirty="0"/>
              <a:t>Kritika: </a:t>
            </a:r>
          </a:p>
          <a:p>
            <a:pPr marL="274320" indent="-274320" eaLnBrk="1" fontAlgn="auto" hangingPunct="1">
              <a:spcAft>
                <a:spcPts val="0"/>
              </a:spcAft>
              <a:buFont typeface="Wingdings 2"/>
              <a:buChar char=""/>
              <a:defRPr/>
            </a:pPr>
            <a:endParaRPr lang="cs-CZ" dirty="0"/>
          </a:p>
          <a:p>
            <a:pPr marL="548640" lvl="1" indent="-274320" eaLnBrk="1" fontAlgn="auto" hangingPunct="1">
              <a:spcBef>
                <a:spcPts val="324"/>
              </a:spcBef>
              <a:spcAft>
                <a:spcPts val="0"/>
              </a:spcAft>
              <a:buFont typeface="Wingdings"/>
              <a:buChar char=""/>
              <a:defRPr/>
            </a:pPr>
            <a:r>
              <a:rPr lang="cs-CZ" dirty="0"/>
              <a:t>Zakonzervování mocenského status quo. Svět je rozdělený na státy, které vlastní jadernou zbraň, a ty, které ji nevlastní. Jaderné mocnosti nejsou nuceny k odzbrojení. </a:t>
            </a:r>
          </a:p>
          <a:p>
            <a:pPr marL="274320" indent="-274320" eaLnBrk="1" fontAlgn="auto" hangingPunct="1">
              <a:spcAft>
                <a:spcPts val="0"/>
              </a:spcAft>
              <a:buFont typeface="Wingdings 2"/>
              <a:buChar char=""/>
              <a:defRPr/>
            </a:pPr>
            <a:endParaRPr lang="en-US" dirty="0"/>
          </a:p>
          <a:p>
            <a:pPr marL="274320" indent="-274320" eaLnBrk="1" fontAlgn="auto" hangingPunct="1">
              <a:spcAft>
                <a:spcPts val="0"/>
              </a:spcAft>
              <a:buFont typeface="Wingdings 2"/>
              <a:buChar char=""/>
              <a:defRPr/>
            </a:pPr>
            <a:endParaRPr lang="en-US" dirty="0"/>
          </a:p>
        </p:txBody>
      </p:sp>
      <p:sp>
        <p:nvSpPr>
          <p:cNvPr id="9218" name="Nadpis 1">
            <a:extLst>
              <a:ext uri="{FF2B5EF4-FFF2-40B4-BE49-F238E27FC236}">
                <a16:creationId xmlns:a16="http://schemas.microsoft.com/office/drawing/2014/main" id="{915AAF2B-519C-3B01-703E-4EA4F21AF9F2}"/>
              </a:ext>
            </a:extLst>
          </p:cNvPr>
          <p:cNvSpPr>
            <a:spLocks noGrp="1"/>
          </p:cNvSpPr>
          <p:nvPr>
            <p:ph type="title"/>
          </p:nvPr>
        </p:nvSpPr>
        <p:spPr>
          <a:xfrm>
            <a:off x="714375" y="274638"/>
            <a:ext cx="7972425" cy="439737"/>
          </a:xfrm>
        </p:spPr>
        <p:txBody>
          <a:bodyPr>
            <a:normAutofit fontScale="90000"/>
          </a:bodyPr>
          <a:lstStyle/>
          <a:p>
            <a:pPr eaLnBrk="1" fontAlgn="auto" hangingPunct="1">
              <a:spcAft>
                <a:spcPts val="0"/>
              </a:spcAft>
              <a:defRPr/>
            </a:pPr>
            <a:r>
              <a:rPr lang="cs-CZ" altLang="cs-CZ" sz="3600"/>
              <a:t>Obsah Smlouvy o nešíření JZ</a:t>
            </a:r>
            <a:endParaRPr lang="en-US" altLang="cs-CZ" sz="36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Zástupný symbol pro obsah 2">
            <a:extLst>
              <a:ext uri="{FF2B5EF4-FFF2-40B4-BE49-F238E27FC236}">
                <a16:creationId xmlns:a16="http://schemas.microsoft.com/office/drawing/2014/main" id="{AF88064B-CB47-E11C-8D84-200B22FD67AC}"/>
              </a:ext>
            </a:extLst>
          </p:cNvPr>
          <p:cNvSpPr>
            <a:spLocks noGrp="1"/>
          </p:cNvSpPr>
          <p:nvPr>
            <p:ph idx="1"/>
          </p:nvPr>
        </p:nvSpPr>
        <p:spPr>
          <a:xfrm>
            <a:off x="323850" y="1196975"/>
            <a:ext cx="8482013" cy="4902200"/>
          </a:xfrm>
        </p:spPr>
        <p:txBody>
          <a:bodyPr/>
          <a:lstStyle/>
          <a:p>
            <a:pPr eaLnBrk="1" hangingPunct="1"/>
            <a:r>
              <a:rPr lang="cs-CZ" altLang="cs-CZ" sz="2900"/>
              <a:t>Mezinárodní agentura pro atomovou energii plní funkci dohledu</a:t>
            </a:r>
          </a:p>
          <a:p>
            <a:pPr eaLnBrk="1" hangingPunct="1">
              <a:buFont typeface="Wingdings 3" pitchFamily="2" charset="2"/>
              <a:buNone/>
            </a:pPr>
            <a:endParaRPr lang="cs-CZ" altLang="cs-CZ" sz="2900"/>
          </a:p>
          <a:p>
            <a:pPr lvl="1" eaLnBrk="1" hangingPunct="1"/>
            <a:r>
              <a:rPr lang="cs-CZ" altLang="cs-CZ"/>
              <a:t>Signatáři Smlouvy uzavírají s MAAE bilaterální dohody</a:t>
            </a:r>
          </a:p>
          <a:p>
            <a:pPr lvl="1" eaLnBrk="1" hangingPunct="1"/>
            <a:r>
              <a:rPr lang="cs-CZ" altLang="cs-CZ"/>
              <a:t>Tyto jí umožňují, aby MAAE prováděla inspekce v deklarovaných jaderných zařízení v zemích nevlastnících jaderné zbraně a nevojenských zařízeních v zemích, které jaderné zbraně vlastní</a:t>
            </a:r>
            <a:endParaRPr lang="en-US" altLang="cs-CZ"/>
          </a:p>
          <a:p>
            <a:pPr eaLnBrk="1" hangingPunct="1"/>
            <a:endParaRPr lang="en-US" altLang="cs-CZ"/>
          </a:p>
        </p:txBody>
      </p:sp>
      <p:sp>
        <p:nvSpPr>
          <p:cNvPr id="10242" name="Nadpis 1">
            <a:extLst>
              <a:ext uri="{FF2B5EF4-FFF2-40B4-BE49-F238E27FC236}">
                <a16:creationId xmlns:a16="http://schemas.microsoft.com/office/drawing/2014/main" id="{566D4E6B-9D35-2A5A-A415-5A3C2FC51F6A}"/>
              </a:ext>
            </a:extLst>
          </p:cNvPr>
          <p:cNvSpPr>
            <a:spLocks noGrp="1"/>
          </p:cNvSpPr>
          <p:nvPr>
            <p:ph type="title"/>
          </p:nvPr>
        </p:nvSpPr>
        <p:spPr>
          <a:xfrm>
            <a:off x="539750" y="274638"/>
            <a:ext cx="8147050" cy="993775"/>
          </a:xfrm>
        </p:spPr>
        <p:txBody>
          <a:bodyPr/>
          <a:lstStyle/>
          <a:p>
            <a:pPr eaLnBrk="1" fontAlgn="auto" hangingPunct="1">
              <a:spcAft>
                <a:spcPts val="0"/>
              </a:spcAft>
              <a:defRPr/>
            </a:pPr>
            <a:r>
              <a:rPr lang="cs-CZ" altLang="cs-CZ" sz="3600"/>
              <a:t>Role MAAE</a:t>
            </a:r>
            <a:endParaRPr lang="en-US" altLang="cs-CZ" sz="36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Zástupný symbol pro obsah 2">
            <a:extLst>
              <a:ext uri="{FF2B5EF4-FFF2-40B4-BE49-F238E27FC236}">
                <a16:creationId xmlns:a16="http://schemas.microsoft.com/office/drawing/2014/main" id="{6374CEEA-918E-26E7-28CA-97280CFB55F5}"/>
              </a:ext>
            </a:extLst>
          </p:cNvPr>
          <p:cNvSpPr>
            <a:spLocks noGrp="1"/>
          </p:cNvSpPr>
          <p:nvPr>
            <p:ph idx="1"/>
          </p:nvPr>
        </p:nvSpPr>
        <p:spPr>
          <a:xfrm>
            <a:off x="250825" y="981075"/>
            <a:ext cx="8555038" cy="5118100"/>
          </a:xfrm>
        </p:spPr>
        <p:txBody>
          <a:bodyPr/>
          <a:lstStyle/>
          <a:p>
            <a:pPr algn="just" eaLnBrk="1" hangingPunct="1"/>
            <a:r>
              <a:rPr lang="cs-CZ" altLang="cs-CZ" sz="2400"/>
              <a:t>Dohoda o všeobecném zákazu jaderných zkoušek </a:t>
            </a:r>
            <a:r>
              <a:rPr lang="cs-CZ" altLang="cs-CZ" sz="2400" b="1"/>
              <a:t>(Comprehensive Test-Ban Treaty, CTBT)</a:t>
            </a:r>
          </a:p>
          <a:p>
            <a:pPr lvl="1" algn="just" eaLnBrk="1" hangingPunct="1"/>
            <a:r>
              <a:rPr lang="cs-CZ" altLang="cs-CZ" sz="2400"/>
              <a:t>Podepsána v r. 1996 182 států, ratifikovalo ji 157, i přes to smlouva nevstoupila v platnost</a:t>
            </a:r>
          </a:p>
          <a:p>
            <a:pPr lvl="1" algn="just" eaLnBrk="1" hangingPunct="1"/>
            <a:r>
              <a:rPr lang="cs-CZ" altLang="cs-CZ" sz="2400"/>
              <a:t>Nutnost ratifikace státy, které jsou uvedeny v příloze 2 k smluvnímu článku 14. </a:t>
            </a:r>
          </a:p>
          <a:p>
            <a:pPr lvl="2" algn="just" eaLnBrk="1" hangingPunct="1"/>
            <a:r>
              <a:rPr lang="cs-CZ" altLang="cs-CZ"/>
              <a:t>Jedná se o země: Indie, KLDR, Pákistán (nepodepsaly) a Čínu, Egypt, Írán, Izrael a USA (neratifikovaly)</a:t>
            </a:r>
            <a:endParaRPr lang="en-US" altLang="cs-CZ"/>
          </a:p>
          <a:p>
            <a:pPr lvl="1" algn="just" eaLnBrk="1" hangingPunct="1"/>
            <a:r>
              <a:rPr lang="cs-CZ" altLang="cs-CZ" sz="2400"/>
              <a:t>Absolutní zákaz zkoušek jaderných zbraní. </a:t>
            </a:r>
          </a:p>
          <a:p>
            <a:pPr lvl="1" algn="just" eaLnBrk="1" hangingPunct="1"/>
            <a:r>
              <a:rPr lang="cs-CZ" altLang="cs-CZ" sz="2400"/>
              <a:t>Po vstupu v platnost nahradí Smlouvu o částečném zákazu jaderných zkoušek (PTBP z r. 1963)</a:t>
            </a:r>
            <a:endParaRPr lang="en-US" altLang="cs-CZ" sz="2400"/>
          </a:p>
          <a:p>
            <a:pPr eaLnBrk="1" hangingPunct="1"/>
            <a:endParaRPr lang="en-US" altLang="cs-CZ"/>
          </a:p>
        </p:txBody>
      </p:sp>
      <p:sp>
        <p:nvSpPr>
          <p:cNvPr id="11266" name="Nadpis 1">
            <a:extLst>
              <a:ext uri="{FF2B5EF4-FFF2-40B4-BE49-F238E27FC236}">
                <a16:creationId xmlns:a16="http://schemas.microsoft.com/office/drawing/2014/main" id="{46BBCEA6-EC09-9C8E-AEB7-B0A54E527D26}"/>
              </a:ext>
            </a:extLst>
          </p:cNvPr>
          <p:cNvSpPr>
            <a:spLocks noGrp="1"/>
          </p:cNvSpPr>
          <p:nvPr>
            <p:ph type="title"/>
          </p:nvPr>
        </p:nvSpPr>
        <p:spPr>
          <a:xfrm>
            <a:off x="611188" y="274638"/>
            <a:ext cx="8075612" cy="706437"/>
          </a:xfrm>
        </p:spPr>
        <p:txBody>
          <a:bodyPr/>
          <a:lstStyle/>
          <a:p>
            <a:pPr eaLnBrk="1" fontAlgn="auto" hangingPunct="1">
              <a:spcAft>
                <a:spcPts val="0"/>
              </a:spcAft>
              <a:defRPr/>
            </a:pPr>
            <a:r>
              <a:rPr lang="cs-CZ" altLang="cs-CZ" sz="3600"/>
              <a:t>Další dohody</a:t>
            </a:r>
            <a:endParaRPr lang="en-US" altLang="cs-CZ" sz="36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Zástupný symbol pro obsah 2">
            <a:extLst>
              <a:ext uri="{FF2B5EF4-FFF2-40B4-BE49-F238E27FC236}">
                <a16:creationId xmlns:a16="http://schemas.microsoft.com/office/drawing/2014/main" id="{0C2F7F7D-FCAD-F3DB-E6BC-DACFB028C448}"/>
              </a:ext>
            </a:extLst>
          </p:cNvPr>
          <p:cNvSpPr>
            <a:spLocks noGrp="1"/>
          </p:cNvSpPr>
          <p:nvPr>
            <p:ph idx="1"/>
          </p:nvPr>
        </p:nvSpPr>
        <p:spPr>
          <a:xfrm>
            <a:off x="285750" y="714375"/>
            <a:ext cx="8501063" cy="5929313"/>
          </a:xfrm>
        </p:spPr>
        <p:txBody>
          <a:bodyPr>
            <a:normAutofit fontScale="92500" lnSpcReduction="20000"/>
          </a:bodyPr>
          <a:lstStyle/>
          <a:p>
            <a:pPr marL="365760" indent="-256032" algn="just" eaLnBrk="1" fontAlgn="auto" hangingPunct="1">
              <a:spcAft>
                <a:spcPts val="0"/>
              </a:spcAft>
              <a:buFont typeface="Arial" charset="0"/>
              <a:buNone/>
              <a:defRPr/>
            </a:pPr>
            <a:r>
              <a:rPr lang="cs-CZ" altLang="cs-CZ" sz="1800" b="1" dirty="0"/>
              <a:t>1675 - Štrasburská dohoda (francouzsko-německá dohoda zakazující jakékoliv použití jedů);  </a:t>
            </a:r>
          </a:p>
          <a:p>
            <a:pPr marL="365760" indent="-256032" algn="just" eaLnBrk="1" fontAlgn="auto" hangingPunct="1">
              <a:spcAft>
                <a:spcPts val="0"/>
              </a:spcAft>
              <a:buFont typeface="Arial" charset="0"/>
              <a:buNone/>
              <a:defRPr/>
            </a:pPr>
            <a:r>
              <a:rPr lang="cs-CZ" altLang="cs-CZ" sz="1800" dirty="0"/>
              <a:t>1868 - St. </a:t>
            </a:r>
            <a:r>
              <a:rPr lang="cs-CZ" altLang="cs-CZ" sz="1800" dirty="0" err="1"/>
              <a:t>Petěrburg</a:t>
            </a:r>
            <a:r>
              <a:rPr lang="cs-CZ" altLang="cs-CZ" sz="1800" dirty="0"/>
              <a:t> (nepoužívání zbraní způsobujících zbytečné utrpení); </a:t>
            </a:r>
          </a:p>
          <a:p>
            <a:pPr marL="365760" indent="-256032" algn="just" eaLnBrk="1" fontAlgn="auto" hangingPunct="1">
              <a:spcAft>
                <a:spcPts val="0"/>
              </a:spcAft>
              <a:buFont typeface="Arial" charset="0"/>
              <a:buNone/>
              <a:defRPr/>
            </a:pPr>
            <a:endParaRPr lang="cs-CZ" altLang="cs-CZ" sz="1800" dirty="0"/>
          </a:p>
          <a:p>
            <a:pPr marL="365760" indent="-256032" algn="just" eaLnBrk="1" fontAlgn="auto" hangingPunct="1">
              <a:spcAft>
                <a:spcPts val="0"/>
              </a:spcAft>
              <a:buFont typeface="Arial" charset="0"/>
              <a:buNone/>
              <a:defRPr/>
            </a:pPr>
            <a:r>
              <a:rPr lang="cs-CZ" altLang="cs-CZ" sz="1800" dirty="0"/>
              <a:t>1874 - Bruselská konvence (zakazuje se použití jedovatých a otravných zbraní a použití zbraní, střel a látek, které by způsobily nadbytečné útrapy);</a:t>
            </a:r>
          </a:p>
          <a:p>
            <a:pPr marL="365760" indent="-256032" algn="just" eaLnBrk="1" fontAlgn="auto" hangingPunct="1">
              <a:spcAft>
                <a:spcPts val="0"/>
              </a:spcAft>
              <a:buFont typeface="Arial" charset="0"/>
              <a:buNone/>
              <a:defRPr/>
            </a:pPr>
            <a:endParaRPr lang="cs-CZ" altLang="cs-CZ" sz="1800" dirty="0"/>
          </a:p>
          <a:p>
            <a:pPr marL="365760" indent="-256032" algn="just" eaLnBrk="1" fontAlgn="auto" hangingPunct="1">
              <a:spcAft>
                <a:spcPts val="0"/>
              </a:spcAft>
              <a:buFont typeface="Arial" charset="0"/>
              <a:buNone/>
              <a:defRPr/>
            </a:pPr>
            <a:r>
              <a:rPr lang="cs-CZ" altLang="cs-CZ" sz="1800" dirty="0"/>
              <a:t>1899/1907 - Haagská mírová konference (o zákonech a obyčejích války, zákaz dusivých plynů); </a:t>
            </a:r>
          </a:p>
          <a:p>
            <a:pPr marL="365760" indent="-256032" algn="just" eaLnBrk="1" fontAlgn="auto" hangingPunct="1">
              <a:spcAft>
                <a:spcPts val="0"/>
              </a:spcAft>
              <a:buFont typeface="Arial" charset="0"/>
              <a:buNone/>
              <a:defRPr/>
            </a:pPr>
            <a:endParaRPr lang="cs-CZ" altLang="cs-CZ" sz="1800" dirty="0"/>
          </a:p>
          <a:p>
            <a:pPr marL="365760" indent="-256032" algn="just" eaLnBrk="1" fontAlgn="auto" hangingPunct="1">
              <a:spcAft>
                <a:spcPts val="0"/>
              </a:spcAft>
              <a:buFont typeface="Arial" charset="0"/>
              <a:buNone/>
              <a:defRPr/>
            </a:pPr>
            <a:r>
              <a:rPr lang="cs-CZ" altLang="cs-CZ" sz="1800" b="1" dirty="0"/>
              <a:t>Používání chemických zbraní mělo zpočátku zničující účinky v první světové válce, kdy prakticky neexistovala ochrana proti tomuto zcela novému způsobu boje. </a:t>
            </a:r>
          </a:p>
          <a:p>
            <a:pPr marL="365760" indent="-256032" algn="just" eaLnBrk="1" fontAlgn="auto" hangingPunct="1">
              <a:spcAft>
                <a:spcPts val="0"/>
              </a:spcAft>
              <a:buFont typeface="Arial" charset="0"/>
              <a:buNone/>
              <a:defRPr/>
            </a:pPr>
            <a:endParaRPr lang="cs-CZ" altLang="cs-CZ" sz="1800" dirty="0"/>
          </a:p>
          <a:p>
            <a:pPr marL="365760" indent="-256032" algn="just" eaLnBrk="1" fontAlgn="auto" hangingPunct="1">
              <a:spcAft>
                <a:spcPts val="0"/>
              </a:spcAft>
              <a:buFont typeface="Arial" charset="0"/>
              <a:buNone/>
              <a:defRPr/>
            </a:pPr>
            <a:r>
              <a:rPr lang="cs-CZ" altLang="cs-CZ" sz="1800" dirty="0"/>
              <a:t> 1925 - Ženevský protokol (SN odsoudila užívat ve válce dusivých, otravných nebo podobných plynů a bakteriologických prostředků); </a:t>
            </a:r>
          </a:p>
          <a:p>
            <a:pPr marL="365760" indent="-256032" algn="just" eaLnBrk="1" fontAlgn="auto" hangingPunct="1">
              <a:spcAft>
                <a:spcPts val="0"/>
              </a:spcAft>
              <a:buFont typeface="Arial" charset="0"/>
              <a:buNone/>
              <a:defRPr/>
            </a:pPr>
            <a:endParaRPr lang="cs-CZ" altLang="cs-CZ" sz="1800" dirty="0"/>
          </a:p>
          <a:p>
            <a:pPr marL="365760" indent="-256032" algn="just" eaLnBrk="1" fontAlgn="auto" hangingPunct="1">
              <a:spcAft>
                <a:spcPts val="0"/>
              </a:spcAft>
              <a:buFont typeface="Arial" charset="0"/>
              <a:buNone/>
              <a:defRPr/>
            </a:pPr>
            <a:r>
              <a:rPr lang="cs-CZ" altLang="cs-CZ" sz="1800" dirty="0"/>
              <a:t>1972 - Konvence o biologických a toxinových zbraní;</a:t>
            </a:r>
          </a:p>
          <a:p>
            <a:pPr marL="365760" indent="-256032" eaLnBrk="1" fontAlgn="auto" hangingPunct="1">
              <a:spcAft>
                <a:spcPts val="0"/>
              </a:spcAft>
              <a:buFont typeface="Arial" charset="0"/>
              <a:buNone/>
              <a:defRPr/>
            </a:pPr>
            <a:endParaRPr lang="cs-CZ" altLang="cs-CZ" sz="1800" dirty="0"/>
          </a:p>
          <a:p>
            <a:pPr marL="365760" indent="-256032" eaLnBrk="1" fontAlgn="auto" hangingPunct="1">
              <a:spcAft>
                <a:spcPts val="0"/>
              </a:spcAft>
              <a:buFont typeface="Arial" charset="0"/>
              <a:buNone/>
              <a:defRPr/>
            </a:pPr>
            <a:r>
              <a:rPr lang="cs-CZ" altLang="cs-CZ" sz="1800" dirty="0"/>
              <a:t>V 80. letech 20. století se objevilo několik případů použití chemických zbraní proti civilistům v hustě osídlených oblastech a městech. </a:t>
            </a:r>
            <a:r>
              <a:rPr lang="cs-CZ" altLang="cs-CZ" sz="1800" b="1" dirty="0"/>
              <a:t>Irák – Irán – 80.léta.</a:t>
            </a:r>
          </a:p>
          <a:p>
            <a:pPr marL="365760" indent="-256032" eaLnBrk="1" fontAlgn="auto" hangingPunct="1">
              <a:spcAft>
                <a:spcPts val="0"/>
              </a:spcAft>
              <a:buFont typeface="Arial" charset="0"/>
              <a:buNone/>
              <a:defRPr/>
            </a:pPr>
            <a:endParaRPr lang="cs-CZ" altLang="cs-CZ" sz="1800" dirty="0"/>
          </a:p>
        </p:txBody>
      </p:sp>
      <p:sp>
        <p:nvSpPr>
          <p:cNvPr id="13314" name="Nadpis 1">
            <a:extLst>
              <a:ext uri="{FF2B5EF4-FFF2-40B4-BE49-F238E27FC236}">
                <a16:creationId xmlns:a16="http://schemas.microsoft.com/office/drawing/2014/main" id="{81A25C22-322F-5D34-94CB-CE9601DF3329}"/>
              </a:ext>
            </a:extLst>
          </p:cNvPr>
          <p:cNvSpPr>
            <a:spLocks noGrp="1"/>
          </p:cNvSpPr>
          <p:nvPr>
            <p:ph type="title"/>
          </p:nvPr>
        </p:nvSpPr>
        <p:spPr>
          <a:xfrm>
            <a:off x="642938" y="0"/>
            <a:ext cx="8075612" cy="706438"/>
          </a:xfrm>
        </p:spPr>
        <p:txBody>
          <a:bodyPr/>
          <a:lstStyle/>
          <a:p>
            <a:pPr eaLnBrk="1" fontAlgn="auto" hangingPunct="1">
              <a:spcAft>
                <a:spcPts val="0"/>
              </a:spcAft>
              <a:defRPr/>
            </a:pPr>
            <a:r>
              <a:rPr lang="cs-CZ" altLang="cs-CZ" sz="3600" dirty="0"/>
              <a:t>Chemické zbraně a jejich regulace</a:t>
            </a:r>
            <a:endParaRPr lang="en-US" altLang="cs-CZ" sz="3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Zástupný symbol pro obsah 2">
            <a:extLst>
              <a:ext uri="{FF2B5EF4-FFF2-40B4-BE49-F238E27FC236}">
                <a16:creationId xmlns:a16="http://schemas.microsoft.com/office/drawing/2014/main" id="{C480B8DC-8D6E-BCAD-1EC5-A10267FA7AB0}"/>
              </a:ext>
            </a:extLst>
          </p:cNvPr>
          <p:cNvSpPr>
            <a:spLocks noGrp="1"/>
          </p:cNvSpPr>
          <p:nvPr>
            <p:ph idx="1"/>
          </p:nvPr>
        </p:nvSpPr>
        <p:spPr>
          <a:xfrm>
            <a:off x="0" y="571500"/>
            <a:ext cx="8929688" cy="6286500"/>
          </a:xfrm>
        </p:spPr>
        <p:txBody>
          <a:bodyPr/>
          <a:lstStyle/>
          <a:p>
            <a:pPr algn="just" eaLnBrk="1" hangingPunct="1">
              <a:buFont typeface="Arial" panose="020B0604020202020204" pitchFamily="34" charset="0"/>
              <a:buNone/>
            </a:pPr>
            <a:r>
              <a:rPr lang="cs-CZ" altLang="cs-CZ" sz="1600" b="1"/>
              <a:t>Pokrok po konci studené války – základy položeny dříve – vznik mezinárodního bezpečnostního režimu zakazujícího chemické zbraně.</a:t>
            </a:r>
          </a:p>
          <a:p>
            <a:pPr algn="just" eaLnBrk="1" hangingPunct="1">
              <a:buFont typeface="Arial" panose="020B0604020202020204" pitchFamily="34" charset="0"/>
              <a:buNone/>
            </a:pPr>
            <a:endParaRPr lang="cs-CZ" altLang="cs-CZ" sz="1600"/>
          </a:p>
          <a:p>
            <a:pPr algn="just" eaLnBrk="1" hangingPunct="1">
              <a:buFont typeface="Arial" panose="020B0604020202020204" pitchFamily="34" charset="0"/>
              <a:buNone/>
            </a:pPr>
            <a:r>
              <a:rPr lang="cs-CZ" altLang="cs-CZ" sz="1600"/>
              <a:t>Organizace spojených národů vytvořila </a:t>
            </a:r>
            <a:r>
              <a:rPr lang="cs-CZ" altLang="cs-CZ" sz="1600" b="1"/>
              <a:t>v roce 1979 tzv. Konferenci o odzbrojení, která působila v Ženevě</a:t>
            </a:r>
            <a:r>
              <a:rPr lang="cs-CZ" altLang="cs-CZ" sz="1600"/>
              <a:t> jako jediné celosvětové jednací fórum mezinárodního společenství zabývající se problematikou odzbrojovacích dohod v oblasti chemických zbraní.</a:t>
            </a:r>
          </a:p>
          <a:p>
            <a:pPr algn="just" eaLnBrk="1" hangingPunct="1">
              <a:buFont typeface="Arial" panose="020B0604020202020204" pitchFamily="34" charset="0"/>
              <a:buNone/>
            </a:pPr>
            <a:r>
              <a:rPr lang="cs-CZ" altLang="cs-CZ" sz="1600"/>
              <a:t> </a:t>
            </a:r>
          </a:p>
          <a:p>
            <a:pPr algn="just" eaLnBrk="1" hangingPunct="1">
              <a:buFont typeface="Arial" panose="020B0604020202020204" pitchFamily="34" charset="0"/>
              <a:buNone/>
            </a:pPr>
            <a:r>
              <a:rPr lang="cs-CZ" altLang="cs-CZ" sz="1600"/>
              <a:t>V roce 1992 činností této konference vznikla </a:t>
            </a:r>
            <a:r>
              <a:rPr lang="cs-CZ" altLang="cs-CZ" sz="1600" b="1"/>
              <a:t>Úmluva o zákazu vývoje, výroby, hromadění zásob a použití chemických zbraní a o jejich zničení </a:t>
            </a:r>
            <a:r>
              <a:rPr lang="cs-CZ" altLang="cs-CZ" sz="1600"/>
              <a:t>(Úmluva o zákazu chemických zbraní, CWC), která </a:t>
            </a:r>
            <a:r>
              <a:rPr lang="cs-CZ" altLang="cs-CZ" sz="1600" b="1"/>
              <a:t>v Paříži 13. ledna 1993 byla otevřena k podpisu a vstoupila v platnost 29. dubna 1997. </a:t>
            </a:r>
          </a:p>
          <a:p>
            <a:pPr algn="just" eaLnBrk="1" hangingPunct="1">
              <a:buFont typeface="Arial" panose="020B0604020202020204" pitchFamily="34" charset="0"/>
              <a:buNone/>
            </a:pPr>
            <a:endParaRPr lang="cs-CZ" altLang="cs-CZ" sz="1600" b="1"/>
          </a:p>
          <a:p>
            <a:pPr algn="just" eaLnBrk="1" hangingPunct="1">
              <a:buFont typeface="Arial" panose="020B0604020202020204" pitchFamily="34" charset="0"/>
              <a:buNone/>
            </a:pPr>
            <a:r>
              <a:rPr lang="cs-CZ" altLang="cs-CZ" sz="1600" b="1"/>
              <a:t>1997 - vytvořena také mezinárodní Organizace pro zákaz chemických zbraní (OPCW) se sídlem v nizozemském městě Haagu. </a:t>
            </a:r>
          </a:p>
          <a:p>
            <a:pPr algn="just" eaLnBrk="1" hangingPunct="1">
              <a:buFont typeface="Arial" panose="020B0604020202020204" pitchFamily="34" charset="0"/>
              <a:buNone/>
            </a:pPr>
            <a:endParaRPr lang="cs-CZ" altLang="cs-CZ" sz="1600" b="1"/>
          </a:p>
          <a:p>
            <a:pPr algn="just" eaLnBrk="1" hangingPunct="1">
              <a:buFont typeface="Arial" panose="020B0604020202020204" pitchFamily="34" charset="0"/>
              <a:buNone/>
            </a:pPr>
            <a:r>
              <a:rPr lang="cs-CZ" altLang="cs-CZ" sz="1600" b="1"/>
              <a:t>Nejméně 70 000 tun otravných chemikálií.</a:t>
            </a:r>
          </a:p>
          <a:p>
            <a:pPr algn="just" eaLnBrk="1" hangingPunct="1">
              <a:buFont typeface="Arial" panose="020B0604020202020204" pitchFamily="34" charset="0"/>
              <a:buNone/>
            </a:pPr>
            <a:endParaRPr lang="cs-CZ" altLang="cs-CZ" sz="1600" b="1"/>
          </a:p>
          <a:p>
            <a:pPr algn="just" eaLnBrk="1" hangingPunct="1">
              <a:buFont typeface="Arial" panose="020B0604020202020204" pitchFamily="34" charset="0"/>
              <a:buNone/>
            </a:pPr>
            <a:r>
              <a:rPr lang="cs-CZ" altLang="cs-CZ" sz="1600" b="1"/>
              <a:t>Cílem organizace je zajistit dodržování této Úmluvy. </a:t>
            </a:r>
            <a:r>
              <a:rPr lang="cs-CZ" altLang="cs-CZ" sz="1600"/>
              <a:t>Úmluvu přijala drtivá většina států světa, což dává naději, že se lidstvo chce a s velkou pravděpodobností dokáže zbavit této kategorie zbraní hromadného ničení. </a:t>
            </a:r>
            <a:endParaRPr lang="en-US" altLang="cs-CZ" sz="1600" b="1"/>
          </a:p>
        </p:txBody>
      </p:sp>
      <p:sp>
        <p:nvSpPr>
          <p:cNvPr id="12290" name="Nadpis 1">
            <a:extLst>
              <a:ext uri="{FF2B5EF4-FFF2-40B4-BE49-F238E27FC236}">
                <a16:creationId xmlns:a16="http://schemas.microsoft.com/office/drawing/2014/main" id="{8B3F5CA8-27CE-B185-E389-6B3E23FE049E}"/>
              </a:ext>
            </a:extLst>
          </p:cNvPr>
          <p:cNvSpPr>
            <a:spLocks noGrp="1"/>
          </p:cNvSpPr>
          <p:nvPr>
            <p:ph type="title"/>
          </p:nvPr>
        </p:nvSpPr>
        <p:spPr>
          <a:xfrm>
            <a:off x="214282" y="0"/>
            <a:ext cx="8432831" cy="706438"/>
          </a:xfrm>
        </p:spPr>
        <p:txBody>
          <a:bodyPr/>
          <a:lstStyle/>
          <a:p>
            <a:pPr eaLnBrk="1" fontAlgn="auto" hangingPunct="1">
              <a:spcAft>
                <a:spcPts val="0"/>
              </a:spcAft>
              <a:defRPr/>
            </a:pPr>
            <a:r>
              <a:rPr lang="cs-CZ" altLang="cs-CZ" sz="2800" dirty="0"/>
              <a:t>Mezinárodní režim zákazu chemických zbraní</a:t>
            </a:r>
            <a:endParaRPr lang="en-US" altLang="cs-CZ"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Zástupný symbol pro obsah 2">
            <a:extLst>
              <a:ext uri="{FF2B5EF4-FFF2-40B4-BE49-F238E27FC236}">
                <a16:creationId xmlns:a16="http://schemas.microsoft.com/office/drawing/2014/main" id="{B96EAC5E-0027-B825-C399-CF45A954F201}"/>
              </a:ext>
            </a:extLst>
          </p:cNvPr>
          <p:cNvSpPr>
            <a:spLocks noGrp="1"/>
          </p:cNvSpPr>
          <p:nvPr>
            <p:ph idx="1"/>
          </p:nvPr>
        </p:nvSpPr>
        <p:spPr>
          <a:xfrm>
            <a:off x="214313" y="428625"/>
            <a:ext cx="8572500" cy="6429375"/>
          </a:xfrm>
        </p:spPr>
        <p:txBody>
          <a:bodyPr>
            <a:normAutofit fontScale="92500" lnSpcReduction="10000"/>
          </a:bodyPr>
          <a:lstStyle/>
          <a:p>
            <a:pPr marL="365760" indent="-256032" algn="just" eaLnBrk="1" fontAlgn="auto" hangingPunct="1">
              <a:spcAft>
                <a:spcPts val="0"/>
              </a:spcAft>
              <a:buFont typeface="Arial" charset="0"/>
              <a:buNone/>
              <a:defRPr/>
            </a:pPr>
            <a:r>
              <a:rPr lang="cs-CZ" altLang="cs-CZ" sz="1800" b="1" dirty="0"/>
              <a:t>Organizace pro zákaz chemických zbraní (</a:t>
            </a:r>
            <a:r>
              <a:rPr lang="cs-CZ" altLang="cs-CZ" sz="1800" b="1" dirty="0" err="1"/>
              <a:t>Organisation</a:t>
            </a:r>
            <a:r>
              <a:rPr lang="cs-CZ" altLang="cs-CZ" sz="1800" b="1" dirty="0"/>
              <a:t> </a:t>
            </a:r>
            <a:r>
              <a:rPr lang="cs-CZ" altLang="cs-CZ" sz="1800" b="1" dirty="0" err="1"/>
              <a:t>for</a:t>
            </a:r>
            <a:r>
              <a:rPr lang="cs-CZ" altLang="cs-CZ" sz="1800" b="1" dirty="0"/>
              <a:t> </a:t>
            </a:r>
            <a:r>
              <a:rPr lang="cs-CZ" altLang="cs-CZ" sz="1800" b="1" dirty="0" err="1"/>
              <a:t>the</a:t>
            </a:r>
            <a:r>
              <a:rPr lang="cs-CZ" altLang="cs-CZ" sz="1800" b="1" dirty="0"/>
              <a:t> </a:t>
            </a:r>
            <a:r>
              <a:rPr lang="cs-CZ" altLang="cs-CZ" sz="1800" b="1" dirty="0" err="1"/>
              <a:t>Prohibition</a:t>
            </a:r>
            <a:r>
              <a:rPr lang="cs-CZ" altLang="cs-CZ" sz="1800" b="1" dirty="0"/>
              <a:t> </a:t>
            </a:r>
            <a:r>
              <a:rPr lang="cs-CZ" altLang="cs-CZ" sz="1800" b="1" dirty="0" err="1"/>
              <a:t>of</a:t>
            </a:r>
            <a:r>
              <a:rPr lang="cs-CZ" altLang="cs-CZ" sz="1800" b="1" dirty="0"/>
              <a:t> </a:t>
            </a:r>
            <a:r>
              <a:rPr lang="cs-CZ" altLang="cs-CZ" sz="1800" b="1" dirty="0" err="1"/>
              <a:t>Chemicals</a:t>
            </a:r>
            <a:r>
              <a:rPr lang="cs-CZ" altLang="cs-CZ" sz="1800" b="1" dirty="0"/>
              <a:t> </a:t>
            </a:r>
            <a:r>
              <a:rPr lang="cs-CZ" altLang="cs-CZ" sz="1800" b="1" dirty="0" err="1"/>
              <a:t>Weapons</a:t>
            </a:r>
            <a:r>
              <a:rPr lang="cs-CZ" altLang="cs-CZ" sz="1800" b="1" dirty="0"/>
              <a:t>, OPCW)</a:t>
            </a:r>
            <a:r>
              <a:rPr lang="cs-CZ" altLang="cs-CZ" sz="1800" dirty="0"/>
              <a:t> je mezinárodní organizace se sídlem v nizozemském Haagu.</a:t>
            </a:r>
          </a:p>
          <a:p>
            <a:pPr marL="365760" indent="-256032" algn="just" eaLnBrk="1" fontAlgn="auto" hangingPunct="1">
              <a:spcAft>
                <a:spcPts val="0"/>
              </a:spcAft>
              <a:buFont typeface="Arial" charset="0"/>
              <a:buNone/>
              <a:defRPr/>
            </a:pPr>
            <a:r>
              <a:rPr lang="cs-CZ" altLang="cs-CZ" sz="1800" dirty="0">
                <a:hlinkClick r:id="rId2"/>
              </a:rPr>
              <a:t>https://www.opcw.org</a:t>
            </a:r>
            <a:endParaRPr lang="cs-CZ" altLang="cs-CZ" sz="1800" dirty="0"/>
          </a:p>
          <a:p>
            <a:pPr marL="365760" indent="-256032" algn="just" eaLnBrk="1" fontAlgn="auto" hangingPunct="1">
              <a:spcAft>
                <a:spcPts val="0"/>
              </a:spcAft>
              <a:buFont typeface="Arial" charset="0"/>
              <a:buNone/>
              <a:defRPr/>
            </a:pPr>
            <a:endParaRPr lang="cs-CZ" altLang="cs-CZ" sz="1800" dirty="0"/>
          </a:p>
          <a:p>
            <a:pPr marL="365760" indent="-256032" algn="just" eaLnBrk="1" fontAlgn="auto" hangingPunct="1">
              <a:spcAft>
                <a:spcPts val="0"/>
              </a:spcAft>
              <a:buFont typeface="Arial" charset="0"/>
              <a:buNone/>
              <a:defRPr/>
            </a:pPr>
            <a:r>
              <a:rPr lang="cs-CZ" altLang="cs-CZ" sz="1800" dirty="0"/>
              <a:t>Vznik 1997 za účelem zajištění dodržování </a:t>
            </a:r>
            <a:r>
              <a:rPr lang="cs-CZ" altLang="cs-CZ" sz="1800" b="1" dirty="0"/>
              <a:t>Úmluvy o zákazu vývoje, výroby, hromadění zásob a použití chemických zbraní a jejich ničení </a:t>
            </a:r>
            <a:r>
              <a:rPr lang="cs-CZ" altLang="cs-CZ" sz="1800" dirty="0"/>
              <a:t>(</a:t>
            </a:r>
            <a:r>
              <a:rPr lang="cs-CZ" altLang="cs-CZ" sz="1800" dirty="0" err="1"/>
              <a:t>Convention</a:t>
            </a:r>
            <a:r>
              <a:rPr lang="cs-CZ" altLang="cs-CZ" sz="1800" dirty="0"/>
              <a:t> on </a:t>
            </a:r>
            <a:r>
              <a:rPr lang="cs-CZ" altLang="cs-CZ" sz="1800" dirty="0" err="1"/>
              <a:t>the</a:t>
            </a:r>
            <a:r>
              <a:rPr lang="cs-CZ" altLang="cs-CZ" sz="1800" dirty="0"/>
              <a:t> </a:t>
            </a:r>
            <a:r>
              <a:rPr lang="cs-CZ" altLang="cs-CZ" sz="1800" dirty="0" err="1"/>
              <a:t>Prohibition</a:t>
            </a:r>
            <a:r>
              <a:rPr lang="cs-CZ" altLang="cs-CZ" sz="1800" dirty="0"/>
              <a:t> </a:t>
            </a:r>
            <a:r>
              <a:rPr lang="cs-CZ" altLang="cs-CZ" sz="1800" dirty="0" err="1"/>
              <a:t>of</a:t>
            </a:r>
            <a:r>
              <a:rPr lang="cs-CZ" altLang="cs-CZ" sz="1800" dirty="0"/>
              <a:t> </a:t>
            </a:r>
            <a:r>
              <a:rPr lang="cs-CZ" altLang="cs-CZ" sz="1800" dirty="0" err="1"/>
              <a:t>the</a:t>
            </a:r>
            <a:r>
              <a:rPr lang="cs-CZ" altLang="cs-CZ" sz="1800" dirty="0"/>
              <a:t> </a:t>
            </a:r>
            <a:r>
              <a:rPr lang="cs-CZ" altLang="cs-CZ" sz="1800" dirty="0" err="1"/>
              <a:t>Development</a:t>
            </a:r>
            <a:r>
              <a:rPr lang="cs-CZ" altLang="cs-CZ" sz="1800" dirty="0"/>
              <a:t>, </a:t>
            </a:r>
            <a:r>
              <a:rPr lang="cs-CZ" altLang="cs-CZ" sz="1800" dirty="0" err="1"/>
              <a:t>Production</a:t>
            </a:r>
            <a:r>
              <a:rPr lang="cs-CZ" altLang="cs-CZ" sz="1800" dirty="0"/>
              <a:t>, </a:t>
            </a:r>
            <a:r>
              <a:rPr lang="cs-CZ" altLang="cs-CZ" sz="1800" dirty="0" err="1"/>
              <a:t>Stockpiling</a:t>
            </a:r>
            <a:r>
              <a:rPr lang="cs-CZ" altLang="cs-CZ" sz="1800" dirty="0"/>
              <a:t> </a:t>
            </a:r>
            <a:r>
              <a:rPr lang="cs-CZ" altLang="cs-CZ" sz="1800" dirty="0" err="1"/>
              <a:t>and</a:t>
            </a:r>
            <a:r>
              <a:rPr lang="cs-CZ" altLang="cs-CZ" sz="1800" dirty="0"/>
              <a:t> Use </a:t>
            </a:r>
            <a:r>
              <a:rPr lang="cs-CZ" altLang="cs-CZ" sz="1800" dirty="0" err="1"/>
              <a:t>of</a:t>
            </a:r>
            <a:r>
              <a:rPr lang="cs-CZ" altLang="cs-CZ" sz="1800" dirty="0"/>
              <a:t> </a:t>
            </a:r>
            <a:r>
              <a:rPr lang="cs-CZ" altLang="cs-CZ" sz="1800" dirty="0" err="1"/>
              <a:t>Chemical</a:t>
            </a:r>
            <a:r>
              <a:rPr lang="cs-CZ" altLang="cs-CZ" sz="1800" dirty="0"/>
              <a:t> </a:t>
            </a:r>
            <a:r>
              <a:rPr lang="cs-CZ" altLang="cs-CZ" sz="1800" dirty="0" err="1"/>
              <a:t>Weapons</a:t>
            </a:r>
            <a:r>
              <a:rPr lang="cs-CZ" altLang="cs-CZ" sz="1800" dirty="0"/>
              <a:t> </a:t>
            </a:r>
            <a:r>
              <a:rPr lang="cs-CZ" altLang="cs-CZ" sz="1800" dirty="0" err="1"/>
              <a:t>and</a:t>
            </a:r>
            <a:r>
              <a:rPr lang="cs-CZ" altLang="cs-CZ" sz="1800" dirty="0"/>
              <a:t> on </a:t>
            </a:r>
            <a:r>
              <a:rPr lang="cs-CZ" altLang="cs-CZ" sz="1800" dirty="0" err="1"/>
              <a:t>their</a:t>
            </a:r>
            <a:r>
              <a:rPr lang="cs-CZ" altLang="cs-CZ" sz="1800" dirty="0"/>
              <a:t> </a:t>
            </a:r>
            <a:r>
              <a:rPr lang="cs-CZ" altLang="cs-CZ" sz="1800" dirty="0" err="1"/>
              <a:t>Destruction</a:t>
            </a:r>
            <a:r>
              <a:rPr lang="cs-CZ" altLang="cs-CZ" sz="1800" dirty="0"/>
              <a:t>, CWC).</a:t>
            </a:r>
          </a:p>
          <a:p>
            <a:pPr marL="365760" indent="-256032" algn="just" eaLnBrk="1" fontAlgn="auto" hangingPunct="1">
              <a:spcAft>
                <a:spcPts val="0"/>
              </a:spcAft>
              <a:buFont typeface="Arial" charset="0"/>
              <a:buNone/>
              <a:defRPr/>
            </a:pPr>
            <a:endParaRPr lang="cs-CZ" altLang="cs-CZ" sz="1800" dirty="0"/>
          </a:p>
          <a:p>
            <a:pPr marL="365760" indent="-256032" algn="just" eaLnBrk="1" fontAlgn="auto" hangingPunct="1">
              <a:spcAft>
                <a:spcPts val="0"/>
              </a:spcAft>
              <a:buFont typeface="Arial" charset="0"/>
              <a:buNone/>
              <a:defRPr/>
            </a:pPr>
            <a:r>
              <a:rPr lang="cs-CZ" altLang="cs-CZ" sz="1800" dirty="0">
                <a:hlinkClick r:id="rId3"/>
              </a:rPr>
              <a:t>https://www.sujb.cz/fileadmin/sujb/docs/zakaz-zbrani/Umluva_CW.pdf</a:t>
            </a:r>
            <a:r>
              <a:rPr lang="cs-CZ" altLang="cs-CZ" sz="1800" dirty="0"/>
              <a:t> </a:t>
            </a:r>
          </a:p>
          <a:p>
            <a:pPr marL="365760" indent="-256032" algn="just" eaLnBrk="1" fontAlgn="auto" hangingPunct="1">
              <a:spcAft>
                <a:spcPts val="0"/>
              </a:spcAft>
              <a:buFont typeface="Arial" charset="0"/>
              <a:buNone/>
              <a:defRPr/>
            </a:pPr>
            <a:endParaRPr lang="cs-CZ" altLang="cs-CZ" sz="1800" b="1" dirty="0"/>
          </a:p>
          <a:p>
            <a:pPr marL="365760" indent="-256032" algn="just" eaLnBrk="1" fontAlgn="auto" hangingPunct="1">
              <a:spcAft>
                <a:spcPts val="0"/>
              </a:spcAft>
              <a:buFont typeface="Arial" charset="0"/>
              <a:buNone/>
              <a:defRPr/>
            </a:pPr>
            <a:r>
              <a:rPr lang="cs-CZ" altLang="cs-CZ" sz="1800" b="1" dirty="0"/>
              <a:t>Úmluva je prvním komplexním mechanismem, který směřuje k likvidaci celé jedné kategorie zbraní hromadného ničení </a:t>
            </a:r>
            <a:r>
              <a:rPr lang="cs-CZ" altLang="cs-CZ" sz="1800" dirty="0"/>
              <a:t>a současně stanovuje opatření pro kontrolu plnění tohoto závazku. </a:t>
            </a:r>
          </a:p>
          <a:p>
            <a:pPr marL="365760" indent="-256032" algn="just" eaLnBrk="1" fontAlgn="auto" hangingPunct="1">
              <a:spcAft>
                <a:spcPts val="0"/>
              </a:spcAft>
              <a:buFont typeface="Arial" charset="0"/>
              <a:buNone/>
              <a:defRPr/>
            </a:pPr>
            <a:endParaRPr lang="cs-CZ" altLang="cs-CZ" sz="1800" dirty="0"/>
          </a:p>
          <a:p>
            <a:pPr marL="365760" indent="-256032" algn="just" eaLnBrk="1" fontAlgn="auto" hangingPunct="1">
              <a:spcAft>
                <a:spcPts val="0"/>
              </a:spcAft>
              <a:buFont typeface="Arial" charset="0"/>
              <a:buNone/>
              <a:defRPr/>
            </a:pPr>
            <a:r>
              <a:rPr lang="cs-CZ" altLang="cs-CZ" sz="1800" b="1" dirty="0"/>
              <a:t>Cíl: zcela vyloučit možnost použití chemických zbraní. </a:t>
            </a:r>
          </a:p>
          <a:p>
            <a:pPr marL="365760" indent="-256032" algn="just" eaLnBrk="1" fontAlgn="auto" hangingPunct="1">
              <a:spcAft>
                <a:spcPts val="0"/>
              </a:spcAft>
              <a:buFont typeface="Arial" charset="0"/>
              <a:buNone/>
              <a:defRPr/>
            </a:pPr>
            <a:endParaRPr lang="cs-CZ" altLang="cs-CZ" sz="1800" b="1" dirty="0"/>
          </a:p>
          <a:p>
            <a:pPr marL="365760" indent="-256032" algn="just" eaLnBrk="1" fontAlgn="auto" hangingPunct="1">
              <a:spcAft>
                <a:spcPts val="0"/>
              </a:spcAft>
              <a:buFont typeface="Arial" charset="0"/>
              <a:buNone/>
              <a:defRPr/>
            </a:pPr>
            <a:r>
              <a:rPr lang="cs-CZ" altLang="cs-CZ" sz="1800" dirty="0"/>
              <a:t>OPCW je samostatnou mezinárodní organizací, ale spolupracuje úzce s OSN, se kterou uzavřela v roce 2001 smlouvu o spolupráci. </a:t>
            </a:r>
            <a:r>
              <a:rPr lang="cs-CZ" altLang="cs-CZ" sz="1800" b="1" dirty="0"/>
              <a:t>Rozpočet cirka 80 mil euro, cirka 500 zaměstnanců, 192 členských států.</a:t>
            </a:r>
          </a:p>
          <a:p>
            <a:pPr marL="365760" indent="-256032" algn="just" eaLnBrk="1" fontAlgn="auto" hangingPunct="1">
              <a:spcAft>
                <a:spcPts val="0"/>
              </a:spcAft>
              <a:buFont typeface="Arial" charset="0"/>
              <a:buNone/>
              <a:defRPr/>
            </a:pPr>
            <a:endParaRPr lang="cs-CZ" altLang="cs-CZ" sz="1800" b="1" dirty="0"/>
          </a:p>
          <a:p>
            <a:pPr marL="365760" indent="-256032" algn="just" eaLnBrk="1" fontAlgn="auto" hangingPunct="1">
              <a:spcAft>
                <a:spcPts val="0"/>
              </a:spcAft>
              <a:buFont typeface="Arial" charset="0"/>
              <a:buNone/>
              <a:defRPr/>
            </a:pPr>
            <a:r>
              <a:rPr lang="cs-CZ" altLang="cs-CZ" sz="1800" b="1" dirty="0"/>
              <a:t>Úmluvu nepodepsaly: Angola, Egypt, a Somálsko. Podepsaly a neratifikovaly: Izrael a Barma. Sýrie je členem od 2013 po tlaku a hrozbách Západu. </a:t>
            </a:r>
            <a:endParaRPr lang="en-US" altLang="cs-CZ" sz="1800" b="1" dirty="0"/>
          </a:p>
        </p:txBody>
      </p:sp>
      <p:sp>
        <p:nvSpPr>
          <p:cNvPr id="15362" name="Nadpis 1">
            <a:extLst>
              <a:ext uri="{FF2B5EF4-FFF2-40B4-BE49-F238E27FC236}">
                <a16:creationId xmlns:a16="http://schemas.microsoft.com/office/drawing/2014/main" id="{E5A2604A-9863-0200-66B5-E84C51FE7DC9}"/>
              </a:ext>
            </a:extLst>
          </p:cNvPr>
          <p:cNvSpPr>
            <a:spLocks noGrp="1"/>
          </p:cNvSpPr>
          <p:nvPr>
            <p:ph type="title"/>
          </p:nvPr>
        </p:nvSpPr>
        <p:spPr>
          <a:xfrm>
            <a:off x="785813" y="0"/>
            <a:ext cx="7932737" cy="500063"/>
          </a:xfrm>
        </p:spPr>
        <p:txBody>
          <a:bodyPr>
            <a:normAutofit fontScale="90000"/>
          </a:bodyPr>
          <a:lstStyle/>
          <a:p>
            <a:pPr eaLnBrk="1" fontAlgn="auto" hangingPunct="1">
              <a:spcAft>
                <a:spcPts val="0"/>
              </a:spcAft>
              <a:defRPr/>
            </a:pPr>
            <a:r>
              <a:rPr lang="cs-CZ" altLang="cs-CZ" sz="3600" dirty="0"/>
              <a:t>OPCW</a:t>
            </a:r>
            <a:endParaRPr lang="en-US" altLang="cs-CZ" sz="3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Zástupný symbol pro obsah 2">
            <a:extLst>
              <a:ext uri="{FF2B5EF4-FFF2-40B4-BE49-F238E27FC236}">
                <a16:creationId xmlns:a16="http://schemas.microsoft.com/office/drawing/2014/main" id="{C3B4BAA8-58DE-C2A6-BD92-DB6337DED9A9}"/>
              </a:ext>
            </a:extLst>
          </p:cNvPr>
          <p:cNvSpPr>
            <a:spLocks noGrp="1"/>
          </p:cNvSpPr>
          <p:nvPr>
            <p:ph idx="1"/>
          </p:nvPr>
        </p:nvSpPr>
        <p:spPr>
          <a:xfrm>
            <a:off x="214313" y="428625"/>
            <a:ext cx="8929687" cy="6429375"/>
          </a:xfrm>
        </p:spPr>
        <p:txBody>
          <a:bodyPr>
            <a:normAutofit fontScale="92500" lnSpcReduction="20000"/>
          </a:bodyPr>
          <a:lstStyle/>
          <a:p>
            <a:pPr marL="365760" indent="-256032" algn="just" eaLnBrk="1" fontAlgn="auto" hangingPunct="1">
              <a:spcAft>
                <a:spcPts val="0"/>
              </a:spcAft>
              <a:buFont typeface="Arial" charset="0"/>
              <a:buNone/>
              <a:defRPr/>
            </a:pPr>
            <a:r>
              <a:rPr lang="cs-CZ" altLang="cs-CZ" sz="1800" b="1" dirty="0"/>
              <a:t>Úkoly OPCW</a:t>
            </a:r>
          </a:p>
          <a:p>
            <a:pPr marL="365760" indent="-256032" algn="just" eaLnBrk="1" fontAlgn="auto" hangingPunct="1">
              <a:spcAft>
                <a:spcPts val="0"/>
              </a:spcAft>
              <a:buFont typeface="Arial" charset="0"/>
              <a:buNone/>
              <a:defRPr/>
            </a:pPr>
            <a:r>
              <a:rPr lang="cs-CZ" altLang="cs-CZ" sz="1800" dirty="0"/>
              <a:t>1. chemické odzbrojení - likvidace stávajících zásob chemických zbraní, </a:t>
            </a:r>
          </a:p>
          <a:p>
            <a:pPr marL="365760" indent="-256032" algn="just" eaLnBrk="1" fontAlgn="auto" hangingPunct="1">
              <a:spcAft>
                <a:spcPts val="0"/>
              </a:spcAft>
              <a:buFont typeface="Arial" charset="0"/>
              <a:buNone/>
              <a:defRPr/>
            </a:pPr>
            <a:r>
              <a:rPr lang="cs-CZ" altLang="cs-CZ" sz="1800" dirty="0"/>
              <a:t>2. kontrola nešíření chemických zbraní prostřednictvím předkládání deklarací a notifikací jednotlivými smluvními státy a následnou verifikací deklarovaných údajů mezinárodními inspekčními týmy, </a:t>
            </a:r>
          </a:p>
          <a:p>
            <a:pPr marL="365760" indent="-256032" algn="just" eaLnBrk="1" fontAlgn="auto" hangingPunct="1">
              <a:spcAft>
                <a:spcPts val="0"/>
              </a:spcAft>
              <a:buFont typeface="Arial" charset="0"/>
              <a:buNone/>
              <a:defRPr/>
            </a:pPr>
            <a:r>
              <a:rPr lang="cs-CZ" altLang="cs-CZ" sz="1800" dirty="0"/>
              <a:t>3. pomoc smluvním státům a ochrana proti případnému použití chemických zbraní, </a:t>
            </a:r>
          </a:p>
          <a:p>
            <a:pPr marL="365760" indent="-256032" algn="just" eaLnBrk="1" fontAlgn="auto" hangingPunct="1">
              <a:spcAft>
                <a:spcPts val="0"/>
              </a:spcAft>
              <a:buFont typeface="Arial" charset="0"/>
              <a:buNone/>
              <a:defRPr/>
            </a:pPr>
            <a:r>
              <a:rPr lang="cs-CZ" altLang="cs-CZ" sz="1800" dirty="0"/>
              <a:t>4. mezinárodní spolupráce smluvních států v oblasti mírového využití chemického odvětví. </a:t>
            </a:r>
          </a:p>
          <a:p>
            <a:pPr marL="365760" indent="-256032" algn="just" eaLnBrk="1" fontAlgn="auto" hangingPunct="1">
              <a:spcAft>
                <a:spcPts val="0"/>
              </a:spcAft>
              <a:buFont typeface="Arial" charset="0"/>
              <a:buNone/>
              <a:defRPr/>
            </a:pPr>
            <a:endParaRPr lang="cs-CZ" altLang="cs-CZ" sz="1800" dirty="0"/>
          </a:p>
          <a:p>
            <a:pPr marL="365760" indent="-256032" algn="just" eaLnBrk="1" fontAlgn="auto" hangingPunct="1">
              <a:spcAft>
                <a:spcPts val="0"/>
              </a:spcAft>
              <a:buFont typeface="Arial" charset="0"/>
              <a:buNone/>
              <a:defRPr/>
            </a:pPr>
            <a:r>
              <a:rPr lang="cs-CZ" altLang="cs-CZ" sz="1800" dirty="0"/>
              <a:t>Česká republika (ČR) patří k zakládajícím členům OPCW. </a:t>
            </a:r>
            <a:r>
              <a:rPr lang="cs-CZ" altLang="cs-CZ" sz="1800" b="1" dirty="0"/>
              <a:t>Úmluvu podepsala na Konferenci smluvních stran v Paříži, kde byla 13. ledna 1993 a ratifikovala ji 6. března 1996. </a:t>
            </a:r>
            <a:r>
              <a:rPr lang="cs-CZ" altLang="cs-CZ" sz="1800" dirty="0"/>
              <a:t>Na činnosti OPCW se ČR aktivně účastní od samého začátku. </a:t>
            </a:r>
          </a:p>
          <a:p>
            <a:pPr marL="365760" indent="-256032" algn="just" eaLnBrk="1" fontAlgn="auto" hangingPunct="1">
              <a:spcAft>
                <a:spcPts val="0"/>
              </a:spcAft>
              <a:buFont typeface="Arial" charset="0"/>
              <a:buNone/>
              <a:defRPr/>
            </a:pPr>
            <a:endParaRPr lang="cs-CZ" altLang="cs-CZ" sz="1800" dirty="0"/>
          </a:p>
          <a:p>
            <a:pPr marL="365760" indent="-256032" algn="just" eaLnBrk="1" fontAlgn="auto" hangingPunct="1">
              <a:spcAft>
                <a:spcPts val="0"/>
              </a:spcAft>
              <a:buFont typeface="Arial" charset="0"/>
              <a:buNone/>
              <a:defRPr/>
            </a:pPr>
            <a:r>
              <a:rPr lang="cs-CZ" altLang="cs-CZ" sz="1800" dirty="0"/>
              <a:t>ČR se dlouhodobě podílí mj. na zlepšení kapacit Technického sekretariátu OPCW a smluvních států v oblasti ochrany a pomoci proti chemickým zbraním a na posílení regionální spolupráce národních orgánů zodpovědných za implementaci Úmluvy. </a:t>
            </a:r>
          </a:p>
          <a:p>
            <a:pPr marL="365760" indent="-256032" algn="just" eaLnBrk="1" fontAlgn="auto" hangingPunct="1">
              <a:spcAft>
                <a:spcPts val="0"/>
              </a:spcAft>
              <a:buFont typeface="Arial" charset="0"/>
              <a:buNone/>
              <a:defRPr/>
            </a:pPr>
            <a:endParaRPr lang="cs-CZ" altLang="cs-CZ" sz="1800" dirty="0"/>
          </a:p>
          <a:p>
            <a:pPr marL="365760" indent="-256032" algn="just" eaLnBrk="1" fontAlgn="auto" hangingPunct="1">
              <a:spcAft>
                <a:spcPts val="0"/>
              </a:spcAft>
              <a:buFont typeface="Arial" charset="0"/>
              <a:buNone/>
              <a:defRPr/>
            </a:pPr>
            <a:r>
              <a:rPr lang="cs-CZ" altLang="cs-CZ" sz="1800" b="1" dirty="0"/>
              <a:t>Národním orgánem zodpovědným za implementaci Úmluvy v ČR je Státní úřad pro jadernou bezpečnost.</a:t>
            </a:r>
          </a:p>
          <a:p>
            <a:pPr marL="365760" indent="-256032" algn="just" eaLnBrk="1" fontAlgn="auto" hangingPunct="1">
              <a:spcAft>
                <a:spcPts val="0"/>
              </a:spcAft>
              <a:buFont typeface="Arial" charset="0"/>
              <a:buNone/>
              <a:defRPr/>
            </a:pPr>
            <a:endParaRPr lang="cs-CZ" altLang="cs-CZ" sz="1800" b="1" dirty="0"/>
          </a:p>
          <a:p>
            <a:pPr marL="365760" indent="-256032" algn="just" eaLnBrk="1" fontAlgn="auto" hangingPunct="1">
              <a:spcAft>
                <a:spcPts val="0"/>
              </a:spcAft>
              <a:buFont typeface="Arial" charset="0"/>
              <a:buNone/>
              <a:defRPr/>
            </a:pPr>
            <a:r>
              <a:rPr lang="cs-CZ" altLang="cs-CZ" sz="1800" b="1" dirty="0"/>
              <a:t>V roce 2003 ČR poprvé poskytla finanční příspěvek 2 mil. Kč na likvidaci chemických zbraní v Ruské federaci (prostřednictvím spolupráce s Velkou Británií) </a:t>
            </a:r>
            <a:r>
              <a:rPr lang="cs-CZ" altLang="cs-CZ" sz="1800" dirty="0"/>
              <a:t>a připojila se tak k ostatním </a:t>
            </a:r>
            <a:r>
              <a:rPr lang="cs-CZ" altLang="cs-CZ" sz="1800" dirty="0" err="1"/>
              <a:t>donorským</a:t>
            </a:r>
            <a:r>
              <a:rPr lang="cs-CZ" altLang="cs-CZ" sz="1800" dirty="0"/>
              <a:t> zemím pomáhajícím Ruské federaci s likvidací jejích chemických zbraní. </a:t>
            </a:r>
            <a:endParaRPr lang="en-US" altLang="cs-CZ" sz="1800" b="1" dirty="0"/>
          </a:p>
        </p:txBody>
      </p:sp>
      <p:sp>
        <p:nvSpPr>
          <p:cNvPr id="16386" name="Nadpis 1">
            <a:extLst>
              <a:ext uri="{FF2B5EF4-FFF2-40B4-BE49-F238E27FC236}">
                <a16:creationId xmlns:a16="http://schemas.microsoft.com/office/drawing/2014/main" id="{5AFF5F87-8E35-4CD8-C3E2-4B98ECB7D8B1}"/>
              </a:ext>
            </a:extLst>
          </p:cNvPr>
          <p:cNvSpPr>
            <a:spLocks noGrp="1"/>
          </p:cNvSpPr>
          <p:nvPr>
            <p:ph type="title"/>
          </p:nvPr>
        </p:nvSpPr>
        <p:spPr>
          <a:xfrm>
            <a:off x="642938" y="0"/>
            <a:ext cx="8043862" cy="428625"/>
          </a:xfrm>
        </p:spPr>
        <p:txBody>
          <a:bodyPr>
            <a:normAutofit fontScale="90000"/>
          </a:bodyPr>
          <a:lstStyle/>
          <a:p>
            <a:pPr eaLnBrk="1" fontAlgn="auto" hangingPunct="1">
              <a:spcAft>
                <a:spcPts val="0"/>
              </a:spcAft>
              <a:defRPr/>
            </a:pPr>
            <a:r>
              <a:rPr lang="cs-CZ" altLang="cs-CZ" sz="3600"/>
              <a:t>OPCW - úkoly</a:t>
            </a:r>
            <a:endParaRPr lang="en-US" altLang="cs-CZ" sz="36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Zástupný symbol pro obsah 2">
            <a:extLst>
              <a:ext uri="{FF2B5EF4-FFF2-40B4-BE49-F238E27FC236}">
                <a16:creationId xmlns:a16="http://schemas.microsoft.com/office/drawing/2014/main" id="{A669E3C1-B27E-17FE-C81D-6DAE4CF8DAF5}"/>
              </a:ext>
            </a:extLst>
          </p:cNvPr>
          <p:cNvSpPr>
            <a:spLocks noGrp="1"/>
          </p:cNvSpPr>
          <p:nvPr>
            <p:ph idx="1"/>
          </p:nvPr>
        </p:nvSpPr>
        <p:spPr>
          <a:xfrm>
            <a:off x="214313" y="428625"/>
            <a:ext cx="8929687" cy="6429375"/>
          </a:xfrm>
        </p:spPr>
        <p:txBody>
          <a:bodyPr>
            <a:normAutofit fontScale="92500" lnSpcReduction="10000"/>
          </a:bodyPr>
          <a:lstStyle/>
          <a:p>
            <a:pPr marL="365760" indent="-256032" algn="just" eaLnBrk="1" fontAlgn="auto" hangingPunct="1">
              <a:spcAft>
                <a:spcPts val="0"/>
              </a:spcAft>
              <a:buFont typeface="Arial" charset="0"/>
              <a:buNone/>
              <a:defRPr/>
            </a:pPr>
            <a:r>
              <a:rPr lang="cs-CZ" altLang="cs-CZ" sz="1800" dirty="0"/>
              <a:t>V </a:t>
            </a:r>
            <a:r>
              <a:rPr lang="cs-CZ" altLang="cs-CZ" sz="1800" b="1" dirty="0"/>
              <a:t>době podpisu smlouvy bylo deklarováno téměř 72 000 tun chemických zbraní. V roce 2016 bylo dle OPWC likvidováno 98,5% deklarovaného množství těchto zbraní!</a:t>
            </a:r>
          </a:p>
          <a:p>
            <a:pPr marL="365760" indent="-256032" algn="just" eaLnBrk="1" fontAlgn="auto" hangingPunct="1">
              <a:spcAft>
                <a:spcPts val="0"/>
              </a:spcAft>
              <a:buFont typeface="Arial" charset="0"/>
              <a:buNone/>
              <a:defRPr/>
            </a:pPr>
            <a:endParaRPr lang="cs-CZ" altLang="cs-CZ" sz="1800" b="1" dirty="0"/>
          </a:p>
          <a:p>
            <a:pPr marL="365760" indent="-256032" algn="just" eaLnBrk="1" fontAlgn="auto" hangingPunct="1">
              <a:spcAft>
                <a:spcPts val="0"/>
              </a:spcAft>
              <a:buFont typeface="Arial" charset="0"/>
              <a:buNone/>
              <a:defRPr/>
            </a:pPr>
            <a:r>
              <a:rPr lang="cs-CZ" altLang="cs-CZ" sz="1800" b="1" dirty="0"/>
              <a:t>Od začátku platnosti Úmluvy, od dubna 1997 až do 28. února 2018, </a:t>
            </a:r>
            <a:r>
              <a:rPr lang="cs-CZ" altLang="cs-CZ" sz="1800" dirty="0"/>
              <a:t>OPCW provedla 4 884 kontrol na území 81 smluvních států, včetně 2 226 kontrol míst spojených s chemickými zbraněmi. </a:t>
            </a:r>
          </a:p>
          <a:p>
            <a:pPr marL="365760" indent="-256032" algn="just" eaLnBrk="1" fontAlgn="auto" hangingPunct="1">
              <a:spcAft>
                <a:spcPts val="0"/>
              </a:spcAft>
              <a:buFont typeface="Arial" charset="0"/>
              <a:buNone/>
              <a:defRPr/>
            </a:pPr>
            <a:endParaRPr lang="cs-CZ" altLang="cs-CZ" sz="1800" dirty="0"/>
          </a:p>
          <a:p>
            <a:pPr marL="365760" indent="-256032" algn="just" eaLnBrk="1" fontAlgn="auto" hangingPunct="1">
              <a:spcAft>
                <a:spcPts val="0"/>
              </a:spcAft>
              <a:buFont typeface="Arial" charset="0"/>
              <a:buNone/>
              <a:defRPr/>
            </a:pPr>
            <a:r>
              <a:rPr lang="cs-CZ" altLang="cs-CZ" sz="1800" b="1" dirty="0"/>
              <a:t>2016 – 305 inspekcí – každý rok organizace poskytuje podrobnou zprávu o aktivitách. </a:t>
            </a:r>
          </a:p>
          <a:p>
            <a:pPr marL="365760" indent="-256032" algn="just" eaLnBrk="1" fontAlgn="auto" hangingPunct="1">
              <a:spcAft>
                <a:spcPts val="0"/>
              </a:spcAft>
              <a:buFont typeface="Arial" charset="0"/>
              <a:buNone/>
              <a:defRPr/>
            </a:pPr>
            <a:endParaRPr lang="cs-CZ" altLang="cs-CZ" sz="1800" dirty="0"/>
          </a:p>
          <a:p>
            <a:pPr marL="365760" indent="-256032" algn="just" eaLnBrk="1" fontAlgn="auto" hangingPunct="1">
              <a:spcAft>
                <a:spcPts val="0"/>
              </a:spcAft>
              <a:buFont typeface="Arial" charset="0"/>
              <a:buNone/>
              <a:defRPr/>
            </a:pPr>
            <a:r>
              <a:rPr lang="cs-CZ" altLang="cs-CZ" sz="1800" dirty="0"/>
              <a:t>Z 227 deklarovaných míst inspekce navštívila 195 míst. </a:t>
            </a:r>
          </a:p>
          <a:p>
            <a:pPr marL="365760" indent="-256032" algn="just" eaLnBrk="1" fontAlgn="auto" hangingPunct="1">
              <a:spcAft>
                <a:spcPts val="0"/>
              </a:spcAft>
              <a:buFont typeface="Arial" charset="0"/>
              <a:buNone/>
              <a:defRPr/>
            </a:pPr>
            <a:endParaRPr lang="cs-CZ" altLang="cs-CZ" sz="1800" dirty="0"/>
          </a:p>
          <a:p>
            <a:pPr marL="365760" indent="-256032" algn="just" eaLnBrk="1" fontAlgn="auto" hangingPunct="1">
              <a:spcAft>
                <a:spcPts val="0"/>
              </a:spcAft>
              <a:buFont typeface="Arial" charset="0"/>
              <a:buNone/>
              <a:defRPr/>
            </a:pPr>
            <a:r>
              <a:rPr lang="cs-CZ" altLang="cs-CZ" sz="1800" dirty="0"/>
              <a:t> 100 % deklarovaných chemických zásob zbraní bylo inventarizováno a ověřeno a 100 % deklarovaných chemických výrobních zařízení pro chemické zbraně bylo inaktivováno.</a:t>
            </a:r>
          </a:p>
          <a:p>
            <a:pPr marL="365760" indent="-256032" algn="just" eaLnBrk="1" fontAlgn="auto" hangingPunct="1">
              <a:spcAft>
                <a:spcPts val="0"/>
              </a:spcAft>
              <a:buFont typeface="Arial" charset="0"/>
              <a:buNone/>
              <a:defRPr/>
            </a:pPr>
            <a:endParaRPr lang="cs-CZ" altLang="cs-CZ" sz="1800" dirty="0"/>
          </a:p>
          <a:p>
            <a:pPr marL="365760" indent="-256032" algn="just" eaLnBrk="1" fontAlgn="auto" hangingPunct="1">
              <a:spcAft>
                <a:spcPts val="0"/>
              </a:spcAft>
              <a:buFont typeface="Arial" charset="0"/>
              <a:buNone/>
              <a:defRPr/>
            </a:pPr>
            <a:r>
              <a:rPr lang="cs-CZ" altLang="cs-CZ" sz="1800" dirty="0"/>
              <a:t>Všechna zařízení jsou v režimu přísného bezprecedentního ověřování, přičemž 62 ze 70 takovýchto zařízení bylo OPCW buď zničeno (43) nebo převedeno k mírovým účelům (19). </a:t>
            </a:r>
          </a:p>
          <a:p>
            <a:pPr marL="365760" indent="-256032" algn="just" eaLnBrk="1" fontAlgn="auto" hangingPunct="1">
              <a:spcAft>
                <a:spcPts val="0"/>
              </a:spcAft>
              <a:buFont typeface="Arial" charset="0"/>
              <a:buNone/>
              <a:defRPr/>
            </a:pPr>
            <a:endParaRPr lang="cs-CZ" altLang="cs-CZ" sz="1800" dirty="0"/>
          </a:p>
          <a:p>
            <a:pPr marL="365760" indent="-256032" algn="just" eaLnBrk="1" fontAlgn="auto" hangingPunct="1">
              <a:spcAft>
                <a:spcPts val="0"/>
              </a:spcAft>
              <a:buFont typeface="Arial" charset="0"/>
              <a:buNone/>
              <a:defRPr/>
            </a:pPr>
            <a:r>
              <a:rPr lang="cs-CZ" altLang="cs-CZ" sz="1800" b="1" dirty="0"/>
              <a:t>Celkem 13 států členských zemí notifikovalo takováto zařízení </a:t>
            </a:r>
            <a:r>
              <a:rPr lang="cs-CZ" altLang="cs-CZ" sz="1800" dirty="0"/>
              <a:t>- Bosna a Hercegovina, Čína, Francie, Indie, Írán, Japonsko, Libye, Rusko, Srbsko, Velká Británie, Severní Irsko, USA a OPCW neuváděný stát.</a:t>
            </a:r>
          </a:p>
          <a:p>
            <a:pPr marL="365760" indent="-256032" algn="just" eaLnBrk="1" fontAlgn="auto" hangingPunct="1">
              <a:spcAft>
                <a:spcPts val="0"/>
              </a:spcAft>
              <a:buFont typeface="Arial" charset="0"/>
              <a:buNone/>
              <a:defRPr/>
            </a:pPr>
            <a:endParaRPr lang="cs-CZ" altLang="cs-CZ" sz="1800" dirty="0"/>
          </a:p>
        </p:txBody>
      </p:sp>
      <p:sp>
        <p:nvSpPr>
          <p:cNvPr id="17410" name="Nadpis 1">
            <a:extLst>
              <a:ext uri="{FF2B5EF4-FFF2-40B4-BE49-F238E27FC236}">
                <a16:creationId xmlns:a16="http://schemas.microsoft.com/office/drawing/2014/main" id="{8D7624B5-CEA1-7FF2-836A-22FA92799610}"/>
              </a:ext>
            </a:extLst>
          </p:cNvPr>
          <p:cNvSpPr>
            <a:spLocks noGrp="1"/>
          </p:cNvSpPr>
          <p:nvPr>
            <p:ph type="title"/>
          </p:nvPr>
        </p:nvSpPr>
        <p:spPr>
          <a:xfrm>
            <a:off x="642938" y="0"/>
            <a:ext cx="8043862" cy="511175"/>
          </a:xfrm>
        </p:spPr>
        <p:txBody>
          <a:bodyPr>
            <a:normAutofit fontScale="90000"/>
          </a:bodyPr>
          <a:lstStyle/>
          <a:p>
            <a:pPr eaLnBrk="1" fontAlgn="auto" hangingPunct="1">
              <a:spcAft>
                <a:spcPts val="0"/>
              </a:spcAft>
              <a:defRPr/>
            </a:pPr>
            <a:r>
              <a:rPr lang="cs-CZ" altLang="cs-CZ" sz="3600"/>
              <a:t>Výsledky Úmluvy</a:t>
            </a:r>
            <a:endParaRPr lang="en-US" altLang="cs-CZ" sz="36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Zástupný symbol pro obsah 2">
            <a:extLst>
              <a:ext uri="{FF2B5EF4-FFF2-40B4-BE49-F238E27FC236}">
                <a16:creationId xmlns:a16="http://schemas.microsoft.com/office/drawing/2014/main" id="{A55A646E-A112-8E9D-484A-5D3EFAC8A941}"/>
              </a:ext>
            </a:extLst>
          </p:cNvPr>
          <p:cNvSpPr>
            <a:spLocks noGrp="1"/>
          </p:cNvSpPr>
          <p:nvPr>
            <p:ph idx="1"/>
          </p:nvPr>
        </p:nvSpPr>
        <p:spPr>
          <a:xfrm>
            <a:off x="301625" y="1593850"/>
            <a:ext cx="8504238" cy="4572000"/>
          </a:xfrm>
        </p:spPr>
        <p:txBody>
          <a:bodyPr/>
          <a:lstStyle/>
          <a:p>
            <a:pPr marL="273050" indent="-273050" eaLnBrk="1" hangingPunct="1">
              <a:buFont typeface="Wingdings 2" pitchFamily="2" charset="2"/>
              <a:buChar char=""/>
            </a:pPr>
            <a:r>
              <a:rPr lang="cs-CZ" altLang="cs-CZ" sz="2400"/>
              <a:t>Co je režim?</a:t>
            </a:r>
          </a:p>
          <a:p>
            <a:pPr marL="273050" indent="-273050" eaLnBrk="1" hangingPunct="1">
              <a:buFont typeface="Wingdings 2" pitchFamily="2" charset="2"/>
              <a:buChar char=""/>
            </a:pPr>
            <a:r>
              <a:rPr lang="cs-CZ" altLang="cs-CZ" sz="2400"/>
              <a:t>Příklady mezinárodních bezpečnostních režimů.</a:t>
            </a:r>
          </a:p>
          <a:p>
            <a:pPr marL="273050" indent="-273050" eaLnBrk="1" hangingPunct="1">
              <a:buFont typeface="Wingdings 2" pitchFamily="2" charset="2"/>
              <a:buChar char=""/>
            </a:pPr>
            <a:r>
              <a:rPr lang="cs-CZ" altLang="cs-CZ" sz="2400"/>
              <a:t>Mezinárodní režim nešíření jaderných zbraní.</a:t>
            </a:r>
          </a:p>
          <a:p>
            <a:pPr marL="273050" indent="-273050" eaLnBrk="1" hangingPunct="1">
              <a:buFont typeface="Wingdings 2" pitchFamily="2" charset="2"/>
              <a:buChar char=""/>
            </a:pPr>
            <a:r>
              <a:rPr lang="cs-CZ" altLang="cs-CZ" sz="2400"/>
              <a:t>Mezinárodní režim zakazující chemické zbraně.</a:t>
            </a:r>
          </a:p>
          <a:p>
            <a:pPr marL="273050" indent="-273050" eaLnBrk="1" hangingPunct="1">
              <a:buFont typeface="Wingdings 2" pitchFamily="2" charset="2"/>
              <a:buChar char=""/>
            </a:pPr>
            <a:r>
              <a:rPr lang="cs-CZ" altLang="cs-CZ" sz="2400"/>
              <a:t>Režim kontroly konvenčních ozbrojených sil v Evropě. </a:t>
            </a:r>
          </a:p>
          <a:p>
            <a:pPr marL="273050" indent="-273050" eaLnBrk="1" hangingPunct="1">
              <a:buFont typeface="Wingdings 2" pitchFamily="2" charset="2"/>
              <a:buChar char=""/>
            </a:pPr>
            <a:r>
              <a:rPr lang="cs-CZ" altLang="cs-CZ" sz="2400"/>
              <a:t>Závěr.</a:t>
            </a:r>
          </a:p>
          <a:p>
            <a:pPr marL="273050" indent="-273050" eaLnBrk="1" hangingPunct="1">
              <a:buFont typeface="Wingdings 2" pitchFamily="2" charset="2"/>
              <a:buChar char=""/>
            </a:pPr>
            <a:r>
              <a:rPr lang="cs-CZ" altLang="cs-CZ" sz="2400"/>
              <a:t>Seznam literatury.</a:t>
            </a:r>
            <a:endParaRPr lang="en-US" altLang="cs-CZ" sz="2400"/>
          </a:p>
        </p:txBody>
      </p:sp>
      <p:sp>
        <p:nvSpPr>
          <p:cNvPr id="14338" name="Nadpis 1">
            <a:extLst>
              <a:ext uri="{FF2B5EF4-FFF2-40B4-BE49-F238E27FC236}">
                <a16:creationId xmlns:a16="http://schemas.microsoft.com/office/drawing/2014/main" id="{84313B16-ED16-25FE-2D91-923F19A0E41E}"/>
              </a:ext>
            </a:extLst>
          </p:cNvPr>
          <p:cNvSpPr>
            <a:spLocks noGrp="1"/>
          </p:cNvSpPr>
          <p:nvPr>
            <p:ph type="title"/>
          </p:nvPr>
        </p:nvSpPr>
        <p:spPr>
          <a:xfrm>
            <a:off x="714348" y="274638"/>
            <a:ext cx="7972452" cy="1011222"/>
          </a:xfrm>
        </p:spPr>
        <p:txBody>
          <a:bodyPr/>
          <a:lstStyle/>
          <a:p>
            <a:pPr eaLnBrk="1" fontAlgn="auto" hangingPunct="1">
              <a:spcAft>
                <a:spcPts val="0"/>
              </a:spcAft>
              <a:defRPr/>
            </a:pPr>
            <a:r>
              <a:rPr lang="cs-CZ" dirty="0"/>
              <a:t>Obsah prezentace</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Zástupný symbol pro obsah 2">
            <a:extLst>
              <a:ext uri="{FF2B5EF4-FFF2-40B4-BE49-F238E27FC236}">
                <a16:creationId xmlns:a16="http://schemas.microsoft.com/office/drawing/2014/main" id="{35A8300E-1605-A2AB-50D8-98F1F1059AA2}"/>
              </a:ext>
            </a:extLst>
          </p:cNvPr>
          <p:cNvSpPr>
            <a:spLocks noGrp="1"/>
          </p:cNvSpPr>
          <p:nvPr>
            <p:ph idx="1"/>
          </p:nvPr>
        </p:nvSpPr>
        <p:spPr>
          <a:xfrm>
            <a:off x="214313" y="714375"/>
            <a:ext cx="8929687" cy="6143625"/>
          </a:xfrm>
        </p:spPr>
        <p:txBody>
          <a:bodyPr>
            <a:normAutofit lnSpcReduction="10000"/>
          </a:bodyPr>
          <a:lstStyle/>
          <a:p>
            <a:pPr marL="365760" indent="-256032" eaLnBrk="1" fontAlgn="auto" hangingPunct="1">
              <a:spcAft>
                <a:spcPts val="0"/>
              </a:spcAft>
              <a:buFont typeface="Arial" charset="0"/>
              <a:buNone/>
              <a:defRPr/>
            </a:pPr>
            <a:r>
              <a:rPr lang="cs-CZ" altLang="cs-CZ" sz="2000" b="1" dirty="0"/>
              <a:t>USA vlastnily v době podpisu smlouvy 31 500 tun chemických zbraní – zlikvidovaly  cirka 90%.  USA s</a:t>
            </a:r>
            <a:r>
              <a:rPr lang="cs-CZ" altLang="cs-CZ" sz="2000" dirty="0"/>
              <a:t> likvidací začaly už v 80. letech z vlastní iniciativy, od 1993 závazné </a:t>
            </a:r>
            <a:r>
              <a:rPr lang="cs-CZ" altLang="cs-CZ" sz="2000" b="1" dirty="0"/>
              <a:t>– dokončení v 2023.</a:t>
            </a:r>
          </a:p>
          <a:p>
            <a:pPr marL="365760" indent="-256032" eaLnBrk="1" fontAlgn="auto" hangingPunct="1">
              <a:spcAft>
                <a:spcPts val="0"/>
              </a:spcAft>
              <a:buFont typeface="Arial" charset="0"/>
              <a:buNone/>
              <a:defRPr/>
            </a:pPr>
            <a:endParaRPr lang="cs-CZ" altLang="cs-CZ" sz="2000" dirty="0"/>
          </a:p>
          <a:p>
            <a:pPr marL="365760" indent="-256032" eaLnBrk="1" fontAlgn="auto" hangingPunct="1">
              <a:spcAft>
                <a:spcPts val="0"/>
              </a:spcAft>
              <a:buFont typeface="Arial" charset="0"/>
              <a:buNone/>
              <a:defRPr/>
            </a:pPr>
            <a:r>
              <a:rPr lang="cs-CZ" altLang="cs-CZ" sz="2000" dirty="0"/>
              <a:t>Rusko po přistoupení k mezinárodní úmluvě začalo likvidovat svůj chemický arzenál v roce </a:t>
            </a:r>
            <a:r>
              <a:rPr lang="cs-CZ" altLang="cs-CZ" sz="2000" b="1" dirty="0"/>
              <a:t>1996</a:t>
            </a:r>
            <a:r>
              <a:rPr lang="cs-CZ" altLang="cs-CZ" sz="2000" dirty="0"/>
              <a:t>, díky čemuž se o rok později mohlo stát členem Organizace pro zákaz chemických zbraní (OPWC). </a:t>
            </a:r>
            <a:r>
              <a:rPr lang="cs-CZ" altLang="cs-CZ" sz="2000" b="1" dirty="0"/>
              <a:t>Rusko v OPWC od 1997.</a:t>
            </a:r>
          </a:p>
          <a:p>
            <a:pPr marL="365760" indent="-256032" eaLnBrk="1" fontAlgn="auto" hangingPunct="1">
              <a:spcAft>
                <a:spcPts val="0"/>
              </a:spcAft>
              <a:buFont typeface="Arial" charset="0"/>
              <a:buNone/>
              <a:defRPr/>
            </a:pPr>
            <a:endParaRPr lang="cs-CZ" altLang="cs-CZ" sz="2000" dirty="0"/>
          </a:p>
          <a:p>
            <a:pPr marL="365760" indent="-256032" eaLnBrk="1" fontAlgn="auto" hangingPunct="1">
              <a:spcAft>
                <a:spcPts val="0"/>
              </a:spcAft>
              <a:buFont typeface="Arial" charset="0"/>
              <a:buNone/>
              <a:defRPr/>
            </a:pPr>
            <a:r>
              <a:rPr lang="cs-CZ" altLang="cs-CZ" sz="2000" b="1" dirty="0"/>
              <a:t>Rusko – 44 000 tun – zlikvidovalo cirka 60% - ještě 2015 zaostává za plánem – dle OPWC.</a:t>
            </a:r>
          </a:p>
          <a:p>
            <a:pPr marL="365760" indent="-256032" eaLnBrk="1" fontAlgn="auto" hangingPunct="1">
              <a:spcAft>
                <a:spcPts val="0"/>
              </a:spcAft>
              <a:buFont typeface="Arial" charset="0"/>
              <a:buNone/>
              <a:defRPr/>
            </a:pPr>
            <a:endParaRPr lang="cs-CZ" altLang="cs-CZ" sz="2000" b="1" dirty="0"/>
          </a:p>
          <a:p>
            <a:pPr marL="365760" indent="-256032" eaLnBrk="1" fontAlgn="auto" hangingPunct="1">
              <a:spcAft>
                <a:spcPts val="0"/>
              </a:spcAft>
              <a:buFont typeface="Arial" charset="0"/>
              <a:buNone/>
              <a:defRPr/>
            </a:pPr>
            <a:r>
              <a:rPr lang="cs-CZ" altLang="cs-CZ" sz="2000" b="1" dirty="0"/>
              <a:t>Dle Ruska </a:t>
            </a:r>
            <a:r>
              <a:rPr lang="pl-PL" altLang="cs-CZ" sz="2000" b="1" dirty="0"/>
              <a:t>mezi</a:t>
            </a:r>
            <a:r>
              <a:rPr lang="pl-PL" altLang="cs-CZ" sz="2000" dirty="0"/>
              <a:t> 2002 a do roku 2015 bylo zlikvidováno 92 procent plánovanho množství pro etapu. </a:t>
            </a:r>
            <a:endParaRPr lang="cs-CZ" altLang="cs-CZ" sz="2000" b="1" dirty="0"/>
          </a:p>
          <a:p>
            <a:pPr marL="365760" indent="-256032" eaLnBrk="1" fontAlgn="auto" hangingPunct="1">
              <a:spcAft>
                <a:spcPts val="0"/>
              </a:spcAft>
              <a:buFont typeface="Arial" charset="0"/>
              <a:buNone/>
              <a:defRPr/>
            </a:pPr>
            <a:endParaRPr lang="cs-CZ" altLang="cs-CZ" sz="2000" b="1" dirty="0"/>
          </a:p>
          <a:p>
            <a:pPr marL="365760" indent="-256032" eaLnBrk="1" fontAlgn="auto" hangingPunct="1">
              <a:spcAft>
                <a:spcPts val="0"/>
              </a:spcAft>
              <a:buFont typeface="Arial" charset="0"/>
              <a:buNone/>
              <a:defRPr/>
            </a:pPr>
            <a:r>
              <a:rPr lang="cs-CZ" altLang="cs-CZ" sz="2000" b="1" dirty="0"/>
              <a:t> 2017 –  Rusko hlásí dokončení likvidace. </a:t>
            </a:r>
          </a:p>
          <a:p>
            <a:pPr marL="365760" indent="-256032" eaLnBrk="1" fontAlgn="auto" hangingPunct="1">
              <a:spcAft>
                <a:spcPts val="0"/>
              </a:spcAft>
              <a:buFont typeface="Arial" charset="0"/>
              <a:buNone/>
              <a:defRPr/>
            </a:pPr>
            <a:endParaRPr lang="cs-CZ" altLang="cs-CZ" sz="2000" b="1" dirty="0"/>
          </a:p>
          <a:p>
            <a:pPr marL="365760" indent="-256032" eaLnBrk="1" fontAlgn="auto" hangingPunct="1">
              <a:spcAft>
                <a:spcPts val="0"/>
              </a:spcAft>
              <a:buFont typeface="Arial" charset="0"/>
              <a:buNone/>
              <a:defRPr/>
            </a:pPr>
            <a:r>
              <a:rPr lang="cs-CZ" altLang="cs-CZ" sz="2000" dirty="0"/>
              <a:t>Zprvu program finančně podporovaly USA a Kanada, později už ho plně hradila ruská vláda. Moskva uvedla, že celkem bylo vynaloženo 316 miliard rublů (120 miliard korun).</a:t>
            </a:r>
            <a:endParaRPr lang="cs-CZ" altLang="cs-CZ" sz="2000" b="1" dirty="0"/>
          </a:p>
          <a:p>
            <a:pPr marL="365760" indent="-256032" eaLnBrk="1" fontAlgn="auto" hangingPunct="1">
              <a:spcAft>
                <a:spcPts val="0"/>
              </a:spcAft>
              <a:buFont typeface="Arial" charset="0"/>
              <a:buNone/>
              <a:defRPr/>
            </a:pPr>
            <a:endParaRPr lang="cs-CZ" altLang="cs-CZ" sz="1800" dirty="0"/>
          </a:p>
        </p:txBody>
      </p:sp>
      <p:sp>
        <p:nvSpPr>
          <p:cNvPr id="18434" name="Nadpis 1">
            <a:extLst>
              <a:ext uri="{FF2B5EF4-FFF2-40B4-BE49-F238E27FC236}">
                <a16:creationId xmlns:a16="http://schemas.microsoft.com/office/drawing/2014/main" id="{3F866356-31FE-9FB5-9C51-4BAF0D576FB9}"/>
              </a:ext>
            </a:extLst>
          </p:cNvPr>
          <p:cNvSpPr>
            <a:spLocks noGrp="1"/>
          </p:cNvSpPr>
          <p:nvPr>
            <p:ph type="title"/>
          </p:nvPr>
        </p:nvSpPr>
        <p:spPr>
          <a:xfrm>
            <a:off x="642938" y="0"/>
            <a:ext cx="8043862" cy="511175"/>
          </a:xfrm>
        </p:spPr>
        <p:txBody>
          <a:bodyPr>
            <a:normAutofit fontScale="90000"/>
          </a:bodyPr>
          <a:lstStyle/>
          <a:p>
            <a:pPr eaLnBrk="1" fontAlgn="auto" hangingPunct="1">
              <a:spcAft>
                <a:spcPts val="0"/>
              </a:spcAft>
              <a:defRPr/>
            </a:pPr>
            <a:r>
              <a:rPr lang="cs-CZ" altLang="cs-CZ" sz="3600" dirty="0"/>
              <a:t>Rusko a USA</a:t>
            </a:r>
            <a:endParaRPr lang="en-US" altLang="cs-CZ" sz="3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a:extLst>
              <a:ext uri="{FF2B5EF4-FFF2-40B4-BE49-F238E27FC236}">
                <a16:creationId xmlns:a16="http://schemas.microsoft.com/office/drawing/2014/main" id="{AEBF6B29-BD93-6451-E5A4-2EB82029970C}"/>
              </a:ext>
            </a:extLst>
          </p:cNvPr>
          <p:cNvSpPr>
            <a:spLocks noGrp="1" noChangeArrowheads="1"/>
          </p:cNvSpPr>
          <p:nvPr>
            <p:ph idx="1"/>
          </p:nvPr>
        </p:nvSpPr>
        <p:spPr>
          <a:xfrm>
            <a:off x="0" y="500063"/>
            <a:ext cx="8929688" cy="6072187"/>
          </a:xfrm>
        </p:spPr>
        <p:txBody>
          <a:bodyPr>
            <a:normAutofit fontScale="70000" lnSpcReduction="20000"/>
          </a:bodyPr>
          <a:lstStyle/>
          <a:p>
            <a:pPr marL="365760" indent="-256032" algn="just" eaLnBrk="1" fontAlgn="auto" hangingPunct="1">
              <a:lnSpc>
                <a:spcPct val="120000"/>
              </a:lnSpc>
              <a:spcAft>
                <a:spcPts val="0"/>
              </a:spcAft>
              <a:buFontTx/>
              <a:buNone/>
              <a:defRPr/>
            </a:pPr>
            <a:r>
              <a:rPr lang="cs-CZ" altLang="cs-CZ" sz="2000" b="1" dirty="0"/>
              <a:t>Součásti</a:t>
            </a:r>
          </a:p>
          <a:p>
            <a:pPr marL="365760" indent="-256032" algn="just" eaLnBrk="1" fontAlgn="auto" hangingPunct="1">
              <a:lnSpc>
                <a:spcPct val="120000"/>
              </a:lnSpc>
              <a:spcAft>
                <a:spcPts val="0"/>
              </a:spcAft>
              <a:buFont typeface="Wingdings 3"/>
              <a:buNone/>
              <a:defRPr/>
            </a:pPr>
            <a:r>
              <a:rPr lang="cs-CZ" sz="2000" dirty="0">
                <a:hlinkClick r:id="rId2"/>
              </a:rPr>
              <a:t>Smlouva o konvenčních ozbrojených silách v Evropě </a:t>
            </a:r>
            <a:r>
              <a:rPr lang="cs-CZ" sz="2000" dirty="0"/>
              <a:t>(dále jen S-KOS) je považována za klíčový prvek evropské bezpečnosti. </a:t>
            </a:r>
          </a:p>
          <a:p>
            <a:pPr marL="365760" indent="-256032" algn="just" eaLnBrk="1" fontAlgn="auto" hangingPunct="1">
              <a:lnSpc>
                <a:spcPct val="120000"/>
              </a:lnSpc>
              <a:spcAft>
                <a:spcPts val="0"/>
              </a:spcAft>
              <a:buFont typeface="Wingdings 3"/>
              <a:buNone/>
              <a:defRPr/>
            </a:pPr>
            <a:r>
              <a:rPr lang="cs-CZ" sz="2000" dirty="0"/>
              <a:t>V platnost vstoupila 9. listopadu 1992.V současné době má 30 smluvních stran. </a:t>
            </a:r>
            <a:r>
              <a:rPr lang="cs-CZ" sz="2000" b="1" dirty="0"/>
              <a:t>Rusko ji opustilo v roce 2015.</a:t>
            </a:r>
          </a:p>
          <a:p>
            <a:pPr marL="365760" indent="-256032" algn="just" eaLnBrk="1" fontAlgn="auto" hangingPunct="1">
              <a:lnSpc>
                <a:spcPct val="120000"/>
              </a:lnSpc>
              <a:spcAft>
                <a:spcPts val="0"/>
              </a:spcAft>
              <a:buFont typeface="Wingdings 3"/>
              <a:buNone/>
              <a:defRPr/>
            </a:pPr>
            <a:endParaRPr lang="cs-CZ" altLang="cs-CZ" sz="2000" dirty="0"/>
          </a:p>
          <a:p>
            <a:pPr marL="365760" indent="-256032" algn="just" eaLnBrk="1" fontAlgn="auto" hangingPunct="1">
              <a:lnSpc>
                <a:spcPct val="120000"/>
              </a:lnSpc>
              <a:spcAft>
                <a:spcPts val="0"/>
              </a:spcAft>
              <a:buFont typeface="Wingdings 3"/>
              <a:buNone/>
              <a:defRPr/>
            </a:pPr>
            <a:r>
              <a:rPr lang="cs-CZ" sz="2000" dirty="0">
                <a:hlinkClick r:id="rId3"/>
              </a:rPr>
              <a:t>Smlouva o otevřeném nebi </a:t>
            </a:r>
            <a:r>
              <a:rPr lang="cs-CZ" sz="2000" dirty="0"/>
              <a:t>(dále jen S-ON), a to prostřednictvím jejího verifikačního a inspekčního mechanismu,  a Vídeňského dokumentu k opatřením na budování důvěry.</a:t>
            </a:r>
            <a:r>
              <a:rPr lang="cs-CZ" sz="2000" b="1" dirty="0"/>
              <a:t> </a:t>
            </a:r>
            <a:r>
              <a:rPr lang="cs-CZ" sz="2000" dirty="0"/>
              <a:t>Smlouva o otevřeném nebi byla podepsána v roce 1992 a </a:t>
            </a:r>
            <a:r>
              <a:rPr lang="cs-CZ" sz="2000" b="1" dirty="0"/>
              <a:t>začala platit 1. ledna 2002.</a:t>
            </a:r>
          </a:p>
          <a:p>
            <a:pPr marL="365760" indent="-256032" algn="just" eaLnBrk="1" fontAlgn="auto" hangingPunct="1">
              <a:lnSpc>
                <a:spcPct val="120000"/>
              </a:lnSpc>
              <a:spcAft>
                <a:spcPts val="0"/>
              </a:spcAft>
              <a:buFont typeface="Wingdings 3"/>
              <a:buNone/>
              <a:defRPr/>
            </a:pPr>
            <a:endParaRPr lang="cs-CZ" altLang="cs-CZ" sz="2000" dirty="0"/>
          </a:p>
          <a:p>
            <a:pPr marL="365760" indent="-256032" algn="just" eaLnBrk="1" fontAlgn="auto" hangingPunct="1">
              <a:lnSpc>
                <a:spcPct val="120000"/>
              </a:lnSpc>
              <a:spcAft>
                <a:spcPts val="0"/>
              </a:spcAft>
              <a:buFont typeface="Wingdings 3"/>
              <a:buNone/>
              <a:defRPr/>
            </a:pPr>
            <a:r>
              <a:rPr lang="cs-CZ" sz="2000" dirty="0">
                <a:hlinkClick r:id="rId4"/>
              </a:rPr>
              <a:t>Vídeňský dokument 2011 (VD-11) </a:t>
            </a:r>
            <a:r>
              <a:rPr lang="cs-CZ" sz="2000" dirty="0"/>
              <a:t>- slouží k budování opatření ke zvyšování důvěry a transparentnosti (</a:t>
            </a:r>
            <a:r>
              <a:rPr lang="cs-CZ" sz="2000" dirty="0" err="1"/>
              <a:t>CSBMs</a:t>
            </a:r>
            <a:r>
              <a:rPr lang="cs-CZ" sz="2000" dirty="0"/>
              <a:t>) mezi účastnickými státy OBSE. </a:t>
            </a:r>
          </a:p>
          <a:p>
            <a:pPr marL="365760" indent="-256032" algn="just" eaLnBrk="1" fontAlgn="auto" hangingPunct="1">
              <a:lnSpc>
                <a:spcPct val="120000"/>
              </a:lnSpc>
              <a:spcAft>
                <a:spcPts val="0"/>
              </a:spcAft>
              <a:buFont typeface="Wingdings 3"/>
              <a:buNone/>
              <a:defRPr/>
            </a:pPr>
            <a:endParaRPr lang="cs-CZ" sz="2000" dirty="0"/>
          </a:p>
          <a:p>
            <a:pPr marL="365760" indent="-256032" algn="just" eaLnBrk="1" fontAlgn="auto" hangingPunct="1">
              <a:lnSpc>
                <a:spcPct val="120000"/>
              </a:lnSpc>
              <a:spcAft>
                <a:spcPts val="0"/>
              </a:spcAft>
              <a:buFont typeface="Wingdings 3"/>
              <a:buNone/>
              <a:defRPr/>
            </a:pPr>
            <a:r>
              <a:rPr lang="cs-CZ" sz="2000" dirty="0"/>
              <a:t>VD-11 obsahuje politicky závazná opatření, jejichž cílem je zajistit větší otevřenost a transparentnost vojenských aktivit v regionu OBSE. </a:t>
            </a:r>
            <a:r>
              <a:rPr lang="cs-CZ" sz="2000" b="1" dirty="0"/>
              <a:t>Jedná se zejména o výměnu informací, inspekce, ověřovací návštěvy (včetně opatření za účelem rozptýlení obav v souvislosti s neobvyklými vojenskými aktivitami),</a:t>
            </a:r>
            <a:r>
              <a:rPr lang="cs-CZ" sz="2000" dirty="0"/>
              <a:t> ukázky vojenské techniky a zařízení  a jiné vojenské kontakty podle ustanovení VD-11.</a:t>
            </a:r>
          </a:p>
          <a:p>
            <a:pPr marL="365760" indent="-256032" algn="just" eaLnBrk="1" fontAlgn="auto" hangingPunct="1">
              <a:lnSpc>
                <a:spcPct val="120000"/>
              </a:lnSpc>
              <a:spcAft>
                <a:spcPts val="0"/>
              </a:spcAft>
              <a:buFont typeface="Wingdings 3"/>
              <a:buNone/>
              <a:defRPr/>
            </a:pPr>
            <a:endParaRPr lang="cs-CZ" sz="2000" dirty="0">
              <a:hlinkClick r:id="rId5"/>
            </a:endParaRPr>
          </a:p>
          <a:p>
            <a:pPr marL="365760" indent="-256032" algn="just" eaLnBrk="1" fontAlgn="auto" hangingPunct="1">
              <a:lnSpc>
                <a:spcPct val="120000"/>
              </a:lnSpc>
              <a:spcAft>
                <a:spcPts val="0"/>
              </a:spcAft>
              <a:buFont typeface="Wingdings 3"/>
              <a:buNone/>
              <a:defRPr/>
            </a:pPr>
            <a:r>
              <a:rPr lang="cs-CZ" sz="2000" dirty="0">
                <a:hlinkClick r:id="rId5"/>
              </a:rPr>
              <a:t>Kodex chování v politicko-vojenských aspektech bezpečnosti (</a:t>
            </a:r>
            <a:r>
              <a:rPr lang="cs-CZ" sz="2000" dirty="0" err="1">
                <a:hlinkClick r:id="rId5"/>
              </a:rPr>
              <a:t>Code</a:t>
            </a:r>
            <a:r>
              <a:rPr lang="cs-CZ" sz="2000" dirty="0">
                <a:hlinkClick r:id="rId5"/>
              </a:rPr>
              <a:t> </a:t>
            </a:r>
            <a:r>
              <a:rPr lang="cs-CZ" sz="2000" dirty="0" err="1">
                <a:hlinkClick r:id="rId5"/>
              </a:rPr>
              <a:t>of</a:t>
            </a:r>
            <a:r>
              <a:rPr lang="cs-CZ" sz="2000" dirty="0">
                <a:hlinkClick r:id="rId5"/>
              </a:rPr>
              <a:t> </a:t>
            </a:r>
            <a:r>
              <a:rPr lang="cs-CZ" sz="2000" dirty="0" err="1">
                <a:hlinkClick r:id="rId5"/>
              </a:rPr>
              <a:t>Conduct</a:t>
            </a:r>
            <a:r>
              <a:rPr lang="cs-CZ" sz="2000" dirty="0">
                <a:hlinkClick r:id="rId5"/>
              </a:rPr>
              <a:t> on </a:t>
            </a:r>
            <a:r>
              <a:rPr lang="cs-CZ" sz="2000" dirty="0" err="1">
                <a:hlinkClick r:id="rId5"/>
              </a:rPr>
              <a:t>Politico</a:t>
            </a:r>
            <a:r>
              <a:rPr lang="cs-CZ" sz="2000" dirty="0">
                <a:hlinkClick r:id="rId5"/>
              </a:rPr>
              <a:t>-</a:t>
            </a:r>
            <a:r>
              <a:rPr lang="cs-CZ" sz="2000" dirty="0" err="1">
                <a:hlinkClick r:id="rId5"/>
              </a:rPr>
              <a:t>Military</a:t>
            </a:r>
            <a:r>
              <a:rPr lang="cs-CZ" sz="2000" dirty="0">
                <a:hlinkClick r:id="rId5"/>
              </a:rPr>
              <a:t> </a:t>
            </a:r>
            <a:r>
              <a:rPr lang="cs-CZ" sz="2000" dirty="0" err="1">
                <a:hlinkClick r:id="rId5"/>
              </a:rPr>
              <a:t>Aspects</a:t>
            </a:r>
            <a:r>
              <a:rPr lang="cs-CZ" sz="2000" dirty="0">
                <a:hlinkClick r:id="rId5"/>
              </a:rPr>
              <a:t> </a:t>
            </a:r>
            <a:r>
              <a:rPr lang="cs-CZ" sz="2000" dirty="0" err="1">
                <a:hlinkClick r:id="rId5"/>
              </a:rPr>
              <a:t>of</a:t>
            </a:r>
            <a:r>
              <a:rPr lang="cs-CZ" sz="2000" dirty="0">
                <a:hlinkClick r:id="rId5"/>
              </a:rPr>
              <a:t> </a:t>
            </a:r>
            <a:r>
              <a:rPr lang="cs-CZ" sz="2000" dirty="0" err="1">
                <a:hlinkClick r:id="rId5"/>
              </a:rPr>
              <a:t>Security</a:t>
            </a:r>
            <a:r>
              <a:rPr lang="cs-CZ" sz="2000" dirty="0">
                <a:hlinkClick r:id="rId5"/>
              </a:rPr>
              <a:t>)</a:t>
            </a:r>
            <a:r>
              <a:rPr lang="cs-CZ" sz="2000" dirty="0"/>
              <a:t> – </a:t>
            </a:r>
            <a:r>
              <a:rPr lang="cs-CZ" sz="2000" b="1" dirty="0"/>
              <a:t>1994 </a:t>
            </a:r>
          </a:p>
          <a:p>
            <a:pPr marL="365760" indent="-256032" algn="just" eaLnBrk="1" fontAlgn="auto" hangingPunct="1">
              <a:lnSpc>
                <a:spcPct val="120000"/>
              </a:lnSpc>
              <a:spcAft>
                <a:spcPts val="0"/>
              </a:spcAft>
              <a:buFont typeface="Wingdings 3"/>
              <a:buNone/>
              <a:defRPr/>
            </a:pPr>
            <a:endParaRPr lang="cs-CZ" sz="2000" dirty="0"/>
          </a:p>
          <a:p>
            <a:pPr marL="365760" indent="-256032" algn="just" eaLnBrk="1" fontAlgn="auto" hangingPunct="1">
              <a:lnSpc>
                <a:spcPct val="120000"/>
              </a:lnSpc>
              <a:spcAft>
                <a:spcPts val="0"/>
              </a:spcAft>
              <a:buFont typeface="Wingdings 3"/>
              <a:buNone/>
              <a:defRPr/>
            </a:pPr>
            <a:r>
              <a:rPr lang="cs-CZ" sz="2000" dirty="0"/>
              <a:t>Komplex principů a norem, které mají účastnické státy OBSE uplatňovat k zajištění demokratické kontroly ozbrojených a bezpečnostních sil, ochraně lidských práv příslušníků ozbrojených sil a respektu k mezinárodnímu humanitárnímu právu.</a:t>
            </a:r>
            <a:endParaRPr lang="cs-CZ" altLang="cs-CZ" sz="2000" dirty="0"/>
          </a:p>
          <a:p>
            <a:pPr marL="365760" indent="-256032" algn="just" eaLnBrk="1" fontAlgn="auto" hangingPunct="1">
              <a:lnSpc>
                <a:spcPct val="120000"/>
              </a:lnSpc>
              <a:spcAft>
                <a:spcPts val="0"/>
              </a:spcAft>
              <a:buFont typeface="Wingdings 3"/>
              <a:buNone/>
              <a:defRPr/>
            </a:pPr>
            <a:endParaRPr lang="cs-CZ" altLang="cs-CZ" sz="2000" dirty="0"/>
          </a:p>
          <a:p>
            <a:pPr marL="365760" indent="-256032" algn="just" eaLnBrk="1" fontAlgn="auto" hangingPunct="1">
              <a:lnSpc>
                <a:spcPct val="120000"/>
              </a:lnSpc>
              <a:spcAft>
                <a:spcPts val="0"/>
              </a:spcAft>
              <a:buFontTx/>
              <a:buNone/>
              <a:defRPr/>
            </a:pPr>
            <a:endParaRPr lang="cs-CZ" altLang="cs-CZ" sz="1800" dirty="0"/>
          </a:p>
          <a:p>
            <a:pPr marL="365760" indent="-256032" algn="just" eaLnBrk="1" fontAlgn="auto" hangingPunct="1">
              <a:lnSpc>
                <a:spcPct val="120000"/>
              </a:lnSpc>
              <a:spcAft>
                <a:spcPts val="0"/>
              </a:spcAft>
              <a:buFontTx/>
              <a:buNone/>
              <a:defRPr/>
            </a:pPr>
            <a:endParaRPr lang="cs-CZ" altLang="cs-CZ" sz="1800" dirty="0"/>
          </a:p>
        </p:txBody>
      </p:sp>
      <p:sp>
        <p:nvSpPr>
          <p:cNvPr id="30723" name="Zástupný symbol pro číslo snímku 5">
            <a:extLst>
              <a:ext uri="{FF2B5EF4-FFF2-40B4-BE49-F238E27FC236}">
                <a16:creationId xmlns:a16="http://schemas.microsoft.com/office/drawing/2014/main" id="{B2DE51B4-1B23-A723-9803-FAF9DDA08A8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itchFamily="2"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fld id="{831E53BE-F608-6541-9719-B39B49D00DD6}" type="slidenum">
              <a:rPr lang="cs-CZ" altLang="cs-CZ" sz="1000">
                <a:latin typeface="Arial" panose="020B0604020202020204" pitchFamily="34" charset="0"/>
              </a:rPr>
              <a:pPr>
                <a:spcBef>
                  <a:spcPct val="0"/>
                </a:spcBef>
                <a:buClrTx/>
                <a:buSzTx/>
                <a:buFontTx/>
                <a:buNone/>
              </a:pPr>
              <a:t>21</a:t>
            </a:fld>
            <a:endParaRPr lang="cs-CZ" altLang="cs-CZ" sz="1000">
              <a:latin typeface="Arial" panose="020B0604020202020204" pitchFamily="34" charset="0"/>
            </a:endParaRPr>
          </a:p>
        </p:txBody>
      </p:sp>
      <p:sp>
        <p:nvSpPr>
          <p:cNvPr id="19458" name="Rectangle 2">
            <a:extLst>
              <a:ext uri="{FF2B5EF4-FFF2-40B4-BE49-F238E27FC236}">
                <a16:creationId xmlns:a16="http://schemas.microsoft.com/office/drawing/2014/main" id="{946C8090-F9D5-DB4B-FFB0-D2C202D74D53}"/>
              </a:ext>
            </a:extLst>
          </p:cNvPr>
          <p:cNvSpPr>
            <a:spLocks noGrp="1" noChangeArrowheads="1"/>
          </p:cNvSpPr>
          <p:nvPr>
            <p:ph type="title"/>
          </p:nvPr>
        </p:nvSpPr>
        <p:spPr>
          <a:xfrm>
            <a:off x="539750" y="115888"/>
            <a:ext cx="8064500" cy="384154"/>
          </a:xfrm>
        </p:spPr>
        <p:txBody>
          <a:bodyPr>
            <a:normAutofit fontScale="90000"/>
          </a:bodyPr>
          <a:lstStyle/>
          <a:p>
            <a:pPr eaLnBrk="1" fontAlgn="auto" hangingPunct="1">
              <a:spcAft>
                <a:spcPts val="0"/>
              </a:spcAft>
              <a:defRPr/>
            </a:pPr>
            <a:r>
              <a:rPr lang="cs-CZ" altLang="cs-CZ" sz="2800" dirty="0"/>
              <a:t>Režim kontroly konvenčního zbrojení v Evropě</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a:extLst>
              <a:ext uri="{FF2B5EF4-FFF2-40B4-BE49-F238E27FC236}">
                <a16:creationId xmlns:a16="http://schemas.microsoft.com/office/drawing/2014/main" id="{CFD52B15-204F-112F-245F-1C04D32410A9}"/>
              </a:ext>
            </a:extLst>
          </p:cNvPr>
          <p:cNvSpPr>
            <a:spLocks noGrp="1"/>
          </p:cNvSpPr>
          <p:nvPr>
            <p:ph idx="1"/>
          </p:nvPr>
        </p:nvSpPr>
        <p:spPr>
          <a:xfrm>
            <a:off x="107950" y="692150"/>
            <a:ext cx="8678863" cy="6523038"/>
          </a:xfrm>
        </p:spPr>
        <p:txBody>
          <a:bodyPr/>
          <a:lstStyle/>
          <a:p>
            <a:pPr algn="just" eaLnBrk="1" hangingPunct="1">
              <a:lnSpc>
                <a:spcPct val="80000"/>
              </a:lnSpc>
              <a:buFontTx/>
              <a:buNone/>
            </a:pPr>
            <a:r>
              <a:rPr lang="cs-CZ" altLang="cs-CZ" sz="1800" b="1" dirty="0"/>
              <a:t>1985 – nástup Gorbačova v SSSR </a:t>
            </a:r>
            <a:r>
              <a:rPr lang="cs-CZ" altLang="cs-CZ" sz="1800" dirty="0"/>
              <a:t>– pozvolná změna sovětské zahraniční politiky. Ustoupení od řady v minulosti tvrdě prosazovaných principů ZP SSSR, akceleroval i helsinský proces. </a:t>
            </a:r>
          </a:p>
          <a:p>
            <a:pPr algn="just" eaLnBrk="1" hangingPunct="1">
              <a:lnSpc>
                <a:spcPct val="80000"/>
              </a:lnSpc>
              <a:buFontTx/>
              <a:buNone/>
            </a:pPr>
            <a:endParaRPr lang="cs-CZ" altLang="cs-CZ" sz="1800" dirty="0"/>
          </a:p>
          <a:p>
            <a:pPr algn="just" eaLnBrk="1" hangingPunct="1">
              <a:lnSpc>
                <a:spcPct val="80000"/>
              </a:lnSpc>
              <a:buFontTx/>
              <a:buNone/>
            </a:pPr>
            <a:r>
              <a:rPr lang="cs-CZ" altLang="cs-CZ" sz="1800" dirty="0"/>
              <a:t>Klíčová „</a:t>
            </a:r>
            <a:r>
              <a:rPr lang="cs-CZ" altLang="cs-CZ" sz="1800" b="1" dirty="0"/>
              <a:t>Následná schůzka konference o bezpečnosti a spolupráci v Evropě“, pořádaná ve Vídni mezi lety 1986–1989,.</a:t>
            </a:r>
          </a:p>
          <a:p>
            <a:pPr algn="just" eaLnBrk="1" hangingPunct="1">
              <a:lnSpc>
                <a:spcPct val="80000"/>
              </a:lnSpc>
              <a:buFontTx/>
              <a:buNone/>
            </a:pPr>
            <a:endParaRPr lang="cs-CZ" altLang="cs-CZ" sz="1800" dirty="0"/>
          </a:p>
          <a:p>
            <a:pPr algn="just" eaLnBrk="1" hangingPunct="1">
              <a:lnSpc>
                <a:spcPct val="80000"/>
              </a:lnSpc>
              <a:buFontTx/>
              <a:buNone/>
            </a:pPr>
            <a:r>
              <a:rPr lang="cs-CZ" altLang="cs-CZ" sz="1800" dirty="0"/>
              <a:t>Dohoda na dalších jednáních o snížení konvenčních ozbrojených sil v Evropě, konkrétněji v prostoru vymezeném Atlantikem a Uralem.</a:t>
            </a:r>
          </a:p>
          <a:p>
            <a:pPr algn="just" eaLnBrk="1" hangingPunct="1">
              <a:lnSpc>
                <a:spcPct val="80000"/>
              </a:lnSpc>
              <a:buFontTx/>
              <a:buNone/>
            </a:pPr>
            <a:endParaRPr lang="cs-CZ" altLang="cs-CZ" sz="1800" dirty="0"/>
          </a:p>
          <a:p>
            <a:pPr algn="just" eaLnBrk="1" hangingPunct="1">
              <a:lnSpc>
                <a:spcPct val="80000"/>
              </a:lnSpc>
              <a:buFontTx/>
              <a:buNone/>
            </a:pPr>
            <a:r>
              <a:rPr lang="cs-CZ" altLang="cs-CZ" sz="1800" dirty="0"/>
              <a:t>Pokroku v oblasti jednání o konvenčních ozbrojených silách v Evropě bylo dosaženo po zahájení reforem v socialistických státech jak v oblasti vnitřní, tak i zahraniční politiky.</a:t>
            </a:r>
          </a:p>
          <a:p>
            <a:pPr algn="just" eaLnBrk="1" hangingPunct="1">
              <a:lnSpc>
                <a:spcPct val="80000"/>
              </a:lnSpc>
              <a:buFontTx/>
              <a:buNone/>
            </a:pPr>
            <a:endParaRPr lang="cs-CZ" altLang="cs-CZ" sz="1800" dirty="0"/>
          </a:p>
          <a:p>
            <a:pPr algn="just" eaLnBrk="1" hangingPunct="1">
              <a:lnSpc>
                <a:spcPct val="80000"/>
              </a:lnSpc>
              <a:buFontTx/>
              <a:buNone/>
            </a:pPr>
            <a:r>
              <a:rPr lang="cs-CZ" altLang="cs-CZ" sz="1800" dirty="0"/>
              <a:t>Je tedy jasné, kdo v 70. a 80. letech blokoval MBFR !</a:t>
            </a:r>
          </a:p>
          <a:p>
            <a:pPr algn="just" eaLnBrk="1" hangingPunct="1">
              <a:lnSpc>
                <a:spcPct val="80000"/>
              </a:lnSpc>
              <a:buFontTx/>
              <a:buNone/>
            </a:pPr>
            <a:endParaRPr lang="cs-CZ" altLang="cs-CZ" sz="1800" dirty="0"/>
          </a:p>
          <a:p>
            <a:pPr algn="just" eaLnBrk="1" hangingPunct="1">
              <a:lnSpc>
                <a:spcPct val="80000"/>
              </a:lnSpc>
              <a:buFont typeface="Arial" panose="020B0604020202020204" pitchFamily="34" charset="0"/>
              <a:buNone/>
            </a:pPr>
            <a:r>
              <a:rPr lang="cs-CZ" altLang="cs-CZ" sz="1800" b="1" dirty="0"/>
              <a:t>Gorbačov potřeboval porozumění se Západem, aby získal prostředky pro reformu socialismu – snížení militarizace země. </a:t>
            </a:r>
          </a:p>
          <a:p>
            <a:pPr algn="just" eaLnBrk="1" hangingPunct="1">
              <a:lnSpc>
                <a:spcPct val="80000"/>
              </a:lnSpc>
              <a:buFont typeface="Arial" panose="020B0604020202020204" pitchFamily="34" charset="0"/>
              <a:buNone/>
            </a:pPr>
            <a:endParaRPr lang="cs-CZ" altLang="cs-CZ" sz="1800" b="1" dirty="0"/>
          </a:p>
          <a:p>
            <a:pPr algn="just" eaLnBrk="1" hangingPunct="1">
              <a:lnSpc>
                <a:spcPct val="80000"/>
              </a:lnSpc>
              <a:buFont typeface="Arial" panose="020B0604020202020204" pitchFamily="34" charset="0"/>
              <a:buNone/>
            </a:pPr>
            <a:r>
              <a:rPr lang="cs-CZ" altLang="cs-CZ" sz="1800" dirty="0"/>
              <a:t>Návrh Michaila Gorbačova z dubna roku 1986 na podstatnou redukci konvenčních ozbrojených sil od Atlantiku po Ural, včetně přijetí postupů pro verifikaci a kontrolu. </a:t>
            </a:r>
          </a:p>
          <a:p>
            <a:pPr algn="just" eaLnBrk="1" hangingPunct="1">
              <a:lnSpc>
                <a:spcPct val="80000"/>
              </a:lnSpc>
              <a:buFont typeface="Arial" panose="020B0604020202020204" pitchFamily="34" charset="0"/>
              <a:buNone/>
            </a:pPr>
            <a:endParaRPr lang="cs-CZ" altLang="cs-CZ" sz="1800" dirty="0"/>
          </a:p>
          <a:p>
            <a:pPr algn="just" eaLnBrk="1" hangingPunct="1">
              <a:lnSpc>
                <a:spcPct val="80000"/>
              </a:lnSpc>
              <a:buFont typeface="Arial" panose="020B0604020202020204" pitchFamily="34" charset="0"/>
              <a:buNone/>
            </a:pPr>
            <a:r>
              <a:rPr lang="cs-CZ" altLang="cs-CZ" sz="1800" b="1" dirty="0"/>
              <a:t>SSSR připustil možnost provádění oboustranných inspekcí – ohniskem sváru všech předcházejících návrhů – revoluční obrat!</a:t>
            </a:r>
          </a:p>
          <a:p>
            <a:pPr algn="just" eaLnBrk="1" hangingPunct="1">
              <a:lnSpc>
                <a:spcPct val="80000"/>
              </a:lnSpc>
              <a:buFontTx/>
              <a:buNone/>
            </a:pPr>
            <a:endParaRPr lang="cs-CZ" altLang="cs-CZ" sz="1800" b="1" dirty="0"/>
          </a:p>
        </p:txBody>
      </p:sp>
      <p:sp>
        <p:nvSpPr>
          <p:cNvPr id="31747" name="Zástupný symbol pro číslo snímku 5">
            <a:extLst>
              <a:ext uri="{FF2B5EF4-FFF2-40B4-BE49-F238E27FC236}">
                <a16:creationId xmlns:a16="http://schemas.microsoft.com/office/drawing/2014/main" id="{95C71C53-84B0-C8DB-DA6C-F1E64693BD1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itchFamily="2"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fld id="{9996CF39-8F0B-9D49-A37B-4224FFA9BCD9}" type="slidenum">
              <a:rPr lang="cs-CZ" altLang="cs-CZ" sz="1000">
                <a:latin typeface="Arial" panose="020B0604020202020204" pitchFamily="34" charset="0"/>
              </a:rPr>
              <a:pPr>
                <a:spcBef>
                  <a:spcPct val="0"/>
                </a:spcBef>
                <a:buClrTx/>
                <a:buSzTx/>
                <a:buFontTx/>
                <a:buNone/>
              </a:pPr>
              <a:t>22</a:t>
            </a:fld>
            <a:endParaRPr lang="cs-CZ" altLang="cs-CZ" sz="1000">
              <a:latin typeface="Arial" panose="020B0604020202020204" pitchFamily="34" charset="0"/>
            </a:endParaRPr>
          </a:p>
        </p:txBody>
      </p:sp>
      <p:sp>
        <p:nvSpPr>
          <p:cNvPr id="26626" name="Rectangle 2">
            <a:extLst>
              <a:ext uri="{FF2B5EF4-FFF2-40B4-BE49-F238E27FC236}">
                <a16:creationId xmlns:a16="http://schemas.microsoft.com/office/drawing/2014/main" id="{5B0DF6CE-459A-2D49-272D-F0B65FE2E139}"/>
              </a:ext>
            </a:extLst>
          </p:cNvPr>
          <p:cNvSpPr>
            <a:spLocks noGrp="1" noChangeArrowheads="1"/>
          </p:cNvSpPr>
          <p:nvPr>
            <p:ph type="title"/>
          </p:nvPr>
        </p:nvSpPr>
        <p:spPr>
          <a:xfrm>
            <a:off x="142844" y="115888"/>
            <a:ext cx="8858312" cy="576262"/>
          </a:xfrm>
        </p:spPr>
        <p:txBody>
          <a:bodyPr>
            <a:normAutofit fontScale="90000"/>
          </a:bodyPr>
          <a:lstStyle/>
          <a:p>
            <a:pPr eaLnBrk="1" fontAlgn="auto" hangingPunct="1">
              <a:spcAft>
                <a:spcPts val="0"/>
              </a:spcAft>
              <a:defRPr/>
            </a:pPr>
            <a:r>
              <a:rPr lang="cs-CZ" altLang="cs-CZ" sz="2800" dirty="0"/>
              <a:t>Konvenční zbrojení a odzbrojení  - nástup </a:t>
            </a:r>
            <a:r>
              <a:rPr lang="cs-CZ" altLang="cs-CZ" sz="2800" dirty="0" err="1"/>
              <a:t>Gorbačova</a:t>
            </a:r>
            <a:r>
              <a:rPr lang="cs-CZ" altLang="cs-CZ" sz="2800" dirty="0"/>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a:extLst>
              <a:ext uri="{FF2B5EF4-FFF2-40B4-BE49-F238E27FC236}">
                <a16:creationId xmlns:a16="http://schemas.microsoft.com/office/drawing/2014/main" id="{7E4CDF2F-8871-6457-6A50-44FAACA175CA}"/>
              </a:ext>
            </a:extLst>
          </p:cNvPr>
          <p:cNvSpPr>
            <a:spLocks noGrp="1"/>
          </p:cNvSpPr>
          <p:nvPr>
            <p:ph idx="1"/>
          </p:nvPr>
        </p:nvSpPr>
        <p:spPr>
          <a:xfrm>
            <a:off x="214313" y="500063"/>
            <a:ext cx="8572500" cy="6500812"/>
          </a:xfrm>
        </p:spPr>
        <p:txBody>
          <a:bodyPr/>
          <a:lstStyle/>
          <a:p>
            <a:pPr algn="just" eaLnBrk="1" hangingPunct="1">
              <a:lnSpc>
                <a:spcPct val="80000"/>
              </a:lnSpc>
              <a:buFontTx/>
              <a:buNone/>
            </a:pPr>
            <a:r>
              <a:rPr lang="cs-CZ" altLang="cs-CZ" sz="1800" b="1"/>
              <a:t>Sověti v minulosti trvale odmítali funkční principy verifikace. </a:t>
            </a:r>
          </a:p>
          <a:p>
            <a:pPr algn="just" eaLnBrk="1" hangingPunct="1">
              <a:lnSpc>
                <a:spcPct val="80000"/>
              </a:lnSpc>
              <a:buFontTx/>
              <a:buNone/>
            </a:pPr>
            <a:endParaRPr lang="cs-CZ" altLang="cs-CZ" sz="1800" b="1"/>
          </a:p>
          <a:p>
            <a:pPr algn="just" eaLnBrk="1" hangingPunct="1">
              <a:lnSpc>
                <a:spcPct val="80000"/>
              </a:lnSpc>
              <a:buFontTx/>
              <a:buNone/>
            </a:pPr>
            <a:r>
              <a:rPr lang="cs-CZ" altLang="cs-CZ" sz="1800" b="1"/>
              <a:t>1986 návrhy VS (SSSR) na redukci obou bloků od Atlantiku po Ural. NATO kontruje návrhem na vytvoření nové platformy místo MBFR.</a:t>
            </a:r>
          </a:p>
          <a:p>
            <a:pPr algn="just" eaLnBrk="1" hangingPunct="1">
              <a:lnSpc>
                <a:spcPct val="80000"/>
              </a:lnSpc>
              <a:buFontTx/>
              <a:buNone/>
            </a:pPr>
            <a:endParaRPr lang="cs-CZ" altLang="cs-CZ" sz="1800" b="1"/>
          </a:p>
          <a:p>
            <a:pPr algn="just" eaLnBrk="1" hangingPunct="1">
              <a:lnSpc>
                <a:spcPct val="80000"/>
              </a:lnSpc>
              <a:buFontTx/>
              <a:buNone/>
            </a:pPr>
            <a:r>
              <a:rPr lang="cs-CZ" altLang="cs-CZ" sz="1800" b="1"/>
              <a:t>V prosinci roku 1988 </a:t>
            </a:r>
            <a:r>
              <a:rPr lang="cs-CZ" altLang="cs-CZ" sz="1800"/>
              <a:t>- </a:t>
            </a:r>
            <a:r>
              <a:rPr lang="cs-CZ" altLang="cs-CZ" sz="1800" b="1"/>
              <a:t>bezprecedentní krok SSSR, </a:t>
            </a:r>
            <a:r>
              <a:rPr lang="cs-CZ" altLang="cs-CZ" sz="1800"/>
              <a:t>svědčící dle mého soudu spíše o ekonomických problémech </a:t>
            </a:r>
            <a:r>
              <a:rPr lang="cs-CZ" altLang="cs-CZ" sz="1800">
                <a:sym typeface="Symbol" pitchFamily="2" charset="2"/>
              </a:rPr>
              <a:t></a:t>
            </a:r>
            <a:r>
              <a:rPr lang="cs-CZ" altLang="cs-CZ" sz="1800"/>
              <a:t> způsobených mimo jiné nadměrnou militarizací sovětské společnosti </a:t>
            </a:r>
            <a:r>
              <a:rPr lang="cs-CZ" altLang="cs-CZ" sz="1800">
                <a:sym typeface="Symbol" pitchFamily="2" charset="2"/>
              </a:rPr>
              <a:t></a:t>
            </a:r>
            <a:r>
              <a:rPr lang="cs-CZ" altLang="cs-CZ" sz="1800"/>
              <a:t> než o mírumilovných úmyslech Sovětského svazu.</a:t>
            </a:r>
          </a:p>
          <a:p>
            <a:pPr algn="just" eaLnBrk="1" hangingPunct="1">
              <a:lnSpc>
                <a:spcPct val="80000"/>
              </a:lnSpc>
              <a:buFontTx/>
              <a:buNone/>
            </a:pPr>
            <a:endParaRPr lang="cs-CZ" altLang="cs-CZ" sz="1800"/>
          </a:p>
          <a:p>
            <a:pPr algn="just" eaLnBrk="1" hangingPunct="1">
              <a:lnSpc>
                <a:spcPct val="80000"/>
              </a:lnSpc>
              <a:buFontTx/>
              <a:buNone/>
            </a:pPr>
            <a:r>
              <a:rPr lang="cs-CZ" altLang="cs-CZ" sz="1800"/>
              <a:t>Jednostranné snížení početního stavu sovětské armády o 500 000 vojáků a stažení 50 000 vojáků, 10 000 tanků, 8 500 dělostřeleckých systémů a 800 letadel z území ČSSR, NDR a Maďarska. </a:t>
            </a:r>
          </a:p>
          <a:p>
            <a:pPr algn="just" eaLnBrk="1" hangingPunct="1">
              <a:lnSpc>
                <a:spcPct val="80000"/>
              </a:lnSpc>
              <a:buFontTx/>
              <a:buNone/>
            </a:pPr>
            <a:endParaRPr lang="cs-CZ" altLang="cs-CZ" sz="1800" b="1"/>
          </a:p>
          <a:p>
            <a:pPr algn="just" eaLnBrk="1" hangingPunct="1">
              <a:lnSpc>
                <a:spcPct val="80000"/>
              </a:lnSpc>
              <a:buFontTx/>
              <a:buNone/>
            </a:pPr>
            <a:r>
              <a:rPr lang="cs-CZ" altLang="cs-CZ" sz="1800" b="1"/>
              <a:t>Podpořilo  vzájemnou důvěru, i když chybí verifikační mechanismy.  </a:t>
            </a:r>
            <a:endParaRPr lang="cs-CZ" altLang="cs-CZ" sz="1800" b="1" u="sng"/>
          </a:p>
          <a:p>
            <a:pPr algn="just" eaLnBrk="1" hangingPunct="1">
              <a:lnSpc>
                <a:spcPct val="80000"/>
              </a:lnSpc>
              <a:buFontTx/>
              <a:buNone/>
            </a:pPr>
            <a:endParaRPr lang="cs-CZ" altLang="cs-CZ" sz="1800" b="1"/>
          </a:p>
          <a:p>
            <a:pPr algn="just" eaLnBrk="1" hangingPunct="1">
              <a:lnSpc>
                <a:spcPct val="80000"/>
              </a:lnSpc>
              <a:buFontTx/>
              <a:buNone/>
            </a:pPr>
            <a:r>
              <a:rPr lang="cs-CZ" altLang="cs-CZ" sz="1800"/>
              <a:t>Západní veřejné mínění bylo rázem na sovětské straně a </a:t>
            </a:r>
            <a:r>
              <a:rPr lang="cs-CZ" altLang="cs-CZ" sz="1800" b="1"/>
              <a:t>SSSR</a:t>
            </a:r>
            <a:r>
              <a:rPr lang="cs-CZ" altLang="cs-CZ" sz="1800"/>
              <a:t> byl velmi často vydáván za vzor mírumilovného státu, i když </a:t>
            </a:r>
            <a:r>
              <a:rPr lang="cs-CZ" altLang="cs-CZ" sz="1800" b="1"/>
              <a:t>si nadále uchoval kvantitativní konvenční vojenskou převahu. </a:t>
            </a:r>
          </a:p>
          <a:p>
            <a:pPr algn="just" eaLnBrk="1" hangingPunct="1">
              <a:lnSpc>
                <a:spcPct val="80000"/>
              </a:lnSpc>
              <a:buFontTx/>
              <a:buNone/>
            </a:pPr>
            <a:endParaRPr lang="cs-CZ" altLang="cs-CZ" sz="1800"/>
          </a:p>
          <a:p>
            <a:pPr algn="just" eaLnBrk="1" hangingPunct="1">
              <a:lnSpc>
                <a:spcPct val="80000"/>
              </a:lnSpc>
              <a:buFontTx/>
              <a:buNone/>
            </a:pPr>
            <a:r>
              <a:rPr lang="cs-CZ" altLang="cs-CZ" sz="1800" b="1"/>
              <a:t>Západ ale věří (oprávněně), že SSSR myslí nyní svoje odzbrojovací iniciativy vážně.</a:t>
            </a:r>
          </a:p>
        </p:txBody>
      </p:sp>
      <p:sp>
        <p:nvSpPr>
          <p:cNvPr id="32771" name="Zástupný symbol pro číslo snímku 5">
            <a:extLst>
              <a:ext uri="{FF2B5EF4-FFF2-40B4-BE49-F238E27FC236}">
                <a16:creationId xmlns:a16="http://schemas.microsoft.com/office/drawing/2014/main" id="{B4BA3168-37BD-19CA-1BE3-BD709C128F0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itchFamily="2"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fld id="{C3705B7C-1CE0-8B42-82D5-9A39A9D92E85}" type="slidenum">
              <a:rPr lang="cs-CZ" altLang="cs-CZ" sz="1000">
                <a:latin typeface="Arial" panose="020B0604020202020204" pitchFamily="34" charset="0"/>
              </a:rPr>
              <a:pPr>
                <a:spcBef>
                  <a:spcPct val="0"/>
                </a:spcBef>
                <a:buClrTx/>
                <a:buSzTx/>
                <a:buFontTx/>
                <a:buNone/>
              </a:pPr>
              <a:t>23</a:t>
            </a:fld>
            <a:endParaRPr lang="cs-CZ" altLang="cs-CZ" sz="1000">
              <a:latin typeface="Arial" panose="020B0604020202020204" pitchFamily="34" charset="0"/>
            </a:endParaRPr>
          </a:p>
        </p:txBody>
      </p:sp>
      <p:sp>
        <p:nvSpPr>
          <p:cNvPr id="27650" name="Rectangle 2">
            <a:extLst>
              <a:ext uri="{FF2B5EF4-FFF2-40B4-BE49-F238E27FC236}">
                <a16:creationId xmlns:a16="http://schemas.microsoft.com/office/drawing/2014/main" id="{2F43D1E0-C21F-2BB6-0CB7-85BEAEAFCD95}"/>
              </a:ext>
            </a:extLst>
          </p:cNvPr>
          <p:cNvSpPr>
            <a:spLocks noGrp="1" noChangeArrowheads="1"/>
          </p:cNvSpPr>
          <p:nvPr>
            <p:ph type="title"/>
          </p:nvPr>
        </p:nvSpPr>
        <p:spPr>
          <a:xfrm>
            <a:off x="571500" y="0"/>
            <a:ext cx="8147050" cy="311150"/>
          </a:xfrm>
        </p:spPr>
        <p:txBody>
          <a:bodyPr>
            <a:normAutofit fontScale="90000"/>
          </a:bodyPr>
          <a:lstStyle/>
          <a:p>
            <a:pPr eaLnBrk="1" fontAlgn="auto" hangingPunct="1">
              <a:spcAft>
                <a:spcPts val="0"/>
              </a:spcAft>
              <a:defRPr/>
            </a:pPr>
            <a:r>
              <a:rPr lang="cs-CZ" altLang="cs-CZ" sz="2800" dirty="0"/>
              <a:t>Iniciativy SSSR</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a:extLst>
              <a:ext uri="{FF2B5EF4-FFF2-40B4-BE49-F238E27FC236}">
                <a16:creationId xmlns:a16="http://schemas.microsoft.com/office/drawing/2014/main" id="{CFC197F4-A2C9-321C-32C1-A58E0993754E}"/>
              </a:ext>
            </a:extLst>
          </p:cNvPr>
          <p:cNvSpPr>
            <a:spLocks noGrp="1" noChangeArrowheads="1"/>
          </p:cNvSpPr>
          <p:nvPr>
            <p:ph idx="1"/>
          </p:nvPr>
        </p:nvSpPr>
        <p:spPr>
          <a:xfrm>
            <a:off x="285750" y="571500"/>
            <a:ext cx="8358188" cy="6286500"/>
          </a:xfrm>
        </p:spPr>
        <p:txBody>
          <a:bodyPr/>
          <a:lstStyle/>
          <a:p>
            <a:pPr algn="just" eaLnBrk="1" hangingPunct="1">
              <a:lnSpc>
                <a:spcPct val="70000"/>
              </a:lnSpc>
              <a:buFontTx/>
              <a:buNone/>
            </a:pPr>
            <a:r>
              <a:rPr lang="cs-CZ" altLang="cs-CZ" sz="1700"/>
              <a:t>Jednání o redukci konvenčních ozbrojených sil v Evropě, vedená ve Vídni od března 1989, byla založena na uznání blokového principu – </a:t>
            </a:r>
            <a:r>
              <a:rPr lang="cs-CZ" altLang="cs-CZ" sz="1700" b="1"/>
              <a:t>návrh Francie na jednání v rámci skupin států – princip bloků!</a:t>
            </a:r>
          </a:p>
          <a:p>
            <a:pPr algn="just" eaLnBrk="1" hangingPunct="1">
              <a:lnSpc>
                <a:spcPct val="70000"/>
              </a:lnSpc>
              <a:buFontTx/>
              <a:buNone/>
            </a:pPr>
            <a:endParaRPr lang="cs-CZ" altLang="cs-CZ" sz="1700"/>
          </a:p>
          <a:p>
            <a:pPr algn="just" eaLnBrk="1" hangingPunct="1">
              <a:lnSpc>
                <a:spcPct val="70000"/>
              </a:lnSpc>
              <a:buFontTx/>
              <a:buNone/>
            </a:pPr>
            <a:r>
              <a:rPr lang="cs-CZ" altLang="cs-CZ" sz="1700"/>
              <a:t>Málokdo předpokládal tak rychlé vnitřní zhroucení socialistických států  a následný rozpad Varšavské smlouvy. </a:t>
            </a:r>
          </a:p>
          <a:p>
            <a:pPr algn="just" eaLnBrk="1" hangingPunct="1">
              <a:lnSpc>
                <a:spcPct val="70000"/>
              </a:lnSpc>
              <a:buFontTx/>
              <a:buNone/>
            </a:pPr>
            <a:endParaRPr lang="cs-CZ" altLang="cs-CZ" sz="1700"/>
          </a:p>
          <a:p>
            <a:pPr algn="just" eaLnBrk="1" hangingPunct="1">
              <a:lnSpc>
                <a:spcPct val="70000"/>
              </a:lnSpc>
              <a:buFontTx/>
              <a:buNone/>
            </a:pPr>
            <a:r>
              <a:rPr lang="cs-CZ" altLang="cs-CZ" sz="1700"/>
              <a:t>Smyslem regulace zbrojních arzenálů byla redukce potenciálu konvenčních zbraní na úroveň, která by znemožňovala zasazení nenadálého prvního úderu a vedení aktivních útočných operací tou či onou stranou.</a:t>
            </a:r>
            <a:r>
              <a:rPr lang="cs-CZ" altLang="cs-CZ" sz="1700" b="1"/>
              <a:t> </a:t>
            </a:r>
          </a:p>
          <a:p>
            <a:pPr algn="just" eaLnBrk="1" hangingPunct="1">
              <a:lnSpc>
                <a:spcPct val="70000"/>
              </a:lnSpc>
              <a:buFontTx/>
              <a:buNone/>
            </a:pPr>
            <a:endParaRPr lang="cs-CZ" altLang="cs-CZ" sz="1700" b="1"/>
          </a:p>
          <a:p>
            <a:pPr algn="just" eaLnBrk="1" hangingPunct="1">
              <a:lnSpc>
                <a:spcPct val="70000"/>
              </a:lnSpc>
              <a:buFontTx/>
              <a:buNone/>
            </a:pPr>
            <a:r>
              <a:rPr lang="cs-CZ" altLang="cs-CZ" sz="1700" b="1"/>
              <a:t>Revoluční změna uvažování SSSR – přijat princip parity mezi bloky!</a:t>
            </a:r>
          </a:p>
          <a:p>
            <a:pPr algn="just" eaLnBrk="1" hangingPunct="1">
              <a:lnSpc>
                <a:spcPct val="70000"/>
              </a:lnSpc>
              <a:buFontTx/>
              <a:buNone/>
            </a:pPr>
            <a:endParaRPr lang="cs-CZ" altLang="cs-CZ" sz="1700" b="1"/>
          </a:p>
          <a:p>
            <a:pPr algn="just" eaLnBrk="1" hangingPunct="1">
              <a:lnSpc>
                <a:spcPct val="70000"/>
              </a:lnSpc>
              <a:buFontTx/>
              <a:buNone/>
            </a:pPr>
            <a:r>
              <a:rPr lang="cs-CZ" altLang="cs-CZ" sz="1700"/>
              <a:t>Pro potřeby smlouvy se uvažovalo o konvenční bojové technice umístěné na území od Atlantiku po Ural, rozdělené do pěti kategorií: </a:t>
            </a:r>
          </a:p>
          <a:p>
            <a:pPr algn="just" eaLnBrk="1" hangingPunct="1">
              <a:lnSpc>
                <a:spcPct val="70000"/>
              </a:lnSpc>
              <a:buFontTx/>
              <a:buNone/>
            </a:pPr>
            <a:endParaRPr lang="cs-CZ" altLang="cs-CZ" sz="1700"/>
          </a:p>
          <a:p>
            <a:pPr algn="just" eaLnBrk="1" hangingPunct="1">
              <a:lnSpc>
                <a:spcPct val="70000"/>
              </a:lnSpc>
              <a:buFontTx/>
              <a:buNone/>
            </a:pPr>
            <a:r>
              <a:rPr lang="cs-CZ" altLang="cs-CZ" sz="1700" b="1"/>
              <a:t>Tanky, bojová obrněná vozidla (bojová vozidla pěchoty a obrněné transportéry), dělostřelecké systémy nad 100 mm, bojové letouny a úderné vrtulníky. </a:t>
            </a:r>
          </a:p>
          <a:p>
            <a:pPr algn="just" eaLnBrk="1" hangingPunct="1">
              <a:lnSpc>
                <a:spcPct val="70000"/>
              </a:lnSpc>
              <a:buFontTx/>
              <a:buNone/>
            </a:pPr>
            <a:endParaRPr lang="cs-CZ" altLang="cs-CZ" sz="1700"/>
          </a:p>
          <a:p>
            <a:pPr algn="just" eaLnBrk="1" hangingPunct="1">
              <a:lnSpc>
                <a:spcPct val="70000"/>
              </a:lnSpc>
              <a:buFontTx/>
              <a:buNone/>
            </a:pPr>
            <a:r>
              <a:rPr lang="cs-CZ" altLang="cs-CZ" sz="1700"/>
              <a:t>Varšavskou smlouva přijala návrhy Severoatlantické aliance, která prosazovala limity 20 000 tanků, 28 000 obrněných bojových vozidel (bojových vozidel pěchoty – BVP a obrněných transportérů – OT), 16 500 dělostřeleckých systémů pro každý blok.</a:t>
            </a:r>
          </a:p>
          <a:p>
            <a:pPr algn="just" eaLnBrk="1" hangingPunct="1">
              <a:lnSpc>
                <a:spcPct val="70000"/>
              </a:lnSpc>
              <a:buFontTx/>
              <a:buNone/>
            </a:pPr>
            <a:endParaRPr lang="cs-CZ" altLang="cs-CZ" sz="1700"/>
          </a:p>
          <a:p>
            <a:pPr algn="just" eaLnBrk="1" hangingPunct="1">
              <a:lnSpc>
                <a:spcPct val="70000"/>
              </a:lnSpc>
              <a:buFontTx/>
              <a:buNone/>
            </a:pPr>
            <a:r>
              <a:rPr lang="cs-CZ" altLang="cs-CZ" sz="1700"/>
              <a:t>Stanovení maximálního, zhruba 30% limitu pro jednu zemi v každé kategorii konvenčních zbraní a určení limitů pro dislokaci sil mimo národní teritorium.</a:t>
            </a:r>
          </a:p>
        </p:txBody>
      </p:sp>
      <p:sp>
        <p:nvSpPr>
          <p:cNvPr id="33795" name="Zástupný symbol pro číslo snímku 5">
            <a:extLst>
              <a:ext uri="{FF2B5EF4-FFF2-40B4-BE49-F238E27FC236}">
                <a16:creationId xmlns:a16="http://schemas.microsoft.com/office/drawing/2014/main" id="{863FEBCB-CC38-1861-C0CC-055E6954922B}"/>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itchFamily="2"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fld id="{8AA05891-CC21-D048-B770-A30DA113BBC4}" type="slidenum">
              <a:rPr lang="cs-CZ" altLang="cs-CZ" sz="1000">
                <a:latin typeface="Arial" panose="020B0604020202020204" pitchFamily="34" charset="0"/>
              </a:rPr>
              <a:pPr>
                <a:spcBef>
                  <a:spcPct val="0"/>
                </a:spcBef>
                <a:buClrTx/>
                <a:buSzTx/>
                <a:buFontTx/>
                <a:buNone/>
              </a:pPr>
              <a:t>24</a:t>
            </a:fld>
            <a:endParaRPr lang="cs-CZ" altLang="cs-CZ" sz="1000">
              <a:latin typeface="Arial" panose="020B0604020202020204" pitchFamily="34" charset="0"/>
            </a:endParaRPr>
          </a:p>
        </p:txBody>
      </p:sp>
      <p:sp>
        <p:nvSpPr>
          <p:cNvPr id="28674" name="Rectangle 2">
            <a:extLst>
              <a:ext uri="{FF2B5EF4-FFF2-40B4-BE49-F238E27FC236}">
                <a16:creationId xmlns:a16="http://schemas.microsoft.com/office/drawing/2014/main" id="{9C6435B6-3E3B-17B1-EB1F-5C084A5C62E1}"/>
              </a:ext>
            </a:extLst>
          </p:cNvPr>
          <p:cNvSpPr>
            <a:spLocks noGrp="1" noChangeArrowheads="1"/>
          </p:cNvSpPr>
          <p:nvPr>
            <p:ph type="title"/>
          </p:nvPr>
        </p:nvSpPr>
        <p:spPr>
          <a:xfrm>
            <a:off x="1000125" y="115888"/>
            <a:ext cx="7686675" cy="384175"/>
          </a:xfrm>
        </p:spPr>
        <p:txBody>
          <a:bodyPr>
            <a:normAutofit fontScale="90000"/>
          </a:bodyPr>
          <a:lstStyle/>
          <a:p>
            <a:pPr eaLnBrk="1" fontAlgn="auto" hangingPunct="1">
              <a:spcAft>
                <a:spcPts val="0"/>
              </a:spcAft>
              <a:defRPr/>
            </a:pPr>
            <a:r>
              <a:rPr lang="cs-CZ" altLang="cs-CZ" sz="2800" dirty="0"/>
              <a:t>Principy S-KOS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a:extLst>
              <a:ext uri="{FF2B5EF4-FFF2-40B4-BE49-F238E27FC236}">
                <a16:creationId xmlns:a16="http://schemas.microsoft.com/office/drawing/2014/main" id="{6A38D0F0-92ED-5898-73EA-F997781BCB4E}"/>
              </a:ext>
            </a:extLst>
          </p:cNvPr>
          <p:cNvSpPr>
            <a:spLocks noGrp="1" noChangeArrowheads="1"/>
          </p:cNvSpPr>
          <p:nvPr>
            <p:ph idx="1"/>
          </p:nvPr>
        </p:nvSpPr>
        <p:spPr>
          <a:xfrm>
            <a:off x="285750" y="428625"/>
            <a:ext cx="8858250" cy="6215063"/>
          </a:xfrm>
        </p:spPr>
        <p:txBody>
          <a:bodyPr/>
          <a:lstStyle/>
          <a:p>
            <a:pPr algn="just" eaLnBrk="1" hangingPunct="1">
              <a:lnSpc>
                <a:spcPct val="70000"/>
              </a:lnSpc>
              <a:buFontTx/>
              <a:buNone/>
            </a:pPr>
            <a:r>
              <a:rPr lang="cs-CZ" altLang="cs-CZ" sz="1600" b="1"/>
              <a:t>V</a:t>
            </a:r>
            <a:r>
              <a:rPr lang="cs-CZ" altLang="cs-CZ" sz="1800" b="1"/>
              <a:t> neposlední řadě byly dohodnuty způsoby účinné výměny informací a verifikace. </a:t>
            </a:r>
          </a:p>
          <a:p>
            <a:pPr algn="just" eaLnBrk="1" hangingPunct="1">
              <a:lnSpc>
                <a:spcPct val="70000"/>
              </a:lnSpc>
              <a:buFontTx/>
              <a:buNone/>
            </a:pPr>
            <a:endParaRPr lang="cs-CZ" altLang="cs-CZ" sz="1800"/>
          </a:p>
          <a:p>
            <a:pPr algn="just" eaLnBrk="1" hangingPunct="1">
              <a:lnSpc>
                <a:spcPct val="70000"/>
              </a:lnSpc>
              <a:buFontTx/>
              <a:buNone/>
            </a:pPr>
            <a:r>
              <a:rPr lang="cs-CZ" altLang="cs-CZ" sz="1800" b="1"/>
              <a:t>Výsledný text Smlouvy o konvenčních ozbrojených silách v Evropě byl podepsán 19. 11. 1990  v Paříži.</a:t>
            </a:r>
          </a:p>
          <a:p>
            <a:pPr algn="just" eaLnBrk="1" hangingPunct="1">
              <a:lnSpc>
                <a:spcPct val="70000"/>
              </a:lnSpc>
              <a:buFontTx/>
              <a:buNone/>
            </a:pPr>
            <a:endParaRPr lang="cs-CZ" altLang="cs-CZ" sz="1800"/>
          </a:p>
          <a:p>
            <a:pPr algn="just" eaLnBrk="1" hangingPunct="1">
              <a:lnSpc>
                <a:spcPct val="70000"/>
              </a:lnSpc>
              <a:buFontTx/>
              <a:buNone/>
            </a:pPr>
            <a:r>
              <a:rPr lang="cs-CZ" altLang="cs-CZ" sz="1800"/>
              <a:t>Signatáři ze Severoatlantické aliance (Spojené státy, Velká Británie, Kanada, Island, Norsko, Dánsko, Německo, Francie, Belgie, Nizozemí, Lucembursko, Portugalsko, Španělsko, Itálie, Turecko a Řecko) a Varšavské smlouvy (Sovětský svaz, Polsko, Československo, Maďarsko, Rumunsko a Bulharsko). V důsledku sjednocení Německa již smlouvu nemohla podepsat NDR.</a:t>
            </a:r>
          </a:p>
          <a:p>
            <a:pPr algn="just" eaLnBrk="1" hangingPunct="1">
              <a:lnSpc>
                <a:spcPct val="70000"/>
              </a:lnSpc>
              <a:buFontTx/>
              <a:buNone/>
            </a:pPr>
            <a:endParaRPr lang="cs-CZ" altLang="cs-CZ" sz="1800"/>
          </a:p>
          <a:p>
            <a:pPr algn="just" eaLnBrk="1" hangingPunct="1">
              <a:lnSpc>
                <a:spcPct val="70000"/>
              </a:lnSpc>
              <a:buFontTx/>
              <a:buNone/>
            </a:pPr>
            <a:r>
              <a:rPr lang="cs-CZ" altLang="cs-CZ" sz="1800" b="1"/>
              <a:t>Pro každou skupinu států smlouva stanovila maximální početní stavy pěti výše uvedených druhů těžké bojové techniky, přičemž jeden stát nemohl vlastnit více než jednu třetinu celkové kvóty vyčleněné pro všechny signatáře. </a:t>
            </a:r>
          </a:p>
          <a:p>
            <a:pPr algn="just" eaLnBrk="1" hangingPunct="1">
              <a:lnSpc>
                <a:spcPct val="70000"/>
              </a:lnSpc>
              <a:buFontTx/>
              <a:buNone/>
            </a:pPr>
            <a:endParaRPr lang="cs-CZ" altLang="cs-CZ" sz="1800"/>
          </a:p>
          <a:p>
            <a:pPr algn="just" eaLnBrk="1" hangingPunct="1">
              <a:lnSpc>
                <a:spcPct val="70000"/>
              </a:lnSpc>
              <a:buFontTx/>
              <a:buNone/>
            </a:pPr>
            <a:r>
              <a:rPr lang="cs-CZ" altLang="cs-CZ" sz="1800"/>
              <a:t>V rámci smlouvy byly stanoveny i maximální početní stavy výše uvedených kategorií smlouvou limitované výzbroje, s výjimkou bojových letadel a úderných vrtulníků ve třech koncentrických regionech od Atlantiku po pohoří Ural, včetně takzvaného „křídelního režimu“. </a:t>
            </a:r>
          </a:p>
          <a:p>
            <a:pPr algn="just" eaLnBrk="1" hangingPunct="1">
              <a:lnSpc>
                <a:spcPct val="70000"/>
              </a:lnSpc>
              <a:buFontTx/>
              <a:buNone/>
            </a:pPr>
            <a:endParaRPr lang="cs-CZ" altLang="cs-CZ" sz="1800"/>
          </a:p>
          <a:p>
            <a:pPr algn="just" eaLnBrk="1" hangingPunct="1">
              <a:lnSpc>
                <a:spcPct val="70000"/>
              </a:lnSpc>
              <a:buFontTx/>
              <a:buNone/>
            </a:pPr>
            <a:r>
              <a:rPr lang="cs-CZ" altLang="cs-CZ" sz="1800" b="1"/>
              <a:t>Křídelní režim se týká Bulharska, Řecka, Islandu, Norska, Rumunska, Turecka a severních a jižních vojenských okruhů bývalého Sovětského svazu (Ruska a nástupnických států v současnosti)</a:t>
            </a:r>
            <a:r>
              <a:rPr lang="cs-CZ" altLang="cs-CZ" sz="1800"/>
              <a:t>. V jeho rámci smluvní strany stanovily pro jednotlivé skupiny států maximální limity na tomto teritoriu rozmístěné příslušné konvenční bojové techniky (4 700 tanků, 5 900 bojových obrněných vozidel a 6 000 dělostřeleckých systémů).</a:t>
            </a:r>
          </a:p>
        </p:txBody>
      </p:sp>
      <p:sp>
        <p:nvSpPr>
          <p:cNvPr id="34819" name="Zástupný symbol pro číslo snímku 5">
            <a:extLst>
              <a:ext uri="{FF2B5EF4-FFF2-40B4-BE49-F238E27FC236}">
                <a16:creationId xmlns:a16="http://schemas.microsoft.com/office/drawing/2014/main" id="{5DCFA155-28D2-3694-7AFF-6363B4D12F8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itchFamily="2"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fld id="{3DEB3BED-3170-0F48-A516-8BBEE80BECC6}" type="slidenum">
              <a:rPr lang="cs-CZ" altLang="cs-CZ" sz="1000">
                <a:latin typeface="Arial" panose="020B0604020202020204" pitchFamily="34" charset="0"/>
              </a:rPr>
              <a:pPr>
                <a:spcBef>
                  <a:spcPct val="0"/>
                </a:spcBef>
                <a:buClrTx/>
                <a:buSzTx/>
                <a:buFontTx/>
                <a:buNone/>
              </a:pPr>
              <a:t>25</a:t>
            </a:fld>
            <a:endParaRPr lang="cs-CZ" altLang="cs-CZ" sz="1000">
              <a:latin typeface="Arial" panose="020B0604020202020204" pitchFamily="34" charset="0"/>
            </a:endParaRPr>
          </a:p>
        </p:txBody>
      </p:sp>
      <p:sp>
        <p:nvSpPr>
          <p:cNvPr id="25602" name="Rectangle 2">
            <a:extLst>
              <a:ext uri="{FF2B5EF4-FFF2-40B4-BE49-F238E27FC236}">
                <a16:creationId xmlns:a16="http://schemas.microsoft.com/office/drawing/2014/main" id="{25BA76BC-0812-5E7D-9D79-6BE57CB5390F}"/>
              </a:ext>
            </a:extLst>
          </p:cNvPr>
          <p:cNvSpPr>
            <a:spLocks noGrp="1" noChangeArrowheads="1"/>
          </p:cNvSpPr>
          <p:nvPr>
            <p:ph type="title"/>
          </p:nvPr>
        </p:nvSpPr>
        <p:spPr>
          <a:xfrm>
            <a:off x="642938" y="0"/>
            <a:ext cx="8147050" cy="490538"/>
          </a:xfrm>
        </p:spPr>
        <p:txBody>
          <a:bodyPr>
            <a:normAutofit fontScale="90000"/>
          </a:bodyPr>
          <a:lstStyle/>
          <a:p>
            <a:pPr eaLnBrk="1" fontAlgn="auto" hangingPunct="1">
              <a:spcAft>
                <a:spcPts val="0"/>
              </a:spcAft>
              <a:defRPr/>
            </a:pPr>
            <a:r>
              <a:rPr lang="cs-CZ" altLang="cs-CZ" sz="2800" dirty="0"/>
              <a:t>Principy S-KOS II.</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a:extLst>
              <a:ext uri="{FF2B5EF4-FFF2-40B4-BE49-F238E27FC236}">
                <a16:creationId xmlns:a16="http://schemas.microsoft.com/office/drawing/2014/main" id="{74B71C94-A316-51E9-C2B0-14821E101DE0}"/>
              </a:ext>
            </a:extLst>
          </p:cNvPr>
          <p:cNvSpPr>
            <a:spLocks noGrp="1"/>
          </p:cNvSpPr>
          <p:nvPr>
            <p:ph idx="1"/>
          </p:nvPr>
        </p:nvSpPr>
        <p:spPr>
          <a:xfrm>
            <a:off x="214313" y="500063"/>
            <a:ext cx="8572500" cy="6000750"/>
          </a:xfrm>
        </p:spPr>
        <p:txBody>
          <a:bodyPr/>
          <a:lstStyle/>
          <a:p>
            <a:pPr eaLnBrk="1" hangingPunct="1">
              <a:buFontTx/>
              <a:buNone/>
            </a:pPr>
            <a:endParaRPr lang="cs-CZ" altLang="cs-CZ" sz="1600"/>
          </a:p>
          <a:p>
            <a:pPr eaLnBrk="1" hangingPunct="1">
              <a:buFontTx/>
              <a:buNone/>
            </a:pPr>
            <a:r>
              <a:rPr lang="cs-CZ" altLang="cs-CZ" sz="1600"/>
              <a:t>	</a:t>
            </a:r>
            <a:r>
              <a:rPr lang="cs-CZ" altLang="cs-CZ" sz="2000"/>
              <a:t>A		    	B	    C	   D	  E	   F</a:t>
            </a:r>
          </a:p>
          <a:p>
            <a:pPr eaLnBrk="1" hangingPunct="1">
              <a:buFontTx/>
              <a:buNone/>
            </a:pPr>
            <a:r>
              <a:rPr lang="cs-CZ" altLang="cs-CZ" sz="2000"/>
              <a:t>Tanky			40 000	20 000	13 300	33,2	1 435</a:t>
            </a:r>
          </a:p>
          <a:p>
            <a:pPr eaLnBrk="1" hangingPunct="1">
              <a:buFontTx/>
              <a:buNone/>
            </a:pPr>
            <a:r>
              <a:rPr lang="cs-CZ" altLang="cs-CZ" sz="2000"/>
              <a:t>BVP a OT		60 000	30 000	20 000	33,3	2 050</a:t>
            </a:r>
          </a:p>
          <a:p>
            <a:pPr eaLnBrk="1" hangingPunct="1">
              <a:buFontTx/>
              <a:buNone/>
            </a:pPr>
            <a:r>
              <a:rPr lang="cs-CZ" altLang="cs-CZ" sz="2000"/>
              <a:t>Dělostřelectvo	40 000	20 000	13 700	34,2	1 150</a:t>
            </a:r>
          </a:p>
          <a:p>
            <a:pPr eaLnBrk="1" hangingPunct="1">
              <a:buFontTx/>
              <a:buNone/>
            </a:pPr>
            <a:r>
              <a:rPr lang="cs-CZ" altLang="cs-CZ" sz="2000"/>
              <a:t>Bojové letouny	13 600	6 800	5 150	37,8	345</a:t>
            </a:r>
          </a:p>
          <a:p>
            <a:pPr eaLnBrk="1" hangingPunct="1">
              <a:buFontTx/>
              <a:buNone/>
            </a:pPr>
            <a:r>
              <a:rPr lang="cs-CZ" altLang="cs-CZ" sz="2000"/>
              <a:t>Úderné vrtulníky	4 000	2 000	1 500	37,5	75</a:t>
            </a:r>
          </a:p>
          <a:p>
            <a:pPr eaLnBrk="1" hangingPunct="1">
              <a:buFontTx/>
              <a:buNone/>
            </a:pPr>
            <a:endParaRPr lang="cs-CZ" altLang="cs-CZ" sz="2000"/>
          </a:p>
          <a:p>
            <a:pPr eaLnBrk="1" hangingPunct="1">
              <a:buFontTx/>
              <a:buNone/>
            </a:pPr>
            <a:endParaRPr lang="cs-CZ" altLang="cs-CZ" sz="2000"/>
          </a:p>
          <a:p>
            <a:pPr eaLnBrk="1" hangingPunct="1">
              <a:buFontTx/>
              <a:buNone/>
            </a:pPr>
            <a:r>
              <a:rPr lang="cs-CZ" altLang="cs-CZ" sz="2000"/>
              <a:t>A – Kategorie bojové techniky</a:t>
            </a:r>
          </a:p>
          <a:p>
            <a:pPr eaLnBrk="1" hangingPunct="1">
              <a:buFontTx/>
              <a:buNone/>
            </a:pPr>
            <a:r>
              <a:rPr lang="cs-CZ" altLang="cs-CZ" sz="2000"/>
              <a:t>B  – Celkový počet techniky</a:t>
            </a:r>
          </a:p>
          <a:p>
            <a:pPr eaLnBrk="1" hangingPunct="1">
              <a:buFontTx/>
              <a:buNone/>
            </a:pPr>
            <a:r>
              <a:rPr lang="cs-CZ" altLang="cs-CZ" sz="2000"/>
              <a:t>C – Počet pro skupinu států</a:t>
            </a:r>
          </a:p>
          <a:p>
            <a:pPr eaLnBrk="1" hangingPunct="1">
              <a:buFontTx/>
              <a:buNone/>
            </a:pPr>
            <a:r>
              <a:rPr lang="cs-CZ" altLang="cs-CZ" sz="2000"/>
              <a:t>D – Limit pro jednoho signatáře</a:t>
            </a:r>
          </a:p>
          <a:p>
            <a:pPr eaLnBrk="1" hangingPunct="1">
              <a:buFontTx/>
              <a:buNone/>
            </a:pPr>
            <a:r>
              <a:rPr lang="cs-CZ" altLang="cs-CZ" sz="2000"/>
              <a:t>E – Podíl pro jednoho signatáře z celkové kvóty v %</a:t>
            </a:r>
          </a:p>
          <a:p>
            <a:pPr eaLnBrk="1" hangingPunct="1">
              <a:buFontTx/>
              <a:buNone/>
            </a:pPr>
            <a:r>
              <a:rPr lang="cs-CZ" altLang="cs-CZ" sz="2000"/>
              <a:t>F – Počty stanovené pro ČSFR v rámci jednání na bázi bývalé Varšavské smlouvy</a:t>
            </a:r>
          </a:p>
          <a:p>
            <a:pPr algn="just" eaLnBrk="1" hangingPunct="1">
              <a:lnSpc>
                <a:spcPct val="80000"/>
              </a:lnSpc>
              <a:buFontTx/>
              <a:buNone/>
            </a:pPr>
            <a:r>
              <a:rPr lang="cs-CZ" altLang="cs-CZ" sz="2000"/>
              <a:t> </a:t>
            </a:r>
          </a:p>
        </p:txBody>
      </p:sp>
      <p:sp>
        <p:nvSpPr>
          <p:cNvPr id="35843" name="Zástupný symbol pro číslo snímku 5">
            <a:extLst>
              <a:ext uri="{FF2B5EF4-FFF2-40B4-BE49-F238E27FC236}">
                <a16:creationId xmlns:a16="http://schemas.microsoft.com/office/drawing/2014/main" id="{195DD033-3379-4BFA-2FD3-00AA5737226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itchFamily="2"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fld id="{529C02DF-48B0-AA4F-906B-A8E99CE1FAD2}" type="slidenum">
              <a:rPr lang="cs-CZ" altLang="cs-CZ" sz="1000">
                <a:latin typeface="Arial" panose="020B0604020202020204" pitchFamily="34" charset="0"/>
              </a:rPr>
              <a:pPr>
                <a:spcBef>
                  <a:spcPct val="0"/>
                </a:spcBef>
                <a:buClrTx/>
                <a:buSzTx/>
                <a:buFontTx/>
                <a:buNone/>
              </a:pPr>
              <a:t>26</a:t>
            </a:fld>
            <a:endParaRPr lang="cs-CZ" altLang="cs-CZ" sz="1000">
              <a:latin typeface="Arial" panose="020B0604020202020204" pitchFamily="34" charset="0"/>
            </a:endParaRPr>
          </a:p>
        </p:txBody>
      </p:sp>
      <p:sp>
        <p:nvSpPr>
          <p:cNvPr id="30722" name="Rectangle 2">
            <a:extLst>
              <a:ext uri="{FF2B5EF4-FFF2-40B4-BE49-F238E27FC236}">
                <a16:creationId xmlns:a16="http://schemas.microsoft.com/office/drawing/2014/main" id="{CEE45C86-8870-D036-1AEE-F0CF79F899AE}"/>
              </a:ext>
            </a:extLst>
          </p:cNvPr>
          <p:cNvSpPr>
            <a:spLocks noGrp="1" noChangeArrowheads="1"/>
          </p:cNvSpPr>
          <p:nvPr>
            <p:ph type="title"/>
          </p:nvPr>
        </p:nvSpPr>
        <p:spPr>
          <a:xfrm>
            <a:off x="755650" y="0"/>
            <a:ext cx="7931150" cy="500063"/>
          </a:xfrm>
        </p:spPr>
        <p:txBody>
          <a:bodyPr>
            <a:normAutofit fontScale="90000"/>
          </a:bodyPr>
          <a:lstStyle/>
          <a:p>
            <a:pPr eaLnBrk="1" fontAlgn="auto" hangingPunct="1">
              <a:spcAft>
                <a:spcPts val="0"/>
              </a:spcAft>
              <a:defRPr/>
            </a:pPr>
            <a:r>
              <a:rPr lang="cs-CZ" altLang="cs-CZ" sz="2800"/>
              <a:t>Limity smlouvy</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a:extLst>
              <a:ext uri="{FF2B5EF4-FFF2-40B4-BE49-F238E27FC236}">
                <a16:creationId xmlns:a16="http://schemas.microsoft.com/office/drawing/2014/main" id="{8C5EB121-2121-D882-02C0-7DF18940F080}"/>
              </a:ext>
            </a:extLst>
          </p:cNvPr>
          <p:cNvSpPr>
            <a:spLocks noGrp="1" noChangeArrowheads="1"/>
          </p:cNvSpPr>
          <p:nvPr>
            <p:ph idx="1"/>
          </p:nvPr>
        </p:nvSpPr>
        <p:spPr>
          <a:xfrm>
            <a:off x="0" y="428625"/>
            <a:ext cx="8715375" cy="6143625"/>
          </a:xfrm>
        </p:spPr>
        <p:txBody>
          <a:bodyPr/>
          <a:lstStyle/>
          <a:p>
            <a:pPr eaLnBrk="1" hangingPunct="1">
              <a:lnSpc>
                <a:spcPct val="90000"/>
              </a:lnSpc>
              <a:buFontTx/>
              <a:buNone/>
            </a:pPr>
            <a:r>
              <a:rPr lang="cs-CZ" altLang="cs-CZ" sz="1900" b="1"/>
              <a:t>Do výše uvedených maximálních limitů ale nebyla započtena veškerá smlouvou limitovaná bojová technika – prostor pro porušování. </a:t>
            </a:r>
          </a:p>
          <a:p>
            <a:pPr eaLnBrk="1" hangingPunct="1">
              <a:lnSpc>
                <a:spcPct val="90000"/>
              </a:lnSpc>
              <a:buFontTx/>
              <a:buNone/>
            </a:pPr>
            <a:endParaRPr lang="cs-CZ" altLang="cs-CZ" sz="1900"/>
          </a:p>
          <a:p>
            <a:pPr eaLnBrk="1" hangingPunct="1">
              <a:lnSpc>
                <a:spcPct val="90000"/>
              </a:lnSpc>
              <a:buFontTx/>
              <a:buNone/>
            </a:pPr>
            <a:r>
              <a:rPr lang="cs-CZ" altLang="cs-CZ" sz="1900"/>
              <a:t>1. Do limitních stavů v zóně aplikace nebyla zahrnuta technika nacházející se u jednotek sloužících k zajišťování vnitřní bezpečnosti státu. Zejména Sovětský svaz disponoval (a dnešní Ruská federace nadále disponuje) mohutnými a těžkou technikou vyzbrojenými jednotkami k zajišťování vnitřní bezpečnosti.</a:t>
            </a:r>
          </a:p>
          <a:p>
            <a:pPr eaLnBrk="1" hangingPunct="1">
              <a:lnSpc>
                <a:spcPct val="90000"/>
              </a:lnSpc>
              <a:buFontTx/>
              <a:buNone/>
            </a:pPr>
            <a:endParaRPr lang="cs-CZ" altLang="cs-CZ" sz="1900"/>
          </a:p>
          <a:p>
            <a:pPr eaLnBrk="1" hangingPunct="1">
              <a:lnSpc>
                <a:spcPct val="90000"/>
              </a:lnSpc>
              <a:buFontTx/>
              <a:buNone/>
            </a:pPr>
            <a:r>
              <a:rPr lang="cs-CZ" altLang="cs-CZ" sz="1900"/>
              <a:t> 2. Dále není součástí limitu technika nacházející se v procesu výroby a výrobních zkoušek, technika používaná za účelem vývoje a výzkumu, technika, která patří do historických sbírek, technika, která je připravena k vyřazení, a technika dočasně umístěná v zóně aplikace, která je připravována k exportu. </a:t>
            </a:r>
          </a:p>
          <a:p>
            <a:pPr eaLnBrk="1" hangingPunct="1">
              <a:lnSpc>
                <a:spcPct val="90000"/>
              </a:lnSpc>
              <a:buFontTx/>
              <a:buNone/>
            </a:pPr>
            <a:endParaRPr lang="cs-CZ" altLang="cs-CZ" sz="1900"/>
          </a:p>
          <a:p>
            <a:pPr eaLnBrk="1" hangingPunct="1">
              <a:lnSpc>
                <a:spcPct val="90000"/>
              </a:lnSpc>
              <a:buFontTx/>
              <a:buNone/>
            </a:pPr>
            <a:r>
              <a:rPr lang="cs-CZ" altLang="cs-CZ" sz="1900"/>
              <a:t>Zmíněná ustanovení poskytovala široký manévrovací prostor pro porušování smlouvy, pokud by ji signatářské státy chtěly porušovat. </a:t>
            </a:r>
          </a:p>
          <a:p>
            <a:pPr eaLnBrk="1" hangingPunct="1">
              <a:lnSpc>
                <a:spcPct val="90000"/>
              </a:lnSpc>
              <a:buFontTx/>
              <a:buNone/>
            </a:pPr>
            <a:endParaRPr lang="cs-CZ" altLang="cs-CZ" sz="1900"/>
          </a:p>
          <a:p>
            <a:pPr eaLnBrk="1" hangingPunct="1">
              <a:lnSpc>
                <a:spcPct val="90000"/>
              </a:lnSpc>
              <a:buFontTx/>
              <a:buNone/>
            </a:pPr>
            <a:r>
              <a:rPr lang="cs-CZ" altLang="cs-CZ" sz="1900" b="1"/>
              <a:t>SSSR a ostatní socialistické státy ji ale porušovat nechtěl. Přesto vznikly určité třecí plochy.</a:t>
            </a:r>
          </a:p>
        </p:txBody>
      </p:sp>
      <p:sp>
        <p:nvSpPr>
          <p:cNvPr id="36867" name="Zástupný symbol pro číslo snímku 5">
            <a:extLst>
              <a:ext uri="{FF2B5EF4-FFF2-40B4-BE49-F238E27FC236}">
                <a16:creationId xmlns:a16="http://schemas.microsoft.com/office/drawing/2014/main" id="{6FF79B0F-6FBD-BA41-A5C9-A65B02A33A0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itchFamily="2"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fld id="{68E5F531-3575-7F4C-8D08-FABAFF2BA89A}" type="slidenum">
              <a:rPr lang="cs-CZ" altLang="cs-CZ" sz="1000">
                <a:latin typeface="Arial" panose="020B0604020202020204" pitchFamily="34" charset="0"/>
              </a:rPr>
              <a:pPr>
                <a:spcBef>
                  <a:spcPct val="0"/>
                </a:spcBef>
                <a:buClrTx/>
                <a:buSzTx/>
                <a:buFontTx/>
                <a:buNone/>
              </a:pPr>
              <a:t>27</a:t>
            </a:fld>
            <a:endParaRPr lang="cs-CZ" altLang="cs-CZ" sz="1000">
              <a:latin typeface="Arial" panose="020B0604020202020204" pitchFamily="34" charset="0"/>
            </a:endParaRPr>
          </a:p>
        </p:txBody>
      </p:sp>
      <p:sp>
        <p:nvSpPr>
          <p:cNvPr id="27650" name="Rectangle 2">
            <a:extLst>
              <a:ext uri="{FF2B5EF4-FFF2-40B4-BE49-F238E27FC236}">
                <a16:creationId xmlns:a16="http://schemas.microsoft.com/office/drawing/2014/main" id="{6D60BEE3-70BE-851B-5CB1-34CA47E08F6E}"/>
              </a:ext>
            </a:extLst>
          </p:cNvPr>
          <p:cNvSpPr>
            <a:spLocks noGrp="1" noChangeArrowheads="1"/>
          </p:cNvSpPr>
          <p:nvPr>
            <p:ph type="title"/>
          </p:nvPr>
        </p:nvSpPr>
        <p:spPr>
          <a:xfrm>
            <a:off x="684213" y="0"/>
            <a:ext cx="8002587" cy="428625"/>
          </a:xfrm>
        </p:spPr>
        <p:txBody>
          <a:bodyPr>
            <a:normAutofit fontScale="90000"/>
          </a:bodyPr>
          <a:lstStyle/>
          <a:p>
            <a:pPr eaLnBrk="1" fontAlgn="auto" hangingPunct="1">
              <a:spcAft>
                <a:spcPts val="0"/>
              </a:spcAft>
              <a:defRPr/>
            </a:pPr>
            <a:r>
              <a:rPr lang="cs-CZ" altLang="cs-CZ" sz="2800" dirty="0"/>
              <a:t>Výjimky smlouvy.</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a:extLst>
              <a:ext uri="{FF2B5EF4-FFF2-40B4-BE49-F238E27FC236}">
                <a16:creationId xmlns:a16="http://schemas.microsoft.com/office/drawing/2014/main" id="{7DDA7982-C5A3-5CBC-C5B9-530960802221}"/>
              </a:ext>
            </a:extLst>
          </p:cNvPr>
          <p:cNvSpPr>
            <a:spLocks noGrp="1" noChangeArrowheads="1"/>
          </p:cNvSpPr>
          <p:nvPr>
            <p:ph idx="1"/>
          </p:nvPr>
        </p:nvSpPr>
        <p:spPr>
          <a:xfrm>
            <a:off x="0" y="500063"/>
            <a:ext cx="8929688" cy="6357937"/>
          </a:xfrm>
        </p:spPr>
        <p:txBody>
          <a:bodyPr>
            <a:normAutofit fontScale="92500" lnSpcReduction="10000"/>
          </a:bodyPr>
          <a:lstStyle/>
          <a:p>
            <a:pPr marL="365760" indent="-256032" algn="just" eaLnBrk="1" fontAlgn="auto" hangingPunct="1">
              <a:spcAft>
                <a:spcPts val="0"/>
              </a:spcAft>
              <a:buFontTx/>
              <a:buAutoNum type="arabicPeriod"/>
              <a:defRPr/>
            </a:pPr>
            <a:r>
              <a:rPr lang="cs-CZ" altLang="cs-CZ" sz="2000"/>
              <a:t>Sovětský svaz v letech 1990–1991 přesunul 57 300 kusů smlouvou limitované konvenční výzbroje původně dislokované v oblasti platnosti smlouvy dále na východ, mimo teritorium účinku smlouvy, aby tuto techniku nemusel likvidovat.</a:t>
            </a:r>
          </a:p>
          <a:p>
            <a:pPr marL="365760" indent="-256032" algn="just" eaLnBrk="1" fontAlgn="auto" hangingPunct="1">
              <a:spcAft>
                <a:spcPts val="0"/>
              </a:spcAft>
              <a:buFontTx/>
              <a:buAutoNum type="arabicPeriod"/>
              <a:defRPr/>
            </a:pPr>
            <a:endParaRPr lang="cs-CZ" altLang="cs-CZ" sz="2000"/>
          </a:p>
          <a:p>
            <a:pPr marL="365760" indent="-256032" algn="just" eaLnBrk="1" fontAlgn="auto" hangingPunct="1">
              <a:spcAft>
                <a:spcPts val="0"/>
              </a:spcAft>
              <a:buFontTx/>
              <a:buAutoNum type="arabicPeriod"/>
              <a:defRPr/>
            </a:pPr>
            <a:r>
              <a:rPr lang="cs-CZ" altLang="cs-CZ" sz="2000"/>
              <a:t>Tři motostřelecké divize vyňal ze struktur pozemních sil a zařadil je do struktur námořnictva, kterých se jednání o snížení konvenčních ozbrojených sil netýkala.</a:t>
            </a:r>
          </a:p>
          <a:p>
            <a:pPr marL="365760" indent="-256032" algn="just" eaLnBrk="1" fontAlgn="auto" hangingPunct="1">
              <a:spcAft>
                <a:spcPts val="0"/>
              </a:spcAft>
              <a:buFontTx/>
              <a:buAutoNum type="arabicPeriod"/>
              <a:defRPr/>
            </a:pPr>
            <a:endParaRPr lang="cs-CZ" altLang="cs-CZ" sz="2000"/>
          </a:p>
          <a:p>
            <a:pPr marL="365760" indent="-256032" algn="just" eaLnBrk="1" fontAlgn="auto" hangingPunct="1">
              <a:spcAft>
                <a:spcPts val="0"/>
              </a:spcAft>
              <a:buFontTx/>
              <a:buNone/>
              <a:defRPr/>
            </a:pPr>
            <a:r>
              <a:rPr lang="cs-CZ" altLang="cs-CZ" sz="2000" b="1"/>
              <a:t>Původní smlouva se netýkala početních stavů živé síly signatářských států. </a:t>
            </a:r>
          </a:p>
          <a:p>
            <a:pPr marL="365760" indent="-256032" algn="just" eaLnBrk="1" fontAlgn="auto" hangingPunct="1">
              <a:spcAft>
                <a:spcPts val="0"/>
              </a:spcAft>
              <a:buFontTx/>
              <a:buNone/>
              <a:defRPr/>
            </a:pPr>
            <a:endParaRPr lang="cs-CZ" altLang="cs-CZ" sz="2000" b="1"/>
          </a:p>
          <a:p>
            <a:pPr marL="365760" indent="-256032" algn="just" eaLnBrk="1" fontAlgn="auto" hangingPunct="1">
              <a:spcAft>
                <a:spcPts val="0"/>
              </a:spcAft>
              <a:buFontTx/>
              <a:buNone/>
              <a:defRPr/>
            </a:pPr>
            <a:r>
              <a:rPr lang="cs-CZ" altLang="cs-CZ" sz="2000"/>
              <a:t>Na základě červencového jednání KBSE v Helsinkách v roce 1992 byla smlouva doplněna „</a:t>
            </a:r>
            <a:r>
              <a:rPr lang="cs-CZ" altLang="cs-CZ" sz="2000" b="1"/>
              <a:t>Závěrečným aktem jednání o početních stavech osob v ozbrojených silách v Evropě“. </a:t>
            </a:r>
          </a:p>
          <a:p>
            <a:pPr marL="365760" indent="-256032" algn="just" eaLnBrk="1" fontAlgn="auto" hangingPunct="1">
              <a:spcAft>
                <a:spcPts val="0"/>
              </a:spcAft>
              <a:buFontTx/>
              <a:buNone/>
              <a:defRPr/>
            </a:pPr>
            <a:endParaRPr lang="cs-CZ" altLang="cs-CZ" sz="2000"/>
          </a:p>
          <a:p>
            <a:pPr marL="365760" indent="-256032" algn="just" eaLnBrk="1" fontAlgn="auto" hangingPunct="1">
              <a:spcAft>
                <a:spcPts val="0"/>
              </a:spcAft>
              <a:buFontTx/>
              <a:buNone/>
              <a:defRPr/>
            </a:pPr>
            <a:r>
              <a:rPr lang="cs-CZ" altLang="cs-CZ" sz="2000"/>
              <a:t>Smlouva po ratifikačních procedurách začala být uplatňovaná v  červenci 1992. V platnost na neomezeně dlouhou dobu vstoupila 19. 11. 1992, tedy s jistým zpožděním proti původně zamýšlenému harmonogramu. </a:t>
            </a:r>
          </a:p>
          <a:p>
            <a:pPr marL="365760" indent="-256032" algn="just" eaLnBrk="1" fontAlgn="auto" hangingPunct="1">
              <a:spcAft>
                <a:spcPts val="0"/>
              </a:spcAft>
              <a:buFontTx/>
              <a:buNone/>
              <a:defRPr/>
            </a:pPr>
            <a:endParaRPr lang="cs-CZ" altLang="cs-CZ" sz="2000"/>
          </a:p>
          <a:p>
            <a:pPr marL="365760" indent="-256032" algn="just" eaLnBrk="1" fontAlgn="auto" hangingPunct="1">
              <a:spcAft>
                <a:spcPts val="0"/>
              </a:spcAft>
              <a:buFontTx/>
              <a:buNone/>
              <a:defRPr/>
            </a:pPr>
            <a:r>
              <a:rPr lang="cs-CZ" altLang="cs-CZ" sz="2000" b="1"/>
              <a:t>V roce 1992 S-KOS doplněna na summitu KBSE v Helsinkách limity živé síly.</a:t>
            </a:r>
          </a:p>
        </p:txBody>
      </p:sp>
      <p:sp>
        <p:nvSpPr>
          <p:cNvPr id="37891" name="Zástupný symbol pro číslo snímku 5">
            <a:extLst>
              <a:ext uri="{FF2B5EF4-FFF2-40B4-BE49-F238E27FC236}">
                <a16:creationId xmlns:a16="http://schemas.microsoft.com/office/drawing/2014/main" id="{3643194D-AAD2-DD63-BB00-CF0E6A9F193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itchFamily="2"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fld id="{67FB9998-0211-DF47-BBE8-01873BBF5C21}" type="slidenum">
              <a:rPr lang="cs-CZ" altLang="cs-CZ" sz="1000">
                <a:latin typeface="Arial" panose="020B0604020202020204" pitchFamily="34" charset="0"/>
              </a:rPr>
              <a:pPr>
                <a:spcBef>
                  <a:spcPct val="0"/>
                </a:spcBef>
                <a:buClrTx/>
                <a:buSzTx/>
                <a:buFontTx/>
                <a:buNone/>
              </a:pPr>
              <a:t>28</a:t>
            </a:fld>
            <a:endParaRPr lang="cs-CZ" altLang="cs-CZ" sz="1000">
              <a:latin typeface="Arial" panose="020B0604020202020204" pitchFamily="34" charset="0"/>
            </a:endParaRPr>
          </a:p>
        </p:txBody>
      </p:sp>
      <p:sp>
        <p:nvSpPr>
          <p:cNvPr id="32770" name="Rectangle 2">
            <a:extLst>
              <a:ext uri="{FF2B5EF4-FFF2-40B4-BE49-F238E27FC236}">
                <a16:creationId xmlns:a16="http://schemas.microsoft.com/office/drawing/2014/main" id="{B14AC9E0-290B-F3B3-3003-B1D314A3C076}"/>
              </a:ext>
            </a:extLst>
          </p:cNvPr>
          <p:cNvSpPr>
            <a:spLocks noGrp="1" noChangeArrowheads="1"/>
          </p:cNvSpPr>
          <p:nvPr>
            <p:ph type="title"/>
          </p:nvPr>
        </p:nvSpPr>
        <p:spPr>
          <a:xfrm>
            <a:off x="1000125" y="0"/>
            <a:ext cx="7686675" cy="500063"/>
          </a:xfrm>
        </p:spPr>
        <p:txBody>
          <a:bodyPr>
            <a:normAutofit fontScale="90000"/>
          </a:bodyPr>
          <a:lstStyle/>
          <a:p>
            <a:pPr eaLnBrk="1" fontAlgn="auto" hangingPunct="1">
              <a:spcAft>
                <a:spcPts val="0"/>
              </a:spcAft>
              <a:defRPr/>
            </a:pPr>
            <a:r>
              <a:rPr lang="cs-CZ" altLang="cs-CZ" sz="2800"/>
              <a:t>Třecí plochy</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a:extLst>
              <a:ext uri="{FF2B5EF4-FFF2-40B4-BE49-F238E27FC236}">
                <a16:creationId xmlns:a16="http://schemas.microsoft.com/office/drawing/2014/main" id="{2F374B67-59F1-13CD-0CF3-8768D588E369}"/>
              </a:ext>
            </a:extLst>
          </p:cNvPr>
          <p:cNvSpPr>
            <a:spLocks noGrp="1"/>
          </p:cNvSpPr>
          <p:nvPr>
            <p:ph idx="1"/>
          </p:nvPr>
        </p:nvSpPr>
        <p:spPr>
          <a:xfrm>
            <a:off x="0" y="500063"/>
            <a:ext cx="8715375" cy="6072187"/>
          </a:xfrm>
        </p:spPr>
        <p:txBody>
          <a:bodyPr/>
          <a:lstStyle/>
          <a:p>
            <a:pPr algn="just" eaLnBrk="1" hangingPunct="1">
              <a:lnSpc>
                <a:spcPct val="80000"/>
              </a:lnSpc>
              <a:buFontTx/>
              <a:buNone/>
            </a:pPr>
            <a:r>
              <a:rPr lang="cs-CZ" altLang="cs-CZ" sz="1800"/>
              <a:t>S výjimkou úderných vrtulníků disponovaly socialistické státy kvantitativní převahou ve všech smlouvou regulovaných kategoriích těžké konvenční výzbroje – státy tábora míru a socialismu byly dobře vyzbrojeny. </a:t>
            </a:r>
          </a:p>
          <a:p>
            <a:pPr algn="just" eaLnBrk="1" hangingPunct="1">
              <a:lnSpc>
                <a:spcPct val="80000"/>
              </a:lnSpc>
              <a:buFontTx/>
              <a:buNone/>
            </a:pPr>
            <a:endParaRPr lang="cs-CZ" altLang="cs-CZ" sz="1800"/>
          </a:p>
          <a:p>
            <a:pPr algn="just" eaLnBrk="1" hangingPunct="1">
              <a:lnSpc>
                <a:spcPct val="80000"/>
              </a:lnSpc>
              <a:buFontTx/>
              <a:buNone/>
            </a:pPr>
            <a:r>
              <a:rPr lang="cs-CZ" altLang="cs-CZ" sz="1800" b="1"/>
              <a:t>Že by dle pravidla </a:t>
            </a:r>
            <a:r>
              <a:rPr lang="cs-CZ" altLang="cs-CZ" sz="1800" b="1" i="1"/>
              <a:t>„pokud chceš mír, připravuj se na válku“</a:t>
            </a:r>
            <a:r>
              <a:rPr lang="cs-CZ" altLang="cs-CZ" sz="1800" b="1"/>
              <a:t>?</a:t>
            </a:r>
          </a:p>
          <a:p>
            <a:pPr algn="just" eaLnBrk="1" hangingPunct="1">
              <a:lnSpc>
                <a:spcPct val="80000"/>
              </a:lnSpc>
              <a:buFontTx/>
              <a:buNone/>
            </a:pPr>
            <a:endParaRPr lang="cs-CZ" altLang="cs-CZ" sz="1800"/>
          </a:p>
          <a:p>
            <a:pPr algn="just" eaLnBrk="1" hangingPunct="1">
              <a:lnSpc>
                <a:spcPct val="80000"/>
              </a:lnSpc>
              <a:buFontTx/>
              <a:buNone/>
            </a:pPr>
            <a:r>
              <a:rPr lang="cs-CZ" altLang="cs-CZ" sz="1800"/>
              <a:t>Pokud uvážíme, že SSSR před podpisem smlouvy odsunul velké množství zbraní mimo zónu aplikace (výše zmíněných 57 300 kusů) je tato převaha ještě výraznější.</a:t>
            </a:r>
          </a:p>
          <a:p>
            <a:pPr algn="just" eaLnBrk="1" hangingPunct="1">
              <a:lnSpc>
                <a:spcPct val="80000"/>
              </a:lnSpc>
              <a:buFontTx/>
              <a:buNone/>
            </a:pPr>
            <a:endParaRPr lang="cs-CZ" altLang="cs-CZ" sz="1800"/>
          </a:p>
          <a:p>
            <a:pPr algn="just" eaLnBrk="1" hangingPunct="1">
              <a:lnSpc>
                <a:spcPct val="80000"/>
              </a:lnSpc>
              <a:buFontTx/>
              <a:buNone/>
            </a:pPr>
            <a:r>
              <a:rPr lang="cs-CZ" altLang="cs-CZ" sz="1800" b="1"/>
              <a:t>Redukce bloků vyplývající z S-KOS</a:t>
            </a:r>
          </a:p>
          <a:p>
            <a:pPr algn="just" eaLnBrk="1" hangingPunct="1">
              <a:lnSpc>
                <a:spcPct val="80000"/>
              </a:lnSpc>
              <a:buFontTx/>
              <a:buNone/>
            </a:pPr>
            <a:endParaRPr lang="cs-CZ" altLang="cs-CZ" sz="1800"/>
          </a:p>
          <a:p>
            <a:pPr algn="just" eaLnBrk="1" hangingPunct="1">
              <a:lnSpc>
                <a:spcPct val="80000"/>
              </a:lnSpc>
              <a:buFontTx/>
              <a:buNone/>
            </a:pPr>
            <a:r>
              <a:rPr lang="cs-CZ" altLang="cs-CZ" sz="1400" b="1"/>
              <a:t>    Tanky	            BVP a OT	Dělostřelecké systémy       Bojová letadla         Úderné vrt.</a:t>
            </a:r>
          </a:p>
          <a:p>
            <a:pPr algn="just" eaLnBrk="1" hangingPunct="1">
              <a:lnSpc>
                <a:spcPct val="80000"/>
              </a:lnSpc>
              <a:buFontTx/>
              <a:buNone/>
            </a:pPr>
            <a:endParaRPr lang="cs-CZ" altLang="cs-CZ" sz="1400"/>
          </a:p>
          <a:p>
            <a:pPr algn="just" eaLnBrk="1" hangingPunct="1">
              <a:lnSpc>
                <a:spcPct val="80000"/>
              </a:lnSpc>
              <a:buFontTx/>
              <a:buNone/>
            </a:pPr>
            <a:r>
              <a:rPr lang="cs-CZ" altLang="cs-CZ" sz="1400"/>
              <a:t>A	25 100	34 600	         20 600		     5 800	                1 700</a:t>
            </a:r>
          </a:p>
          <a:p>
            <a:pPr algn="just" eaLnBrk="1" hangingPunct="1">
              <a:lnSpc>
                <a:spcPct val="80000"/>
              </a:lnSpc>
              <a:buFontTx/>
              <a:buNone/>
            </a:pPr>
            <a:r>
              <a:rPr lang="cs-CZ" altLang="cs-CZ" sz="1400"/>
              <a:t>B	33 200	40 900	         23 700		     8 300		1 600</a:t>
            </a:r>
          </a:p>
          <a:p>
            <a:pPr algn="just" eaLnBrk="1" hangingPunct="1">
              <a:lnSpc>
                <a:spcPct val="80000"/>
              </a:lnSpc>
              <a:buFontTx/>
              <a:buNone/>
            </a:pPr>
            <a:r>
              <a:rPr lang="cs-CZ" altLang="cs-CZ" sz="1400"/>
              <a:t>C	5 100		4 600	           600	     	    0		    0</a:t>
            </a:r>
          </a:p>
          <a:p>
            <a:pPr algn="just" eaLnBrk="1" hangingPunct="1">
              <a:lnSpc>
                <a:spcPct val="80000"/>
              </a:lnSpc>
              <a:buFontTx/>
              <a:buNone/>
            </a:pPr>
            <a:r>
              <a:rPr lang="cs-CZ" altLang="cs-CZ" sz="1400"/>
              <a:t>D	13 200	10 900	         3 700	     	1 500		    0</a:t>
            </a:r>
          </a:p>
          <a:p>
            <a:pPr algn="just" eaLnBrk="1" hangingPunct="1">
              <a:lnSpc>
                <a:spcPct val="80000"/>
              </a:lnSpc>
              <a:buFontTx/>
              <a:buNone/>
            </a:pPr>
            <a:endParaRPr lang="cs-CZ" altLang="cs-CZ" sz="1800"/>
          </a:p>
          <a:p>
            <a:pPr algn="just" eaLnBrk="1" hangingPunct="1">
              <a:lnSpc>
                <a:spcPct val="80000"/>
              </a:lnSpc>
              <a:buFontTx/>
              <a:buNone/>
            </a:pPr>
            <a:r>
              <a:rPr lang="cs-CZ" altLang="cs-CZ" sz="1800"/>
              <a:t>Legenda: A – Početní stav NATO</a:t>
            </a:r>
            <a:r>
              <a:rPr lang="en-US" altLang="cs-CZ" sz="1800">
                <a:cs typeface="Arial" panose="020B0604020202020204" pitchFamily="34" charset="0"/>
              </a:rPr>
              <a:t>;</a:t>
            </a:r>
            <a:r>
              <a:rPr lang="cs-CZ" altLang="cs-CZ" sz="1800"/>
              <a:t> B – Početní stav Varšavská smlouva </a:t>
            </a:r>
            <a:r>
              <a:rPr lang="en-US" altLang="cs-CZ" sz="1800">
                <a:cs typeface="Arial" panose="020B0604020202020204" pitchFamily="34" charset="0"/>
              </a:rPr>
              <a:t>;</a:t>
            </a:r>
            <a:r>
              <a:rPr lang="cs-CZ" altLang="cs-CZ" sz="1800"/>
              <a:t> C – Redukce NATO </a:t>
            </a:r>
            <a:r>
              <a:rPr lang="en-US" altLang="cs-CZ" sz="1800">
                <a:cs typeface="Arial" panose="020B0604020202020204" pitchFamily="34" charset="0"/>
              </a:rPr>
              <a:t>;</a:t>
            </a:r>
            <a:r>
              <a:rPr lang="cs-CZ" altLang="cs-CZ" sz="1800"/>
              <a:t> D – Redukce Varšavská smlouva </a:t>
            </a:r>
          </a:p>
        </p:txBody>
      </p:sp>
      <p:sp>
        <p:nvSpPr>
          <p:cNvPr id="38915" name="Zástupný symbol pro číslo snímku 5">
            <a:extLst>
              <a:ext uri="{FF2B5EF4-FFF2-40B4-BE49-F238E27FC236}">
                <a16:creationId xmlns:a16="http://schemas.microsoft.com/office/drawing/2014/main" id="{5DD1856D-3EC5-D2D7-A416-FFE577281DE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itchFamily="2"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fld id="{E2C60BA3-A22F-2241-9FB0-A3F108821AF9}" type="slidenum">
              <a:rPr lang="cs-CZ" altLang="cs-CZ" sz="1000">
                <a:latin typeface="Arial" panose="020B0604020202020204" pitchFamily="34" charset="0"/>
              </a:rPr>
              <a:pPr>
                <a:spcBef>
                  <a:spcPct val="0"/>
                </a:spcBef>
                <a:buClrTx/>
                <a:buSzTx/>
                <a:buFontTx/>
                <a:buNone/>
              </a:pPr>
              <a:t>29</a:t>
            </a:fld>
            <a:endParaRPr lang="cs-CZ" altLang="cs-CZ" sz="1000">
              <a:latin typeface="Arial" panose="020B0604020202020204" pitchFamily="34" charset="0"/>
            </a:endParaRPr>
          </a:p>
        </p:txBody>
      </p:sp>
      <p:sp>
        <p:nvSpPr>
          <p:cNvPr id="33794" name="Rectangle 2">
            <a:extLst>
              <a:ext uri="{FF2B5EF4-FFF2-40B4-BE49-F238E27FC236}">
                <a16:creationId xmlns:a16="http://schemas.microsoft.com/office/drawing/2014/main" id="{430E65DA-55E2-D9D7-B1DC-5B79FCF6A98A}"/>
              </a:ext>
            </a:extLst>
          </p:cNvPr>
          <p:cNvSpPr>
            <a:spLocks noGrp="1" noChangeArrowheads="1"/>
          </p:cNvSpPr>
          <p:nvPr>
            <p:ph type="title"/>
          </p:nvPr>
        </p:nvSpPr>
        <p:spPr>
          <a:xfrm>
            <a:off x="457200" y="0"/>
            <a:ext cx="8229600" cy="714375"/>
          </a:xfrm>
        </p:spPr>
        <p:txBody>
          <a:bodyPr/>
          <a:lstStyle/>
          <a:p>
            <a:pPr eaLnBrk="1" fontAlgn="auto" hangingPunct="1">
              <a:spcAft>
                <a:spcPts val="0"/>
              </a:spcAft>
              <a:defRPr/>
            </a:pPr>
            <a:r>
              <a:rPr lang="cs-CZ" altLang="cs-CZ" sz="2800"/>
              <a:t>S-KOS – dopady na bloky.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a:extLst>
              <a:ext uri="{FF2B5EF4-FFF2-40B4-BE49-F238E27FC236}">
                <a16:creationId xmlns:a16="http://schemas.microsoft.com/office/drawing/2014/main" id="{C1F96468-22BD-8D2E-0997-F9243449D237}"/>
              </a:ext>
            </a:extLst>
          </p:cNvPr>
          <p:cNvSpPr>
            <a:spLocks noGrp="1"/>
          </p:cNvSpPr>
          <p:nvPr>
            <p:ph idx="1"/>
          </p:nvPr>
        </p:nvSpPr>
        <p:spPr>
          <a:xfrm>
            <a:off x="142875" y="1285875"/>
            <a:ext cx="8662988" cy="4879975"/>
          </a:xfrm>
        </p:spPr>
        <p:txBody>
          <a:bodyPr>
            <a:normAutofit fontScale="92500" lnSpcReduction="20000"/>
          </a:bodyPr>
          <a:lstStyle/>
          <a:p>
            <a:pPr marL="274320" indent="-274320" eaLnBrk="1" fontAlgn="auto" hangingPunct="1">
              <a:spcAft>
                <a:spcPts val="0"/>
              </a:spcAft>
              <a:buFont typeface="Wingdings 2"/>
              <a:buChar char=""/>
              <a:defRPr/>
            </a:pPr>
            <a:r>
              <a:rPr lang="cs-CZ" sz="2800" dirty="0"/>
              <a:t>Studium MR se formovalo od 70. let 20. století, je spojeno s teorií vzájemné závislosti.</a:t>
            </a:r>
          </a:p>
          <a:p>
            <a:pPr marL="274320" indent="-274320" eaLnBrk="1" fontAlgn="auto" hangingPunct="1">
              <a:spcAft>
                <a:spcPts val="0"/>
              </a:spcAft>
              <a:buFont typeface="Wingdings 3" panose="05040102010807070707" pitchFamily="18" charset="2"/>
              <a:buNone/>
              <a:defRPr/>
            </a:pPr>
            <a:r>
              <a:rPr lang="cs-CZ" sz="2800" dirty="0"/>
              <a:t> </a:t>
            </a:r>
            <a:endParaRPr lang="en-US" sz="2800" dirty="0"/>
          </a:p>
          <a:p>
            <a:pPr marL="274320" indent="-274320" eaLnBrk="1" fontAlgn="auto" hangingPunct="1">
              <a:spcAft>
                <a:spcPts val="0"/>
              </a:spcAft>
              <a:buFont typeface="Wingdings 2"/>
              <a:buChar char=""/>
              <a:defRPr/>
            </a:pPr>
            <a:r>
              <a:rPr lang="cs-CZ" sz="2800" dirty="0"/>
              <a:t>Klasická definice (</a:t>
            </a:r>
            <a:r>
              <a:rPr lang="cs-CZ" sz="2800" dirty="0" err="1"/>
              <a:t>Stephen</a:t>
            </a:r>
            <a:r>
              <a:rPr lang="cs-CZ" sz="2800" dirty="0"/>
              <a:t> </a:t>
            </a:r>
            <a:r>
              <a:rPr lang="cs-CZ" sz="2800" dirty="0" err="1"/>
              <a:t>Krasnera</a:t>
            </a:r>
            <a:r>
              <a:rPr lang="cs-CZ" sz="2800" dirty="0"/>
              <a:t>):</a:t>
            </a:r>
          </a:p>
          <a:p>
            <a:pPr marL="274320" indent="-274320" eaLnBrk="1" fontAlgn="auto" hangingPunct="1">
              <a:spcAft>
                <a:spcPts val="0"/>
              </a:spcAft>
              <a:buFont typeface="Wingdings 3"/>
              <a:buNone/>
              <a:defRPr/>
            </a:pPr>
            <a:endParaRPr lang="en-US" sz="2800" dirty="0"/>
          </a:p>
          <a:p>
            <a:pPr marL="548640" lvl="1" indent="-274320" eaLnBrk="1" fontAlgn="auto" hangingPunct="1">
              <a:spcBef>
                <a:spcPts val="324"/>
              </a:spcBef>
              <a:spcAft>
                <a:spcPts val="0"/>
              </a:spcAft>
              <a:buFont typeface="Wingdings"/>
              <a:buChar char=""/>
              <a:defRPr/>
            </a:pPr>
            <a:r>
              <a:rPr lang="cs-CZ" sz="2400" dirty="0"/>
              <a:t>Implicitní nebo explicitní principy, normy, pravidla a rozhodovací procesy, v jejichž rámci se sbližují očekávání aktérů v určité oblasti. </a:t>
            </a:r>
            <a:endParaRPr lang="en-US" sz="2400" dirty="0"/>
          </a:p>
          <a:p>
            <a:pPr marL="548640" lvl="1" indent="-274320" eaLnBrk="1" fontAlgn="auto" hangingPunct="1">
              <a:spcBef>
                <a:spcPts val="324"/>
              </a:spcBef>
              <a:spcAft>
                <a:spcPts val="0"/>
              </a:spcAft>
              <a:buFont typeface="Wingdings"/>
              <a:buChar char=""/>
              <a:defRPr/>
            </a:pPr>
            <a:r>
              <a:rPr lang="cs-CZ" sz="2400" dirty="0"/>
              <a:t>Za principy považuje názory na fakta, příčiny a spravedlnost.</a:t>
            </a:r>
            <a:endParaRPr lang="en-US" sz="2400" dirty="0"/>
          </a:p>
          <a:p>
            <a:pPr marL="548640" lvl="1" indent="-274320" eaLnBrk="1" fontAlgn="auto" hangingPunct="1">
              <a:spcBef>
                <a:spcPts val="324"/>
              </a:spcBef>
              <a:spcAft>
                <a:spcPts val="0"/>
              </a:spcAft>
              <a:buFont typeface="Wingdings"/>
              <a:buChar char=""/>
              <a:defRPr/>
            </a:pPr>
            <a:r>
              <a:rPr lang="cs-CZ" sz="2400" dirty="0"/>
              <a:t>Za normy práva a povinnosti, které definují standardní chování členů</a:t>
            </a:r>
            <a:endParaRPr lang="en-US" sz="2400" dirty="0"/>
          </a:p>
          <a:p>
            <a:pPr marL="548640" lvl="1" indent="-274320" eaLnBrk="1" fontAlgn="auto" hangingPunct="1">
              <a:spcBef>
                <a:spcPts val="324"/>
              </a:spcBef>
              <a:spcAft>
                <a:spcPts val="0"/>
              </a:spcAft>
              <a:buFont typeface="Wingdings"/>
              <a:buChar char=""/>
              <a:defRPr/>
            </a:pPr>
            <a:r>
              <a:rPr lang="cs-CZ" sz="2400" dirty="0"/>
              <a:t>Za pravidla příkazy a zákazy k jednání</a:t>
            </a:r>
            <a:endParaRPr lang="en-US" sz="2400" dirty="0"/>
          </a:p>
          <a:p>
            <a:pPr marL="548640" lvl="1" indent="-274320" eaLnBrk="1" fontAlgn="auto" hangingPunct="1">
              <a:spcBef>
                <a:spcPts val="324"/>
              </a:spcBef>
              <a:spcAft>
                <a:spcPts val="0"/>
              </a:spcAft>
              <a:buFont typeface="Wingdings"/>
              <a:buChar char=""/>
              <a:defRPr/>
            </a:pPr>
            <a:r>
              <a:rPr lang="cs-CZ" sz="2400" dirty="0"/>
              <a:t>Za rozhodovací proces směrodatná opatření</a:t>
            </a:r>
            <a:endParaRPr lang="en-US" sz="2400" dirty="0"/>
          </a:p>
        </p:txBody>
      </p:sp>
      <p:sp>
        <p:nvSpPr>
          <p:cNvPr id="14338" name="Nadpis 1">
            <a:extLst>
              <a:ext uri="{FF2B5EF4-FFF2-40B4-BE49-F238E27FC236}">
                <a16:creationId xmlns:a16="http://schemas.microsoft.com/office/drawing/2014/main" id="{3BCE82D3-3020-4068-1985-EEBE9166B042}"/>
              </a:ext>
            </a:extLst>
          </p:cNvPr>
          <p:cNvSpPr>
            <a:spLocks noGrp="1"/>
          </p:cNvSpPr>
          <p:nvPr>
            <p:ph type="title"/>
          </p:nvPr>
        </p:nvSpPr>
        <p:spPr>
          <a:xfrm>
            <a:off x="457200" y="274638"/>
            <a:ext cx="8229600" cy="939784"/>
          </a:xfrm>
        </p:spPr>
        <p:txBody>
          <a:bodyPr>
            <a:noAutofit/>
          </a:bodyPr>
          <a:lstStyle/>
          <a:p>
            <a:pPr algn="ctr" eaLnBrk="1" fontAlgn="auto" hangingPunct="1">
              <a:spcAft>
                <a:spcPts val="0"/>
              </a:spcAft>
              <a:defRPr/>
            </a:pPr>
            <a:r>
              <a:rPr lang="cs-CZ" sz="3200" dirty="0" err="1">
                <a:solidFill>
                  <a:schemeClr val="tx1"/>
                </a:solidFill>
              </a:rPr>
              <a:t>Krasnerova</a:t>
            </a:r>
            <a:r>
              <a:rPr lang="cs-CZ" sz="3200" dirty="0">
                <a:solidFill>
                  <a:schemeClr val="tx1"/>
                </a:solidFill>
              </a:rPr>
              <a:t> definice mezinárodního režimu</a:t>
            </a:r>
            <a:endParaRPr lang="en-US" sz="3200" dirty="0">
              <a:solidFill>
                <a:schemeClr val="tx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a:extLst>
              <a:ext uri="{FF2B5EF4-FFF2-40B4-BE49-F238E27FC236}">
                <a16:creationId xmlns:a16="http://schemas.microsoft.com/office/drawing/2014/main" id="{6E2664E7-7DE9-C6D3-F8F9-222AB59B94F0}"/>
              </a:ext>
            </a:extLst>
          </p:cNvPr>
          <p:cNvSpPr>
            <a:spLocks noGrp="1" noChangeArrowheads="1"/>
          </p:cNvSpPr>
          <p:nvPr>
            <p:ph idx="1"/>
          </p:nvPr>
        </p:nvSpPr>
        <p:spPr>
          <a:xfrm>
            <a:off x="0" y="500063"/>
            <a:ext cx="8643938" cy="6072187"/>
          </a:xfrm>
        </p:spPr>
        <p:txBody>
          <a:bodyPr/>
          <a:lstStyle/>
          <a:p>
            <a:pPr algn="just" eaLnBrk="1" hangingPunct="1">
              <a:lnSpc>
                <a:spcPct val="70000"/>
              </a:lnSpc>
              <a:buFontTx/>
              <a:buNone/>
            </a:pPr>
            <a:r>
              <a:rPr lang="cs-CZ" altLang="cs-CZ" sz="2000"/>
              <a:t>Podrobný režim výměny informací,  provádění  inspekcí a verifikace. </a:t>
            </a:r>
          </a:p>
          <a:p>
            <a:pPr algn="just" eaLnBrk="1" hangingPunct="1">
              <a:lnSpc>
                <a:spcPct val="70000"/>
              </a:lnSpc>
              <a:buFontTx/>
              <a:buNone/>
            </a:pPr>
            <a:endParaRPr lang="cs-CZ" altLang="cs-CZ" sz="2000"/>
          </a:p>
          <a:p>
            <a:pPr algn="just" eaLnBrk="1" hangingPunct="1">
              <a:lnSpc>
                <a:spcPct val="70000"/>
              </a:lnSpc>
              <a:buFontTx/>
              <a:buNone/>
            </a:pPr>
            <a:r>
              <a:rPr lang="cs-CZ" altLang="cs-CZ" sz="2000"/>
              <a:t>Každý signatářský stát je zavázán informovat ostatní signatáře velmi podrobně o početních stavech a dislokaci vlastní armády. </a:t>
            </a:r>
          </a:p>
          <a:p>
            <a:pPr algn="just" eaLnBrk="1" hangingPunct="1">
              <a:lnSpc>
                <a:spcPct val="70000"/>
              </a:lnSpc>
              <a:buFontTx/>
              <a:buNone/>
            </a:pPr>
            <a:endParaRPr lang="cs-CZ" altLang="cs-CZ" sz="2000"/>
          </a:p>
          <a:p>
            <a:pPr algn="just" eaLnBrk="1" hangingPunct="1">
              <a:lnSpc>
                <a:spcPct val="70000"/>
              </a:lnSpc>
              <a:buFontTx/>
              <a:buNone/>
            </a:pPr>
            <a:r>
              <a:rPr lang="cs-CZ" altLang="cs-CZ" sz="2000"/>
              <a:t>Informování ostatních signatářů se děje zejména prostřednictvím „</a:t>
            </a:r>
            <a:r>
              <a:rPr lang="cs-CZ" altLang="cs-CZ" sz="2000" b="1"/>
              <a:t>výměnné informace“ zpracovávané do 15. prosince kalendářního roku s platností od počátku roku příštího. </a:t>
            </a:r>
          </a:p>
          <a:p>
            <a:pPr algn="just" eaLnBrk="1" hangingPunct="1">
              <a:lnSpc>
                <a:spcPct val="70000"/>
              </a:lnSpc>
              <a:buFontTx/>
              <a:buNone/>
            </a:pPr>
            <a:endParaRPr lang="cs-CZ" altLang="cs-CZ" sz="2000"/>
          </a:p>
          <a:p>
            <a:pPr algn="just" eaLnBrk="1" hangingPunct="1">
              <a:lnSpc>
                <a:spcPct val="70000"/>
              </a:lnSpc>
              <a:buFontTx/>
              <a:buNone/>
            </a:pPr>
            <a:r>
              <a:rPr lang="cs-CZ" altLang="cs-CZ" sz="2000"/>
              <a:t>Součástí je aktuální organizační struktura pozemních a leteckých sil, celkové početní stavy těžké bojové techniky regulované smlouvou, informace o její dislokaci atp. </a:t>
            </a:r>
          </a:p>
          <a:p>
            <a:pPr algn="just" eaLnBrk="1" hangingPunct="1">
              <a:lnSpc>
                <a:spcPct val="70000"/>
              </a:lnSpc>
              <a:buFontTx/>
              <a:buNone/>
            </a:pPr>
            <a:endParaRPr lang="cs-CZ" altLang="cs-CZ" sz="2000"/>
          </a:p>
          <a:p>
            <a:pPr algn="just" eaLnBrk="1" hangingPunct="1">
              <a:lnSpc>
                <a:spcPct val="70000"/>
              </a:lnSpc>
              <a:buFontTx/>
              <a:buNone/>
            </a:pPr>
            <a:r>
              <a:rPr lang="cs-CZ" altLang="cs-CZ" sz="2000"/>
              <a:t>Systém notifikací a inspekcí umožňuje provádět efektivní inspekční činnost na místě a účinně prověřovat plnění smlouvy. </a:t>
            </a:r>
          </a:p>
          <a:p>
            <a:pPr algn="just" eaLnBrk="1" hangingPunct="1">
              <a:lnSpc>
                <a:spcPct val="70000"/>
              </a:lnSpc>
              <a:buFontTx/>
              <a:buNone/>
            </a:pPr>
            <a:endParaRPr lang="cs-CZ" altLang="cs-CZ" sz="2000"/>
          </a:p>
          <a:p>
            <a:pPr algn="just" eaLnBrk="1" hangingPunct="1">
              <a:lnSpc>
                <a:spcPct val="70000"/>
              </a:lnSpc>
              <a:buFontTx/>
              <a:buNone/>
            </a:pPr>
            <a:r>
              <a:rPr lang="cs-CZ" altLang="cs-CZ" sz="2000"/>
              <a:t>Protože smlouva byla (a do ratifikace modifikované smlouvy stále ještě je) založena na blokovém principu, bylo vyjednání národních limitů ponecháno na Severoatlantické alianci a Varšavské smlouvě. </a:t>
            </a:r>
          </a:p>
          <a:p>
            <a:pPr algn="just" eaLnBrk="1" hangingPunct="1">
              <a:lnSpc>
                <a:spcPct val="70000"/>
              </a:lnSpc>
              <a:buFontTx/>
              <a:buNone/>
            </a:pPr>
            <a:endParaRPr lang="cs-CZ" altLang="cs-CZ" sz="2000"/>
          </a:p>
          <a:p>
            <a:pPr algn="just" eaLnBrk="1" hangingPunct="1">
              <a:lnSpc>
                <a:spcPct val="70000"/>
              </a:lnSpc>
              <a:buFontTx/>
              <a:buNone/>
            </a:pPr>
            <a:r>
              <a:rPr lang="cs-CZ" altLang="cs-CZ" sz="2000" b="1"/>
              <a:t>Posuny mezi limity jsou možné pouze v rámci „skupin států“. </a:t>
            </a:r>
          </a:p>
          <a:p>
            <a:pPr algn="just" eaLnBrk="1" hangingPunct="1">
              <a:lnSpc>
                <a:spcPct val="70000"/>
              </a:lnSpc>
              <a:buFontTx/>
              <a:buNone/>
            </a:pPr>
            <a:endParaRPr lang="cs-CZ" altLang="cs-CZ" sz="2000"/>
          </a:p>
        </p:txBody>
      </p:sp>
      <p:sp>
        <p:nvSpPr>
          <p:cNvPr id="39939" name="Zástupný symbol pro číslo snímku 5">
            <a:extLst>
              <a:ext uri="{FF2B5EF4-FFF2-40B4-BE49-F238E27FC236}">
                <a16:creationId xmlns:a16="http://schemas.microsoft.com/office/drawing/2014/main" id="{8C684B5F-69CB-C5FE-C625-C97CB5B57E7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itchFamily="2"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fld id="{2CC9592C-5B5C-DF41-AC01-B14FDECF0EE2}" type="slidenum">
              <a:rPr lang="cs-CZ" altLang="cs-CZ" sz="1000">
                <a:latin typeface="Arial" panose="020B0604020202020204" pitchFamily="34" charset="0"/>
              </a:rPr>
              <a:pPr>
                <a:spcBef>
                  <a:spcPct val="0"/>
                </a:spcBef>
                <a:buClrTx/>
                <a:buSzTx/>
                <a:buFontTx/>
                <a:buNone/>
              </a:pPr>
              <a:t>30</a:t>
            </a:fld>
            <a:endParaRPr lang="cs-CZ" altLang="cs-CZ" sz="1000">
              <a:latin typeface="Arial" panose="020B0604020202020204" pitchFamily="34" charset="0"/>
            </a:endParaRPr>
          </a:p>
        </p:txBody>
      </p:sp>
      <p:sp>
        <p:nvSpPr>
          <p:cNvPr id="34818" name="Rectangle 2">
            <a:extLst>
              <a:ext uri="{FF2B5EF4-FFF2-40B4-BE49-F238E27FC236}">
                <a16:creationId xmlns:a16="http://schemas.microsoft.com/office/drawing/2014/main" id="{6F052CFB-CE8C-CDDB-B30E-1CFA9E2DF2E7}"/>
              </a:ext>
            </a:extLst>
          </p:cNvPr>
          <p:cNvSpPr>
            <a:spLocks noGrp="1" noChangeArrowheads="1"/>
          </p:cNvSpPr>
          <p:nvPr>
            <p:ph type="title"/>
          </p:nvPr>
        </p:nvSpPr>
        <p:spPr>
          <a:xfrm>
            <a:off x="642938" y="0"/>
            <a:ext cx="7643812" cy="571500"/>
          </a:xfrm>
        </p:spPr>
        <p:txBody>
          <a:bodyPr/>
          <a:lstStyle/>
          <a:p>
            <a:pPr eaLnBrk="1" fontAlgn="auto" hangingPunct="1">
              <a:spcAft>
                <a:spcPts val="0"/>
              </a:spcAft>
              <a:defRPr/>
            </a:pPr>
            <a:r>
              <a:rPr lang="cs-CZ" altLang="cs-CZ" sz="2800"/>
              <a:t>Verifikace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a:extLst>
              <a:ext uri="{FF2B5EF4-FFF2-40B4-BE49-F238E27FC236}">
                <a16:creationId xmlns:a16="http://schemas.microsoft.com/office/drawing/2014/main" id="{73F55719-312A-7708-DEAA-B56B57681298}"/>
              </a:ext>
            </a:extLst>
          </p:cNvPr>
          <p:cNvSpPr>
            <a:spLocks noGrp="1" noChangeArrowheads="1"/>
          </p:cNvSpPr>
          <p:nvPr>
            <p:ph idx="1"/>
          </p:nvPr>
        </p:nvSpPr>
        <p:spPr>
          <a:xfrm>
            <a:off x="285750" y="500063"/>
            <a:ext cx="8572500" cy="6357937"/>
          </a:xfrm>
        </p:spPr>
        <p:txBody>
          <a:bodyPr/>
          <a:lstStyle/>
          <a:p>
            <a:pPr algn="just" eaLnBrk="1" hangingPunct="1">
              <a:lnSpc>
                <a:spcPct val="90000"/>
              </a:lnSpc>
              <a:buFontTx/>
              <a:buNone/>
            </a:pPr>
            <a:r>
              <a:rPr lang="cs-CZ" altLang="cs-CZ" sz="1500"/>
              <a:t>Období po podepsání smlouvy lze rozdělit do čtyř klíčových částí: </a:t>
            </a:r>
          </a:p>
          <a:p>
            <a:pPr algn="just" eaLnBrk="1" hangingPunct="1">
              <a:lnSpc>
                <a:spcPct val="90000"/>
              </a:lnSpc>
              <a:buFontTx/>
              <a:buNone/>
            </a:pPr>
            <a:endParaRPr lang="cs-CZ" altLang="cs-CZ" sz="1500"/>
          </a:p>
          <a:p>
            <a:pPr algn="just" eaLnBrk="1" hangingPunct="1">
              <a:lnSpc>
                <a:spcPct val="90000"/>
              </a:lnSpc>
              <a:buFontTx/>
              <a:buNone/>
            </a:pPr>
            <a:r>
              <a:rPr lang="cs-CZ" altLang="cs-CZ" sz="1500" b="1"/>
              <a:t>1. fáze redukce výzbroje signatářských států během let 1992–1995</a:t>
            </a:r>
            <a:r>
              <a:rPr lang="cs-CZ" altLang="cs-CZ" sz="1500">
                <a:sym typeface="Symbol" pitchFamily="2" charset="2"/>
              </a:rPr>
              <a:t></a:t>
            </a:r>
            <a:r>
              <a:rPr lang="cs-CZ" altLang="cs-CZ" sz="1500"/>
              <a:t> </a:t>
            </a:r>
            <a:r>
              <a:rPr lang="cs-CZ" altLang="cs-CZ" sz="1500" b="1"/>
              <a:t>2. dosažení limitů výzbroje v jednotlivých geografických oblastech do února 1995</a:t>
            </a:r>
            <a:r>
              <a:rPr lang="cs-CZ" altLang="cs-CZ" sz="1500" b="1">
                <a:sym typeface="Symbol" pitchFamily="2" charset="2"/>
              </a:rPr>
              <a:t></a:t>
            </a:r>
            <a:r>
              <a:rPr lang="cs-CZ" altLang="cs-CZ" sz="1500" b="1"/>
              <a:t> 3. výměna informací a notifikace struktury sil a výzbroje signatářských států dle „Protocol on Notification and Exchange of Information“ a 4. proces vzájemných inspekcí zkoumající dosažení limitů smlouvy. </a:t>
            </a:r>
          </a:p>
          <a:p>
            <a:pPr algn="just" eaLnBrk="1" hangingPunct="1">
              <a:lnSpc>
                <a:spcPct val="90000"/>
              </a:lnSpc>
              <a:buFontTx/>
              <a:buNone/>
            </a:pPr>
            <a:endParaRPr lang="cs-CZ" altLang="cs-CZ" sz="1500"/>
          </a:p>
          <a:p>
            <a:pPr algn="just" eaLnBrk="1" hangingPunct="1">
              <a:lnSpc>
                <a:spcPct val="90000"/>
              </a:lnSpc>
              <a:buFontTx/>
              <a:buNone/>
            </a:pPr>
            <a:r>
              <a:rPr lang="cs-CZ" altLang="cs-CZ" sz="1500"/>
              <a:t>Při realizaci smlouvy bylo celkem zlikvidováno 58 000 kusů smlouvou limitované výzbroje.  Početní stavy armád byly sníženy o 1,2 milionu vojáků. Tak rozsáhlá redukce těžkých konvenčních zbraňových systémů si vyžádala finanční náklady, které se odhadují v rozmezí 1–2 mld. USD. </a:t>
            </a:r>
          </a:p>
          <a:p>
            <a:pPr algn="just" eaLnBrk="1" hangingPunct="1">
              <a:lnSpc>
                <a:spcPct val="90000"/>
              </a:lnSpc>
              <a:buFontTx/>
              <a:buNone/>
            </a:pPr>
            <a:endParaRPr lang="cs-CZ" altLang="cs-CZ" sz="1500"/>
          </a:p>
          <a:p>
            <a:pPr algn="just" eaLnBrk="1" hangingPunct="1">
              <a:lnSpc>
                <a:spcPct val="90000"/>
              </a:lnSpc>
              <a:buFontTx/>
              <a:buNone/>
            </a:pPr>
            <a:r>
              <a:rPr lang="cs-CZ" altLang="cs-CZ" sz="1500" b="1"/>
              <a:t>Protože zhruba 90 % celkové likvidované techniky se nacházelo ve výzbroji členských států Varšavské smlouvy, nesly také tyto státy (a jejich nástupci) většinu nákladů na odzbrojení. </a:t>
            </a:r>
          </a:p>
          <a:p>
            <a:pPr algn="just" eaLnBrk="1" hangingPunct="1">
              <a:lnSpc>
                <a:spcPct val="90000"/>
              </a:lnSpc>
              <a:buFontTx/>
              <a:buNone/>
            </a:pPr>
            <a:endParaRPr lang="cs-CZ" altLang="cs-CZ" sz="1500" b="1"/>
          </a:p>
          <a:p>
            <a:pPr algn="just" eaLnBrk="1" hangingPunct="1">
              <a:lnSpc>
                <a:spcPct val="90000"/>
              </a:lnSpc>
              <a:buFontTx/>
              <a:buNone/>
            </a:pPr>
            <a:r>
              <a:rPr lang="cs-CZ" altLang="cs-CZ" sz="1500"/>
              <a:t>Největší počet zbraňových systémů musela zlikvidovat Ruská federace, Ukrajina a Bělorusko.</a:t>
            </a:r>
          </a:p>
          <a:p>
            <a:pPr algn="just" eaLnBrk="1" hangingPunct="1">
              <a:lnSpc>
                <a:spcPct val="90000"/>
              </a:lnSpc>
              <a:buFontTx/>
              <a:buNone/>
            </a:pPr>
            <a:endParaRPr lang="cs-CZ" altLang="cs-CZ" sz="1500"/>
          </a:p>
          <a:p>
            <a:pPr algn="just" eaLnBrk="1" hangingPunct="1">
              <a:lnSpc>
                <a:spcPct val="90000"/>
              </a:lnSpc>
              <a:buFontTx/>
              <a:buNone/>
            </a:pPr>
            <a:r>
              <a:rPr lang="cs-CZ" altLang="cs-CZ" sz="1500"/>
              <a:t>Některé součásti smlouvy nebyly vůbec naplněny (Youngs – Taylor 2003). </a:t>
            </a:r>
          </a:p>
          <a:p>
            <a:pPr algn="just" eaLnBrk="1" hangingPunct="1">
              <a:lnSpc>
                <a:spcPct val="90000"/>
              </a:lnSpc>
              <a:buFontTx/>
              <a:buNone/>
            </a:pPr>
            <a:endParaRPr lang="cs-CZ" altLang="cs-CZ" sz="1500"/>
          </a:p>
          <a:p>
            <a:pPr algn="just" eaLnBrk="1" hangingPunct="1">
              <a:lnSpc>
                <a:spcPct val="90000"/>
              </a:lnSpc>
              <a:buFontTx/>
              <a:buNone/>
            </a:pPr>
            <a:r>
              <a:rPr lang="cs-CZ" altLang="cs-CZ" sz="1500"/>
              <a:t>Spory byly také kolem závazků Ruska zlikvidovat 16 000 kusů výzbroje z části přesunuté před vstoupením smlouvy v platnost mimo zájmové teritorium smlouvy. Problémy s dodržením termínů mělo z řady důvodů také Bělorusko, Arménie a Ázerbájdžán. </a:t>
            </a:r>
          </a:p>
        </p:txBody>
      </p:sp>
      <p:sp>
        <p:nvSpPr>
          <p:cNvPr id="40963" name="Zástupný symbol pro číslo snímku 5">
            <a:extLst>
              <a:ext uri="{FF2B5EF4-FFF2-40B4-BE49-F238E27FC236}">
                <a16:creationId xmlns:a16="http://schemas.microsoft.com/office/drawing/2014/main" id="{D8FE6212-56F0-F59A-9B88-6AA7F2B8A2C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itchFamily="2"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fld id="{DEBDCDB9-B621-CC45-9426-41CEE2CB3BB2}" type="slidenum">
              <a:rPr lang="cs-CZ" altLang="cs-CZ" sz="1000">
                <a:latin typeface="Arial" panose="020B0604020202020204" pitchFamily="34" charset="0"/>
              </a:rPr>
              <a:pPr>
                <a:spcBef>
                  <a:spcPct val="0"/>
                </a:spcBef>
                <a:buClrTx/>
                <a:buSzTx/>
                <a:buFontTx/>
                <a:buNone/>
              </a:pPr>
              <a:t>31</a:t>
            </a:fld>
            <a:endParaRPr lang="cs-CZ" altLang="cs-CZ" sz="1000">
              <a:latin typeface="Arial" panose="020B0604020202020204" pitchFamily="34" charset="0"/>
            </a:endParaRPr>
          </a:p>
        </p:txBody>
      </p:sp>
      <p:sp>
        <p:nvSpPr>
          <p:cNvPr id="37890" name="Rectangle 2">
            <a:extLst>
              <a:ext uri="{FF2B5EF4-FFF2-40B4-BE49-F238E27FC236}">
                <a16:creationId xmlns:a16="http://schemas.microsoft.com/office/drawing/2014/main" id="{65440909-9705-F550-D31A-5E9D76144A3E}"/>
              </a:ext>
            </a:extLst>
          </p:cNvPr>
          <p:cNvSpPr>
            <a:spLocks noGrp="1" noChangeArrowheads="1"/>
          </p:cNvSpPr>
          <p:nvPr>
            <p:ph type="title"/>
          </p:nvPr>
        </p:nvSpPr>
        <p:spPr>
          <a:xfrm>
            <a:off x="457200" y="0"/>
            <a:ext cx="8229600" cy="571500"/>
          </a:xfrm>
        </p:spPr>
        <p:txBody>
          <a:bodyPr/>
          <a:lstStyle/>
          <a:p>
            <a:pPr eaLnBrk="1" fontAlgn="auto" hangingPunct="1">
              <a:spcAft>
                <a:spcPts val="0"/>
              </a:spcAft>
              <a:defRPr/>
            </a:pPr>
            <a:r>
              <a:rPr lang="cs-CZ" altLang="cs-CZ" sz="2800"/>
              <a:t>Implementace KOS.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a:extLst>
              <a:ext uri="{FF2B5EF4-FFF2-40B4-BE49-F238E27FC236}">
                <a16:creationId xmlns:a16="http://schemas.microsoft.com/office/drawing/2014/main" id="{39EF2A0D-EBEA-47A3-6EA8-98CD5DA50D39}"/>
              </a:ext>
            </a:extLst>
          </p:cNvPr>
          <p:cNvSpPr>
            <a:spLocks noGrp="1"/>
          </p:cNvSpPr>
          <p:nvPr>
            <p:ph idx="1"/>
          </p:nvPr>
        </p:nvSpPr>
        <p:spPr>
          <a:xfrm>
            <a:off x="214313" y="571500"/>
            <a:ext cx="8715375" cy="6143625"/>
          </a:xfrm>
        </p:spPr>
        <p:txBody>
          <a:bodyPr/>
          <a:lstStyle/>
          <a:p>
            <a:pPr algn="just" eaLnBrk="1" hangingPunct="1">
              <a:lnSpc>
                <a:spcPct val="80000"/>
              </a:lnSpc>
              <a:buFontTx/>
              <a:buNone/>
            </a:pPr>
            <a:r>
              <a:rPr lang="cs-CZ" altLang="cs-CZ" sz="1600"/>
              <a:t>Relativně velmi rychlá a přes uvedené problémy v zásadě úspěšná implementace smlouvy v život byla umožněna změněnými parametry mezinárodního bezpečnostního prostředí (rozpad bipolárního uspořádání světa v důsledku vnitřního zhroucení socialistických států)</a:t>
            </a:r>
          </a:p>
          <a:p>
            <a:pPr algn="just" eaLnBrk="1" hangingPunct="1">
              <a:lnSpc>
                <a:spcPct val="80000"/>
              </a:lnSpc>
              <a:buFontTx/>
              <a:buNone/>
            </a:pPr>
            <a:endParaRPr lang="cs-CZ" altLang="cs-CZ" sz="1600"/>
          </a:p>
          <a:p>
            <a:pPr algn="just" eaLnBrk="1" hangingPunct="1">
              <a:lnSpc>
                <a:spcPct val="80000"/>
              </a:lnSpc>
              <a:buFontTx/>
              <a:buNone/>
            </a:pPr>
            <a:r>
              <a:rPr lang="cs-CZ" altLang="cs-CZ" sz="1600"/>
              <a:t> Nová mezinárodněpolitická situace - rychlé zastarání smlouvy. </a:t>
            </a:r>
            <a:r>
              <a:rPr lang="cs-CZ" altLang="cs-CZ" sz="1600" b="1"/>
              <a:t>Nevyhovující je zejména blokový princip, který po rozpadu Varšavské smlouvy a při probíhajícím rozšiřování Severoatlantické aliance již ztratil smysl. </a:t>
            </a:r>
          </a:p>
          <a:p>
            <a:pPr algn="just" eaLnBrk="1" hangingPunct="1">
              <a:lnSpc>
                <a:spcPct val="80000"/>
              </a:lnSpc>
              <a:buFontTx/>
              <a:buNone/>
            </a:pPr>
            <a:endParaRPr lang="cs-CZ" altLang="cs-CZ" sz="1600"/>
          </a:p>
          <a:p>
            <a:pPr algn="just" eaLnBrk="1" hangingPunct="1">
              <a:lnSpc>
                <a:spcPct val="80000"/>
              </a:lnSpc>
              <a:buFontTx/>
              <a:buNone/>
            </a:pPr>
            <a:r>
              <a:rPr lang="cs-CZ" altLang="cs-CZ" sz="1600"/>
              <a:t>Rusko využívalo smlouvu jako prostředek pro zdržení a zpomalení rozšiřování Severoatlantické aliance, protože používalo logický argument, že limity nových členů mají svůj původ v limitu „východní skupiny zemí“, a došlo by tím k posílení NATO na úkor této skupiny států (rozuměj Ruska). </a:t>
            </a:r>
          </a:p>
          <a:p>
            <a:pPr algn="just" eaLnBrk="1" hangingPunct="1">
              <a:lnSpc>
                <a:spcPct val="80000"/>
              </a:lnSpc>
              <a:buFontTx/>
              <a:buNone/>
            </a:pPr>
            <a:endParaRPr lang="cs-CZ" altLang="cs-CZ" sz="1600"/>
          </a:p>
          <a:p>
            <a:pPr algn="just" eaLnBrk="1" hangingPunct="1">
              <a:lnSpc>
                <a:spcPct val="80000"/>
              </a:lnSpc>
              <a:buFontTx/>
              <a:buNone/>
            </a:pPr>
            <a:r>
              <a:rPr lang="cs-CZ" altLang="cs-CZ" sz="1600"/>
              <a:t>Již v roce 1996 bylo dosaženo určitého pokroku v adaptaci smlouvy, zejména revizí křídelního limitu, na které mělo zájem hlavně Rusko. Rusko, zejména v souvislosti s válkou v Čečensku, požadovalo úplné zrušení křídelního limitu. </a:t>
            </a:r>
          </a:p>
          <a:p>
            <a:pPr algn="just" eaLnBrk="1" hangingPunct="1">
              <a:lnSpc>
                <a:spcPct val="80000"/>
              </a:lnSpc>
              <a:buFontTx/>
              <a:buNone/>
            </a:pPr>
            <a:endParaRPr lang="cs-CZ" altLang="cs-CZ" sz="1600"/>
          </a:p>
          <a:p>
            <a:pPr algn="just" eaLnBrk="1" hangingPunct="1">
              <a:lnSpc>
                <a:spcPct val="80000"/>
              </a:lnSpc>
              <a:buFontTx/>
              <a:buNone/>
            </a:pPr>
            <a:r>
              <a:rPr lang="cs-CZ" altLang="cs-CZ" sz="1600"/>
              <a:t>Odpor Norska a Turecka. </a:t>
            </a:r>
          </a:p>
          <a:p>
            <a:pPr algn="just" eaLnBrk="1" hangingPunct="1">
              <a:lnSpc>
                <a:spcPct val="80000"/>
              </a:lnSpc>
              <a:buFontTx/>
              <a:buNone/>
            </a:pPr>
            <a:endParaRPr lang="cs-CZ" altLang="cs-CZ" sz="1600"/>
          </a:p>
          <a:p>
            <a:pPr algn="just" eaLnBrk="1" hangingPunct="1">
              <a:lnSpc>
                <a:spcPct val="80000"/>
              </a:lnSpc>
              <a:buFontTx/>
              <a:buNone/>
            </a:pPr>
            <a:r>
              <a:rPr lang="cs-CZ" altLang="cs-CZ" sz="1600" b="1"/>
              <a:t>Modifikovaná smlouva podepsána 1999 v Istanbulu.</a:t>
            </a:r>
          </a:p>
          <a:p>
            <a:pPr algn="just" eaLnBrk="1" hangingPunct="1">
              <a:lnSpc>
                <a:spcPct val="80000"/>
              </a:lnSpc>
              <a:buFontTx/>
              <a:buNone/>
            </a:pPr>
            <a:endParaRPr lang="cs-CZ" altLang="cs-CZ" sz="1600" b="1"/>
          </a:p>
          <a:p>
            <a:pPr algn="just" eaLnBrk="1" hangingPunct="1">
              <a:lnSpc>
                <a:spcPct val="80000"/>
              </a:lnSpc>
              <a:buFontTx/>
              <a:buNone/>
            </a:pPr>
            <a:r>
              <a:rPr lang="cs-CZ" altLang="cs-CZ" sz="1600" b="1"/>
              <a:t>Ruší  se blokový principy. Princip národních a teritoriálních limitů!</a:t>
            </a:r>
          </a:p>
          <a:p>
            <a:pPr algn="just" eaLnBrk="1" hangingPunct="1">
              <a:lnSpc>
                <a:spcPct val="80000"/>
              </a:lnSpc>
              <a:buFontTx/>
              <a:buNone/>
            </a:pPr>
            <a:endParaRPr lang="cs-CZ" altLang="cs-CZ" sz="1600" b="1"/>
          </a:p>
          <a:p>
            <a:pPr algn="just" eaLnBrk="1" hangingPunct="1">
              <a:lnSpc>
                <a:spcPct val="80000"/>
              </a:lnSpc>
              <a:buFontTx/>
              <a:buNone/>
            </a:pPr>
            <a:r>
              <a:rPr lang="cs-CZ" altLang="cs-CZ" sz="1600" b="1"/>
              <a:t>Nikdy nevstoupila v platnost ale je dodržována. Všechny evropské armády se nacházejí hluboko pod limity předpokládanými v této modifikaci. </a:t>
            </a:r>
          </a:p>
          <a:p>
            <a:pPr algn="just" eaLnBrk="1" hangingPunct="1">
              <a:lnSpc>
                <a:spcPct val="80000"/>
              </a:lnSpc>
              <a:buFontTx/>
              <a:buNone/>
            </a:pPr>
            <a:endParaRPr lang="cs-CZ" altLang="cs-CZ" sz="1800" b="1"/>
          </a:p>
          <a:p>
            <a:pPr algn="just" eaLnBrk="1" hangingPunct="1">
              <a:lnSpc>
                <a:spcPct val="80000"/>
              </a:lnSpc>
              <a:buFontTx/>
              <a:buNone/>
            </a:pPr>
            <a:endParaRPr lang="cs-CZ" altLang="cs-CZ" sz="1800" b="1"/>
          </a:p>
        </p:txBody>
      </p:sp>
      <p:sp>
        <p:nvSpPr>
          <p:cNvPr id="41987" name="Zástupný symbol pro číslo snímku 5">
            <a:extLst>
              <a:ext uri="{FF2B5EF4-FFF2-40B4-BE49-F238E27FC236}">
                <a16:creationId xmlns:a16="http://schemas.microsoft.com/office/drawing/2014/main" id="{820DB52A-7627-28D9-FBF3-70500DDF808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itchFamily="2"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fld id="{6CD43B06-EF80-AD42-8B0E-A0C06F81EBA8}" type="slidenum">
              <a:rPr lang="cs-CZ" altLang="cs-CZ" sz="1000">
                <a:latin typeface="Arial" panose="020B0604020202020204" pitchFamily="34" charset="0"/>
              </a:rPr>
              <a:pPr>
                <a:spcBef>
                  <a:spcPct val="0"/>
                </a:spcBef>
                <a:buClrTx/>
                <a:buSzTx/>
                <a:buFontTx/>
                <a:buNone/>
              </a:pPr>
              <a:t>32</a:t>
            </a:fld>
            <a:endParaRPr lang="cs-CZ" altLang="cs-CZ" sz="1000">
              <a:latin typeface="Arial" panose="020B0604020202020204" pitchFamily="34" charset="0"/>
            </a:endParaRPr>
          </a:p>
        </p:txBody>
      </p:sp>
      <p:sp>
        <p:nvSpPr>
          <p:cNvPr id="39938" name="Rectangle 2">
            <a:extLst>
              <a:ext uri="{FF2B5EF4-FFF2-40B4-BE49-F238E27FC236}">
                <a16:creationId xmlns:a16="http://schemas.microsoft.com/office/drawing/2014/main" id="{6DE93147-B1D1-5DCB-CF80-3396C3E03AFB}"/>
              </a:ext>
            </a:extLst>
          </p:cNvPr>
          <p:cNvSpPr>
            <a:spLocks noGrp="1" noChangeArrowheads="1"/>
          </p:cNvSpPr>
          <p:nvPr>
            <p:ph type="title"/>
          </p:nvPr>
        </p:nvSpPr>
        <p:spPr>
          <a:xfrm>
            <a:off x="428625" y="0"/>
            <a:ext cx="8258175" cy="571500"/>
          </a:xfrm>
        </p:spPr>
        <p:txBody>
          <a:bodyPr/>
          <a:lstStyle/>
          <a:p>
            <a:pPr eaLnBrk="1" fontAlgn="auto" hangingPunct="1">
              <a:spcAft>
                <a:spcPts val="0"/>
              </a:spcAft>
              <a:defRPr/>
            </a:pPr>
            <a:r>
              <a:rPr lang="cs-CZ" altLang="cs-CZ" sz="2800"/>
              <a:t>Adaptace KOS.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a:extLst>
              <a:ext uri="{FF2B5EF4-FFF2-40B4-BE49-F238E27FC236}">
                <a16:creationId xmlns:a16="http://schemas.microsoft.com/office/drawing/2014/main" id="{91E25674-73FF-94AF-438F-79EF1DC7810A}"/>
              </a:ext>
            </a:extLst>
          </p:cNvPr>
          <p:cNvSpPr>
            <a:spLocks noGrp="1" noChangeArrowheads="1"/>
          </p:cNvSpPr>
          <p:nvPr>
            <p:ph idx="1"/>
          </p:nvPr>
        </p:nvSpPr>
        <p:spPr>
          <a:xfrm>
            <a:off x="107950" y="571500"/>
            <a:ext cx="8750300" cy="6286500"/>
          </a:xfrm>
        </p:spPr>
        <p:txBody>
          <a:bodyPr/>
          <a:lstStyle/>
          <a:p>
            <a:pPr eaLnBrk="1" hangingPunct="1">
              <a:buFontTx/>
              <a:buNone/>
            </a:pPr>
            <a:r>
              <a:rPr lang="cs-CZ" altLang="cs-CZ" sz="1600"/>
              <a:t>Rusko při jednání o adaptaci smlouvy v době války NATO proti Miloševičově Jugoslávii vyhrožovalo i vypovězením smlouvy.</a:t>
            </a:r>
          </a:p>
          <a:p>
            <a:pPr eaLnBrk="1" hangingPunct="1">
              <a:buFontTx/>
              <a:buNone/>
            </a:pPr>
            <a:endParaRPr lang="cs-CZ" altLang="cs-CZ" sz="1600"/>
          </a:p>
          <a:p>
            <a:pPr eaLnBrk="1" hangingPunct="1">
              <a:buFontTx/>
              <a:buNone/>
            </a:pPr>
            <a:r>
              <a:rPr lang="cs-CZ" altLang="cs-CZ" sz="1600" b="1"/>
              <a:t>NATO dosud neratifikovalo kvůli neplnění závazků Ruska v Moldavsku a Gruzii.</a:t>
            </a:r>
          </a:p>
          <a:p>
            <a:pPr eaLnBrk="1" hangingPunct="1">
              <a:buFontTx/>
              <a:buNone/>
            </a:pPr>
            <a:endParaRPr lang="cs-CZ" altLang="cs-CZ" sz="1600"/>
          </a:p>
          <a:p>
            <a:pPr eaLnBrk="1" hangingPunct="1">
              <a:buFontTx/>
              <a:buNone/>
            </a:pPr>
            <a:r>
              <a:rPr lang="cs-CZ" altLang="cs-CZ" sz="1600" b="1"/>
              <a:t>Rusko odstoupilo v roce 2007 od implementace smlouvy. </a:t>
            </a:r>
          </a:p>
          <a:p>
            <a:pPr eaLnBrk="1" hangingPunct="1">
              <a:buFontTx/>
              <a:buNone/>
            </a:pPr>
            <a:endParaRPr lang="cs-CZ" altLang="cs-CZ" sz="1600" b="1"/>
          </a:p>
          <a:p>
            <a:pPr eaLnBrk="1" hangingPunct="1">
              <a:buFontTx/>
              <a:buNone/>
            </a:pPr>
            <a:r>
              <a:rPr lang="cs-CZ" altLang="cs-CZ" sz="1600" b="1"/>
              <a:t>2011 – část zemí NATO včetně USA a ČR přestala poskytovat Rusku informace dle CFE Treaty, neboť Rusko neplnilo svoje závazky.</a:t>
            </a:r>
          </a:p>
          <a:p>
            <a:pPr eaLnBrk="1" hangingPunct="1">
              <a:buFontTx/>
              <a:buNone/>
            </a:pPr>
            <a:endParaRPr lang="cs-CZ" altLang="cs-CZ" sz="1600"/>
          </a:p>
          <a:p>
            <a:pPr algn="just" eaLnBrk="1" hangingPunct="1">
              <a:buFontTx/>
              <a:buNone/>
            </a:pPr>
            <a:r>
              <a:rPr lang="cs-CZ" altLang="cs-CZ" sz="1600"/>
              <a:t>Velmi významnou roli hrají v souvislosti s tímto požadavkem i zastaralé představy tamních (často post-sovětských) vojenských elit o významu kvantitativní, a nikoli kvalitativní převahy. Na straně druhé je zřejmé, že špičkové zbraňové systémy si tyto země nemohou z ekonomických důvodů dovolit, zatímco starší a zastaralé bojové techniky nejenom sovětské provenience je dnes možné výhodně  (v zásadě pouze za „cenu železa“) nakoupit na světovém trhu velké množství. </a:t>
            </a:r>
          </a:p>
          <a:p>
            <a:pPr eaLnBrk="1" hangingPunct="1">
              <a:buFontTx/>
              <a:buNone/>
            </a:pPr>
            <a:endParaRPr lang="cs-CZ" altLang="cs-CZ" sz="1600"/>
          </a:p>
          <a:p>
            <a:pPr eaLnBrk="1" hangingPunct="1">
              <a:buFontTx/>
              <a:buNone/>
            </a:pPr>
            <a:r>
              <a:rPr lang="cs-CZ" altLang="cs-CZ" sz="1600" b="1"/>
              <a:t>2015 -  Rusko ze smlouvy vystoupilo, faktický konec bez Ruska nemá význam – faktický konec režimu kontroly konvenčního zbrojení v EVROPĚ!</a:t>
            </a:r>
          </a:p>
          <a:p>
            <a:pPr eaLnBrk="1" hangingPunct="1">
              <a:buFontTx/>
              <a:buNone/>
            </a:pPr>
            <a:endParaRPr lang="cs-CZ" altLang="cs-CZ" sz="1600" b="1"/>
          </a:p>
          <a:p>
            <a:pPr eaLnBrk="1" hangingPunct="1">
              <a:buFontTx/>
              <a:buNone/>
            </a:pPr>
            <a:r>
              <a:rPr lang="cs-CZ" altLang="cs-CZ" sz="1600" b="1"/>
              <a:t>Počty smlouvu limitované výzbroje jsou na zlomcích z doby studené války. Platí i pro Rusko!</a:t>
            </a:r>
          </a:p>
          <a:p>
            <a:pPr eaLnBrk="1" hangingPunct="1">
              <a:buFontTx/>
              <a:buNone/>
            </a:pPr>
            <a:endParaRPr lang="cs-CZ" altLang="cs-CZ" sz="1600" b="1"/>
          </a:p>
        </p:txBody>
      </p:sp>
      <p:sp>
        <p:nvSpPr>
          <p:cNvPr id="43011" name="Zástupný symbol pro číslo snímku 5">
            <a:extLst>
              <a:ext uri="{FF2B5EF4-FFF2-40B4-BE49-F238E27FC236}">
                <a16:creationId xmlns:a16="http://schemas.microsoft.com/office/drawing/2014/main" id="{59F078D4-A8AB-5034-A8C7-CA5018E69BD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itchFamily="2"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fld id="{564B56F9-FF3E-DB41-8C85-8BED5E0C8E9E}" type="slidenum">
              <a:rPr lang="cs-CZ" altLang="cs-CZ" sz="1000">
                <a:latin typeface="Arial" panose="020B0604020202020204" pitchFamily="34" charset="0"/>
              </a:rPr>
              <a:pPr>
                <a:spcBef>
                  <a:spcPct val="0"/>
                </a:spcBef>
                <a:buClrTx/>
                <a:buSzTx/>
                <a:buFontTx/>
                <a:buNone/>
              </a:pPr>
              <a:t>33</a:t>
            </a:fld>
            <a:endParaRPr lang="cs-CZ" altLang="cs-CZ" sz="1000">
              <a:latin typeface="Arial" panose="020B0604020202020204" pitchFamily="34" charset="0"/>
            </a:endParaRPr>
          </a:p>
        </p:txBody>
      </p:sp>
      <p:sp>
        <p:nvSpPr>
          <p:cNvPr id="40962" name="Rectangle 2">
            <a:extLst>
              <a:ext uri="{FF2B5EF4-FFF2-40B4-BE49-F238E27FC236}">
                <a16:creationId xmlns:a16="http://schemas.microsoft.com/office/drawing/2014/main" id="{8F1D0C78-F1CE-47CD-F797-44818C925743}"/>
              </a:ext>
            </a:extLst>
          </p:cNvPr>
          <p:cNvSpPr>
            <a:spLocks noGrp="1" noChangeArrowheads="1"/>
          </p:cNvSpPr>
          <p:nvPr>
            <p:ph type="title"/>
          </p:nvPr>
        </p:nvSpPr>
        <p:spPr>
          <a:xfrm>
            <a:off x="428625" y="0"/>
            <a:ext cx="8215313" cy="571500"/>
          </a:xfrm>
        </p:spPr>
        <p:txBody>
          <a:bodyPr/>
          <a:lstStyle/>
          <a:p>
            <a:pPr eaLnBrk="1" fontAlgn="auto" hangingPunct="1">
              <a:spcAft>
                <a:spcPts val="0"/>
              </a:spcAft>
              <a:defRPr/>
            </a:pPr>
            <a:r>
              <a:rPr lang="cs-CZ" altLang="cs-CZ" sz="2800"/>
              <a:t>Rusko a KOS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a:extLst>
              <a:ext uri="{FF2B5EF4-FFF2-40B4-BE49-F238E27FC236}">
                <a16:creationId xmlns:a16="http://schemas.microsoft.com/office/drawing/2014/main" id="{3C131295-74CD-E2EA-C596-0F3C2765EE53}"/>
              </a:ext>
            </a:extLst>
          </p:cNvPr>
          <p:cNvSpPr>
            <a:spLocks noGrp="1"/>
          </p:cNvSpPr>
          <p:nvPr>
            <p:ph idx="1"/>
          </p:nvPr>
        </p:nvSpPr>
        <p:spPr>
          <a:xfrm>
            <a:off x="79375" y="496888"/>
            <a:ext cx="8607425" cy="6276975"/>
          </a:xfrm>
        </p:spPr>
        <p:txBody>
          <a:bodyPr/>
          <a:lstStyle/>
          <a:p>
            <a:pPr eaLnBrk="1" hangingPunct="1">
              <a:lnSpc>
                <a:spcPct val="80000"/>
              </a:lnSpc>
              <a:buFontTx/>
              <a:buNone/>
            </a:pPr>
            <a:r>
              <a:rPr lang="cs-CZ" altLang="cs-CZ" sz="1600" dirty="0"/>
              <a:t>1955 – jednání v Ženevě – Eisenhower. </a:t>
            </a:r>
          </a:p>
          <a:p>
            <a:pPr eaLnBrk="1" hangingPunct="1">
              <a:lnSpc>
                <a:spcPct val="80000"/>
              </a:lnSpc>
              <a:buFontTx/>
              <a:buNone/>
            </a:pPr>
            <a:endParaRPr lang="cs-CZ" altLang="cs-CZ" sz="1600" dirty="0"/>
          </a:p>
          <a:p>
            <a:pPr eaLnBrk="1" hangingPunct="1">
              <a:lnSpc>
                <a:spcPct val="80000"/>
              </a:lnSpc>
              <a:buFontTx/>
              <a:buNone/>
            </a:pPr>
            <a:r>
              <a:rPr lang="cs-CZ" altLang="cs-CZ" sz="1600" dirty="0"/>
              <a:t>Plán otevřeného nebe -  oboustrannou důvěru světových velmocí a znemožnil by oběma stranám překvapivý útok, a to pomocí vzájemného monitorování vojenské činnosti na území Spojených států amerických a Sovětského svazu. </a:t>
            </a:r>
          </a:p>
          <a:p>
            <a:pPr eaLnBrk="1" hangingPunct="1">
              <a:lnSpc>
                <a:spcPct val="80000"/>
              </a:lnSpc>
              <a:buFontTx/>
              <a:buNone/>
            </a:pPr>
            <a:endParaRPr lang="cs-CZ" altLang="cs-CZ" sz="1600" dirty="0"/>
          </a:p>
          <a:p>
            <a:pPr eaLnBrk="1" hangingPunct="1">
              <a:lnSpc>
                <a:spcPct val="80000"/>
              </a:lnSpc>
              <a:buFontTx/>
              <a:buNone/>
            </a:pPr>
            <a:r>
              <a:rPr lang="cs-CZ" altLang="cs-CZ" sz="1600" dirty="0"/>
              <a:t>Podle Eisenhowera si obě země měly navzájem předat kompletní plány svých vojenských zařízení a umožnit na svém území letecké snímkování. </a:t>
            </a:r>
          </a:p>
          <a:p>
            <a:pPr eaLnBrk="1" hangingPunct="1">
              <a:lnSpc>
                <a:spcPct val="80000"/>
              </a:lnSpc>
              <a:buFontTx/>
              <a:buNone/>
            </a:pPr>
            <a:endParaRPr lang="cs-CZ" altLang="cs-CZ" sz="1600" dirty="0"/>
          </a:p>
          <a:p>
            <a:pPr eaLnBrk="1" hangingPunct="1">
              <a:lnSpc>
                <a:spcPct val="80000"/>
              </a:lnSpc>
              <a:buFontTx/>
              <a:buNone/>
            </a:pPr>
            <a:r>
              <a:rPr lang="cs-CZ" altLang="cs-CZ" sz="1600" dirty="0"/>
              <a:t>Tento návrh sovětská delegace označila za pokus nekontrolované špionáže proti SSSR a rozhodně jej odmítla.</a:t>
            </a:r>
          </a:p>
          <a:p>
            <a:pPr eaLnBrk="1" hangingPunct="1">
              <a:lnSpc>
                <a:spcPct val="80000"/>
              </a:lnSpc>
              <a:buFontTx/>
              <a:buNone/>
            </a:pPr>
            <a:endParaRPr lang="cs-CZ" altLang="cs-CZ" sz="1600" dirty="0"/>
          </a:p>
          <a:p>
            <a:pPr eaLnBrk="1" hangingPunct="1">
              <a:lnSpc>
                <a:spcPct val="80000"/>
              </a:lnSpc>
              <a:buFontTx/>
              <a:buNone/>
            </a:pPr>
            <a:endParaRPr lang="cs-CZ" altLang="cs-CZ" sz="1600" dirty="0"/>
          </a:p>
          <a:p>
            <a:pPr eaLnBrk="1" hangingPunct="1">
              <a:lnSpc>
                <a:spcPct val="80000"/>
              </a:lnSpc>
              <a:buFontTx/>
              <a:buNone/>
            </a:pPr>
            <a:r>
              <a:rPr lang="cs-CZ" altLang="cs-CZ" sz="1600" dirty="0"/>
              <a:t>Květen 1986 – G. Bush znovu otevírá </a:t>
            </a:r>
            <a:r>
              <a:rPr lang="cs-CZ" altLang="cs-CZ" sz="1600" dirty="0" err="1"/>
              <a:t>Eisenhowerův</a:t>
            </a:r>
            <a:r>
              <a:rPr lang="cs-CZ" altLang="cs-CZ" sz="1600" dirty="0"/>
              <a:t> plán </a:t>
            </a:r>
            <a:r>
              <a:rPr lang="cs-CZ" altLang="cs-CZ" sz="1600" b="1" dirty="0"/>
              <a:t>Otevřeného nebe.</a:t>
            </a:r>
            <a:r>
              <a:rPr lang="cs-CZ" altLang="cs-CZ" sz="1600" dirty="0"/>
              <a:t> Východ je tentokrát otevřený  jednání.</a:t>
            </a:r>
          </a:p>
          <a:p>
            <a:pPr eaLnBrk="1" hangingPunct="1">
              <a:lnSpc>
                <a:spcPct val="80000"/>
              </a:lnSpc>
              <a:buFontTx/>
              <a:buNone/>
            </a:pPr>
            <a:endParaRPr lang="cs-CZ" altLang="cs-CZ" sz="1600" dirty="0"/>
          </a:p>
          <a:p>
            <a:pPr eaLnBrk="1" hangingPunct="1">
              <a:lnSpc>
                <a:spcPct val="80000"/>
              </a:lnSpc>
              <a:buFontTx/>
              <a:buNone/>
            </a:pPr>
            <a:r>
              <a:rPr lang="cs-CZ" altLang="cs-CZ" sz="1600" dirty="0"/>
              <a:t>Únor 1990 – počátek jednání o tomto návrhu mezi NATO a VS.</a:t>
            </a:r>
          </a:p>
          <a:p>
            <a:pPr eaLnBrk="1" hangingPunct="1">
              <a:lnSpc>
                <a:spcPct val="80000"/>
              </a:lnSpc>
              <a:buFontTx/>
              <a:buNone/>
            </a:pPr>
            <a:endParaRPr lang="cs-CZ" altLang="cs-CZ" sz="1600" dirty="0"/>
          </a:p>
          <a:p>
            <a:pPr eaLnBrk="1" hangingPunct="1">
              <a:lnSpc>
                <a:spcPct val="80000"/>
              </a:lnSpc>
              <a:buFontTx/>
              <a:buNone/>
            </a:pPr>
            <a:r>
              <a:rPr lang="cs-CZ" altLang="cs-CZ" sz="1600" b="1" dirty="0"/>
              <a:t>Cíle režimu:</a:t>
            </a:r>
          </a:p>
          <a:p>
            <a:pPr eaLnBrk="1" hangingPunct="1">
              <a:lnSpc>
                <a:spcPct val="80000"/>
              </a:lnSpc>
              <a:buFontTx/>
              <a:buChar char="-"/>
            </a:pPr>
            <a:r>
              <a:rPr lang="cs-CZ" altLang="cs-CZ" sz="1600" dirty="0"/>
              <a:t>maximální možná otevřenost a minimální restrikce inspekčních letů.</a:t>
            </a:r>
          </a:p>
          <a:p>
            <a:pPr eaLnBrk="1" hangingPunct="1">
              <a:lnSpc>
                <a:spcPct val="80000"/>
              </a:lnSpc>
              <a:buFontTx/>
              <a:buChar char="-"/>
            </a:pPr>
            <a:r>
              <a:rPr lang="cs-CZ" altLang="cs-CZ" sz="1600" dirty="0"/>
              <a:t>připuštění evropských neutrálů.</a:t>
            </a:r>
          </a:p>
          <a:p>
            <a:pPr eaLnBrk="1" hangingPunct="1">
              <a:lnSpc>
                <a:spcPct val="80000"/>
              </a:lnSpc>
              <a:buFontTx/>
              <a:buChar char="-"/>
            </a:pPr>
            <a:r>
              <a:rPr lang="cs-CZ" altLang="cs-CZ" sz="1600" dirty="0"/>
              <a:t> zavedení možnosti provádět a povinnosti trpět inspekční lety.</a:t>
            </a:r>
          </a:p>
          <a:p>
            <a:pPr eaLnBrk="1" hangingPunct="1">
              <a:lnSpc>
                <a:spcPct val="80000"/>
              </a:lnSpc>
              <a:buFontTx/>
              <a:buNone/>
            </a:pPr>
            <a:endParaRPr lang="cs-CZ" altLang="cs-CZ" sz="1600" dirty="0"/>
          </a:p>
          <a:p>
            <a:pPr eaLnBrk="1" hangingPunct="1">
              <a:lnSpc>
                <a:spcPct val="80000"/>
              </a:lnSpc>
              <a:buFontTx/>
              <a:buNone/>
            </a:pPr>
            <a:r>
              <a:rPr lang="cs-CZ" altLang="cs-CZ" sz="1600" b="1" dirty="0"/>
              <a:t>Smlouva byla přijata v roce 1992.</a:t>
            </a:r>
            <a:r>
              <a:rPr lang="cs-CZ" altLang="cs-CZ" sz="1600" dirty="0"/>
              <a:t> </a:t>
            </a:r>
          </a:p>
          <a:p>
            <a:pPr eaLnBrk="1" hangingPunct="1">
              <a:lnSpc>
                <a:spcPct val="80000"/>
              </a:lnSpc>
              <a:buFontTx/>
              <a:buNone/>
            </a:pPr>
            <a:endParaRPr lang="cs-CZ" altLang="cs-CZ" sz="1600" dirty="0"/>
          </a:p>
          <a:p>
            <a:pPr eaLnBrk="1" hangingPunct="1">
              <a:lnSpc>
                <a:spcPct val="80000"/>
              </a:lnSpc>
              <a:buFontTx/>
              <a:buNone/>
            </a:pPr>
            <a:r>
              <a:rPr lang="cs-CZ" altLang="cs-CZ" sz="1600" b="1" dirty="0"/>
              <a:t>USA ratifikovaly 1993 a Rusko 2001.</a:t>
            </a:r>
          </a:p>
          <a:p>
            <a:pPr eaLnBrk="1" hangingPunct="1">
              <a:lnSpc>
                <a:spcPct val="80000"/>
              </a:lnSpc>
              <a:buFontTx/>
              <a:buNone/>
            </a:pPr>
            <a:endParaRPr lang="cs-CZ" altLang="cs-CZ" sz="1600" dirty="0"/>
          </a:p>
        </p:txBody>
      </p:sp>
      <p:sp>
        <p:nvSpPr>
          <p:cNvPr id="44035" name="Zástupný symbol pro číslo snímku 5">
            <a:extLst>
              <a:ext uri="{FF2B5EF4-FFF2-40B4-BE49-F238E27FC236}">
                <a16:creationId xmlns:a16="http://schemas.microsoft.com/office/drawing/2014/main" id="{FBFF72A5-D085-8E64-06FF-EC3EF949026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itchFamily="2"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fld id="{55ACDBCE-2B17-5245-AD67-1F1095EC93AE}" type="slidenum">
              <a:rPr lang="cs-CZ" altLang="cs-CZ" sz="1000">
                <a:latin typeface="Arial" panose="020B0604020202020204" pitchFamily="34" charset="0"/>
              </a:rPr>
              <a:pPr>
                <a:spcBef>
                  <a:spcPct val="0"/>
                </a:spcBef>
                <a:buClrTx/>
                <a:buSzTx/>
                <a:buFontTx/>
                <a:buNone/>
              </a:pPr>
              <a:t>34</a:t>
            </a:fld>
            <a:endParaRPr lang="cs-CZ" altLang="cs-CZ" sz="1000">
              <a:latin typeface="Arial" panose="020B0604020202020204" pitchFamily="34" charset="0"/>
            </a:endParaRPr>
          </a:p>
        </p:txBody>
      </p:sp>
      <p:sp>
        <p:nvSpPr>
          <p:cNvPr id="35842" name="Rectangle 2">
            <a:extLst>
              <a:ext uri="{FF2B5EF4-FFF2-40B4-BE49-F238E27FC236}">
                <a16:creationId xmlns:a16="http://schemas.microsoft.com/office/drawing/2014/main" id="{B1EFCE72-BE45-93AB-CE1D-2E5168541C35}"/>
              </a:ext>
            </a:extLst>
          </p:cNvPr>
          <p:cNvSpPr>
            <a:spLocks noGrp="1" noChangeArrowheads="1"/>
          </p:cNvSpPr>
          <p:nvPr>
            <p:ph type="title"/>
          </p:nvPr>
        </p:nvSpPr>
        <p:spPr>
          <a:xfrm>
            <a:off x="468313" y="115888"/>
            <a:ext cx="8218487" cy="360362"/>
          </a:xfrm>
        </p:spPr>
        <p:txBody>
          <a:bodyPr>
            <a:normAutofit fontScale="90000"/>
          </a:bodyPr>
          <a:lstStyle/>
          <a:p>
            <a:pPr eaLnBrk="1" fontAlgn="auto" hangingPunct="1">
              <a:spcAft>
                <a:spcPts val="0"/>
              </a:spcAft>
              <a:defRPr/>
            </a:pPr>
            <a:r>
              <a:rPr lang="en-US" altLang="cs-CZ" sz="2800" dirty="0"/>
              <a:t>Open Sky</a:t>
            </a:r>
            <a:r>
              <a:rPr lang="cs-CZ" altLang="cs-CZ" sz="2800" dirty="0"/>
              <a:t> pravěk</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a:extLst>
              <a:ext uri="{FF2B5EF4-FFF2-40B4-BE49-F238E27FC236}">
                <a16:creationId xmlns:a16="http://schemas.microsoft.com/office/drawing/2014/main" id="{BD23F64E-C492-B8C0-4863-FCF32A2E0046}"/>
              </a:ext>
            </a:extLst>
          </p:cNvPr>
          <p:cNvSpPr>
            <a:spLocks noGrp="1" noChangeArrowheads="1"/>
          </p:cNvSpPr>
          <p:nvPr>
            <p:ph idx="1"/>
          </p:nvPr>
        </p:nvSpPr>
        <p:spPr>
          <a:xfrm>
            <a:off x="107950" y="571500"/>
            <a:ext cx="8750300" cy="6286500"/>
          </a:xfrm>
        </p:spPr>
        <p:txBody>
          <a:bodyPr/>
          <a:lstStyle/>
          <a:p>
            <a:pPr algn="just" eaLnBrk="1" hangingPunct="1">
              <a:buFontTx/>
              <a:buNone/>
            </a:pPr>
            <a:r>
              <a:rPr lang="cs-CZ" altLang="cs-CZ" sz="1600"/>
              <a:t>Smlouva o otevřeném nebi, kterou vedle USA, Kanady a Ruska uzavřela většina evropských zemí včetně Česka. </a:t>
            </a:r>
          </a:p>
          <a:p>
            <a:pPr algn="just" eaLnBrk="1" hangingPunct="1">
              <a:buFontTx/>
              <a:buNone/>
            </a:pPr>
            <a:endParaRPr lang="cs-CZ" altLang="cs-CZ" sz="1600"/>
          </a:p>
          <a:p>
            <a:pPr algn="just" eaLnBrk="1" hangingPunct="1">
              <a:buFontTx/>
              <a:buNone/>
            </a:pPr>
            <a:r>
              <a:rPr lang="cs-CZ" altLang="cs-CZ" sz="1600"/>
              <a:t>Umožňuje kontrolní přelety nad územím dalších signatářských států.</a:t>
            </a:r>
          </a:p>
          <a:p>
            <a:pPr algn="just" eaLnBrk="1" hangingPunct="1">
              <a:buFontTx/>
              <a:buNone/>
            </a:pPr>
            <a:endParaRPr lang="cs-CZ" altLang="cs-CZ" sz="1600"/>
          </a:p>
          <a:p>
            <a:pPr algn="just" eaLnBrk="1" hangingPunct="1">
              <a:buFontTx/>
              <a:buNone/>
            </a:pPr>
            <a:r>
              <a:rPr lang="cs-CZ" altLang="cs-CZ" sz="1600"/>
              <a:t>Signatáři dohody si kontrolními lety ověřují údaje, které jednotlivé země poskytují. Výsledky pozorování jsou následně zpřístupněny všem signatářům.</a:t>
            </a:r>
          </a:p>
          <a:p>
            <a:pPr algn="just" eaLnBrk="1" hangingPunct="1">
              <a:buFontTx/>
              <a:buNone/>
            </a:pPr>
            <a:endParaRPr lang="cs-CZ" altLang="cs-CZ" sz="1600"/>
          </a:p>
          <a:p>
            <a:pPr algn="just" eaLnBrk="1" hangingPunct="1">
              <a:buFontTx/>
              <a:buNone/>
            </a:pPr>
            <a:r>
              <a:rPr lang="cs-CZ" altLang="cs-CZ" sz="1600" b="1"/>
              <a:t>Lety mají zvláštní status, inspektoři jsou během nich postaveni na úroveň diplomatů</a:t>
            </a:r>
            <a:r>
              <a:rPr lang="cs-CZ" altLang="cs-CZ" sz="1600"/>
              <a:t>.  </a:t>
            </a:r>
          </a:p>
          <a:p>
            <a:pPr algn="just" eaLnBrk="1" hangingPunct="1">
              <a:buFontTx/>
              <a:buNone/>
            </a:pPr>
            <a:endParaRPr lang="cs-CZ" altLang="cs-CZ" sz="1600"/>
          </a:p>
          <a:p>
            <a:pPr algn="just" eaLnBrk="1" hangingPunct="1">
              <a:buFontTx/>
              <a:buNone/>
            </a:pPr>
            <a:r>
              <a:rPr lang="cs-CZ" altLang="cs-CZ" sz="1600"/>
              <a:t>Let oznámen minimálně 72 hodin předem, na vyžádání inspekčního státu lze let provést i nad územím označeným jako zakázaný či rizikový vzdušný prostor.</a:t>
            </a:r>
          </a:p>
          <a:p>
            <a:pPr algn="just" eaLnBrk="1" hangingPunct="1">
              <a:buFontTx/>
              <a:buNone/>
            </a:pPr>
            <a:endParaRPr lang="cs-CZ" altLang="cs-CZ" sz="1600"/>
          </a:p>
          <a:p>
            <a:pPr algn="just" eaLnBrk="1" hangingPunct="1">
              <a:buFontTx/>
              <a:buNone/>
            </a:pPr>
            <a:r>
              <a:rPr lang="cs-CZ" altLang="cs-CZ" sz="1600"/>
              <a:t>Jednotlivé země mají stanovenou kvótu udávající počet pozorovacích letů, které se mohou nad jejich územím uskutečnit i které může sama země provést nad územím dalšího smluvního státu. </a:t>
            </a:r>
          </a:p>
          <a:p>
            <a:pPr algn="just" eaLnBrk="1" hangingPunct="1">
              <a:buFontTx/>
              <a:buNone/>
            </a:pPr>
            <a:endParaRPr lang="cs-CZ" altLang="cs-CZ" sz="1600"/>
          </a:p>
          <a:p>
            <a:pPr algn="just" eaLnBrk="1" hangingPunct="1">
              <a:buFontTx/>
              <a:buNone/>
            </a:pPr>
            <a:r>
              <a:rPr lang="cs-CZ" altLang="cs-CZ" sz="1600"/>
              <a:t>Kvóta se odvíjí od rozlohy daného státu i velikosti jeho ozbrojených sil. Snímky pořízené speciálními kamerami mají rozlišení nejvýše 30 centimetrů.</a:t>
            </a:r>
          </a:p>
        </p:txBody>
      </p:sp>
      <p:sp>
        <p:nvSpPr>
          <p:cNvPr id="45059" name="Zástupný symbol pro číslo snímku 5">
            <a:extLst>
              <a:ext uri="{FF2B5EF4-FFF2-40B4-BE49-F238E27FC236}">
                <a16:creationId xmlns:a16="http://schemas.microsoft.com/office/drawing/2014/main" id="{51A2ABA3-0FEB-E74C-7625-4215DFF15A4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itchFamily="2"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fld id="{654A42D4-E08C-B843-870E-0D0A6DF0D2BC}" type="slidenum">
              <a:rPr lang="cs-CZ" altLang="cs-CZ" sz="1000">
                <a:latin typeface="Arial" panose="020B0604020202020204" pitchFamily="34" charset="0"/>
              </a:rPr>
              <a:pPr>
                <a:spcBef>
                  <a:spcPct val="0"/>
                </a:spcBef>
                <a:buClrTx/>
                <a:buSzTx/>
                <a:buFontTx/>
                <a:buNone/>
              </a:pPr>
              <a:t>35</a:t>
            </a:fld>
            <a:endParaRPr lang="cs-CZ" altLang="cs-CZ" sz="1000">
              <a:latin typeface="Arial" panose="020B0604020202020204" pitchFamily="34" charset="0"/>
            </a:endParaRPr>
          </a:p>
        </p:txBody>
      </p:sp>
      <p:sp>
        <p:nvSpPr>
          <p:cNvPr id="40962" name="Rectangle 2">
            <a:extLst>
              <a:ext uri="{FF2B5EF4-FFF2-40B4-BE49-F238E27FC236}">
                <a16:creationId xmlns:a16="http://schemas.microsoft.com/office/drawing/2014/main" id="{0806D98A-77A5-3663-3BB8-B10D381CD400}"/>
              </a:ext>
            </a:extLst>
          </p:cNvPr>
          <p:cNvSpPr>
            <a:spLocks noGrp="1" noChangeArrowheads="1"/>
          </p:cNvSpPr>
          <p:nvPr>
            <p:ph type="title"/>
          </p:nvPr>
        </p:nvSpPr>
        <p:spPr>
          <a:xfrm>
            <a:off x="428625" y="0"/>
            <a:ext cx="8215313" cy="571500"/>
          </a:xfrm>
        </p:spPr>
        <p:txBody>
          <a:bodyPr/>
          <a:lstStyle/>
          <a:p>
            <a:pPr eaLnBrk="1" fontAlgn="auto" hangingPunct="1">
              <a:spcAft>
                <a:spcPts val="0"/>
              </a:spcAft>
              <a:defRPr/>
            </a:pPr>
            <a:r>
              <a:rPr lang="cs-CZ" altLang="cs-CZ" sz="2800" dirty="0"/>
              <a:t>Smlouva o otevřeném nebi v minulosti</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a:extLst>
              <a:ext uri="{FF2B5EF4-FFF2-40B4-BE49-F238E27FC236}">
                <a16:creationId xmlns:a16="http://schemas.microsoft.com/office/drawing/2014/main" id="{F3D465C2-8B95-BFDE-9890-845510C6C176}"/>
              </a:ext>
            </a:extLst>
          </p:cNvPr>
          <p:cNvSpPr>
            <a:spLocks noGrp="1" noChangeArrowheads="1"/>
          </p:cNvSpPr>
          <p:nvPr>
            <p:ph idx="1"/>
          </p:nvPr>
        </p:nvSpPr>
        <p:spPr>
          <a:xfrm>
            <a:off x="107950" y="571500"/>
            <a:ext cx="8750300" cy="6286500"/>
          </a:xfrm>
        </p:spPr>
        <p:txBody>
          <a:bodyPr/>
          <a:lstStyle/>
          <a:p>
            <a:pPr algn="just" eaLnBrk="1" hangingPunct="1">
              <a:lnSpc>
                <a:spcPct val="90000"/>
              </a:lnSpc>
              <a:buFontTx/>
              <a:buNone/>
            </a:pPr>
            <a:r>
              <a:rPr lang="cs-CZ" altLang="cs-CZ" sz="1600" b="1" dirty="0"/>
              <a:t>Po dobu existence režimu S-ON bylo provedeno již přes 1000 pozorovacích letů, které přispěly k větší transparentnosti a budování důvěry. </a:t>
            </a:r>
          </a:p>
          <a:p>
            <a:pPr algn="just" eaLnBrk="1" hangingPunct="1">
              <a:lnSpc>
                <a:spcPct val="90000"/>
              </a:lnSpc>
              <a:buFontTx/>
              <a:buNone/>
            </a:pPr>
            <a:endParaRPr lang="cs-CZ" altLang="cs-CZ" sz="1600" b="1" dirty="0"/>
          </a:p>
          <a:p>
            <a:pPr algn="just" eaLnBrk="1" hangingPunct="1">
              <a:lnSpc>
                <a:spcPct val="90000"/>
              </a:lnSpc>
              <a:buFontTx/>
              <a:buNone/>
            </a:pPr>
            <a:r>
              <a:rPr lang="cs-CZ" altLang="cs-CZ" sz="1600" b="1" dirty="0"/>
              <a:t>Květen 2020 </a:t>
            </a:r>
            <a:r>
              <a:rPr lang="cs-CZ" altLang="cs-CZ" sz="1600" dirty="0"/>
              <a:t>– USA odstoupily od smlouvy – dlouhodobé stížnosti na ruské porušování smlouvy.</a:t>
            </a:r>
          </a:p>
          <a:p>
            <a:pPr algn="just" eaLnBrk="1" hangingPunct="1">
              <a:lnSpc>
                <a:spcPct val="90000"/>
              </a:lnSpc>
              <a:buFontTx/>
              <a:buNone/>
            </a:pPr>
            <a:endParaRPr lang="cs-CZ" altLang="cs-CZ" sz="1600" dirty="0"/>
          </a:p>
          <a:p>
            <a:pPr algn="just" eaLnBrk="1" hangingPunct="1">
              <a:lnSpc>
                <a:spcPct val="90000"/>
              </a:lnSpc>
              <a:buFontTx/>
              <a:buNone/>
            </a:pPr>
            <a:r>
              <a:rPr lang="cs-CZ" altLang="cs-CZ" sz="1600" dirty="0"/>
              <a:t> Nepovolili údajně přelety nad lokalitami, kde mohli rozmístit jaderný arzenál schopný zasáhnout cíle v Evropě, a odmítli údajně i dohled nad některými svými vojenskými manévry.</a:t>
            </a:r>
          </a:p>
          <a:p>
            <a:pPr algn="just" eaLnBrk="1" hangingPunct="1">
              <a:lnSpc>
                <a:spcPct val="90000"/>
              </a:lnSpc>
              <a:buFontTx/>
              <a:buNone/>
            </a:pPr>
            <a:endParaRPr lang="cs-CZ" altLang="cs-CZ" sz="1600" dirty="0"/>
          </a:p>
          <a:p>
            <a:pPr algn="just" eaLnBrk="1" hangingPunct="1">
              <a:lnSpc>
                <a:spcPct val="90000"/>
              </a:lnSpc>
              <a:buFontTx/>
              <a:buNone/>
            </a:pPr>
            <a:r>
              <a:rPr lang="cs-CZ" altLang="cs-CZ" sz="1600" dirty="0"/>
              <a:t>Pentagon i americké rozvědka podle </a:t>
            </a:r>
            <a:r>
              <a:rPr lang="cs-CZ" altLang="cs-CZ" sz="1600" dirty="0" err="1"/>
              <a:t>The</a:t>
            </a:r>
            <a:r>
              <a:rPr lang="cs-CZ" altLang="cs-CZ" sz="1600" dirty="0"/>
              <a:t> New York Times uvádějí, že Rusko přelety využívá ke zmapování klíčové americké infrastruktury pro možné kybernetické útoky. </a:t>
            </a:r>
          </a:p>
          <a:p>
            <a:pPr algn="just" eaLnBrk="1" hangingPunct="1">
              <a:lnSpc>
                <a:spcPct val="90000"/>
              </a:lnSpc>
              <a:buFontTx/>
              <a:buNone/>
            </a:pPr>
            <a:endParaRPr lang="cs-CZ" altLang="cs-CZ" sz="1600" dirty="0"/>
          </a:p>
          <a:p>
            <a:pPr algn="just" eaLnBrk="1" hangingPunct="1">
              <a:lnSpc>
                <a:spcPct val="90000"/>
              </a:lnSpc>
              <a:buFontTx/>
              <a:buNone/>
            </a:pPr>
            <a:r>
              <a:rPr lang="cs-CZ" altLang="cs-CZ" sz="1600" b="1" dirty="0"/>
              <a:t>Leden 2021 </a:t>
            </a:r>
            <a:r>
              <a:rPr lang="cs-CZ" altLang="cs-CZ" sz="1600" dirty="0"/>
              <a:t>- Ruské ministerstvo zahraničí oznámilo, že zahajuje interní kroky k odstoupení od mnohostranné dohody o otevřeném nebi, která umožňuje účastnickým zemím kontrolní přelety nad územím dalších signatářských států.</a:t>
            </a:r>
          </a:p>
          <a:p>
            <a:pPr algn="just" eaLnBrk="1" hangingPunct="1">
              <a:lnSpc>
                <a:spcPct val="90000"/>
              </a:lnSpc>
              <a:buFontTx/>
              <a:buNone/>
            </a:pPr>
            <a:endParaRPr lang="cs-CZ" altLang="cs-CZ" sz="1600" dirty="0"/>
          </a:p>
          <a:p>
            <a:pPr algn="just" eaLnBrk="1" hangingPunct="1">
              <a:lnSpc>
                <a:spcPct val="90000"/>
              </a:lnSpc>
              <a:buFontTx/>
              <a:buNone/>
            </a:pPr>
            <a:r>
              <a:rPr lang="cs-CZ" altLang="cs-CZ" sz="1600" dirty="0"/>
              <a:t>Reakce na odstoupení USA v roce 2020.</a:t>
            </a:r>
          </a:p>
          <a:p>
            <a:pPr algn="just" eaLnBrk="1" hangingPunct="1">
              <a:lnSpc>
                <a:spcPct val="90000"/>
              </a:lnSpc>
              <a:buFontTx/>
              <a:buNone/>
            </a:pPr>
            <a:endParaRPr lang="cs-CZ" altLang="cs-CZ" sz="1600" dirty="0"/>
          </a:p>
          <a:p>
            <a:pPr algn="just" eaLnBrk="1" hangingPunct="1">
              <a:lnSpc>
                <a:spcPct val="90000"/>
              </a:lnSpc>
              <a:buFontTx/>
              <a:buNone/>
            </a:pPr>
            <a:r>
              <a:rPr lang="cs-CZ" altLang="cs-CZ" sz="1600" dirty="0"/>
              <a:t>„</a:t>
            </a:r>
            <a:r>
              <a:rPr lang="cs-CZ" altLang="cs-CZ" sz="1600" i="1" dirty="0"/>
              <a:t>Vzhledem k nedostatečnému pokroku ve snahách odstranit překážky, které brání budoucímu fungování smlouvy v nové situaci, je ruské ministerstvo zahraničí oprávněno oznámit zahájení vnitrostátních procedur k umožnění ruského odstoupení od dohody o otevřeném nebi,“</a:t>
            </a:r>
          </a:p>
          <a:p>
            <a:pPr algn="just" eaLnBrk="1" hangingPunct="1">
              <a:lnSpc>
                <a:spcPct val="90000"/>
              </a:lnSpc>
              <a:buFontTx/>
              <a:buNone/>
            </a:pPr>
            <a:endParaRPr lang="cs-CZ" altLang="cs-CZ" sz="1600" dirty="0"/>
          </a:p>
          <a:p>
            <a:pPr algn="just" eaLnBrk="1" hangingPunct="1">
              <a:lnSpc>
                <a:spcPct val="90000"/>
              </a:lnSpc>
              <a:buFontTx/>
              <a:buNone/>
            </a:pPr>
            <a:endParaRPr lang="cs-CZ" altLang="cs-CZ" sz="1600" dirty="0"/>
          </a:p>
        </p:txBody>
      </p:sp>
      <p:sp>
        <p:nvSpPr>
          <p:cNvPr id="46083" name="Zástupný symbol pro číslo snímku 5">
            <a:extLst>
              <a:ext uri="{FF2B5EF4-FFF2-40B4-BE49-F238E27FC236}">
                <a16:creationId xmlns:a16="http://schemas.microsoft.com/office/drawing/2014/main" id="{25EAA1E7-180B-EBD2-4C53-771A94B9FD2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itchFamily="2"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fld id="{A2C40F94-1F81-DF4E-8CF2-873517778DD6}" type="slidenum">
              <a:rPr lang="cs-CZ" altLang="cs-CZ" sz="1000">
                <a:latin typeface="Arial" panose="020B0604020202020204" pitchFamily="34" charset="0"/>
              </a:rPr>
              <a:pPr>
                <a:spcBef>
                  <a:spcPct val="0"/>
                </a:spcBef>
                <a:buClrTx/>
                <a:buSzTx/>
                <a:buFontTx/>
                <a:buNone/>
              </a:pPr>
              <a:t>36</a:t>
            </a:fld>
            <a:endParaRPr lang="cs-CZ" altLang="cs-CZ" sz="1000">
              <a:latin typeface="Arial" panose="020B0604020202020204" pitchFamily="34" charset="0"/>
            </a:endParaRPr>
          </a:p>
        </p:txBody>
      </p:sp>
      <p:sp>
        <p:nvSpPr>
          <p:cNvPr id="40962" name="Rectangle 2">
            <a:extLst>
              <a:ext uri="{FF2B5EF4-FFF2-40B4-BE49-F238E27FC236}">
                <a16:creationId xmlns:a16="http://schemas.microsoft.com/office/drawing/2014/main" id="{431ACE74-B373-FF5E-3757-5656B56FB9F1}"/>
              </a:ext>
            </a:extLst>
          </p:cNvPr>
          <p:cNvSpPr>
            <a:spLocks noGrp="1" noChangeArrowheads="1"/>
          </p:cNvSpPr>
          <p:nvPr>
            <p:ph type="title"/>
          </p:nvPr>
        </p:nvSpPr>
        <p:spPr>
          <a:xfrm>
            <a:off x="428625" y="0"/>
            <a:ext cx="8215313" cy="571500"/>
          </a:xfrm>
        </p:spPr>
        <p:txBody>
          <a:bodyPr/>
          <a:lstStyle/>
          <a:p>
            <a:pPr eaLnBrk="1" fontAlgn="auto" hangingPunct="1">
              <a:spcAft>
                <a:spcPts val="0"/>
              </a:spcAft>
              <a:defRPr/>
            </a:pPr>
            <a:r>
              <a:rPr lang="cs-CZ" altLang="cs-CZ" sz="2800" dirty="0">
                <a:effectLst/>
              </a:rPr>
              <a:t>Smlouva o otevřeném nebi dne</a:t>
            </a:r>
            <a:r>
              <a:rPr lang="cs-CZ" altLang="cs-CZ" sz="2800" dirty="0"/>
              <a:t>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a:extLst>
              <a:ext uri="{FF2B5EF4-FFF2-40B4-BE49-F238E27FC236}">
                <a16:creationId xmlns:a16="http://schemas.microsoft.com/office/drawing/2014/main" id="{2AA9CCA0-D866-5846-9F90-FB0E44BCECAC}"/>
              </a:ext>
            </a:extLst>
          </p:cNvPr>
          <p:cNvSpPr>
            <a:spLocks noGrp="1" noChangeArrowheads="1"/>
          </p:cNvSpPr>
          <p:nvPr>
            <p:ph idx="1"/>
          </p:nvPr>
        </p:nvSpPr>
        <p:spPr>
          <a:xfrm>
            <a:off x="285750" y="785813"/>
            <a:ext cx="8215313" cy="6072187"/>
          </a:xfrm>
        </p:spPr>
        <p:txBody>
          <a:bodyPr>
            <a:normAutofit fontScale="92500" lnSpcReduction="10000"/>
          </a:bodyPr>
          <a:lstStyle/>
          <a:p>
            <a:pPr marL="609600" indent="-609600" eaLnBrk="1" fontAlgn="auto" hangingPunct="1">
              <a:lnSpc>
                <a:spcPct val="80000"/>
              </a:lnSpc>
              <a:spcAft>
                <a:spcPts val="0"/>
              </a:spcAft>
              <a:buFontTx/>
              <a:buNone/>
              <a:defRPr/>
            </a:pPr>
            <a:r>
              <a:rPr lang="cs-CZ" altLang="cs-CZ" sz="1800" dirty="0"/>
              <a:t>Počátky Vídeňského dokumentu spadají do Konference o bezpečnosti a spolupráci v Evropě, konané v roce 1975 v Helsinkách. V roce 1990 vyústila jednání v přijetí tzv. Vídeňského dokumentu, který byl upravován a rozšířen v letech 1992 a 1994. </a:t>
            </a:r>
          </a:p>
          <a:p>
            <a:pPr marL="609600" indent="-609600" eaLnBrk="1" fontAlgn="auto" hangingPunct="1">
              <a:lnSpc>
                <a:spcPct val="80000"/>
              </a:lnSpc>
              <a:spcAft>
                <a:spcPts val="0"/>
              </a:spcAft>
              <a:buFontTx/>
              <a:buNone/>
              <a:defRPr/>
            </a:pPr>
            <a:endParaRPr lang="cs-CZ" altLang="cs-CZ" sz="1800" dirty="0"/>
          </a:p>
          <a:p>
            <a:pPr marL="609600" indent="-609600" eaLnBrk="1" fontAlgn="auto" hangingPunct="1">
              <a:lnSpc>
                <a:spcPct val="80000"/>
              </a:lnSpc>
              <a:spcAft>
                <a:spcPts val="0"/>
              </a:spcAft>
              <a:buFontTx/>
              <a:buNone/>
              <a:defRPr/>
            </a:pPr>
            <a:r>
              <a:rPr lang="cs-CZ" altLang="cs-CZ" sz="1800" dirty="0"/>
              <a:t>Další revize z roku 1999 rozšířila Vídeňský dokument o oblast regionální bezpečnosti, </a:t>
            </a:r>
          </a:p>
          <a:p>
            <a:pPr marL="609600" indent="-609600" eaLnBrk="1" fontAlgn="auto" hangingPunct="1">
              <a:lnSpc>
                <a:spcPct val="80000"/>
              </a:lnSpc>
              <a:spcAft>
                <a:spcPts val="0"/>
              </a:spcAft>
              <a:buFontTx/>
              <a:buNone/>
              <a:defRPr/>
            </a:pPr>
            <a:endParaRPr lang="cs-CZ" altLang="cs-CZ" sz="1800" dirty="0"/>
          </a:p>
          <a:p>
            <a:pPr marL="609600" indent="-609600" eaLnBrk="1" fontAlgn="auto" hangingPunct="1">
              <a:lnSpc>
                <a:spcPct val="80000"/>
              </a:lnSpc>
              <a:spcAft>
                <a:spcPts val="0"/>
              </a:spcAft>
              <a:buFontTx/>
              <a:buNone/>
              <a:defRPr/>
            </a:pPr>
            <a:r>
              <a:rPr lang="cs-CZ" altLang="cs-CZ" sz="1800" dirty="0"/>
              <a:t>Revize z roku 2011 obsahuje závazek projednat dosažený pokrok s možností následné revize alespoň jedenkrát za pět let. </a:t>
            </a:r>
          </a:p>
          <a:p>
            <a:pPr marL="609600" indent="-609600" eaLnBrk="1" fontAlgn="auto" hangingPunct="1">
              <a:lnSpc>
                <a:spcPct val="80000"/>
              </a:lnSpc>
              <a:spcAft>
                <a:spcPts val="0"/>
              </a:spcAft>
              <a:buFontTx/>
              <a:buNone/>
              <a:defRPr/>
            </a:pPr>
            <a:endParaRPr lang="cs-CZ" altLang="cs-CZ" sz="1800" b="1" dirty="0"/>
          </a:p>
          <a:p>
            <a:pPr marL="609600" indent="-609600" eaLnBrk="1" fontAlgn="auto" hangingPunct="1">
              <a:lnSpc>
                <a:spcPct val="80000"/>
              </a:lnSpc>
              <a:spcAft>
                <a:spcPts val="0"/>
              </a:spcAft>
              <a:buFontTx/>
              <a:buNone/>
              <a:defRPr/>
            </a:pPr>
            <a:r>
              <a:rPr lang="cs-CZ" altLang="cs-CZ" sz="1800" b="1" dirty="0"/>
              <a:t>Vídeňský dokument (1990) - signatářské státy se zavázaly k notifikaci vojenských aktivit </a:t>
            </a:r>
            <a:r>
              <a:rPr lang="cs-CZ" altLang="cs-CZ" sz="1800" dirty="0"/>
              <a:t>prováděných v síle 13 000 vojáků a 300 tanků a k účasti pozorovatelů na cvičeních s více než </a:t>
            </a:r>
            <a:r>
              <a:rPr lang="cs-CZ" altLang="cs-CZ" sz="1800" dirty="0" err="1"/>
              <a:t>než</a:t>
            </a:r>
            <a:r>
              <a:rPr lang="cs-CZ" altLang="cs-CZ" sz="1800" dirty="0"/>
              <a:t> 17 000 voják (navazuje na Stockholm)</a:t>
            </a:r>
          </a:p>
          <a:p>
            <a:pPr marL="609600" indent="-609600" eaLnBrk="1" fontAlgn="auto" hangingPunct="1">
              <a:lnSpc>
                <a:spcPct val="80000"/>
              </a:lnSpc>
              <a:spcAft>
                <a:spcPts val="0"/>
              </a:spcAft>
              <a:buFontTx/>
              <a:buNone/>
              <a:defRPr/>
            </a:pPr>
            <a:endParaRPr lang="cs-CZ" altLang="cs-CZ" sz="1800" dirty="0"/>
          </a:p>
          <a:p>
            <a:pPr marL="609600" indent="-609600" eaLnBrk="1" fontAlgn="auto" hangingPunct="1">
              <a:lnSpc>
                <a:spcPct val="80000"/>
              </a:lnSpc>
              <a:spcAft>
                <a:spcPts val="0"/>
              </a:spcAft>
              <a:buFontTx/>
              <a:buNone/>
              <a:defRPr/>
            </a:pPr>
            <a:r>
              <a:rPr lang="cs-CZ" altLang="cs-CZ" sz="1800" dirty="0"/>
              <a:t>Další restrikce.</a:t>
            </a:r>
          </a:p>
          <a:p>
            <a:pPr marL="609600" indent="-609600" eaLnBrk="1" fontAlgn="auto" hangingPunct="1">
              <a:lnSpc>
                <a:spcPct val="80000"/>
              </a:lnSpc>
              <a:spcAft>
                <a:spcPts val="0"/>
              </a:spcAft>
              <a:buFontTx/>
              <a:buNone/>
              <a:defRPr/>
            </a:pPr>
            <a:endParaRPr lang="cs-CZ" altLang="cs-CZ" sz="1800" dirty="0"/>
          </a:p>
          <a:p>
            <a:pPr marL="609600" indent="-609600" eaLnBrk="1" fontAlgn="auto" hangingPunct="1">
              <a:lnSpc>
                <a:spcPct val="80000"/>
              </a:lnSpc>
              <a:spcAft>
                <a:spcPts val="0"/>
              </a:spcAft>
              <a:buFontTx/>
              <a:buAutoNum type="arabicPeriod"/>
              <a:defRPr/>
            </a:pPr>
            <a:r>
              <a:rPr lang="cs-CZ" altLang="cs-CZ" sz="1800" dirty="0"/>
              <a:t>dvouroční ohlašovací povinnost cvičení s více než 40 000 vojáky nebo 900 tanky.</a:t>
            </a:r>
          </a:p>
          <a:p>
            <a:pPr marL="609600" indent="-609600" eaLnBrk="1" fontAlgn="auto" hangingPunct="1">
              <a:lnSpc>
                <a:spcPct val="80000"/>
              </a:lnSpc>
              <a:spcAft>
                <a:spcPts val="0"/>
              </a:spcAft>
              <a:buFontTx/>
              <a:buAutoNum type="arabicPeriod"/>
              <a:defRPr/>
            </a:pPr>
            <a:r>
              <a:rPr lang="cs-CZ" altLang="cs-CZ" sz="1800" dirty="0"/>
              <a:t>signatáři se jeden rok neúčastní více než šesti cvičení s více než 13 000 vojáky nebo 300 tanky</a:t>
            </a:r>
          </a:p>
          <a:p>
            <a:pPr marL="609600" indent="-609600" eaLnBrk="1" fontAlgn="auto" hangingPunct="1">
              <a:lnSpc>
                <a:spcPct val="80000"/>
              </a:lnSpc>
              <a:spcAft>
                <a:spcPts val="0"/>
              </a:spcAft>
              <a:buFontTx/>
              <a:buNone/>
              <a:defRPr/>
            </a:pPr>
            <a:endParaRPr lang="cs-CZ" altLang="cs-CZ" sz="1800" dirty="0"/>
          </a:p>
          <a:p>
            <a:pPr marL="609600" indent="-609600" eaLnBrk="1" fontAlgn="auto" hangingPunct="1">
              <a:lnSpc>
                <a:spcPct val="80000"/>
              </a:lnSpc>
              <a:spcAft>
                <a:spcPts val="0"/>
              </a:spcAft>
              <a:buFontTx/>
              <a:buNone/>
              <a:defRPr/>
            </a:pPr>
            <a:r>
              <a:rPr lang="cs-CZ" altLang="cs-CZ" sz="1800" b="1" dirty="0"/>
              <a:t>Dohoda o rozšíření zóny aplikace KOS na postsovětské republiky Střední Asie.  </a:t>
            </a:r>
          </a:p>
          <a:p>
            <a:pPr marL="609600" indent="-609600" eaLnBrk="1" fontAlgn="auto" hangingPunct="1">
              <a:lnSpc>
                <a:spcPct val="80000"/>
              </a:lnSpc>
              <a:spcAft>
                <a:spcPts val="0"/>
              </a:spcAft>
              <a:buFontTx/>
              <a:buNone/>
              <a:defRPr/>
            </a:pPr>
            <a:endParaRPr lang="cs-CZ" altLang="cs-CZ" sz="1800" b="1" dirty="0"/>
          </a:p>
          <a:p>
            <a:pPr marL="609600" indent="-609600" eaLnBrk="1" fontAlgn="auto" hangingPunct="1">
              <a:lnSpc>
                <a:spcPct val="80000"/>
              </a:lnSpc>
              <a:spcAft>
                <a:spcPts val="0"/>
              </a:spcAft>
              <a:buFontTx/>
              <a:buNone/>
              <a:defRPr/>
            </a:pPr>
            <a:r>
              <a:rPr lang="cs-CZ" altLang="cs-CZ" sz="1800" b="1" dirty="0"/>
              <a:t> </a:t>
            </a:r>
            <a:endParaRPr lang="cs-CZ" altLang="cs-CZ" sz="1600" b="1" dirty="0"/>
          </a:p>
        </p:txBody>
      </p:sp>
      <p:sp>
        <p:nvSpPr>
          <p:cNvPr id="36866" name="Rectangle 2">
            <a:extLst>
              <a:ext uri="{FF2B5EF4-FFF2-40B4-BE49-F238E27FC236}">
                <a16:creationId xmlns:a16="http://schemas.microsoft.com/office/drawing/2014/main" id="{946B3C8E-4526-7746-540B-AEE1F61B6C3F}"/>
              </a:ext>
            </a:extLst>
          </p:cNvPr>
          <p:cNvSpPr>
            <a:spLocks noGrp="1" noChangeArrowheads="1"/>
          </p:cNvSpPr>
          <p:nvPr>
            <p:ph type="title"/>
          </p:nvPr>
        </p:nvSpPr>
        <p:spPr>
          <a:xfrm>
            <a:off x="500063" y="0"/>
            <a:ext cx="8229600" cy="714375"/>
          </a:xfrm>
        </p:spPr>
        <p:txBody>
          <a:bodyPr/>
          <a:lstStyle/>
          <a:p>
            <a:pPr eaLnBrk="1" fontAlgn="auto" hangingPunct="1">
              <a:spcAft>
                <a:spcPts val="0"/>
              </a:spcAft>
              <a:defRPr/>
            </a:pPr>
            <a:r>
              <a:rPr lang="cs-CZ" altLang="cs-CZ" sz="2800" dirty="0"/>
              <a:t>Vídeňský dokument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3">
            <a:extLst>
              <a:ext uri="{FF2B5EF4-FFF2-40B4-BE49-F238E27FC236}">
                <a16:creationId xmlns:a16="http://schemas.microsoft.com/office/drawing/2014/main" id="{A9E4B220-C840-6C3D-3906-84F473B6A415}"/>
              </a:ext>
            </a:extLst>
          </p:cNvPr>
          <p:cNvSpPr>
            <a:spLocks noGrp="1" noChangeArrowheads="1"/>
          </p:cNvSpPr>
          <p:nvPr>
            <p:ph idx="1"/>
          </p:nvPr>
        </p:nvSpPr>
        <p:spPr>
          <a:xfrm>
            <a:off x="107950" y="571500"/>
            <a:ext cx="8750300" cy="6286500"/>
          </a:xfrm>
        </p:spPr>
        <p:txBody>
          <a:bodyPr/>
          <a:lstStyle/>
          <a:p>
            <a:pPr algn="just" eaLnBrk="1" hangingPunct="1">
              <a:buFontTx/>
              <a:buNone/>
            </a:pPr>
            <a:r>
              <a:rPr lang="cs-CZ" altLang="cs-CZ" sz="1600"/>
              <a:t>Rozšíření sdílení „dynamických“ informací o vojenských aktivitách (např.  Vojenské přesuny  nebo  cvičení),  které  byly dříve  zakotvené v Helsinském závěrečném aktu o sdílení „statických“ informací(např. počtu určitých jednotek nebo zbraňových systémů). </a:t>
            </a:r>
          </a:p>
          <a:p>
            <a:pPr algn="just" eaLnBrk="1" hangingPunct="1">
              <a:buFontTx/>
              <a:buNone/>
            </a:pPr>
            <a:endParaRPr lang="cs-CZ" altLang="cs-CZ" sz="1600"/>
          </a:p>
          <a:p>
            <a:pPr algn="just" eaLnBrk="1" hangingPunct="1">
              <a:buFontTx/>
              <a:buNone/>
            </a:pPr>
            <a:r>
              <a:rPr lang="cs-CZ" altLang="cs-CZ" sz="1600"/>
              <a:t>Účastnické státy - povinné - na základě čl. I - každoročně vyměňovat informace o svých vojenských silách týkajících se způsobu organizace, počtu osob a hlavních zbraňových systémů a techniky.</a:t>
            </a:r>
          </a:p>
          <a:p>
            <a:pPr algn="just" eaLnBrk="1" hangingPunct="1">
              <a:buFontTx/>
              <a:buNone/>
            </a:pPr>
            <a:endParaRPr lang="cs-CZ" altLang="cs-CZ" sz="1600"/>
          </a:p>
          <a:p>
            <a:pPr algn="just" eaLnBrk="1" hangingPunct="1">
              <a:buFontTx/>
              <a:buNone/>
            </a:pPr>
            <a:r>
              <a:rPr lang="cs-CZ" altLang="cs-CZ" sz="1600"/>
              <a:t>Ověřovat podle čl.  IX za   pomoci inspekcí a ověřovacích  návštěv,  které  jsou  státy  povinné  přijmout.  </a:t>
            </a:r>
          </a:p>
          <a:p>
            <a:pPr algn="just" eaLnBrk="1" hangingPunct="1">
              <a:buFontTx/>
              <a:buNone/>
            </a:pPr>
            <a:endParaRPr lang="cs-CZ" altLang="cs-CZ" sz="1600"/>
          </a:p>
          <a:p>
            <a:pPr algn="just" eaLnBrk="1" hangingPunct="1">
              <a:buFontTx/>
              <a:buNone/>
            </a:pPr>
            <a:r>
              <a:rPr lang="cs-CZ" altLang="cs-CZ" sz="1600"/>
              <a:t>Počet  těchto  inspekcí  a ověřovacích  návštěv  je omezen.  </a:t>
            </a:r>
          </a:p>
          <a:p>
            <a:pPr algn="just" eaLnBrk="1" hangingPunct="1">
              <a:buFontTx/>
              <a:buNone/>
            </a:pPr>
            <a:endParaRPr lang="cs-CZ" altLang="cs-CZ" sz="1600"/>
          </a:p>
          <a:p>
            <a:pPr algn="just" eaLnBrk="1" hangingPunct="1">
              <a:buFontTx/>
              <a:buNone/>
            </a:pPr>
            <a:r>
              <a:rPr lang="cs-CZ" altLang="cs-CZ" sz="1600"/>
              <a:t>Stát  je  povinen  přijmout tři inspekce  za  rok,  maximálně  však jednu inspekci   z téhož  státu. </a:t>
            </a:r>
          </a:p>
          <a:p>
            <a:pPr algn="just" eaLnBrk="1" hangingPunct="1">
              <a:buFontTx/>
              <a:buNone/>
            </a:pPr>
            <a:endParaRPr lang="cs-CZ" altLang="cs-CZ" sz="1600"/>
          </a:p>
          <a:p>
            <a:pPr algn="just" eaLnBrk="1" hangingPunct="1">
              <a:buFontTx/>
              <a:buNone/>
            </a:pPr>
            <a:r>
              <a:rPr lang="cs-CZ" altLang="cs-CZ" sz="1600"/>
              <a:t>U ověřovacích návštěv je tento limit stanoven dle počtu hlášených jednotek, maximum je však 15  návštěv  za  rok.</a:t>
            </a:r>
          </a:p>
          <a:p>
            <a:pPr algn="just" eaLnBrk="1" hangingPunct="1">
              <a:buFontTx/>
              <a:buNone/>
            </a:pPr>
            <a:endParaRPr lang="cs-CZ" altLang="cs-CZ" sz="1600"/>
          </a:p>
        </p:txBody>
      </p:sp>
      <p:sp>
        <p:nvSpPr>
          <p:cNvPr id="48131" name="Zástupný symbol pro číslo snímku 5">
            <a:extLst>
              <a:ext uri="{FF2B5EF4-FFF2-40B4-BE49-F238E27FC236}">
                <a16:creationId xmlns:a16="http://schemas.microsoft.com/office/drawing/2014/main" id="{36105D0E-6912-3CFE-7F70-D854E8318D7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itchFamily="2"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fld id="{C3FEC4E8-F9DB-9440-A909-9B41A0756EB3}" type="slidenum">
              <a:rPr lang="cs-CZ" altLang="cs-CZ" sz="1000">
                <a:latin typeface="Arial" panose="020B0604020202020204" pitchFamily="34" charset="0"/>
              </a:rPr>
              <a:pPr>
                <a:spcBef>
                  <a:spcPct val="0"/>
                </a:spcBef>
                <a:buClrTx/>
                <a:buSzTx/>
                <a:buFontTx/>
                <a:buNone/>
              </a:pPr>
              <a:t>38</a:t>
            </a:fld>
            <a:endParaRPr lang="cs-CZ" altLang="cs-CZ" sz="1000">
              <a:latin typeface="Arial" panose="020B0604020202020204" pitchFamily="34" charset="0"/>
            </a:endParaRPr>
          </a:p>
        </p:txBody>
      </p:sp>
      <p:sp>
        <p:nvSpPr>
          <p:cNvPr id="40962" name="Rectangle 2">
            <a:extLst>
              <a:ext uri="{FF2B5EF4-FFF2-40B4-BE49-F238E27FC236}">
                <a16:creationId xmlns:a16="http://schemas.microsoft.com/office/drawing/2014/main" id="{1AD7D749-4195-B89D-5BF6-433328468857}"/>
              </a:ext>
            </a:extLst>
          </p:cNvPr>
          <p:cNvSpPr>
            <a:spLocks noGrp="1" noChangeArrowheads="1"/>
          </p:cNvSpPr>
          <p:nvPr>
            <p:ph type="title"/>
          </p:nvPr>
        </p:nvSpPr>
        <p:spPr>
          <a:xfrm>
            <a:off x="428625" y="0"/>
            <a:ext cx="8215313" cy="571500"/>
          </a:xfrm>
        </p:spPr>
        <p:txBody>
          <a:bodyPr/>
          <a:lstStyle/>
          <a:p>
            <a:pPr eaLnBrk="1" fontAlgn="auto" hangingPunct="1">
              <a:spcAft>
                <a:spcPts val="0"/>
              </a:spcAft>
              <a:defRPr/>
            </a:pPr>
            <a:r>
              <a:rPr lang="cs-CZ" altLang="cs-CZ" sz="2800" dirty="0"/>
              <a:t>Vídeňský dokument - význam</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a:extLst>
              <a:ext uri="{FF2B5EF4-FFF2-40B4-BE49-F238E27FC236}">
                <a16:creationId xmlns:a16="http://schemas.microsoft.com/office/drawing/2014/main" id="{84DE1342-82A2-B857-908A-128829BC8B24}"/>
              </a:ext>
            </a:extLst>
          </p:cNvPr>
          <p:cNvSpPr>
            <a:spLocks noGrp="1" noChangeArrowheads="1"/>
          </p:cNvSpPr>
          <p:nvPr>
            <p:ph idx="1"/>
          </p:nvPr>
        </p:nvSpPr>
        <p:spPr>
          <a:xfrm>
            <a:off x="107950" y="571500"/>
            <a:ext cx="8750300" cy="6286500"/>
          </a:xfrm>
        </p:spPr>
        <p:txBody>
          <a:bodyPr/>
          <a:lstStyle/>
          <a:p>
            <a:pPr algn="just" eaLnBrk="1" hangingPunct="1">
              <a:buFontTx/>
              <a:buNone/>
            </a:pPr>
            <a:r>
              <a:rPr lang="cs-CZ" altLang="cs-CZ" sz="1600"/>
              <a:t>Předpoklad revize co 5 let.</a:t>
            </a:r>
          </a:p>
          <a:p>
            <a:pPr algn="just" eaLnBrk="1" hangingPunct="1">
              <a:buFontTx/>
              <a:buNone/>
            </a:pPr>
            <a:endParaRPr lang="cs-CZ" altLang="cs-CZ" sz="1600"/>
          </a:p>
          <a:p>
            <a:pPr algn="just" eaLnBrk="1" hangingPunct="1">
              <a:buFontTx/>
              <a:buNone/>
            </a:pPr>
            <a:r>
              <a:rPr lang="cs-CZ" altLang="cs-CZ" sz="1600"/>
              <a:t>1994 - mechanismy výměny informací o obranném plánování a došlo k úpravě limitů pro pozorování určitých vojenských činností a jejich předběžnému oznamování.</a:t>
            </a:r>
          </a:p>
          <a:p>
            <a:pPr algn="just" eaLnBrk="1" hangingPunct="1">
              <a:buFontTx/>
              <a:buNone/>
            </a:pPr>
            <a:endParaRPr lang="cs-CZ" altLang="cs-CZ" sz="1600"/>
          </a:p>
          <a:p>
            <a:pPr algn="just" eaLnBrk="1" hangingPunct="1">
              <a:buFontTx/>
              <a:buNone/>
            </a:pPr>
            <a:r>
              <a:rPr lang="cs-CZ" altLang="cs-CZ" sz="1600"/>
              <a:t>V roce 1999 přibyla regionální opatření.</a:t>
            </a:r>
          </a:p>
          <a:p>
            <a:pPr algn="just" eaLnBrk="1" hangingPunct="1">
              <a:buFontTx/>
              <a:buNone/>
            </a:pPr>
            <a:endParaRPr lang="cs-CZ" altLang="cs-CZ" sz="1600"/>
          </a:p>
          <a:p>
            <a:pPr algn="just" eaLnBrk="1" hangingPunct="1">
              <a:buFontTx/>
              <a:buNone/>
            </a:pPr>
            <a:r>
              <a:rPr lang="cs-CZ" altLang="cs-CZ" sz="1600"/>
              <a:t>Poslední revize v 2011.</a:t>
            </a:r>
          </a:p>
          <a:p>
            <a:pPr algn="just" eaLnBrk="1" hangingPunct="1">
              <a:buFontTx/>
              <a:buNone/>
            </a:pPr>
            <a:endParaRPr lang="cs-CZ" altLang="cs-CZ" sz="1600"/>
          </a:p>
          <a:p>
            <a:pPr algn="just" eaLnBrk="1" hangingPunct="1">
              <a:buFontTx/>
              <a:buNone/>
            </a:pPr>
            <a:r>
              <a:rPr lang="cs-CZ" altLang="cs-CZ" sz="1600"/>
              <a:t>Revize plánovaná na 2016 nebyla realizována. </a:t>
            </a:r>
          </a:p>
          <a:p>
            <a:pPr algn="just" eaLnBrk="1" hangingPunct="1">
              <a:buFontTx/>
              <a:buNone/>
            </a:pPr>
            <a:endParaRPr lang="cs-CZ" altLang="cs-CZ" sz="1600"/>
          </a:p>
          <a:p>
            <a:pPr algn="just" eaLnBrk="1" hangingPunct="1">
              <a:buFontTx/>
              <a:buNone/>
            </a:pPr>
            <a:r>
              <a:rPr lang="cs-CZ" altLang="cs-CZ" sz="1600"/>
              <a:t>Nové zbraňové systémy.</a:t>
            </a:r>
          </a:p>
          <a:p>
            <a:pPr algn="just" eaLnBrk="1" hangingPunct="1">
              <a:buFontTx/>
              <a:buNone/>
            </a:pPr>
            <a:endParaRPr lang="cs-CZ" altLang="cs-CZ" sz="1600"/>
          </a:p>
          <a:p>
            <a:pPr algn="just" eaLnBrk="1" hangingPunct="1">
              <a:buFontTx/>
              <a:buNone/>
            </a:pPr>
            <a:r>
              <a:rPr lang="cs-CZ" altLang="cs-CZ" sz="1600"/>
              <a:t>Hybridní válka s Ruskem. </a:t>
            </a:r>
          </a:p>
        </p:txBody>
      </p:sp>
      <p:sp>
        <p:nvSpPr>
          <p:cNvPr id="49155" name="Zástupný symbol pro číslo snímku 5">
            <a:extLst>
              <a:ext uri="{FF2B5EF4-FFF2-40B4-BE49-F238E27FC236}">
                <a16:creationId xmlns:a16="http://schemas.microsoft.com/office/drawing/2014/main" id="{81680BA9-4B9C-A56E-B622-1C483DBEB06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itchFamily="2"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fld id="{D444B92A-81CD-A04D-B84F-4EDA74D330CC}" type="slidenum">
              <a:rPr lang="cs-CZ" altLang="cs-CZ" sz="1000">
                <a:latin typeface="Arial" panose="020B0604020202020204" pitchFamily="34" charset="0"/>
              </a:rPr>
              <a:pPr>
                <a:spcBef>
                  <a:spcPct val="0"/>
                </a:spcBef>
                <a:buClrTx/>
                <a:buSzTx/>
                <a:buFontTx/>
                <a:buNone/>
              </a:pPr>
              <a:t>39</a:t>
            </a:fld>
            <a:endParaRPr lang="cs-CZ" altLang="cs-CZ" sz="1000">
              <a:latin typeface="Arial" panose="020B0604020202020204" pitchFamily="34" charset="0"/>
            </a:endParaRPr>
          </a:p>
        </p:txBody>
      </p:sp>
      <p:sp>
        <p:nvSpPr>
          <p:cNvPr id="40962" name="Rectangle 2">
            <a:extLst>
              <a:ext uri="{FF2B5EF4-FFF2-40B4-BE49-F238E27FC236}">
                <a16:creationId xmlns:a16="http://schemas.microsoft.com/office/drawing/2014/main" id="{2E6F337C-66F7-2412-54A0-2905D6C3B6B7}"/>
              </a:ext>
            </a:extLst>
          </p:cNvPr>
          <p:cNvSpPr>
            <a:spLocks noGrp="1" noChangeArrowheads="1"/>
          </p:cNvSpPr>
          <p:nvPr>
            <p:ph type="title"/>
          </p:nvPr>
        </p:nvSpPr>
        <p:spPr>
          <a:xfrm>
            <a:off x="428625" y="0"/>
            <a:ext cx="8215313" cy="571500"/>
          </a:xfrm>
        </p:spPr>
        <p:txBody>
          <a:bodyPr/>
          <a:lstStyle/>
          <a:p>
            <a:pPr eaLnBrk="1" fontAlgn="auto" hangingPunct="1">
              <a:spcAft>
                <a:spcPts val="0"/>
              </a:spcAft>
              <a:defRPr/>
            </a:pPr>
            <a:r>
              <a:rPr lang="cs-CZ" altLang="cs-CZ" sz="2800" dirty="0"/>
              <a:t>Vídeňský dokument - revize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Zástupný symbol pro obsah 2">
            <a:extLst>
              <a:ext uri="{FF2B5EF4-FFF2-40B4-BE49-F238E27FC236}">
                <a16:creationId xmlns:a16="http://schemas.microsoft.com/office/drawing/2014/main" id="{1D09045D-4D05-1C64-BCC4-6E8DF93F37F4}"/>
              </a:ext>
            </a:extLst>
          </p:cNvPr>
          <p:cNvSpPr>
            <a:spLocks noGrp="1"/>
          </p:cNvSpPr>
          <p:nvPr>
            <p:ph idx="1"/>
          </p:nvPr>
        </p:nvSpPr>
        <p:spPr>
          <a:xfrm>
            <a:off x="250825" y="1557338"/>
            <a:ext cx="8504238" cy="4572000"/>
          </a:xfrm>
        </p:spPr>
        <p:txBody>
          <a:bodyPr/>
          <a:lstStyle/>
          <a:p>
            <a:pPr eaLnBrk="1" hangingPunct="1">
              <a:lnSpc>
                <a:spcPct val="80000"/>
              </a:lnSpc>
            </a:pPr>
            <a:r>
              <a:rPr lang="cs-CZ" altLang="cs-CZ" sz="2200"/>
              <a:t>Keohane a Nye definovali MR jako „soubor regulačních uspořádání, která zahrnují systém pravidel, norem a procedur, které regulují chování členů a kontrolují jeho vliv“</a:t>
            </a:r>
            <a:endParaRPr lang="en-US" altLang="cs-CZ" sz="2200"/>
          </a:p>
          <a:p>
            <a:pPr eaLnBrk="1" hangingPunct="1">
              <a:lnSpc>
                <a:spcPct val="80000"/>
              </a:lnSpc>
            </a:pPr>
            <a:r>
              <a:rPr lang="cs-CZ" altLang="cs-CZ" sz="2200"/>
              <a:t>Existence režimu je často vázaná na existenci multilaterální dohody</a:t>
            </a:r>
            <a:endParaRPr lang="en-US" altLang="cs-CZ" sz="2200"/>
          </a:p>
          <a:p>
            <a:pPr lvl="1" eaLnBrk="1" hangingPunct="1">
              <a:lnSpc>
                <a:spcPct val="80000"/>
              </a:lnSpc>
            </a:pPr>
            <a:r>
              <a:rPr lang="cs-CZ" altLang="cs-CZ" sz="1900"/>
              <a:t>Např. Všeobecná dohoda o clech a obchodu (GATT), Smlouva o nešíření jaderných zbraní</a:t>
            </a:r>
          </a:p>
          <a:p>
            <a:pPr eaLnBrk="1" hangingPunct="1">
              <a:lnSpc>
                <a:spcPct val="80000"/>
              </a:lnSpc>
            </a:pPr>
            <a:r>
              <a:rPr lang="cs-CZ" altLang="cs-CZ" sz="2200"/>
              <a:t>Součástí režimu ale mohou být další mezinárodní instituce, např. mezinárodní organizace</a:t>
            </a:r>
          </a:p>
          <a:p>
            <a:pPr eaLnBrk="1" hangingPunct="1">
              <a:lnSpc>
                <a:spcPct val="80000"/>
              </a:lnSpc>
            </a:pPr>
            <a:r>
              <a:rPr lang="cs-CZ" altLang="cs-CZ" sz="2200"/>
              <a:t>Zároveň režim může fungovat na neformální bázi</a:t>
            </a:r>
            <a:endParaRPr lang="en-US" altLang="cs-CZ" sz="2200"/>
          </a:p>
          <a:p>
            <a:pPr eaLnBrk="1" hangingPunct="1">
              <a:lnSpc>
                <a:spcPct val="80000"/>
              </a:lnSpc>
            </a:pPr>
            <a:r>
              <a:rPr lang="cs-CZ" altLang="cs-CZ" sz="2200"/>
              <a:t>Příklady:</a:t>
            </a:r>
            <a:endParaRPr lang="en-US" altLang="cs-CZ" sz="2200"/>
          </a:p>
          <a:p>
            <a:pPr lvl="1" eaLnBrk="1" hangingPunct="1">
              <a:lnSpc>
                <a:spcPct val="80000"/>
              </a:lnSpc>
            </a:pPr>
            <a:r>
              <a:rPr lang="cs-CZ" altLang="cs-CZ" sz="1900"/>
              <a:t>bezpečnostní režimy – režimy kontroly zbrojení</a:t>
            </a:r>
            <a:endParaRPr lang="en-US" altLang="cs-CZ" sz="1900"/>
          </a:p>
          <a:p>
            <a:pPr lvl="1" eaLnBrk="1" hangingPunct="1">
              <a:lnSpc>
                <a:spcPct val="80000"/>
              </a:lnSpc>
            </a:pPr>
            <a:r>
              <a:rPr lang="cs-CZ" altLang="cs-CZ" sz="1900"/>
              <a:t>ekonomické režimy – GATT, zóny volného obchodu</a:t>
            </a:r>
            <a:endParaRPr lang="en-US" altLang="cs-CZ" sz="1900"/>
          </a:p>
          <a:p>
            <a:pPr lvl="1" eaLnBrk="1" hangingPunct="1">
              <a:lnSpc>
                <a:spcPct val="80000"/>
              </a:lnSpc>
            </a:pPr>
            <a:r>
              <a:rPr lang="cs-CZ" altLang="cs-CZ" sz="1900"/>
              <a:t>environmentální režimy – ochrana ozónové vrstvy</a:t>
            </a:r>
            <a:endParaRPr lang="en-US" altLang="cs-CZ" sz="1900"/>
          </a:p>
          <a:p>
            <a:pPr eaLnBrk="1" hangingPunct="1">
              <a:lnSpc>
                <a:spcPct val="80000"/>
              </a:lnSpc>
            </a:pPr>
            <a:endParaRPr lang="en-US" altLang="cs-CZ" sz="2100"/>
          </a:p>
        </p:txBody>
      </p:sp>
      <p:sp>
        <p:nvSpPr>
          <p:cNvPr id="15362" name="Nadpis 1">
            <a:extLst>
              <a:ext uri="{FF2B5EF4-FFF2-40B4-BE49-F238E27FC236}">
                <a16:creationId xmlns:a16="http://schemas.microsoft.com/office/drawing/2014/main" id="{BE2E9750-BBA2-611D-BD0B-86563BEA9239}"/>
              </a:ext>
            </a:extLst>
          </p:cNvPr>
          <p:cNvSpPr>
            <a:spLocks noGrp="1"/>
          </p:cNvSpPr>
          <p:nvPr>
            <p:ph type="title"/>
          </p:nvPr>
        </p:nvSpPr>
        <p:spPr/>
        <p:txBody>
          <a:bodyPr>
            <a:normAutofit fontScale="90000"/>
          </a:bodyPr>
          <a:lstStyle/>
          <a:p>
            <a:pPr eaLnBrk="1" fontAlgn="auto" hangingPunct="1">
              <a:spcAft>
                <a:spcPts val="0"/>
              </a:spcAft>
              <a:defRPr/>
            </a:pPr>
            <a:r>
              <a:rPr lang="en-US" dirty="0" err="1">
                <a:solidFill>
                  <a:schemeClr val="tx1"/>
                </a:solidFill>
              </a:rPr>
              <a:t>Keohane</a:t>
            </a:r>
            <a:r>
              <a:rPr lang="cs-CZ" dirty="0">
                <a:solidFill>
                  <a:schemeClr val="tx1"/>
                </a:solidFill>
              </a:rPr>
              <a:t>, </a:t>
            </a:r>
            <a:r>
              <a:rPr lang="en-US" dirty="0" err="1">
                <a:solidFill>
                  <a:schemeClr val="tx1"/>
                </a:solidFill>
              </a:rPr>
              <a:t>Ny</a:t>
            </a:r>
            <a:r>
              <a:rPr lang="cs-CZ" dirty="0">
                <a:solidFill>
                  <a:schemeClr val="tx1"/>
                </a:solidFill>
              </a:rPr>
              <a:t>e a mezinárodní režim</a:t>
            </a:r>
            <a:endParaRPr lang="en-US" dirty="0">
              <a:solidFill>
                <a:schemeClr val="tx1"/>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a:extLst>
              <a:ext uri="{FF2B5EF4-FFF2-40B4-BE49-F238E27FC236}">
                <a16:creationId xmlns:a16="http://schemas.microsoft.com/office/drawing/2014/main" id="{CFEEC884-6452-87C3-2CB2-6ED3D1FEC4B1}"/>
              </a:ext>
            </a:extLst>
          </p:cNvPr>
          <p:cNvSpPr>
            <a:spLocks noGrp="1" noChangeArrowheads="1"/>
          </p:cNvSpPr>
          <p:nvPr>
            <p:ph idx="1"/>
          </p:nvPr>
        </p:nvSpPr>
        <p:spPr>
          <a:xfrm>
            <a:off x="357188" y="1000125"/>
            <a:ext cx="8196262" cy="5010150"/>
          </a:xfrm>
        </p:spPr>
        <p:txBody>
          <a:bodyPr>
            <a:normAutofit lnSpcReduction="10000"/>
          </a:bodyPr>
          <a:lstStyle/>
          <a:p>
            <a:pPr marL="365760" indent="-256032" eaLnBrk="1" fontAlgn="auto" hangingPunct="1">
              <a:spcAft>
                <a:spcPts val="0"/>
              </a:spcAft>
              <a:buFont typeface="Wingdings 3"/>
              <a:buChar char=""/>
              <a:defRPr/>
            </a:pPr>
            <a:r>
              <a:rPr lang="cs-CZ" sz="1800" dirty="0"/>
              <a:t>ABBASI, R. 2014. </a:t>
            </a:r>
            <a:r>
              <a:rPr lang="cs-CZ" sz="1800" dirty="0" err="1"/>
              <a:t>Emerging</a:t>
            </a:r>
            <a:r>
              <a:rPr lang="cs-CZ" sz="1800" dirty="0"/>
              <a:t> </a:t>
            </a:r>
            <a:r>
              <a:rPr lang="cs-CZ" sz="1800" dirty="0" err="1"/>
              <a:t>Security</a:t>
            </a:r>
            <a:r>
              <a:rPr lang="cs-CZ" sz="1800" dirty="0"/>
              <a:t> </a:t>
            </a:r>
            <a:r>
              <a:rPr lang="cs-CZ" sz="1800" dirty="0" err="1"/>
              <a:t>Trends</a:t>
            </a:r>
            <a:r>
              <a:rPr lang="cs-CZ" sz="1800" dirty="0"/>
              <a:t> </a:t>
            </a:r>
            <a:r>
              <a:rPr lang="cs-CZ" sz="1800" dirty="0" err="1"/>
              <a:t>and</a:t>
            </a:r>
            <a:r>
              <a:rPr lang="cs-CZ" sz="1800" dirty="0"/>
              <a:t> </a:t>
            </a:r>
            <a:r>
              <a:rPr lang="cs-CZ" sz="1800" dirty="0" err="1"/>
              <a:t>Legitimacy</a:t>
            </a:r>
            <a:r>
              <a:rPr lang="cs-CZ" sz="1800" dirty="0"/>
              <a:t> </a:t>
            </a:r>
            <a:r>
              <a:rPr lang="cs-CZ" sz="1800" dirty="0" err="1"/>
              <a:t>of</a:t>
            </a:r>
            <a:r>
              <a:rPr lang="cs-CZ" sz="1800" dirty="0"/>
              <a:t> </a:t>
            </a:r>
            <a:r>
              <a:rPr lang="cs-CZ" sz="1800" dirty="0" err="1"/>
              <a:t>the</a:t>
            </a:r>
            <a:r>
              <a:rPr lang="cs-CZ" sz="1800" dirty="0"/>
              <a:t> </a:t>
            </a:r>
            <a:r>
              <a:rPr lang="cs-CZ" sz="1800" dirty="0" err="1"/>
              <a:t>Nuclear</a:t>
            </a:r>
            <a:r>
              <a:rPr lang="cs-CZ" sz="1800" dirty="0"/>
              <a:t> Non-</a:t>
            </a:r>
            <a:r>
              <a:rPr lang="cs-CZ" sz="1800" dirty="0" err="1"/>
              <a:t>Proliferation</a:t>
            </a:r>
            <a:r>
              <a:rPr lang="cs-CZ" sz="1800" dirty="0"/>
              <a:t> </a:t>
            </a:r>
            <a:r>
              <a:rPr lang="cs-CZ" sz="1800" dirty="0" err="1"/>
              <a:t>Regime</a:t>
            </a:r>
            <a:r>
              <a:rPr lang="cs-CZ" sz="1800" dirty="0"/>
              <a:t>. </a:t>
            </a:r>
            <a:r>
              <a:rPr lang="cs-CZ" sz="1800" dirty="0" err="1"/>
              <a:t>Strategic</a:t>
            </a:r>
            <a:r>
              <a:rPr lang="cs-CZ" sz="1800" dirty="0"/>
              <a:t> </a:t>
            </a:r>
            <a:r>
              <a:rPr lang="cs-CZ" sz="1800" dirty="0" err="1"/>
              <a:t>Studies</a:t>
            </a:r>
            <a:r>
              <a:rPr lang="cs-CZ" sz="1800" dirty="0"/>
              <a:t> , Vol. 34, No. 2/3 (</a:t>
            </a:r>
            <a:r>
              <a:rPr lang="cs-CZ" sz="1800" dirty="0" err="1"/>
              <a:t>Summer</a:t>
            </a:r>
            <a:r>
              <a:rPr lang="cs-CZ" sz="1800" dirty="0"/>
              <a:t> </a:t>
            </a:r>
            <a:r>
              <a:rPr lang="cs-CZ" sz="1800" dirty="0" err="1"/>
              <a:t>and</a:t>
            </a:r>
            <a:r>
              <a:rPr lang="cs-CZ" sz="1800" dirty="0"/>
              <a:t> </a:t>
            </a:r>
            <a:r>
              <a:rPr lang="cs-CZ" sz="1800" dirty="0" err="1"/>
              <a:t>Autumn</a:t>
            </a:r>
            <a:r>
              <a:rPr lang="cs-CZ" sz="1800" dirty="0"/>
              <a:t> 2014), </a:t>
            </a:r>
            <a:r>
              <a:rPr lang="cs-CZ" sz="1800" dirty="0" err="1"/>
              <a:t>pp</a:t>
            </a:r>
            <a:r>
              <a:rPr lang="cs-CZ" sz="1800" dirty="0"/>
              <a:t>. 67-93</a:t>
            </a:r>
          </a:p>
          <a:p>
            <a:pPr marL="365760" indent="-256032" eaLnBrk="1" fontAlgn="auto" hangingPunct="1">
              <a:spcAft>
                <a:spcPts val="0"/>
              </a:spcAft>
              <a:buFont typeface="Wingdings 3"/>
              <a:buChar char=""/>
              <a:defRPr/>
            </a:pPr>
            <a:endParaRPr lang="cs-CZ" sz="1800" dirty="0"/>
          </a:p>
          <a:p>
            <a:pPr marL="365760" indent="-256032" eaLnBrk="1" fontAlgn="auto" hangingPunct="1">
              <a:spcAft>
                <a:spcPts val="0"/>
              </a:spcAft>
              <a:buFont typeface="Wingdings 3"/>
              <a:buChar char=""/>
              <a:defRPr/>
            </a:pPr>
            <a:r>
              <a:rPr lang="cs-CZ" sz="1800" dirty="0"/>
              <a:t>HAYASHI, M. 2007.  </a:t>
            </a:r>
            <a:r>
              <a:rPr lang="cs-CZ" sz="1800" dirty="0" err="1"/>
              <a:t>Suspension</a:t>
            </a:r>
            <a:r>
              <a:rPr lang="cs-CZ" sz="1800" dirty="0"/>
              <a:t> </a:t>
            </a:r>
            <a:r>
              <a:rPr lang="cs-CZ" sz="1800" dirty="0" err="1"/>
              <a:t>of</a:t>
            </a:r>
            <a:r>
              <a:rPr lang="cs-CZ" sz="1800" dirty="0"/>
              <a:t> </a:t>
            </a:r>
            <a:r>
              <a:rPr lang="cs-CZ" sz="1800" dirty="0" err="1"/>
              <a:t>Certain</a:t>
            </a:r>
            <a:r>
              <a:rPr lang="cs-CZ" sz="1800" dirty="0"/>
              <a:t> </a:t>
            </a:r>
            <a:r>
              <a:rPr lang="cs-CZ" sz="1800" dirty="0" err="1"/>
              <a:t>Obligations</a:t>
            </a:r>
            <a:r>
              <a:rPr lang="cs-CZ" sz="1800" dirty="0"/>
              <a:t> </a:t>
            </a:r>
            <a:r>
              <a:rPr lang="cs-CZ" sz="1800" dirty="0" err="1"/>
              <a:t>of</a:t>
            </a:r>
            <a:r>
              <a:rPr lang="cs-CZ" sz="1800" dirty="0"/>
              <a:t> </a:t>
            </a:r>
            <a:r>
              <a:rPr lang="cs-CZ" sz="1800" dirty="0" err="1"/>
              <a:t>the</a:t>
            </a:r>
            <a:r>
              <a:rPr lang="cs-CZ" sz="1800" dirty="0"/>
              <a:t> CFE </a:t>
            </a:r>
            <a:r>
              <a:rPr lang="cs-CZ" sz="1800" dirty="0" err="1"/>
              <a:t>Treaty</a:t>
            </a:r>
            <a:r>
              <a:rPr lang="cs-CZ" sz="1800" dirty="0"/>
              <a:t> by NATO </a:t>
            </a:r>
            <a:r>
              <a:rPr lang="cs-CZ" sz="1800" dirty="0" err="1"/>
              <a:t>Allies</a:t>
            </a:r>
            <a:r>
              <a:rPr lang="cs-CZ" sz="1800" dirty="0"/>
              <a:t>: </a:t>
            </a:r>
            <a:r>
              <a:rPr lang="cs-CZ" sz="1800" dirty="0" err="1"/>
              <a:t>Examination</a:t>
            </a:r>
            <a:r>
              <a:rPr lang="cs-CZ" sz="1800" dirty="0"/>
              <a:t> </a:t>
            </a:r>
            <a:r>
              <a:rPr lang="cs-CZ" sz="1800" dirty="0" err="1"/>
              <a:t>of</a:t>
            </a:r>
            <a:r>
              <a:rPr lang="cs-CZ" sz="1800" dirty="0"/>
              <a:t> </a:t>
            </a:r>
            <a:r>
              <a:rPr lang="cs-CZ" sz="1800" dirty="0" err="1"/>
              <a:t>the</a:t>
            </a:r>
            <a:r>
              <a:rPr lang="cs-CZ" sz="1800" dirty="0"/>
              <a:t> Response to </a:t>
            </a:r>
            <a:r>
              <a:rPr lang="cs-CZ" sz="1800" dirty="0" err="1"/>
              <a:t>the</a:t>
            </a:r>
            <a:r>
              <a:rPr lang="cs-CZ" sz="1800" dirty="0"/>
              <a:t> 2007 </a:t>
            </a:r>
            <a:r>
              <a:rPr lang="cs-CZ" sz="1800" dirty="0" err="1"/>
              <a:t>Unilateral</a:t>
            </a:r>
            <a:r>
              <a:rPr lang="cs-CZ" sz="1800" dirty="0"/>
              <a:t> </a:t>
            </a:r>
            <a:r>
              <a:rPr lang="cs-CZ" sz="1800" dirty="0" err="1"/>
              <a:t>Treaty</a:t>
            </a:r>
            <a:r>
              <a:rPr lang="cs-CZ" sz="1800" dirty="0"/>
              <a:t> </a:t>
            </a:r>
            <a:r>
              <a:rPr lang="cs-CZ" sz="1800" dirty="0" err="1"/>
              <a:t>Suspension</a:t>
            </a:r>
            <a:r>
              <a:rPr lang="cs-CZ" sz="1800" dirty="0"/>
              <a:t> by </a:t>
            </a:r>
            <a:r>
              <a:rPr lang="cs-CZ" sz="1800" dirty="0" err="1"/>
              <a:t>Russia</a:t>
            </a:r>
            <a:r>
              <a:rPr lang="cs-CZ" sz="1800" dirty="0"/>
              <a:t>. </a:t>
            </a:r>
            <a:r>
              <a:rPr lang="cs-CZ" sz="1800" dirty="0" err="1"/>
              <a:t>Journal</a:t>
            </a:r>
            <a:r>
              <a:rPr lang="cs-CZ" sz="1800" dirty="0"/>
              <a:t> </a:t>
            </a:r>
            <a:r>
              <a:rPr lang="cs-CZ" sz="1800" dirty="0" err="1"/>
              <a:t>of</a:t>
            </a:r>
            <a:r>
              <a:rPr lang="cs-CZ" sz="1800" dirty="0"/>
              <a:t> </a:t>
            </a:r>
            <a:r>
              <a:rPr lang="cs-CZ" sz="1800" dirty="0" err="1"/>
              <a:t>Conflict</a:t>
            </a:r>
            <a:r>
              <a:rPr lang="cs-CZ" sz="1800" dirty="0"/>
              <a:t> &amp; </a:t>
            </a:r>
            <a:r>
              <a:rPr lang="cs-CZ" sz="1800" dirty="0" err="1"/>
              <a:t>Security</a:t>
            </a:r>
            <a:r>
              <a:rPr lang="cs-CZ" sz="1800" dirty="0"/>
              <a:t> </a:t>
            </a:r>
            <a:r>
              <a:rPr lang="cs-CZ" sz="1800" dirty="0" err="1"/>
              <a:t>Law</a:t>
            </a:r>
            <a:r>
              <a:rPr lang="cs-CZ" sz="1800" dirty="0"/>
              <a:t>, Vol. 18, No. 1 (2013), </a:t>
            </a:r>
            <a:r>
              <a:rPr lang="cs-CZ" sz="1800" dirty="0" err="1"/>
              <a:t>pp</a:t>
            </a:r>
            <a:r>
              <a:rPr lang="cs-CZ" sz="1800" dirty="0"/>
              <a:t>. 131-150.</a:t>
            </a:r>
          </a:p>
          <a:p>
            <a:pPr marL="365760" indent="-256032" eaLnBrk="1" fontAlgn="auto" hangingPunct="1">
              <a:spcAft>
                <a:spcPts val="0"/>
              </a:spcAft>
              <a:buFont typeface="Wingdings 3"/>
              <a:buChar char=""/>
              <a:defRPr/>
            </a:pPr>
            <a:endParaRPr lang="cs-CZ" sz="1800" dirty="0"/>
          </a:p>
          <a:p>
            <a:pPr marL="365760" indent="-256032" eaLnBrk="1" fontAlgn="auto" hangingPunct="1">
              <a:spcAft>
                <a:spcPts val="0"/>
              </a:spcAft>
              <a:buFont typeface="Wingdings 3"/>
              <a:buChar char=""/>
              <a:defRPr/>
            </a:pPr>
            <a:r>
              <a:rPr lang="cs-CZ" sz="1800" dirty="0"/>
              <a:t>MLYNARSKI, T. 2017. </a:t>
            </a:r>
            <a:r>
              <a:rPr lang="cs-CZ" sz="1800" dirty="0" err="1"/>
              <a:t>The</a:t>
            </a:r>
            <a:r>
              <a:rPr lang="cs-CZ" sz="1800" dirty="0"/>
              <a:t> Role </a:t>
            </a:r>
            <a:r>
              <a:rPr lang="cs-CZ" sz="1800" dirty="0" err="1"/>
              <a:t>of</a:t>
            </a:r>
            <a:r>
              <a:rPr lang="cs-CZ" sz="1800" dirty="0"/>
              <a:t> </a:t>
            </a:r>
            <a:r>
              <a:rPr lang="cs-CZ" sz="1800" dirty="0" err="1"/>
              <a:t>International</a:t>
            </a:r>
            <a:r>
              <a:rPr lang="cs-CZ" sz="1800" dirty="0"/>
              <a:t> </a:t>
            </a:r>
            <a:r>
              <a:rPr lang="cs-CZ" sz="1800" dirty="0" err="1"/>
              <a:t>Atomic</a:t>
            </a:r>
            <a:r>
              <a:rPr lang="cs-CZ" sz="1800" dirty="0"/>
              <a:t> </a:t>
            </a:r>
            <a:r>
              <a:rPr lang="cs-CZ" sz="1800" dirty="0" err="1"/>
              <a:t>Energy</a:t>
            </a:r>
            <a:r>
              <a:rPr lang="cs-CZ" sz="1800" dirty="0"/>
              <a:t> </a:t>
            </a:r>
            <a:r>
              <a:rPr lang="cs-CZ" sz="1800" dirty="0" err="1"/>
              <a:t>Agency</a:t>
            </a:r>
            <a:r>
              <a:rPr lang="cs-CZ" sz="1800" dirty="0"/>
              <a:t> in </a:t>
            </a:r>
            <a:r>
              <a:rPr lang="cs-CZ" sz="1800" dirty="0" err="1"/>
              <a:t>Maintaining</a:t>
            </a:r>
            <a:r>
              <a:rPr lang="cs-CZ" sz="1800" dirty="0"/>
              <a:t> </a:t>
            </a:r>
            <a:r>
              <a:rPr lang="cs-CZ" sz="1800" dirty="0" err="1"/>
              <a:t>Peace</a:t>
            </a:r>
            <a:r>
              <a:rPr lang="cs-CZ" sz="1800" dirty="0"/>
              <a:t>. </a:t>
            </a:r>
            <a:r>
              <a:rPr lang="cs-CZ" sz="1800" dirty="0" err="1"/>
              <a:t>Politeja</a:t>
            </a:r>
            <a:r>
              <a:rPr lang="cs-CZ" sz="1800" dirty="0"/>
              <a:t> , No. 50/5, 149-166.</a:t>
            </a:r>
          </a:p>
          <a:p>
            <a:pPr marL="365760" indent="-256032" eaLnBrk="1" fontAlgn="auto" hangingPunct="1">
              <a:spcAft>
                <a:spcPts val="0"/>
              </a:spcAft>
              <a:buFont typeface="Wingdings 3"/>
              <a:buChar char=""/>
              <a:defRPr/>
            </a:pPr>
            <a:endParaRPr lang="cs-CZ" sz="1800" dirty="0"/>
          </a:p>
          <a:p>
            <a:pPr marL="365760" indent="-256032" eaLnBrk="1" fontAlgn="auto" hangingPunct="1">
              <a:spcAft>
                <a:spcPts val="0"/>
              </a:spcAft>
              <a:buFont typeface="Wingdings 3"/>
              <a:buChar char=""/>
              <a:defRPr/>
            </a:pPr>
            <a:r>
              <a:rPr lang="cs-CZ" sz="1800" dirty="0"/>
              <a:t>SAUER, T. 2011. </a:t>
            </a:r>
            <a:r>
              <a:rPr lang="cs-CZ" sz="1800" dirty="0" err="1"/>
              <a:t>The</a:t>
            </a:r>
            <a:r>
              <a:rPr lang="cs-CZ" sz="1800" dirty="0"/>
              <a:t> </a:t>
            </a:r>
            <a:r>
              <a:rPr lang="cs-CZ" sz="1800" dirty="0" err="1"/>
              <a:t>Emerging</a:t>
            </a:r>
            <a:r>
              <a:rPr lang="cs-CZ" sz="1800" dirty="0"/>
              <a:t> </a:t>
            </a:r>
            <a:r>
              <a:rPr lang="cs-CZ" sz="1800" dirty="0" err="1"/>
              <a:t>Powers</a:t>
            </a:r>
            <a:r>
              <a:rPr lang="cs-CZ" sz="1800" dirty="0"/>
              <a:t> </a:t>
            </a:r>
            <a:r>
              <a:rPr lang="cs-CZ" sz="1800" dirty="0" err="1"/>
              <a:t>and</a:t>
            </a:r>
            <a:r>
              <a:rPr lang="cs-CZ" sz="1800" dirty="0"/>
              <a:t> </a:t>
            </a:r>
            <a:r>
              <a:rPr lang="cs-CZ" sz="1800" dirty="0" err="1"/>
              <a:t>the</a:t>
            </a:r>
            <a:r>
              <a:rPr lang="cs-CZ" sz="1800" dirty="0"/>
              <a:t> </a:t>
            </a:r>
            <a:r>
              <a:rPr lang="cs-CZ" sz="1800" dirty="0" err="1"/>
              <a:t>Nuclear</a:t>
            </a:r>
            <a:r>
              <a:rPr lang="cs-CZ" sz="1800" dirty="0"/>
              <a:t> Non-</a:t>
            </a:r>
            <a:r>
              <a:rPr lang="cs-CZ" sz="1800" dirty="0" err="1"/>
              <a:t>Proliferation</a:t>
            </a:r>
            <a:r>
              <a:rPr lang="cs-CZ" sz="1800" dirty="0"/>
              <a:t> </a:t>
            </a:r>
            <a:r>
              <a:rPr lang="cs-CZ" sz="1800" dirty="0" err="1"/>
              <a:t>and</a:t>
            </a:r>
            <a:r>
              <a:rPr lang="cs-CZ" sz="1800" dirty="0"/>
              <a:t> </a:t>
            </a:r>
            <a:r>
              <a:rPr lang="cs-CZ" sz="1800" dirty="0" err="1"/>
              <a:t>Disarmament</a:t>
            </a:r>
            <a:r>
              <a:rPr lang="cs-CZ" sz="1800" dirty="0"/>
              <a:t> </a:t>
            </a:r>
            <a:r>
              <a:rPr lang="cs-CZ" sz="1800" dirty="0" err="1"/>
              <a:t>Regime</a:t>
            </a:r>
            <a:r>
              <a:rPr lang="cs-CZ" sz="1800" dirty="0"/>
              <a:t>. </a:t>
            </a:r>
            <a:r>
              <a:rPr lang="cs-CZ" sz="1800" dirty="0" err="1"/>
              <a:t>Egmont</a:t>
            </a:r>
            <a:r>
              <a:rPr lang="cs-CZ" sz="1800" dirty="0"/>
              <a:t> Institute. </a:t>
            </a:r>
            <a:br>
              <a:rPr lang="cs-CZ" sz="1800" dirty="0"/>
            </a:br>
            <a:endParaRPr lang="cs-CZ" sz="1800" dirty="0"/>
          </a:p>
          <a:p>
            <a:pPr marL="365760" indent="-256032" eaLnBrk="1" fontAlgn="auto" hangingPunct="1">
              <a:spcAft>
                <a:spcPts val="0"/>
              </a:spcAft>
              <a:buFont typeface="Wingdings 3"/>
              <a:buChar char=""/>
              <a:defRPr/>
            </a:pPr>
            <a:r>
              <a:rPr lang="cs-CZ" sz="1800" dirty="0"/>
              <a:t>SUCHÝ, P. – KUCHYŃKOVÁ, P. (</a:t>
            </a:r>
            <a:r>
              <a:rPr lang="cs-CZ" sz="1800" dirty="0" err="1"/>
              <a:t>eds</a:t>
            </a:r>
            <a:r>
              <a:rPr lang="cs-CZ" sz="1800" dirty="0"/>
              <a:t>.) Vývoj a výsledky procesu kontroly zbrojení a odzbrojování. Marnost nad marnost? MPU MU Brno 2005. </a:t>
            </a:r>
          </a:p>
          <a:p>
            <a:pPr marL="365760" indent="-256032" eaLnBrk="1" fontAlgn="auto" hangingPunct="1">
              <a:lnSpc>
                <a:spcPct val="80000"/>
              </a:lnSpc>
              <a:spcAft>
                <a:spcPts val="0"/>
              </a:spcAft>
              <a:buFontTx/>
              <a:buNone/>
              <a:defRPr/>
            </a:pPr>
            <a:endParaRPr lang="cs-CZ" altLang="cs-CZ" sz="1800" dirty="0"/>
          </a:p>
        </p:txBody>
      </p:sp>
      <p:sp>
        <p:nvSpPr>
          <p:cNvPr id="50179" name="Zástupný symbol pro číslo snímku 5">
            <a:extLst>
              <a:ext uri="{FF2B5EF4-FFF2-40B4-BE49-F238E27FC236}">
                <a16:creationId xmlns:a16="http://schemas.microsoft.com/office/drawing/2014/main" id="{F738509B-1A56-4664-6D92-FBC3A995D0D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itchFamily="2"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fld id="{E2D74A4F-D1E5-804F-894A-9D9F5D2BBEE2}" type="slidenum">
              <a:rPr lang="cs-CZ" altLang="cs-CZ" sz="1000">
                <a:latin typeface="Arial" panose="020B0604020202020204" pitchFamily="34" charset="0"/>
              </a:rPr>
              <a:pPr>
                <a:spcBef>
                  <a:spcPct val="0"/>
                </a:spcBef>
                <a:buClrTx/>
                <a:buSzTx/>
                <a:buFontTx/>
                <a:buNone/>
              </a:pPr>
              <a:t>40</a:t>
            </a:fld>
            <a:endParaRPr lang="cs-CZ" altLang="cs-CZ" sz="1000">
              <a:latin typeface="Arial" panose="020B0604020202020204" pitchFamily="34" charset="0"/>
            </a:endParaRPr>
          </a:p>
        </p:txBody>
      </p:sp>
      <p:sp>
        <p:nvSpPr>
          <p:cNvPr id="41986" name="Rectangle 2">
            <a:extLst>
              <a:ext uri="{FF2B5EF4-FFF2-40B4-BE49-F238E27FC236}">
                <a16:creationId xmlns:a16="http://schemas.microsoft.com/office/drawing/2014/main" id="{4E3710ED-A018-F322-F102-7509161B07E6}"/>
              </a:ext>
            </a:extLst>
          </p:cNvPr>
          <p:cNvSpPr>
            <a:spLocks noGrp="1" noChangeArrowheads="1"/>
          </p:cNvSpPr>
          <p:nvPr>
            <p:ph type="title"/>
          </p:nvPr>
        </p:nvSpPr>
        <p:spPr>
          <a:xfrm>
            <a:off x="457200" y="274638"/>
            <a:ext cx="8229600" cy="582612"/>
          </a:xfrm>
        </p:spPr>
        <p:txBody>
          <a:bodyPr/>
          <a:lstStyle/>
          <a:p>
            <a:pPr eaLnBrk="1" fontAlgn="auto" hangingPunct="1">
              <a:spcAft>
                <a:spcPts val="0"/>
              </a:spcAft>
              <a:defRPr/>
            </a:pPr>
            <a:r>
              <a:rPr lang="cs-CZ" altLang="cs-CZ" sz="2800"/>
              <a:t>Literatura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Zástupný symbol pro obsah 2">
            <a:extLst>
              <a:ext uri="{FF2B5EF4-FFF2-40B4-BE49-F238E27FC236}">
                <a16:creationId xmlns:a16="http://schemas.microsoft.com/office/drawing/2014/main" id="{B47ED799-4D51-FD42-9C70-E0C4ABB1FE86}"/>
              </a:ext>
            </a:extLst>
          </p:cNvPr>
          <p:cNvSpPr>
            <a:spLocks noGrp="1"/>
          </p:cNvSpPr>
          <p:nvPr>
            <p:ph idx="1"/>
          </p:nvPr>
        </p:nvSpPr>
        <p:spPr>
          <a:xfrm>
            <a:off x="233363" y="908050"/>
            <a:ext cx="8713787" cy="5949950"/>
          </a:xfrm>
        </p:spPr>
        <p:txBody>
          <a:bodyPr/>
          <a:lstStyle/>
          <a:p>
            <a:pPr eaLnBrk="1" hangingPunct="1">
              <a:lnSpc>
                <a:spcPct val="80000"/>
              </a:lnSpc>
            </a:pPr>
            <a:r>
              <a:rPr lang="cs-CZ" altLang="cs-CZ" sz="2100"/>
              <a:t>Kolektivní bezpečnost </a:t>
            </a:r>
          </a:p>
          <a:p>
            <a:pPr eaLnBrk="1" hangingPunct="1">
              <a:lnSpc>
                <a:spcPct val="80000"/>
              </a:lnSpc>
            </a:pPr>
            <a:endParaRPr lang="cs-CZ" altLang="cs-CZ" sz="2100"/>
          </a:p>
          <a:p>
            <a:pPr eaLnBrk="1" hangingPunct="1">
              <a:lnSpc>
                <a:spcPct val="80000"/>
              </a:lnSpc>
            </a:pPr>
            <a:r>
              <a:rPr lang="cs-CZ" altLang="cs-CZ" sz="2100"/>
              <a:t>Bezpečnostní společenství </a:t>
            </a:r>
            <a:r>
              <a:rPr lang="en-US" altLang="cs-CZ" sz="2100"/>
              <a:t>(security community)</a:t>
            </a:r>
          </a:p>
          <a:p>
            <a:pPr eaLnBrk="1" hangingPunct="1">
              <a:lnSpc>
                <a:spcPct val="80000"/>
              </a:lnSpc>
            </a:pPr>
            <a:endParaRPr lang="cs-CZ" altLang="cs-CZ" sz="2100"/>
          </a:p>
          <a:p>
            <a:pPr eaLnBrk="1" hangingPunct="1">
              <a:lnSpc>
                <a:spcPct val="80000"/>
              </a:lnSpc>
            </a:pPr>
            <a:r>
              <a:rPr lang="cs-CZ" altLang="cs-CZ" sz="2100"/>
              <a:t>Zóny bez jaderných zbraní</a:t>
            </a:r>
          </a:p>
          <a:p>
            <a:pPr eaLnBrk="1" hangingPunct="1">
              <a:lnSpc>
                <a:spcPct val="80000"/>
              </a:lnSpc>
            </a:pPr>
            <a:endParaRPr lang="cs-CZ" altLang="cs-CZ" sz="2100"/>
          </a:p>
          <a:p>
            <a:pPr eaLnBrk="1" hangingPunct="1">
              <a:lnSpc>
                <a:spcPct val="80000"/>
              </a:lnSpc>
            </a:pPr>
            <a:r>
              <a:rPr lang="cs-CZ" altLang="cs-CZ" sz="2100"/>
              <a:t>Režim eliminují pozemní miny </a:t>
            </a:r>
          </a:p>
          <a:p>
            <a:pPr eaLnBrk="1" hangingPunct="1">
              <a:lnSpc>
                <a:spcPct val="80000"/>
              </a:lnSpc>
            </a:pPr>
            <a:endParaRPr lang="cs-CZ" altLang="cs-CZ" sz="2100"/>
          </a:p>
          <a:p>
            <a:pPr eaLnBrk="1" hangingPunct="1">
              <a:lnSpc>
                <a:spcPct val="80000"/>
              </a:lnSpc>
            </a:pPr>
            <a:r>
              <a:rPr lang="cs-CZ" altLang="cs-CZ" sz="2100"/>
              <a:t>Režim zakazující biologické zbraně</a:t>
            </a:r>
          </a:p>
          <a:p>
            <a:pPr eaLnBrk="1" hangingPunct="1">
              <a:lnSpc>
                <a:spcPct val="80000"/>
              </a:lnSpc>
            </a:pPr>
            <a:endParaRPr lang="cs-CZ" altLang="cs-CZ" sz="2100"/>
          </a:p>
          <a:p>
            <a:pPr eaLnBrk="1" hangingPunct="1">
              <a:lnSpc>
                <a:spcPct val="80000"/>
              </a:lnSpc>
            </a:pPr>
            <a:r>
              <a:rPr lang="cs-CZ" altLang="cs-CZ" sz="2100"/>
              <a:t>Režimu o kontrole raketových technologií MTCR (Missile Technology Control Regime) - 1987</a:t>
            </a:r>
          </a:p>
          <a:p>
            <a:pPr eaLnBrk="1" hangingPunct="1">
              <a:lnSpc>
                <a:spcPct val="80000"/>
              </a:lnSpc>
            </a:pPr>
            <a:endParaRPr lang="cs-CZ" altLang="cs-CZ" sz="2100"/>
          </a:p>
          <a:p>
            <a:pPr eaLnBrk="1" hangingPunct="1">
              <a:lnSpc>
                <a:spcPct val="80000"/>
              </a:lnSpc>
            </a:pPr>
            <a:r>
              <a:rPr lang="cs-CZ" altLang="cs-CZ" sz="2100">
                <a:solidFill>
                  <a:srgbClr val="FF0000"/>
                </a:solidFill>
              </a:rPr>
              <a:t>Režim nešíření jaderných zbraní</a:t>
            </a:r>
          </a:p>
          <a:p>
            <a:pPr eaLnBrk="1" hangingPunct="1">
              <a:lnSpc>
                <a:spcPct val="80000"/>
              </a:lnSpc>
            </a:pPr>
            <a:endParaRPr lang="cs-CZ" altLang="cs-CZ" sz="2100"/>
          </a:p>
          <a:p>
            <a:pPr eaLnBrk="1" hangingPunct="1">
              <a:lnSpc>
                <a:spcPct val="80000"/>
              </a:lnSpc>
            </a:pPr>
            <a:r>
              <a:rPr lang="cs-CZ" altLang="cs-CZ" sz="2100">
                <a:solidFill>
                  <a:srgbClr val="FF0000"/>
                </a:solidFill>
              </a:rPr>
              <a:t>Režim zakazující chemické zbraně</a:t>
            </a:r>
          </a:p>
          <a:p>
            <a:pPr eaLnBrk="1" hangingPunct="1">
              <a:lnSpc>
                <a:spcPct val="80000"/>
              </a:lnSpc>
            </a:pPr>
            <a:endParaRPr lang="cs-CZ" altLang="cs-CZ" sz="2100"/>
          </a:p>
          <a:p>
            <a:pPr eaLnBrk="1" hangingPunct="1">
              <a:lnSpc>
                <a:spcPct val="80000"/>
              </a:lnSpc>
            </a:pPr>
            <a:r>
              <a:rPr lang="cs-CZ" altLang="cs-CZ" sz="2100">
                <a:solidFill>
                  <a:srgbClr val="FF0000"/>
                </a:solidFill>
              </a:rPr>
              <a:t>Režim regulace konvenčních ozbrojených sil v Evropě</a:t>
            </a:r>
          </a:p>
          <a:p>
            <a:pPr eaLnBrk="1" hangingPunct="1">
              <a:lnSpc>
                <a:spcPct val="80000"/>
              </a:lnSpc>
            </a:pPr>
            <a:endParaRPr lang="en-US" altLang="cs-CZ" sz="2100"/>
          </a:p>
        </p:txBody>
      </p:sp>
      <p:sp>
        <p:nvSpPr>
          <p:cNvPr id="15362" name="Nadpis 1">
            <a:extLst>
              <a:ext uri="{FF2B5EF4-FFF2-40B4-BE49-F238E27FC236}">
                <a16:creationId xmlns:a16="http://schemas.microsoft.com/office/drawing/2014/main" id="{E2A2542A-A34E-52EC-0223-C88AAE4330E1}"/>
              </a:ext>
            </a:extLst>
          </p:cNvPr>
          <p:cNvSpPr>
            <a:spLocks noGrp="1"/>
          </p:cNvSpPr>
          <p:nvPr>
            <p:ph type="title"/>
          </p:nvPr>
        </p:nvSpPr>
        <p:spPr>
          <a:xfrm>
            <a:off x="35496" y="274638"/>
            <a:ext cx="9108504" cy="706090"/>
          </a:xfrm>
        </p:spPr>
        <p:txBody>
          <a:bodyPr/>
          <a:lstStyle/>
          <a:p>
            <a:pPr algn="ctr" eaLnBrk="1" fontAlgn="auto" hangingPunct="1">
              <a:spcAft>
                <a:spcPts val="0"/>
              </a:spcAft>
              <a:defRPr/>
            </a:pPr>
            <a:r>
              <a:rPr lang="cs-CZ" sz="2800" dirty="0">
                <a:solidFill>
                  <a:schemeClr val="tx1"/>
                </a:solidFill>
              </a:rPr>
              <a:t>Příklady mezinárodních bezpečnostních režimů</a:t>
            </a:r>
            <a:endParaRPr lang="en-US" sz="2800"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05B6B99F-4DFA-F919-F2F0-F21E26CFA5E7}"/>
              </a:ext>
            </a:extLst>
          </p:cNvPr>
          <p:cNvSpPr>
            <a:spLocks noGrp="1" noChangeArrowheads="1"/>
          </p:cNvSpPr>
          <p:nvPr>
            <p:ph idx="1"/>
          </p:nvPr>
        </p:nvSpPr>
        <p:spPr>
          <a:xfrm>
            <a:off x="179388" y="620713"/>
            <a:ext cx="8640762" cy="5903912"/>
          </a:xfrm>
        </p:spPr>
        <p:txBody>
          <a:bodyPr/>
          <a:lstStyle/>
          <a:p>
            <a:pPr algn="just" eaLnBrk="1" hangingPunct="1">
              <a:lnSpc>
                <a:spcPct val="70000"/>
              </a:lnSpc>
              <a:buFontTx/>
              <a:buNone/>
            </a:pPr>
            <a:r>
              <a:rPr lang="cs-CZ" altLang="cs-CZ" sz="1700" b="1"/>
              <a:t>Kontrola zbrojení – významné téma BP západoevropských států. </a:t>
            </a:r>
            <a:r>
              <a:rPr lang="cs-CZ" altLang="cs-CZ" sz="1700"/>
              <a:t>V období studené války – společně s koncepcí zadržování </a:t>
            </a:r>
            <a:r>
              <a:rPr lang="en-US" altLang="cs-CZ" sz="1700"/>
              <a:t>(containment)</a:t>
            </a:r>
            <a:r>
              <a:rPr lang="cs-CZ" altLang="cs-CZ" sz="1700"/>
              <a:t> a odstrašováním </a:t>
            </a:r>
            <a:r>
              <a:rPr lang="en-US" altLang="cs-CZ" sz="1700"/>
              <a:t>(deterrence)</a:t>
            </a:r>
            <a:r>
              <a:rPr lang="cs-CZ" altLang="cs-CZ" sz="1700"/>
              <a:t> šlo jeden z nástrojů zajišťování bezpečnosti Západu.</a:t>
            </a:r>
          </a:p>
          <a:p>
            <a:pPr algn="just" eaLnBrk="1" hangingPunct="1">
              <a:lnSpc>
                <a:spcPct val="70000"/>
              </a:lnSpc>
              <a:buFontTx/>
              <a:buNone/>
            </a:pPr>
            <a:endParaRPr lang="cs-CZ" altLang="cs-CZ" sz="1700"/>
          </a:p>
          <a:p>
            <a:pPr algn="just" eaLnBrk="1" hangingPunct="1">
              <a:lnSpc>
                <a:spcPct val="70000"/>
              </a:lnSpc>
              <a:buFontTx/>
              <a:buNone/>
            </a:pPr>
            <a:r>
              <a:rPr lang="cs-CZ" altLang="cs-CZ" sz="1700"/>
              <a:t>V období studené války se rozvíjí výzkum kontroly zbrojení. </a:t>
            </a:r>
            <a:r>
              <a:rPr lang="cs-CZ" altLang="cs-CZ" sz="1700" b="1"/>
              <a:t>V praktické politice byl položen důraz na zajištění kontroly a omezení zbrojení v oblasti ZHN.</a:t>
            </a:r>
            <a:r>
              <a:rPr lang="cs-CZ" altLang="cs-CZ" sz="1700"/>
              <a:t> </a:t>
            </a:r>
          </a:p>
          <a:p>
            <a:pPr algn="just" eaLnBrk="1" hangingPunct="1">
              <a:lnSpc>
                <a:spcPct val="70000"/>
              </a:lnSpc>
              <a:buFontTx/>
              <a:buNone/>
            </a:pPr>
            <a:endParaRPr lang="cs-CZ" altLang="cs-CZ" sz="1700"/>
          </a:p>
          <a:p>
            <a:pPr algn="just" eaLnBrk="1" hangingPunct="1">
              <a:lnSpc>
                <a:spcPct val="70000"/>
              </a:lnSpc>
              <a:buFontTx/>
              <a:buNone/>
            </a:pPr>
            <a:r>
              <a:rPr lang="cs-CZ" altLang="cs-CZ" sz="1700"/>
              <a:t>Zájem i při výzkumu. </a:t>
            </a:r>
            <a:r>
              <a:rPr lang="cs-CZ" altLang="cs-CZ" sz="1700" b="1"/>
              <a:t>Problematice konvenčních zbraní byla věnována menší pozornost. </a:t>
            </a:r>
          </a:p>
          <a:p>
            <a:pPr algn="just" eaLnBrk="1" hangingPunct="1">
              <a:lnSpc>
                <a:spcPct val="70000"/>
              </a:lnSpc>
              <a:buFontTx/>
              <a:buNone/>
            </a:pPr>
            <a:endParaRPr lang="cs-CZ" altLang="cs-CZ" sz="1700"/>
          </a:p>
          <a:p>
            <a:pPr algn="just" eaLnBrk="1" hangingPunct="1">
              <a:lnSpc>
                <a:spcPct val="70000"/>
              </a:lnSpc>
              <a:buFontTx/>
              <a:buNone/>
            </a:pPr>
            <a:r>
              <a:rPr lang="cs-CZ" altLang="cs-CZ" sz="1700"/>
              <a:t>Cílem kontroly zbrojení je zajištění bezpečnosti a strategické stability na co nejnižší úrovni zbrojních potenciálů. </a:t>
            </a:r>
          </a:p>
          <a:p>
            <a:pPr algn="just" eaLnBrk="1" hangingPunct="1">
              <a:lnSpc>
                <a:spcPct val="70000"/>
              </a:lnSpc>
              <a:buFontTx/>
              <a:buNone/>
            </a:pPr>
            <a:endParaRPr lang="cs-CZ" altLang="cs-CZ" sz="1700"/>
          </a:p>
          <a:p>
            <a:pPr algn="just" eaLnBrk="1" hangingPunct="1">
              <a:lnSpc>
                <a:spcPct val="70000"/>
              </a:lnSpc>
              <a:buFontTx/>
              <a:buNone/>
            </a:pPr>
            <a:r>
              <a:rPr lang="cs-CZ" altLang="cs-CZ" sz="1700"/>
              <a:t>V neposlední řadě kontrola zbrojení posiluje transparentnost ve zbrojní oblasti a důvěru mezi státy. </a:t>
            </a:r>
          </a:p>
          <a:p>
            <a:pPr algn="just" eaLnBrk="1" hangingPunct="1">
              <a:lnSpc>
                <a:spcPct val="70000"/>
              </a:lnSpc>
              <a:buFontTx/>
              <a:buNone/>
            </a:pPr>
            <a:endParaRPr lang="cs-CZ" altLang="cs-CZ" sz="1700"/>
          </a:p>
          <a:p>
            <a:pPr algn="just" eaLnBrk="1" hangingPunct="1">
              <a:lnSpc>
                <a:spcPct val="70000"/>
              </a:lnSpc>
              <a:buFontTx/>
              <a:buNone/>
            </a:pPr>
            <a:r>
              <a:rPr lang="cs-CZ" altLang="cs-CZ" sz="1700" b="1"/>
              <a:t>Omezení zbrojení 1. spoří finanční prostředky a umožňuje je realokovat jinam a 2. může omezit hrůzy války vyloučením nadměrně zraňujících zbraňových systémů.</a:t>
            </a:r>
          </a:p>
          <a:p>
            <a:pPr algn="just" eaLnBrk="1" hangingPunct="1">
              <a:lnSpc>
                <a:spcPct val="70000"/>
              </a:lnSpc>
              <a:buFontTx/>
              <a:buNone/>
            </a:pPr>
            <a:endParaRPr lang="cs-CZ" altLang="cs-CZ" sz="1700"/>
          </a:p>
          <a:p>
            <a:pPr algn="just" eaLnBrk="1" hangingPunct="1">
              <a:lnSpc>
                <a:spcPct val="70000"/>
              </a:lnSpc>
              <a:buFontTx/>
              <a:buNone/>
            </a:pPr>
            <a:r>
              <a:rPr lang="cs-CZ" altLang="cs-CZ" sz="1700"/>
              <a:t>Obecně selhání regulace je více než úspěchů. Nepřeceňovat význam kontroly zbrojení.</a:t>
            </a:r>
          </a:p>
          <a:p>
            <a:pPr algn="just" eaLnBrk="1" hangingPunct="1">
              <a:lnSpc>
                <a:spcPct val="70000"/>
              </a:lnSpc>
              <a:buFontTx/>
              <a:buNone/>
            </a:pPr>
            <a:endParaRPr lang="cs-CZ" altLang="cs-CZ" sz="1700"/>
          </a:p>
          <a:p>
            <a:pPr algn="just" eaLnBrk="1" hangingPunct="1">
              <a:lnSpc>
                <a:spcPct val="70000"/>
              </a:lnSpc>
              <a:buFontTx/>
              <a:buNone/>
            </a:pPr>
            <a:r>
              <a:rPr lang="cs-CZ" altLang="cs-CZ" sz="1700"/>
              <a:t>Raymond Aron: </a:t>
            </a:r>
            <a:r>
              <a:rPr lang="cs-CZ" altLang="cs-CZ" sz="1700" i="1"/>
              <a:t>„zbraně vyvolávají permanentní riziko, ne permanentní válku. Jsou to lidé, ne zbraně, kdo začíná války.“</a:t>
            </a:r>
          </a:p>
        </p:txBody>
      </p:sp>
      <p:sp>
        <p:nvSpPr>
          <p:cNvPr id="15363" name="Zástupný symbol pro číslo snímku 5">
            <a:extLst>
              <a:ext uri="{FF2B5EF4-FFF2-40B4-BE49-F238E27FC236}">
                <a16:creationId xmlns:a16="http://schemas.microsoft.com/office/drawing/2014/main" id="{387530F6-CDB2-6299-9AB3-7702C063851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itchFamily="2"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fld id="{C50EE6E1-AAFC-9A48-AAB1-3A2409868111}" type="slidenum">
              <a:rPr lang="cs-CZ" altLang="cs-CZ" sz="1000">
                <a:latin typeface="Arial" panose="020B0604020202020204" pitchFamily="34" charset="0"/>
              </a:rPr>
              <a:pPr>
                <a:spcBef>
                  <a:spcPct val="0"/>
                </a:spcBef>
                <a:buClrTx/>
                <a:buSzTx/>
                <a:buFontTx/>
                <a:buNone/>
              </a:pPr>
              <a:t>6</a:t>
            </a:fld>
            <a:endParaRPr lang="cs-CZ" altLang="cs-CZ" sz="1000">
              <a:latin typeface="Arial" panose="020B0604020202020204" pitchFamily="34" charset="0"/>
            </a:endParaRPr>
          </a:p>
        </p:txBody>
      </p:sp>
      <p:sp>
        <p:nvSpPr>
          <p:cNvPr id="19458" name="Rectangle 2">
            <a:extLst>
              <a:ext uri="{FF2B5EF4-FFF2-40B4-BE49-F238E27FC236}">
                <a16:creationId xmlns:a16="http://schemas.microsoft.com/office/drawing/2014/main" id="{CECAFE99-B59D-B371-2211-0622DEEF06F7}"/>
              </a:ext>
            </a:extLst>
          </p:cNvPr>
          <p:cNvSpPr>
            <a:spLocks noGrp="1" noChangeArrowheads="1"/>
          </p:cNvSpPr>
          <p:nvPr>
            <p:ph type="title"/>
          </p:nvPr>
        </p:nvSpPr>
        <p:spPr>
          <a:xfrm>
            <a:off x="539750" y="115888"/>
            <a:ext cx="8064500" cy="384154"/>
          </a:xfrm>
        </p:spPr>
        <p:txBody>
          <a:bodyPr>
            <a:normAutofit fontScale="90000"/>
          </a:bodyPr>
          <a:lstStyle/>
          <a:p>
            <a:pPr eaLnBrk="1" fontAlgn="auto" hangingPunct="1">
              <a:spcAft>
                <a:spcPts val="0"/>
              </a:spcAft>
              <a:defRPr/>
            </a:pPr>
            <a:r>
              <a:rPr lang="cs-CZ" altLang="cs-CZ" sz="2800" dirty="0"/>
              <a:t>Kontrola zbrojení</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a:extLst>
              <a:ext uri="{FF2B5EF4-FFF2-40B4-BE49-F238E27FC236}">
                <a16:creationId xmlns:a16="http://schemas.microsoft.com/office/drawing/2014/main" id="{3A14067E-9765-7F74-A4AE-B1198382054C}"/>
              </a:ext>
            </a:extLst>
          </p:cNvPr>
          <p:cNvSpPr>
            <a:spLocks noGrp="1"/>
          </p:cNvSpPr>
          <p:nvPr>
            <p:ph idx="1"/>
          </p:nvPr>
        </p:nvSpPr>
        <p:spPr>
          <a:xfrm>
            <a:off x="323850" y="1196975"/>
            <a:ext cx="8482013" cy="4902200"/>
          </a:xfrm>
        </p:spPr>
        <p:txBody>
          <a:bodyPr rtlCol="0">
            <a:normAutofit fontScale="92500"/>
          </a:bodyPr>
          <a:lstStyle/>
          <a:p>
            <a:pPr marL="274320" indent="-274320" eaLnBrk="1" fontAlgn="auto" hangingPunct="1">
              <a:spcAft>
                <a:spcPts val="0"/>
              </a:spcAft>
              <a:buFont typeface="Wingdings 2"/>
              <a:buChar char=""/>
              <a:defRPr/>
            </a:pPr>
            <a:r>
              <a:rPr lang="cs-CZ" sz="2800" dirty="0"/>
              <a:t>hlavním cílem je zabránit šíření jaderných zbraní</a:t>
            </a:r>
            <a:endParaRPr lang="cs-CZ" sz="2400" dirty="0"/>
          </a:p>
          <a:p>
            <a:pPr marL="548640" lvl="1" indent="-274320" eaLnBrk="1" fontAlgn="auto" hangingPunct="1">
              <a:spcBef>
                <a:spcPts val="324"/>
              </a:spcBef>
              <a:spcAft>
                <a:spcPts val="0"/>
              </a:spcAft>
              <a:buFont typeface="Wingdings"/>
              <a:buChar char=""/>
              <a:defRPr/>
            </a:pPr>
            <a:r>
              <a:rPr lang="cs-CZ" sz="2400" dirty="0"/>
              <a:t>Aby ty státy, které nevlastní jaderné zbraně, ji nezískaly</a:t>
            </a:r>
          </a:p>
          <a:p>
            <a:pPr marL="822960" lvl="2" eaLnBrk="1" fontAlgn="auto" hangingPunct="1">
              <a:spcAft>
                <a:spcPts val="0"/>
              </a:spcAft>
              <a:buClr>
                <a:schemeClr val="accent3"/>
              </a:buClr>
              <a:buFont typeface="Wingdings 2"/>
              <a:buChar char=""/>
              <a:defRPr/>
            </a:pPr>
            <a:r>
              <a:rPr lang="cs-CZ" dirty="0"/>
              <a:t>Dnes obavy ze států jako Írán a KLDR – nestabilita v regionu, obavy ze spirály zbrojení </a:t>
            </a:r>
          </a:p>
          <a:p>
            <a:pPr marL="548640" lvl="1" indent="-274320" eaLnBrk="1" fontAlgn="auto" hangingPunct="1">
              <a:spcBef>
                <a:spcPts val="324"/>
              </a:spcBef>
              <a:spcAft>
                <a:spcPts val="0"/>
              </a:spcAft>
              <a:buFont typeface="Wingdings"/>
              <a:buChar char=""/>
              <a:defRPr/>
            </a:pPr>
            <a:r>
              <a:rPr lang="cs-CZ" sz="2400" dirty="0"/>
              <a:t>Aby se jaderné technologie a zbraně nedostaly do rukou teroristických skupin</a:t>
            </a:r>
          </a:p>
          <a:p>
            <a:pPr marL="274320" lvl="1" indent="0" eaLnBrk="1" fontAlgn="auto" hangingPunct="1">
              <a:spcBef>
                <a:spcPts val="324"/>
              </a:spcBef>
              <a:spcAft>
                <a:spcPts val="0"/>
              </a:spcAft>
              <a:buFont typeface="Wingdings"/>
              <a:buNone/>
              <a:defRPr/>
            </a:pPr>
            <a:endParaRPr lang="en-US" sz="2400" dirty="0"/>
          </a:p>
          <a:p>
            <a:pPr marL="274320" indent="-274320" eaLnBrk="1" fontAlgn="auto" hangingPunct="1">
              <a:spcAft>
                <a:spcPts val="0"/>
              </a:spcAft>
              <a:buFont typeface="Wingdings 2"/>
              <a:buChar char=""/>
              <a:defRPr/>
            </a:pPr>
            <a:r>
              <a:rPr lang="cs-CZ" sz="2800" dirty="0"/>
              <a:t>Režim je složený z několika vzájemně provázaných mezinárodních smluv</a:t>
            </a:r>
          </a:p>
          <a:p>
            <a:pPr marL="274320" indent="-274320" eaLnBrk="1" fontAlgn="auto" hangingPunct="1">
              <a:spcAft>
                <a:spcPts val="0"/>
              </a:spcAft>
              <a:buFont typeface="Wingdings 2"/>
              <a:buChar char=""/>
              <a:defRPr/>
            </a:pPr>
            <a:r>
              <a:rPr lang="cs-CZ" sz="2800" dirty="0"/>
              <a:t>Jeho součástí je i mezinárodní organizace (MAAE)</a:t>
            </a:r>
          </a:p>
          <a:p>
            <a:pPr marL="274320" indent="-274320" eaLnBrk="1" fontAlgn="auto" hangingPunct="1">
              <a:spcAft>
                <a:spcPts val="0"/>
              </a:spcAft>
              <a:buFont typeface="Wingdings 2"/>
              <a:buChar char=""/>
              <a:defRPr/>
            </a:pPr>
            <a:r>
              <a:rPr lang="cs-CZ" sz="2800" dirty="0"/>
              <a:t>Tvoří ho i různé neformální závazky států</a:t>
            </a:r>
            <a:endParaRPr lang="en-US" sz="2800" dirty="0"/>
          </a:p>
          <a:p>
            <a:pPr marL="274320" indent="-274320" eaLnBrk="1" fontAlgn="auto" hangingPunct="1">
              <a:spcAft>
                <a:spcPts val="0"/>
              </a:spcAft>
              <a:buFont typeface="Wingdings 2"/>
              <a:buChar char=""/>
              <a:defRPr/>
            </a:pPr>
            <a:endParaRPr lang="en-US" dirty="0"/>
          </a:p>
        </p:txBody>
      </p:sp>
      <p:sp>
        <p:nvSpPr>
          <p:cNvPr id="3074" name="Nadpis 1">
            <a:extLst>
              <a:ext uri="{FF2B5EF4-FFF2-40B4-BE49-F238E27FC236}">
                <a16:creationId xmlns:a16="http://schemas.microsoft.com/office/drawing/2014/main" id="{B5FBAB85-EFBA-5F36-525D-4ECEFD51EE61}"/>
              </a:ext>
            </a:extLst>
          </p:cNvPr>
          <p:cNvSpPr>
            <a:spLocks noGrp="1"/>
          </p:cNvSpPr>
          <p:nvPr>
            <p:ph type="title"/>
          </p:nvPr>
        </p:nvSpPr>
        <p:spPr>
          <a:xfrm>
            <a:off x="250825" y="115888"/>
            <a:ext cx="8713788" cy="1009650"/>
          </a:xfrm>
        </p:spPr>
        <p:txBody>
          <a:bodyPr>
            <a:normAutofit fontScale="90000"/>
          </a:bodyPr>
          <a:lstStyle/>
          <a:p>
            <a:pPr eaLnBrk="1" fontAlgn="auto" hangingPunct="1">
              <a:spcAft>
                <a:spcPts val="0"/>
              </a:spcAft>
              <a:defRPr/>
            </a:pPr>
            <a:r>
              <a:rPr lang="cs-CZ" altLang="cs-CZ" sz="3200" dirty="0"/>
              <a:t>Mezinárodní režim nešíření jaderných zbraní</a:t>
            </a:r>
            <a:endParaRPr lang="en-US" altLang="cs-CZ"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Zástupný symbol pro obsah 2">
            <a:extLst>
              <a:ext uri="{FF2B5EF4-FFF2-40B4-BE49-F238E27FC236}">
                <a16:creationId xmlns:a16="http://schemas.microsoft.com/office/drawing/2014/main" id="{FD1557D6-868E-0C40-DA6A-1878AB45A91B}"/>
              </a:ext>
            </a:extLst>
          </p:cNvPr>
          <p:cNvSpPr>
            <a:spLocks noGrp="1"/>
          </p:cNvSpPr>
          <p:nvPr>
            <p:ph idx="1"/>
          </p:nvPr>
        </p:nvSpPr>
        <p:spPr>
          <a:xfrm>
            <a:off x="214313" y="500063"/>
            <a:ext cx="8643937" cy="6000750"/>
          </a:xfrm>
        </p:spPr>
        <p:txBody>
          <a:bodyPr/>
          <a:lstStyle/>
          <a:p>
            <a:pPr eaLnBrk="1" hangingPunct="1">
              <a:lnSpc>
                <a:spcPct val="90000"/>
              </a:lnSpc>
              <a:buFont typeface="Arial" panose="020B0604020202020204" pitchFamily="34" charset="0"/>
              <a:buNone/>
            </a:pPr>
            <a:r>
              <a:rPr lang="cs-CZ" altLang="cs-CZ" sz="2800"/>
              <a:t>Základem je </a:t>
            </a:r>
            <a:r>
              <a:rPr lang="cs-CZ" altLang="cs-CZ" sz="2800" b="1"/>
              <a:t>Smlouva o nešíření jaderných zbraní z roku 1968 (v platnost 1970)</a:t>
            </a:r>
            <a:endParaRPr lang="cs-CZ" altLang="cs-CZ" sz="2800"/>
          </a:p>
          <a:p>
            <a:pPr eaLnBrk="1" hangingPunct="1">
              <a:lnSpc>
                <a:spcPct val="90000"/>
              </a:lnSpc>
              <a:buFont typeface="Arial" panose="020B0604020202020204" pitchFamily="34" charset="0"/>
              <a:buNone/>
            </a:pPr>
            <a:endParaRPr lang="cs-CZ" altLang="cs-CZ" sz="2800"/>
          </a:p>
          <a:p>
            <a:pPr eaLnBrk="1" hangingPunct="1">
              <a:lnSpc>
                <a:spcPct val="90000"/>
              </a:lnSpc>
              <a:buFont typeface="Arial" panose="020B0604020202020204" pitchFamily="34" charset="0"/>
              <a:buNone/>
            </a:pPr>
            <a:r>
              <a:rPr lang="cs-CZ" altLang="cs-CZ" sz="2800"/>
              <a:t>Dále ho tvoří další smlouvy:</a:t>
            </a:r>
            <a:endParaRPr lang="en-US" altLang="cs-CZ" sz="2800"/>
          </a:p>
          <a:p>
            <a:pPr lvl="1" eaLnBrk="1" hangingPunct="1">
              <a:lnSpc>
                <a:spcPct val="90000"/>
              </a:lnSpc>
            </a:pPr>
            <a:r>
              <a:rPr lang="cs-CZ" altLang="cs-CZ" sz="2400" b="1"/>
              <a:t>1963 Smlouva o částečném zákazu jaderných zkoušek </a:t>
            </a:r>
            <a:r>
              <a:rPr lang="cs-CZ" altLang="cs-CZ" sz="2400"/>
              <a:t>(vesmír, atmosféra, pod vodou, ale umožňuje zkoušky v podzemí)</a:t>
            </a:r>
          </a:p>
          <a:p>
            <a:pPr lvl="1" eaLnBrk="1" hangingPunct="1">
              <a:lnSpc>
                <a:spcPct val="90000"/>
              </a:lnSpc>
            </a:pPr>
            <a:r>
              <a:rPr lang="cs-CZ" altLang="cs-CZ" sz="2400"/>
              <a:t>1971 Smlouva o zákazu rozmisťování jaderných zbraní a jiných ZHN na mořském dně.</a:t>
            </a:r>
          </a:p>
          <a:p>
            <a:pPr lvl="1" eaLnBrk="1" hangingPunct="1">
              <a:lnSpc>
                <a:spcPct val="90000"/>
              </a:lnSpc>
            </a:pPr>
            <a:r>
              <a:rPr lang="cs-CZ" altLang="cs-CZ" sz="2400" b="1"/>
              <a:t>Smlouvy, které zřídily bezjaderné zóny </a:t>
            </a:r>
            <a:r>
              <a:rPr lang="cs-CZ" altLang="cs-CZ" sz="2400"/>
              <a:t>(Latinská Amerika, Antarktida, Afrika, jihovýchodní Asie, Střední Asie, Mongolsko, jižní část Tichého oceánu)</a:t>
            </a:r>
          </a:p>
          <a:p>
            <a:pPr lvl="1" eaLnBrk="1" hangingPunct="1">
              <a:lnSpc>
                <a:spcPct val="90000"/>
              </a:lnSpc>
            </a:pPr>
            <a:r>
              <a:rPr lang="cs-CZ" altLang="cs-CZ" sz="2400" b="1"/>
              <a:t>Úmluvy o kontrole exportu a dodavatelů </a:t>
            </a:r>
            <a:r>
              <a:rPr lang="cs-CZ" altLang="cs-CZ" sz="2400"/>
              <a:t>(např. Zanggerův výbor nebo Skupina jaderných dodavatelů)</a:t>
            </a:r>
            <a:endParaRPr lang="en-US" altLang="cs-CZ"/>
          </a:p>
        </p:txBody>
      </p:sp>
      <p:sp>
        <p:nvSpPr>
          <p:cNvPr id="5122" name="Nadpis 1">
            <a:extLst>
              <a:ext uri="{FF2B5EF4-FFF2-40B4-BE49-F238E27FC236}">
                <a16:creationId xmlns:a16="http://schemas.microsoft.com/office/drawing/2014/main" id="{DBCFD1B6-82E3-5F05-E95F-95D72077C38D}"/>
              </a:ext>
            </a:extLst>
          </p:cNvPr>
          <p:cNvSpPr>
            <a:spLocks noGrp="1"/>
          </p:cNvSpPr>
          <p:nvPr>
            <p:ph type="title"/>
          </p:nvPr>
        </p:nvSpPr>
        <p:spPr>
          <a:xfrm>
            <a:off x="642938" y="0"/>
            <a:ext cx="8043862" cy="428625"/>
          </a:xfrm>
        </p:spPr>
        <p:txBody>
          <a:bodyPr>
            <a:normAutofit fontScale="90000"/>
          </a:bodyPr>
          <a:lstStyle/>
          <a:p>
            <a:pPr eaLnBrk="1" fontAlgn="auto" hangingPunct="1">
              <a:spcAft>
                <a:spcPts val="0"/>
              </a:spcAft>
              <a:defRPr/>
            </a:pPr>
            <a:r>
              <a:rPr lang="cs-CZ" altLang="cs-CZ" sz="3200"/>
              <a:t>Charakter režimu</a:t>
            </a:r>
            <a:endParaRPr lang="en-US" altLang="cs-CZ" sz="32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a:extLst>
              <a:ext uri="{FF2B5EF4-FFF2-40B4-BE49-F238E27FC236}">
                <a16:creationId xmlns:a16="http://schemas.microsoft.com/office/drawing/2014/main" id="{ACDDB13E-9D9D-A66C-2EC5-B1C42C1E5A5A}"/>
              </a:ext>
            </a:extLst>
          </p:cNvPr>
          <p:cNvSpPr>
            <a:spLocks noGrp="1"/>
          </p:cNvSpPr>
          <p:nvPr>
            <p:ph idx="1"/>
          </p:nvPr>
        </p:nvSpPr>
        <p:spPr>
          <a:xfrm>
            <a:off x="285750" y="1000125"/>
            <a:ext cx="8520113" cy="5099050"/>
          </a:xfrm>
        </p:spPr>
        <p:txBody>
          <a:bodyPr rtlCol="0">
            <a:normAutofit lnSpcReduction="10000"/>
          </a:bodyPr>
          <a:lstStyle/>
          <a:p>
            <a:pPr marL="274320" indent="-274320" eaLnBrk="1" fontAlgn="auto" hangingPunct="1">
              <a:spcAft>
                <a:spcPts val="0"/>
              </a:spcAft>
              <a:buFont typeface="Wingdings 2"/>
              <a:buChar char=""/>
              <a:defRPr/>
            </a:pPr>
            <a:r>
              <a:rPr lang="cs-CZ" sz="2800" dirty="0"/>
              <a:t>Mezinárodní situace po 2. světové válce</a:t>
            </a:r>
          </a:p>
          <a:p>
            <a:pPr marL="274320" indent="-274320" eaLnBrk="1" fontAlgn="auto" hangingPunct="1">
              <a:spcAft>
                <a:spcPts val="0"/>
              </a:spcAft>
              <a:buFont typeface="Arial" charset="0"/>
              <a:buNone/>
              <a:defRPr/>
            </a:pPr>
            <a:endParaRPr lang="cs-CZ" sz="2800" dirty="0"/>
          </a:p>
          <a:p>
            <a:pPr marL="274320" indent="-274320" eaLnBrk="1" fontAlgn="auto" hangingPunct="1">
              <a:spcAft>
                <a:spcPts val="0"/>
              </a:spcAft>
              <a:buFont typeface="Arial" charset="0"/>
              <a:buNone/>
              <a:defRPr/>
            </a:pPr>
            <a:r>
              <a:rPr lang="cs-CZ" sz="2400" dirty="0"/>
              <a:t>USA získaly atomovou zbraň v r. 1945, v r. 1949 ji získal SSSR a na počátku 50. let Velká Británie</a:t>
            </a:r>
            <a:endParaRPr lang="en-US" sz="2400" dirty="0"/>
          </a:p>
          <a:p>
            <a:pPr marL="274320" indent="-274320" eaLnBrk="1" fontAlgn="auto" hangingPunct="1">
              <a:spcAft>
                <a:spcPts val="0"/>
              </a:spcAft>
              <a:buFont typeface="Wingdings 2"/>
              <a:buChar char=""/>
              <a:defRPr/>
            </a:pPr>
            <a:endParaRPr lang="cs-CZ" sz="2900" dirty="0"/>
          </a:p>
          <a:p>
            <a:pPr marL="274320" indent="-274320" eaLnBrk="1" fontAlgn="auto" hangingPunct="1">
              <a:spcAft>
                <a:spcPts val="0"/>
              </a:spcAft>
              <a:buFont typeface="Wingdings 2"/>
              <a:buChar char=""/>
              <a:defRPr/>
            </a:pPr>
            <a:r>
              <a:rPr lang="cs-CZ" sz="2900" b="1" dirty="0"/>
              <a:t>V r. 1953 americký prezident Eisenhower navrhl na půdě OSN vznik Mezinárodní agentury pro atomovou energii,</a:t>
            </a:r>
          </a:p>
          <a:p>
            <a:pPr marL="548640" lvl="1" indent="-274320" eaLnBrk="1" fontAlgn="auto" hangingPunct="1">
              <a:spcBef>
                <a:spcPts val="324"/>
              </a:spcBef>
              <a:spcAft>
                <a:spcPts val="0"/>
              </a:spcAft>
              <a:buFont typeface="Wingdings"/>
              <a:buChar char=""/>
              <a:defRPr/>
            </a:pPr>
            <a:r>
              <a:rPr lang="cs-CZ" sz="2400" dirty="0"/>
              <a:t>Podpora rozvoje civilních jaderných programů, zabránit zneužití jaderné energie pro válečné účely. </a:t>
            </a:r>
          </a:p>
          <a:p>
            <a:pPr marL="548640" lvl="1" indent="-274320" eaLnBrk="1" fontAlgn="auto" hangingPunct="1">
              <a:spcBef>
                <a:spcPts val="324"/>
              </a:spcBef>
              <a:spcAft>
                <a:spcPts val="0"/>
              </a:spcAft>
              <a:buFont typeface="Wingdings"/>
              <a:buChar char=""/>
              <a:defRPr/>
            </a:pPr>
            <a:r>
              <a:rPr lang="cs-CZ" sz="2400" dirty="0"/>
              <a:t>MAAE byla založena v r. 1957 a začala fungovat od r. 1958</a:t>
            </a:r>
            <a:endParaRPr lang="en-US" sz="2400" dirty="0"/>
          </a:p>
          <a:p>
            <a:pPr marL="0" indent="0" eaLnBrk="1" fontAlgn="auto" hangingPunct="1">
              <a:spcAft>
                <a:spcPts val="0"/>
              </a:spcAft>
              <a:buFont typeface="Wingdings 2"/>
              <a:buNone/>
              <a:defRPr/>
            </a:pPr>
            <a:endParaRPr lang="en-US" dirty="0"/>
          </a:p>
        </p:txBody>
      </p:sp>
      <p:sp>
        <p:nvSpPr>
          <p:cNvPr id="6146" name="Nadpis 1">
            <a:extLst>
              <a:ext uri="{FF2B5EF4-FFF2-40B4-BE49-F238E27FC236}">
                <a16:creationId xmlns:a16="http://schemas.microsoft.com/office/drawing/2014/main" id="{DA396956-CEC7-1617-933A-E7A2F8F1FEAB}"/>
              </a:ext>
            </a:extLst>
          </p:cNvPr>
          <p:cNvSpPr>
            <a:spLocks noGrp="1"/>
          </p:cNvSpPr>
          <p:nvPr>
            <p:ph type="title"/>
          </p:nvPr>
        </p:nvSpPr>
        <p:spPr>
          <a:xfrm>
            <a:off x="571500" y="274638"/>
            <a:ext cx="8115300" cy="654050"/>
          </a:xfrm>
        </p:spPr>
        <p:txBody>
          <a:bodyPr/>
          <a:lstStyle/>
          <a:p>
            <a:pPr eaLnBrk="1" fontAlgn="auto" hangingPunct="1">
              <a:spcAft>
                <a:spcPts val="0"/>
              </a:spcAft>
              <a:defRPr/>
            </a:pPr>
            <a:r>
              <a:rPr lang="cs-CZ" altLang="cs-CZ" sz="3200" dirty="0"/>
              <a:t>Vznik režimu</a:t>
            </a:r>
            <a:endParaRPr lang="en-US" altLang="cs-CZ" sz="32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hluk">
  <a:themeElements>
    <a:clrScheme name="Shlu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Shlu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Shlu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Motiv systému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hlu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Shlu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Shlu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Shlu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1789</TotalTime>
  <Words>5640</Words>
  <Application>Microsoft Macintosh PowerPoint</Application>
  <PresentationFormat>On-screen Show (4:3)</PresentationFormat>
  <Paragraphs>517</Paragraphs>
  <Slides>40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40</vt:i4>
      </vt:variant>
    </vt:vector>
  </HeadingPairs>
  <TitlesOfParts>
    <vt:vector size="48" baseType="lpstr">
      <vt:lpstr>Arial</vt:lpstr>
      <vt:lpstr>Lucida Sans Unicode</vt:lpstr>
      <vt:lpstr>Wingdings 3</vt:lpstr>
      <vt:lpstr>Verdana</vt:lpstr>
      <vt:lpstr>Wingdings 2</vt:lpstr>
      <vt:lpstr>Wingdings</vt:lpstr>
      <vt:lpstr>Symbol</vt:lpstr>
      <vt:lpstr>Shluk</vt:lpstr>
      <vt:lpstr>Mezinárodní bezpečnostní režimy</vt:lpstr>
      <vt:lpstr>Obsah prezentace</vt:lpstr>
      <vt:lpstr>Krasnerova definice mezinárodního režimu</vt:lpstr>
      <vt:lpstr>Keohane, Nye a mezinárodní režim</vt:lpstr>
      <vt:lpstr>Příklady mezinárodních bezpečnostních režimů</vt:lpstr>
      <vt:lpstr>Kontrola zbrojení</vt:lpstr>
      <vt:lpstr>Mezinárodní režim nešíření jaderných zbraní</vt:lpstr>
      <vt:lpstr>Charakter režimu</vt:lpstr>
      <vt:lpstr>Vznik režimu</vt:lpstr>
      <vt:lpstr>Postoje USA a SSSR</vt:lpstr>
      <vt:lpstr>NPT Treaty</vt:lpstr>
      <vt:lpstr>Obsah Smlouvy o nešíření JZ</vt:lpstr>
      <vt:lpstr>Role MAAE</vt:lpstr>
      <vt:lpstr>Další dohody</vt:lpstr>
      <vt:lpstr>Chemické zbraně a jejich regulace</vt:lpstr>
      <vt:lpstr>Mezinárodní režim zákazu chemických zbraní</vt:lpstr>
      <vt:lpstr>OPCW</vt:lpstr>
      <vt:lpstr>OPCW - úkoly</vt:lpstr>
      <vt:lpstr>Výsledky Úmluvy</vt:lpstr>
      <vt:lpstr>Rusko a USA</vt:lpstr>
      <vt:lpstr>Režim kontroly konvenčního zbrojení v Evropě</vt:lpstr>
      <vt:lpstr>Konvenční zbrojení a odzbrojení  - nástup Gorbačova.</vt:lpstr>
      <vt:lpstr>Iniciativy SSSR</vt:lpstr>
      <vt:lpstr>Principy S-KOS</vt:lpstr>
      <vt:lpstr>Principy S-KOS II.</vt:lpstr>
      <vt:lpstr>Limity smlouvy</vt:lpstr>
      <vt:lpstr>Výjimky smlouvy.</vt:lpstr>
      <vt:lpstr>Třecí plochy</vt:lpstr>
      <vt:lpstr>S-KOS – dopady na bloky.</vt:lpstr>
      <vt:lpstr>Verifikace</vt:lpstr>
      <vt:lpstr>Implementace KOS.</vt:lpstr>
      <vt:lpstr>Adaptace KOS.</vt:lpstr>
      <vt:lpstr>Rusko a KOS</vt:lpstr>
      <vt:lpstr>Open Sky pravěk</vt:lpstr>
      <vt:lpstr>Smlouva o otevřeném nebi v minulosti</vt:lpstr>
      <vt:lpstr>Smlouva o otevřeném nebi dnes</vt:lpstr>
      <vt:lpstr>Vídeňský dokument </vt:lpstr>
      <vt:lpstr>Vídeňský dokument - význam</vt:lpstr>
      <vt:lpstr>Vídeňský dokument - revize</vt:lpstr>
      <vt:lpstr>Literatura</vt:lpstr>
    </vt:vector>
  </TitlesOfParts>
  <Company>FSS MU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Konvenční zbrojení a odzbrojení v období studené války</dc:title>
  <dc:creator>kriz</dc:creator>
  <cp:lastModifiedBy>Zinaida Bechná</cp:lastModifiedBy>
  <cp:revision>89</cp:revision>
  <dcterms:created xsi:type="dcterms:W3CDTF">2007-11-27T13:25:49Z</dcterms:created>
  <dcterms:modified xsi:type="dcterms:W3CDTF">2022-10-18T10:44:04Z</dcterms:modified>
</cp:coreProperties>
</file>