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45" r:id="rId2"/>
    <p:sldId id="361" r:id="rId3"/>
    <p:sldId id="281" r:id="rId4"/>
    <p:sldId id="274" r:id="rId5"/>
    <p:sldId id="362" r:id="rId6"/>
    <p:sldId id="256" r:id="rId7"/>
    <p:sldId id="257" r:id="rId8"/>
    <p:sldId id="258" r:id="rId9"/>
    <p:sldId id="259" r:id="rId10"/>
    <p:sldId id="261" r:id="rId11"/>
    <p:sldId id="260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1F3A-F964-4D89-93B0-86844800B9D6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D1F42-64C5-44C7-A85B-36C22C59BF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3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There</a:t>
            </a:r>
            <a:r>
              <a:rPr lang="en-GB" baseline="0" noProof="0" dirty="0"/>
              <a:t> are two main types…</a:t>
            </a:r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17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71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15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/>
              <a:t>POLb1111 Populism and parties: Measurements of Populism 23.10.2019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75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23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67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89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57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0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55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08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9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6E93B-F49F-44E9-9924-06E8A385F9D0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37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Ideational approach to populism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-14288">
              <a:buNone/>
            </a:pPr>
            <a:endParaRPr lang="cs-CZ" dirty="0"/>
          </a:p>
          <a:p>
            <a:pPr marL="85725" indent="-14288">
              <a:buNone/>
            </a:pPr>
            <a:endParaRPr lang="cs-CZ" dirty="0"/>
          </a:p>
          <a:p>
            <a:pPr marL="85725" indent="-14288">
              <a:buNone/>
            </a:pPr>
            <a:r>
              <a:rPr lang="en-GB" dirty="0"/>
              <a:t>Three core components of populism</a:t>
            </a:r>
            <a:endParaRPr lang="cs-CZ" dirty="0"/>
          </a:p>
          <a:p>
            <a:endParaRPr lang="cs-CZ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6842713" y="1287124"/>
            <a:ext cx="4488280" cy="4488280"/>
            <a:chOff x="2998599" y="498051"/>
            <a:chExt cx="4488280" cy="4488280"/>
          </a:xfrm>
        </p:grpSpPr>
        <p:sp>
          <p:nvSpPr>
            <p:cNvPr id="29" name="Výseč 28"/>
            <p:cNvSpPr/>
            <p:nvPr/>
          </p:nvSpPr>
          <p:spPr>
            <a:xfrm>
              <a:off x="2998599" y="498051"/>
              <a:ext cx="4488280" cy="4488280"/>
            </a:xfrm>
            <a:prstGeom prst="pie">
              <a:avLst>
                <a:gd name="adj1" fmla="val 16200000"/>
                <a:gd name="adj2" fmla="val 18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Výseč 4"/>
            <p:cNvSpPr/>
            <p:nvPr/>
          </p:nvSpPr>
          <p:spPr>
            <a:xfrm>
              <a:off x="5438834" y="1326246"/>
              <a:ext cx="1522809" cy="14960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900" kern="1200" dirty="0"/>
                <a:t>Anti-</a:t>
              </a:r>
              <a:r>
                <a:rPr lang="en-GB" sz="2900" kern="1200" dirty="0" err="1"/>
                <a:t>elitisim</a:t>
              </a:r>
              <a:endParaRPr lang="en-GB" sz="2900" kern="1200" dirty="0"/>
            </a:p>
          </p:txBody>
        </p:sp>
      </p:grpSp>
      <p:grpSp>
        <p:nvGrpSpPr>
          <p:cNvPr id="23" name="Skupina 22"/>
          <p:cNvGrpSpPr/>
          <p:nvPr/>
        </p:nvGrpSpPr>
        <p:grpSpPr>
          <a:xfrm>
            <a:off x="6860362" y="1283318"/>
            <a:ext cx="4488280" cy="4488280"/>
            <a:chOff x="3016248" y="494245"/>
            <a:chExt cx="4488280" cy="4488280"/>
          </a:xfrm>
        </p:grpSpPr>
        <p:sp>
          <p:nvSpPr>
            <p:cNvPr id="27" name="Výseč 26"/>
            <p:cNvSpPr/>
            <p:nvPr/>
          </p:nvSpPr>
          <p:spPr>
            <a:xfrm>
              <a:off x="3016248" y="494245"/>
              <a:ext cx="4488280" cy="4488280"/>
            </a:xfrm>
            <a:prstGeom prst="pie">
              <a:avLst>
                <a:gd name="adj1" fmla="val 1800000"/>
                <a:gd name="adj2" fmla="val 9000000"/>
              </a:avLst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8917956"/>
                <a:satOff val="0"/>
                <a:lumOff val="-6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Výseč 6"/>
            <p:cNvSpPr/>
            <p:nvPr/>
          </p:nvSpPr>
          <p:spPr>
            <a:xfrm>
              <a:off x="4245182" y="3326136"/>
              <a:ext cx="2030412" cy="13892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900" kern="1200" dirty="0"/>
                <a:t>Sovereignty</a:t>
              </a: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6860362" y="1283318"/>
            <a:ext cx="4488280" cy="4488280"/>
            <a:chOff x="3016248" y="494245"/>
            <a:chExt cx="4488280" cy="4488280"/>
          </a:xfrm>
        </p:grpSpPr>
        <p:sp>
          <p:nvSpPr>
            <p:cNvPr id="25" name="Výseč 24"/>
            <p:cNvSpPr/>
            <p:nvPr/>
          </p:nvSpPr>
          <p:spPr>
            <a:xfrm>
              <a:off x="3016248" y="494245"/>
              <a:ext cx="4488280" cy="4488280"/>
            </a:xfrm>
            <a:prstGeom prst="pie">
              <a:avLst>
                <a:gd name="adj1" fmla="val 90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7835912"/>
                <a:satOff val="0"/>
                <a:lumOff val="-13725"/>
                <a:alphaOff val="0"/>
              </a:schemeClr>
            </a:fillRef>
            <a:effectRef idx="0">
              <a:schemeClr val="accent5">
                <a:hueOff val="17835912"/>
                <a:satOff val="0"/>
                <a:lumOff val="-1372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Výseč 8"/>
            <p:cNvSpPr/>
            <p:nvPr/>
          </p:nvSpPr>
          <p:spPr>
            <a:xfrm>
              <a:off x="3497135" y="1375871"/>
              <a:ext cx="1522809" cy="14960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/>
                <a:t>People-centrism</a:t>
              </a:r>
              <a:endParaRPr lang="cs-CZ" sz="2900" kern="1200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moral</a:t>
            </a:r>
            <a:r>
              <a:rPr lang="cs-CZ" dirty="0"/>
              <a:t> </a:t>
            </a:r>
            <a:r>
              <a:rPr lang="cs-CZ" dirty="0" err="1"/>
              <a:t>distinction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and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elites</a:t>
            </a:r>
            <a:endParaRPr lang="cs-CZ" dirty="0"/>
          </a:p>
          <a:p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/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blame</a:t>
            </a:r>
            <a:endParaRPr lang="cs-CZ" dirty="0"/>
          </a:p>
          <a:p>
            <a:r>
              <a:rPr lang="cs-CZ" dirty="0"/>
              <a:t>Negative </a:t>
            </a:r>
            <a:r>
              <a:rPr lang="cs-CZ" dirty="0" err="1"/>
              <a:t>framing</a:t>
            </a:r>
            <a:r>
              <a:rPr lang="cs-CZ" dirty="0"/>
              <a:t> – negative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are </a:t>
            </a:r>
            <a:r>
              <a:rPr lang="cs-CZ" dirty="0" err="1"/>
              <a:t>blamed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negative </a:t>
            </a:r>
            <a:r>
              <a:rPr lang="cs-CZ" dirty="0" err="1"/>
              <a:t>frames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– </a:t>
            </a:r>
            <a:r>
              <a:rPr lang="cs-CZ" dirty="0" err="1"/>
              <a:t>accessible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 err="1"/>
              <a:t>Social</a:t>
            </a:r>
            <a:r>
              <a:rPr lang="cs-CZ" dirty="0"/>
              <a:t> identity </a:t>
            </a:r>
            <a:r>
              <a:rPr lang="cs-CZ" dirty="0" err="1"/>
              <a:t>theory</a:t>
            </a:r>
            <a:r>
              <a:rPr lang="cs-CZ" dirty="0"/>
              <a:t> – in </a:t>
            </a:r>
            <a:r>
              <a:rPr lang="cs-CZ" dirty="0" err="1"/>
              <a:t>groups</a:t>
            </a:r>
            <a:r>
              <a:rPr lang="cs-CZ" dirty="0"/>
              <a:t> and </a:t>
            </a:r>
            <a:r>
              <a:rPr lang="cs-CZ" dirty="0" err="1"/>
              <a:t>outgroups</a:t>
            </a:r>
            <a:r>
              <a:rPr lang="cs-CZ" dirty="0"/>
              <a:t>: positive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and negative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endParaRPr lang="cs-CZ" dirty="0"/>
          </a:p>
          <a:p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feel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threat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129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Areas</a:t>
            </a:r>
            <a:r>
              <a:rPr lang="cs-CZ" dirty="0"/>
              <a:t> </a:t>
            </a:r>
            <a:r>
              <a:rPr lang="cs-CZ" dirty="0" err="1"/>
              <a:t>affected</a:t>
            </a:r>
            <a:r>
              <a:rPr lang="cs-CZ" dirty="0"/>
              <a:t> by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097280" y="3291840"/>
            <a:ext cx="3579223" cy="1689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531429" y="1233840"/>
            <a:ext cx="3187337" cy="1287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531429" y="2591175"/>
            <a:ext cx="3187337" cy="1287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Values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531429" y="5309818"/>
            <a:ext cx="3187337" cy="1287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Behavior</a:t>
            </a:r>
            <a:r>
              <a:rPr lang="cs-CZ" dirty="0"/>
              <a:t>/</a:t>
            </a:r>
            <a:r>
              <a:rPr lang="cs-CZ" dirty="0" err="1"/>
              <a:t>voting</a:t>
            </a:r>
            <a:endParaRPr lang="cs-CZ" dirty="0"/>
          </a:p>
        </p:txBody>
      </p:sp>
      <p:cxnSp>
        <p:nvCxnSpPr>
          <p:cNvPr id="9" name="Přímá spojnice se šipkou 8"/>
          <p:cNvCxnSpPr>
            <a:stCxn id="4" idx="6"/>
            <a:endCxn id="5" idx="1"/>
          </p:cNvCxnSpPr>
          <p:nvPr/>
        </p:nvCxnSpPr>
        <p:spPr>
          <a:xfrm flipV="1">
            <a:off x="4676503" y="1877662"/>
            <a:ext cx="1854926" cy="2258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endCxn id="6" idx="1"/>
          </p:cNvCxnSpPr>
          <p:nvPr/>
        </p:nvCxnSpPr>
        <p:spPr>
          <a:xfrm flipV="1">
            <a:off x="4648200" y="3234997"/>
            <a:ext cx="1883229" cy="887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7" idx="1"/>
          </p:cNvCxnSpPr>
          <p:nvPr/>
        </p:nvCxnSpPr>
        <p:spPr>
          <a:xfrm>
            <a:off x="4676503" y="4422133"/>
            <a:ext cx="1854926" cy="1531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6531429" y="3933789"/>
            <a:ext cx="3187337" cy="1287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Emotions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923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Hameleers</a:t>
            </a:r>
            <a:r>
              <a:rPr lang="cs-CZ" dirty="0"/>
              <a:t> et al. (2018): </a:t>
            </a:r>
            <a:r>
              <a:rPr lang="en-US" dirty="0"/>
              <a:t>Framing blame: toward a better understanding of</a:t>
            </a:r>
            <a:r>
              <a:rPr lang="cs-CZ" dirty="0"/>
              <a:t> </a:t>
            </a:r>
            <a:r>
              <a:rPr lang="en-US" dirty="0"/>
              <a:t>the effects of populist communication on populist</a:t>
            </a:r>
            <a:r>
              <a:rPr lang="cs-CZ" dirty="0"/>
              <a:t> </a:t>
            </a:r>
            <a:r>
              <a:rPr lang="en-US" dirty="0"/>
              <a:t>party preferences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RQ: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Not as </a:t>
            </a:r>
            <a:r>
              <a:rPr lang="cs-CZ" dirty="0" err="1"/>
              <a:t>tautological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as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seem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sight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604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deep</a:t>
            </a:r>
            <a:r>
              <a:rPr lang="cs-CZ" dirty="0"/>
              <a:t> </a:t>
            </a:r>
            <a:r>
              <a:rPr lang="cs-CZ" dirty="0" err="1"/>
              <a:t>divide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blame</a:t>
            </a:r>
            <a:r>
              <a:rPr lang="cs-CZ" dirty="0"/>
              <a:t>/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as a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: „</a:t>
            </a:r>
            <a:r>
              <a:rPr lang="en-US" dirty="0"/>
              <a:t>the people as the innocent in-group victimized by the culprit other</a:t>
            </a:r>
            <a:r>
              <a:rPr lang="cs-CZ" dirty="0"/>
              <a:t>“</a:t>
            </a:r>
          </a:p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opinions</a:t>
            </a:r>
            <a:r>
              <a:rPr lang="cs-CZ" dirty="0"/>
              <a:t> </a:t>
            </a:r>
            <a:r>
              <a:rPr lang="cs-CZ" dirty="0" err="1"/>
              <a:t>linked</a:t>
            </a:r>
            <a:r>
              <a:rPr lang="cs-CZ" dirty="0"/>
              <a:t> to 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-</a:t>
            </a:r>
            <a:r>
              <a:rPr lang="en-US" dirty="0"/>
              <a:t>&gt; populist blame exposure </a:t>
            </a:r>
            <a:r>
              <a:rPr lang="en-US" dirty="0" err="1"/>
              <a:t>shold</a:t>
            </a:r>
            <a:r>
              <a:rPr lang="en-US" dirty="0"/>
              <a:t> lead to support for populist parties and rejection of governmental parties</a:t>
            </a:r>
          </a:p>
          <a:p>
            <a:r>
              <a:rPr lang="en-US" dirty="0"/>
              <a:t>Not equal effects among all expected – political cynicism as a catalyst</a:t>
            </a:r>
          </a:p>
          <a:p>
            <a:r>
              <a:rPr lang="en-US" dirty="0"/>
              <a:t>Effects of host-ideology related attitudes – national and ex</a:t>
            </a:r>
            <a:r>
              <a:rPr lang="cs-CZ" dirty="0"/>
              <a:t>c</a:t>
            </a:r>
            <a:r>
              <a:rPr lang="en-US" dirty="0" err="1"/>
              <a:t>lusive</a:t>
            </a:r>
            <a:r>
              <a:rPr lang="en-US" dirty="0"/>
              <a:t> identity should lead to higher support for PRR</a:t>
            </a:r>
            <a:endParaRPr lang="cs-CZ" dirty="0"/>
          </a:p>
          <a:p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mediator</a:t>
            </a:r>
            <a:r>
              <a:rPr lang="cs-CZ" dirty="0"/>
              <a:t> –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responsible</a:t>
            </a:r>
            <a:r>
              <a:rPr lang="cs-CZ" dirty="0"/>
              <a:t>?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373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</a:t>
            </a:r>
            <a:r>
              <a:rPr lang="cs-CZ" dirty="0"/>
              <a:t>: </a:t>
            </a:r>
            <a:r>
              <a:rPr lang="cs-CZ" dirty="0" err="1"/>
              <a:t>framing</a:t>
            </a:r>
            <a:r>
              <a:rPr lang="cs-CZ" dirty="0"/>
              <a:t> experiment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logic</a:t>
            </a:r>
            <a:endParaRPr lang="cs-CZ" dirty="0"/>
          </a:p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frames</a:t>
            </a:r>
            <a:r>
              <a:rPr lang="cs-CZ" dirty="0"/>
              <a:t>: </a:t>
            </a:r>
            <a:r>
              <a:rPr lang="cs-CZ" dirty="0" err="1"/>
              <a:t>populist</a:t>
            </a:r>
            <a:r>
              <a:rPr lang="cs-CZ" dirty="0"/>
              <a:t>, EU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no-</a:t>
            </a:r>
            <a:r>
              <a:rPr lang="cs-CZ" dirty="0" err="1"/>
              <a:t>blame</a:t>
            </a:r>
            <a:r>
              <a:rPr lang="cs-CZ" dirty="0"/>
              <a:t> (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article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Dutch</a:t>
            </a:r>
            <a:r>
              <a:rPr lang="cs-CZ" dirty="0"/>
              <a:t> </a:t>
            </a:r>
            <a:r>
              <a:rPr lang="cs-CZ" dirty="0" err="1"/>
              <a:t>labor</a:t>
            </a:r>
            <a:r>
              <a:rPr lang="cs-CZ" dirty="0"/>
              <a:t> market </a:t>
            </a:r>
            <a:r>
              <a:rPr lang="cs-CZ" dirty="0" err="1"/>
              <a:t>situation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Hypotheses</a:t>
            </a:r>
            <a:r>
              <a:rPr lang="cs-CZ" dirty="0"/>
              <a:t> </a:t>
            </a:r>
            <a:r>
              <a:rPr lang="cs-CZ" dirty="0" err="1"/>
              <a:t>verified</a:t>
            </a:r>
            <a:r>
              <a:rPr lang="cs-CZ" dirty="0"/>
              <a:t>: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leads</a:t>
            </a:r>
            <a:r>
              <a:rPr lang="cs-CZ" dirty="0"/>
              <a:t> to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party and </a:t>
            </a:r>
            <a:r>
              <a:rPr lang="cs-CZ" dirty="0" err="1"/>
              <a:t>decrease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largest</a:t>
            </a:r>
            <a:r>
              <a:rPr lang="cs-CZ" dirty="0"/>
              <a:t> </a:t>
            </a:r>
            <a:r>
              <a:rPr lang="cs-CZ" dirty="0" err="1"/>
              <a:t>governmental</a:t>
            </a:r>
            <a:r>
              <a:rPr lang="cs-CZ" dirty="0"/>
              <a:t> party (+ </a:t>
            </a: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and </a:t>
            </a:r>
            <a:r>
              <a:rPr lang="cs-CZ" dirty="0" err="1"/>
              <a:t>exclusive</a:t>
            </a:r>
            <a:r>
              <a:rPr lang="cs-CZ" dirty="0"/>
              <a:t> identity)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122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Hameleers</a:t>
            </a:r>
            <a:r>
              <a:rPr lang="cs-CZ" dirty="0"/>
              <a:t> et al. (2019): </a:t>
            </a:r>
            <a:r>
              <a:rPr lang="en-US" dirty="0"/>
              <a:t>“They Did It”: The Effects</a:t>
            </a:r>
            <a:r>
              <a:rPr lang="cs-CZ" dirty="0"/>
              <a:t> </a:t>
            </a:r>
            <a:r>
              <a:rPr lang="en-US" dirty="0"/>
              <a:t>of Emotionalized Blame</a:t>
            </a:r>
            <a:r>
              <a:rPr lang="cs-CZ" dirty="0"/>
              <a:t> </a:t>
            </a:r>
            <a:r>
              <a:rPr lang="en-US" dirty="0"/>
              <a:t>Attribution in Populist</a:t>
            </a:r>
            <a:r>
              <a:rPr lang="cs-CZ" dirty="0"/>
              <a:t> </a:t>
            </a:r>
            <a:r>
              <a:rPr lang="en-US" dirty="0"/>
              <a:t>Communication</a:t>
            </a:r>
            <a:endParaRPr lang="cs-CZ" dirty="0"/>
          </a:p>
          <a:p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logic</a:t>
            </a:r>
            <a:r>
              <a:rPr lang="cs-CZ" dirty="0"/>
              <a:t> as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study but </a:t>
            </a:r>
            <a:r>
              <a:rPr lang="cs-CZ" dirty="0" err="1"/>
              <a:t>enriched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stress on </a:t>
            </a:r>
            <a:r>
              <a:rPr lang="cs-CZ" dirty="0" err="1"/>
              <a:t>emotions</a:t>
            </a:r>
            <a:r>
              <a:rPr lang="cs-CZ" dirty="0"/>
              <a:t> in </a:t>
            </a:r>
            <a:r>
              <a:rPr lang="cs-CZ" dirty="0" err="1"/>
              <a:t>popcom</a:t>
            </a:r>
            <a:r>
              <a:rPr lang="cs-CZ" dirty="0"/>
              <a:t> and </a:t>
            </a:r>
            <a:r>
              <a:rPr lang="cs-CZ" dirty="0" err="1"/>
              <a:t>attitudes</a:t>
            </a:r>
            <a:r>
              <a:rPr lang="cs-CZ" dirty="0"/>
              <a:t> as DV</a:t>
            </a:r>
          </a:p>
          <a:p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leads</a:t>
            </a:r>
            <a:r>
              <a:rPr lang="cs-CZ" dirty="0"/>
              <a:t> to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attitudes</a:t>
            </a:r>
            <a:endParaRPr lang="cs-CZ" dirty="0"/>
          </a:p>
          <a:p>
            <a:r>
              <a:rPr lang="cs-CZ" dirty="0" err="1"/>
              <a:t>National</a:t>
            </a:r>
            <a:r>
              <a:rPr lang="cs-CZ" dirty="0"/>
              <a:t>/</a:t>
            </a:r>
            <a:r>
              <a:rPr lang="cs-CZ" dirty="0" err="1"/>
              <a:t>European</a:t>
            </a:r>
            <a:r>
              <a:rPr lang="cs-CZ" dirty="0"/>
              <a:t> identity </a:t>
            </a:r>
            <a:r>
              <a:rPr lang="cs-CZ" dirty="0" err="1"/>
              <a:t>mitigate</a:t>
            </a:r>
            <a:r>
              <a:rPr lang="cs-CZ" dirty="0"/>
              <a:t> </a:t>
            </a:r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– </a:t>
            </a:r>
            <a:r>
              <a:rPr lang="cs-CZ" dirty="0" err="1"/>
              <a:t>national</a:t>
            </a:r>
            <a:r>
              <a:rPr lang="cs-CZ" dirty="0"/>
              <a:t> identity </a:t>
            </a:r>
            <a:r>
              <a:rPr lang="cs-CZ" dirty="0" err="1"/>
              <a:t>lower</a:t>
            </a:r>
            <a:r>
              <a:rPr lang="cs-CZ" dirty="0"/>
              <a:t> BA to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(</a:t>
            </a:r>
            <a:r>
              <a:rPr lang="cs-CZ" dirty="0" err="1"/>
              <a:t>European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EU)</a:t>
            </a:r>
          </a:p>
          <a:p>
            <a:r>
              <a:rPr lang="cs-CZ" dirty="0" err="1"/>
              <a:t>Fear</a:t>
            </a:r>
            <a:r>
              <a:rPr lang="cs-CZ" dirty="0"/>
              <a:t> </a:t>
            </a:r>
            <a:r>
              <a:rPr lang="cs-CZ" dirty="0" err="1"/>
              <a:t>increases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acceptance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attribution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022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486" y="1202076"/>
            <a:ext cx="10514355" cy="427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58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confirmed</a:t>
            </a:r>
            <a:r>
              <a:rPr lang="cs-CZ" dirty="0"/>
              <a:t> but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logic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compared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</a:t>
            </a:r>
            <a:r>
              <a:rPr lang="cs-CZ" dirty="0" err="1"/>
              <a:t>bolstered</a:t>
            </a:r>
            <a:r>
              <a:rPr lang="cs-CZ" dirty="0"/>
              <a:t> by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(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representation</a:t>
            </a:r>
            <a:r>
              <a:rPr lang="cs-CZ" dirty="0"/>
              <a:t>)</a:t>
            </a:r>
          </a:p>
          <a:p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identity </a:t>
            </a:r>
            <a:r>
              <a:rPr lang="cs-CZ" dirty="0" err="1"/>
              <a:t>weakens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blames</a:t>
            </a:r>
            <a:r>
              <a:rPr lang="cs-CZ" dirty="0"/>
              <a:t> + </a:t>
            </a:r>
            <a:r>
              <a:rPr lang="cs-CZ" dirty="0" err="1"/>
              <a:t>different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emotions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470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Wirz</a:t>
            </a:r>
            <a:r>
              <a:rPr lang="cs-CZ" dirty="0"/>
              <a:t> et al. (2018): </a:t>
            </a:r>
            <a:r>
              <a:rPr lang="en-US" dirty="0"/>
              <a:t>The Effects of Right-Wing</a:t>
            </a:r>
            <a:r>
              <a:rPr lang="cs-CZ" dirty="0"/>
              <a:t> </a:t>
            </a:r>
            <a:r>
              <a:rPr lang="en-US" dirty="0"/>
              <a:t>Populist Communication on</a:t>
            </a:r>
            <a:r>
              <a:rPr lang="cs-CZ" dirty="0"/>
              <a:t> </a:t>
            </a:r>
            <a:r>
              <a:rPr lang="en-US" dirty="0"/>
              <a:t>Emotions and Cognitions</a:t>
            </a:r>
            <a:r>
              <a:rPr lang="cs-CZ" dirty="0"/>
              <a:t> </a:t>
            </a:r>
            <a:r>
              <a:rPr lang="en-US" dirty="0"/>
              <a:t>toward Immigrants</a:t>
            </a:r>
            <a:endParaRPr lang="cs-CZ" dirty="0"/>
          </a:p>
          <a:p>
            <a:r>
              <a:rPr lang="cs-CZ" dirty="0"/>
              <a:t>RW pop </a:t>
            </a:r>
            <a:r>
              <a:rPr lang="cs-CZ" dirty="0" err="1"/>
              <a:t>com</a:t>
            </a:r>
            <a:r>
              <a:rPr lang="cs-CZ" dirty="0"/>
              <a:t> =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style + anti-</a:t>
            </a:r>
            <a:r>
              <a:rPr lang="cs-CZ" dirty="0" err="1"/>
              <a:t>immigration</a:t>
            </a:r>
            <a:r>
              <a:rPr lang="cs-CZ" dirty="0"/>
              <a:t> </a:t>
            </a:r>
            <a:r>
              <a:rPr lang="cs-CZ" dirty="0" err="1"/>
              <a:t>attitudes</a:t>
            </a:r>
            <a:endParaRPr lang="cs-CZ" dirty="0"/>
          </a:p>
          <a:p>
            <a:r>
              <a:rPr lang="cs-CZ" dirty="0" err="1"/>
              <a:t>Combining</a:t>
            </a:r>
            <a:r>
              <a:rPr lang="cs-CZ" dirty="0"/>
              <a:t> RW </a:t>
            </a:r>
            <a:r>
              <a:rPr lang="cs-CZ" dirty="0" err="1"/>
              <a:t>popcom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 and party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features</a:t>
            </a:r>
            <a:endParaRPr lang="cs-CZ" dirty="0"/>
          </a:p>
          <a:p>
            <a:r>
              <a:rPr lang="cs-CZ" dirty="0" err="1"/>
              <a:t>People</a:t>
            </a:r>
            <a:r>
              <a:rPr lang="cs-CZ" dirty="0"/>
              <a:t> more </a:t>
            </a:r>
            <a:r>
              <a:rPr lang="cs-CZ" dirty="0" err="1"/>
              <a:t>affected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a </a:t>
            </a:r>
            <a:r>
              <a:rPr lang="cs-CZ" dirty="0" err="1"/>
              <a:t>relevant</a:t>
            </a:r>
            <a:r>
              <a:rPr lang="cs-CZ" dirty="0"/>
              <a:t> PRR party </a:t>
            </a:r>
            <a:r>
              <a:rPr lang="cs-CZ" dirty="0" err="1"/>
              <a:t>present</a:t>
            </a:r>
            <a:endParaRPr lang="cs-CZ" dirty="0"/>
          </a:p>
          <a:p>
            <a:r>
              <a:rPr lang="cs-CZ" dirty="0"/>
              <a:t>RW </a:t>
            </a:r>
            <a:r>
              <a:rPr lang="cs-CZ" dirty="0" err="1"/>
              <a:t>popcom</a:t>
            </a:r>
            <a:r>
              <a:rPr lang="cs-CZ" dirty="0"/>
              <a:t> </a:t>
            </a:r>
            <a:r>
              <a:rPr lang="cs-CZ" dirty="0" err="1"/>
              <a:t>leads</a:t>
            </a:r>
            <a:r>
              <a:rPr lang="cs-CZ" dirty="0"/>
              <a:t> to negative 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migrants</a:t>
            </a:r>
            <a:endParaRPr lang="cs-CZ" dirty="0"/>
          </a:p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(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cognitive</a:t>
            </a:r>
            <a:r>
              <a:rPr lang="cs-CZ" dirty="0"/>
              <a:t>) </a:t>
            </a:r>
            <a:r>
              <a:rPr lang="cs-CZ" dirty="0" err="1"/>
              <a:t>affected</a:t>
            </a:r>
            <a:r>
              <a:rPr lang="cs-CZ" dirty="0"/>
              <a:t> by RW </a:t>
            </a:r>
            <a:r>
              <a:rPr lang="cs-CZ" dirty="0" err="1"/>
              <a:t>popcom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?</a:t>
            </a:r>
          </a:p>
          <a:p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media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and panel </a:t>
            </a:r>
            <a:r>
              <a:rPr lang="cs-CZ" dirty="0" err="1"/>
              <a:t>survey</a:t>
            </a:r>
            <a:r>
              <a:rPr lang="cs-CZ" dirty="0"/>
              <a:t> (GER, UK, FRA, SUI)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lead</a:t>
            </a:r>
            <a:r>
              <a:rPr lang="cs-CZ" dirty="0"/>
              <a:t> to 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changes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66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behavior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Blassnig</a:t>
            </a:r>
            <a:r>
              <a:rPr lang="cs-CZ" dirty="0"/>
              <a:t> et al. (2019): </a:t>
            </a:r>
            <a:r>
              <a:rPr lang="en-US" dirty="0"/>
              <a:t>Hitting a Nerve: Populist News Articles Lead to More Frequent and More Populist Reader Comments</a:t>
            </a:r>
            <a:endParaRPr lang="cs-CZ" dirty="0"/>
          </a:p>
          <a:p>
            <a:r>
              <a:rPr lang="en-US" dirty="0"/>
              <a:t>how populist online news influences the number and content of reader comments</a:t>
            </a:r>
            <a:endParaRPr lang="cs-CZ" dirty="0"/>
          </a:p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(</a:t>
            </a:r>
            <a:r>
              <a:rPr lang="cs-CZ" dirty="0" err="1"/>
              <a:t>controversial</a:t>
            </a:r>
            <a:r>
              <a:rPr lang="cs-CZ" dirty="0"/>
              <a:t>, negative, </a:t>
            </a:r>
            <a:r>
              <a:rPr lang="cs-CZ" dirty="0" err="1"/>
              <a:t>emotionalized</a:t>
            </a:r>
            <a:r>
              <a:rPr lang="cs-CZ" dirty="0"/>
              <a:t>) </a:t>
            </a:r>
            <a:r>
              <a:rPr lang="cs-CZ" dirty="0" err="1"/>
              <a:t>leads</a:t>
            </a:r>
            <a:r>
              <a:rPr lang="cs-CZ" dirty="0"/>
              <a:t> to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comments</a:t>
            </a:r>
            <a:r>
              <a:rPr lang="cs-CZ" dirty="0"/>
              <a:t> in online media</a:t>
            </a:r>
          </a:p>
          <a:p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shares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comments-provoking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 -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Populist news content produced by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media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lead</a:t>
            </a:r>
            <a:r>
              <a:rPr lang="cs-CZ" dirty="0"/>
              <a:t> to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comments</a:t>
            </a:r>
            <a:r>
              <a:rPr lang="cs-CZ" dirty="0"/>
              <a:t>.</a:t>
            </a:r>
          </a:p>
          <a:p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–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priming</a:t>
            </a:r>
            <a:r>
              <a:rPr lang="cs-CZ" dirty="0"/>
              <a:t> (and </a:t>
            </a:r>
            <a:r>
              <a:rPr lang="cs-CZ" dirty="0" err="1"/>
              <a:t>framing</a:t>
            </a:r>
            <a:r>
              <a:rPr lang="cs-CZ" dirty="0"/>
              <a:t>) </a:t>
            </a:r>
            <a:r>
              <a:rPr lang="cs-CZ" dirty="0" err="1"/>
              <a:t>creates</a:t>
            </a:r>
            <a:r>
              <a:rPr lang="cs-CZ" dirty="0"/>
              <a:t>/</a:t>
            </a:r>
            <a:r>
              <a:rPr lang="cs-CZ" dirty="0" err="1"/>
              <a:t>activates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schemata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produced</a:t>
            </a:r>
            <a:r>
              <a:rPr lang="cs-CZ" dirty="0"/>
              <a:t> by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media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lead</a:t>
            </a:r>
            <a:r>
              <a:rPr lang="cs-CZ" dirty="0"/>
              <a:t> to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comment on FB.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37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style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Engesser</a:t>
            </a:r>
            <a:r>
              <a:rPr lang="cs-CZ" dirty="0"/>
              <a:t>, De </a:t>
            </a:r>
            <a:r>
              <a:rPr lang="cs-CZ" dirty="0" err="1"/>
              <a:t>Vreese</a:t>
            </a:r>
            <a:r>
              <a:rPr lang="cs-CZ" dirty="0"/>
              <a:t>…</a:t>
            </a:r>
          </a:p>
          <a:p>
            <a:r>
              <a:rPr lang="cs-CZ" dirty="0"/>
              <a:t>Negativity</a:t>
            </a:r>
          </a:p>
          <a:p>
            <a:r>
              <a:rPr lang="cs-CZ" dirty="0" err="1"/>
              <a:t>Emotionality</a:t>
            </a:r>
            <a:endParaRPr lang="cs-CZ" dirty="0"/>
          </a:p>
          <a:p>
            <a:r>
              <a:rPr lang="cs-CZ" dirty="0"/>
              <a:t>Sociability</a:t>
            </a:r>
          </a:p>
          <a:p>
            <a:r>
              <a:rPr lang="cs-CZ" dirty="0" err="1"/>
              <a:t>Register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573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behavior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Western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 (FR, SUI, UK)</a:t>
            </a:r>
          </a:p>
          <a:p>
            <a:r>
              <a:rPr lang="cs-CZ" dirty="0" err="1"/>
              <a:t>Coding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statements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in </a:t>
            </a:r>
            <a:r>
              <a:rPr lang="cs-CZ" dirty="0" err="1"/>
              <a:t>both</a:t>
            </a:r>
            <a:r>
              <a:rPr lang="cs-CZ" dirty="0"/>
              <a:t> media and </a:t>
            </a:r>
            <a:r>
              <a:rPr lang="cs-CZ" dirty="0" err="1"/>
              <a:t>comments</a:t>
            </a:r>
            <a:endParaRPr lang="cs-CZ" dirty="0"/>
          </a:p>
          <a:p>
            <a:r>
              <a:rPr lang="cs-CZ" dirty="0" err="1"/>
              <a:t>Regression</a:t>
            </a:r>
            <a:r>
              <a:rPr lang="cs-CZ" dirty="0"/>
              <a:t> </a:t>
            </a:r>
            <a:r>
              <a:rPr lang="cs-CZ" dirty="0" err="1"/>
              <a:t>analyses</a:t>
            </a:r>
            <a:r>
              <a:rPr lang="cs-CZ" dirty="0"/>
              <a:t> </a:t>
            </a:r>
            <a:r>
              <a:rPr lang="cs-CZ" dirty="0" err="1"/>
              <a:t>showing</a:t>
            </a:r>
            <a:r>
              <a:rPr lang="cs-CZ" dirty="0"/>
              <a:t> 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and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comments</a:t>
            </a:r>
            <a:endParaRPr lang="cs-CZ" dirty="0"/>
          </a:p>
          <a:p>
            <a:r>
              <a:rPr lang="cs-CZ" dirty="0" err="1"/>
              <a:t>Implications</a:t>
            </a:r>
            <a:r>
              <a:rPr lang="cs-CZ" dirty="0"/>
              <a:t>: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leads</a:t>
            </a:r>
            <a:r>
              <a:rPr lang="cs-CZ" dirty="0"/>
              <a:t> to </a:t>
            </a:r>
            <a:r>
              <a:rPr lang="cs-CZ" dirty="0" err="1"/>
              <a:t>spreading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ideas</a:t>
            </a:r>
            <a:r>
              <a:rPr lang="cs-CZ" dirty="0"/>
              <a:t> (</a:t>
            </a:r>
            <a:r>
              <a:rPr lang="cs-CZ" dirty="0" err="1"/>
              <a:t>possibly</a:t>
            </a:r>
            <a:r>
              <a:rPr lang="cs-CZ" dirty="0"/>
              <a:t> </a:t>
            </a:r>
            <a:r>
              <a:rPr lang="cs-CZ" dirty="0" err="1"/>
              <a:t>accelerating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6774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affects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aspect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en-US" dirty="0"/>
              <a:t>`s life </a:t>
            </a:r>
            <a:r>
              <a:rPr lang="cs-CZ" dirty="0"/>
              <a:t>– </a:t>
            </a:r>
            <a:r>
              <a:rPr lang="cs-CZ" dirty="0" err="1"/>
              <a:t>attitudes</a:t>
            </a:r>
            <a:r>
              <a:rPr lang="cs-CZ" dirty="0"/>
              <a:t>, </a:t>
            </a:r>
            <a:r>
              <a:rPr lang="cs-CZ" dirty="0" err="1"/>
              <a:t>behavior</a:t>
            </a:r>
            <a:r>
              <a:rPr lang="cs-CZ" dirty="0"/>
              <a:t>, </a:t>
            </a:r>
            <a:r>
              <a:rPr lang="cs-CZ" dirty="0" err="1"/>
              <a:t>emotions</a:t>
            </a:r>
            <a:endParaRPr lang="cs-CZ" dirty="0"/>
          </a:p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explanations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schemata</a:t>
            </a:r>
            <a:r>
              <a:rPr lang="cs-CZ" dirty="0"/>
              <a:t> – </a:t>
            </a:r>
            <a:r>
              <a:rPr lang="cs-CZ" dirty="0" err="1"/>
              <a:t>framing</a:t>
            </a:r>
            <a:r>
              <a:rPr lang="cs-CZ" dirty="0"/>
              <a:t>, </a:t>
            </a:r>
            <a:r>
              <a:rPr lang="cs-CZ" dirty="0" err="1"/>
              <a:t>priming</a:t>
            </a:r>
            <a:r>
              <a:rPr lang="cs-CZ" dirty="0"/>
              <a:t>, </a:t>
            </a:r>
            <a:r>
              <a:rPr lang="cs-CZ" dirty="0" err="1"/>
              <a:t>cueing</a:t>
            </a:r>
            <a:r>
              <a:rPr lang="cs-CZ" dirty="0"/>
              <a:t> </a:t>
            </a:r>
          </a:p>
          <a:p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 – </a:t>
            </a:r>
            <a:r>
              <a:rPr lang="cs-CZ" dirty="0" err="1"/>
              <a:t>opportunities</a:t>
            </a:r>
            <a:r>
              <a:rPr lang="cs-CZ" dirty="0"/>
              <a:t> </a:t>
            </a:r>
            <a:r>
              <a:rPr lang="cs-CZ" dirty="0" err="1"/>
              <a:t>structures</a:t>
            </a:r>
            <a:r>
              <a:rPr lang="cs-CZ" dirty="0"/>
              <a:t>,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, </a:t>
            </a:r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illiberal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– </a:t>
            </a:r>
            <a:r>
              <a:rPr lang="cs-CZ" dirty="0" err="1"/>
              <a:t>potentially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as </a:t>
            </a:r>
            <a:r>
              <a:rPr lang="cs-CZ" dirty="0" err="1"/>
              <a:t>well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36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Content/ textual analysis</a:t>
            </a:r>
            <a:r>
              <a:rPr lang="cs-CZ" dirty="0"/>
              <a:t>:</a:t>
            </a:r>
          </a:p>
          <a:p>
            <a:pPr>
              <a:buNone/>
            </a:pPr>
            <a:endParaRPr lang="cs-CZ" dirty="0"/>
          </a:p>
          <a:p>
            <a:pPr lvl="0">
              <a:lnSpc>
                <a:spcPct val="100000"/>
              </a:lnSpc>
            </a:pPr>
            <a:r>
              <a:rPr lang="en-GB" dirty="0"/>
              <a:t>ideas of political actors are measured through </a:t>
            </a:r>
            <a:r>
              <a:rPr lang="cs-CZ" dirty="0" err="1"/>
              <a:t>messages</a:t>
            </a:r>
            <a:r>
              <a:rPr lang="en-GB" dirty="0"/>
              <a:t> that they produce (speeches, party manifestos, </a:t>
            </a:r>
            <a:r>
              <a:rPr lang="cs-CZ" dirty="0" err="1"/>
              <a:t>social</a:t>
            </a:r>
            <a:r>
              <a:rPr lang="cs-CZ" dirty="0"/>
              <a:t> media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en-GB" dirty="0"/>
              <a:t>etc.)</a:t>
            </a:r>
            <a:endParaRPr lang="cs-CZ" dirty="0"/>
          </a:p>
          <a:p>
            <a:pPr lvl="0">
              <a:lnSpc>
                <a:spcPct val="100000"/>
              </a:lnSpc>
            </a:pP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(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, </a:t>
            </a:r>
            <a:r>
              <a:rPr lang="cs-CZ" dirty="0" err="1"/>
              <a:t>pictures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 as „</a:t>
            </a:r>
            <a:r>
              <a:rPr lang="cs-CZ" dirty="0" err="1"/>
              <a:t>true</a:t>
            </a:r>
            <a:r>
              <a:rPr lang="cs-CZ" dirty="0"/>
              <a:t>“ </a:t>
            </a:r>
            <a:r>
              <a:rPr lang="cs-CZ" dirty="0" err="1"/>
              <a:t>representatives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politicians</a:t>
            </a:r>
            <a:r>
              <a:rPr lang="cs-CZ" dirty="0"/>
              <a:t> </a:t>
            </a:r>
            <a:r>
              <a:rPr lang="cs-CZ" dirty="0" err="1"/>
              <a:t>say</a:t>
            </a:r>
            <a:r>
              <a:rPr lang="cs-CZ" dirty="0"/>
              <a:t> are </a:t>
            </a:r>
            <a:r>
              <a:rPr lang="cs-CZ" dirty="0" err="1"/>
              <a:t>plan</a:t>
            </a:r>
            <a:r>
              <a:rPr lang="cs-CZ" dirty="0"/>
              <a:t> to do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analysis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/>
              <a:t>Types of content analysis</a:t>
            </a:r>
            <a:r>
              <a:rPr lang="cs-CZ" dirty="0"/>
              <a:t>:</a:t>
            </a:r>
          </a:p>
          <a:p>
            <a:pPr lvl="0"/>
            <a:r>
              <a:rPr lang="cs-CZ" dirty="0" err="1"/>
              <a:t>Quantitative</a:t>
            </a:r>
            <a:r>
              <a:rPr lang="cs-CZ" dirty="0"/>
              <a:t>: </a:t>
            </a:r>
            <a:r>
              <a:rPr lang="cs-CZ" dirty="0" err="1"/>
              <a:t>Mancoded</a:t>
            </a:r>
            <a:r>
              <a:rPr lang="cs-CZ" dirty="0"/>
              <a:t>/</a:t>
            </a:r>
            <a:r>
              <a:rPr lang="cs-CZ" dirty="0" err="1"/>
              <a:t>handmade</a:t>
            </a:r>
            <a:r>
              <a:rPr lang="cs-CZ" dirty="0"/>
              <a:t>, </a:t>
            </a:r>
            <a:r>
              <a:rPr lang="en-GB" dirty="0"/>
              <a:t>Computerised</a:t>
            </a:r>
            <a:r>
              <a:rPr lang="cs-CZ" dirty="0"/>
              <a:t>/</a:t>
            </a:r>
            <a:r>
              <a:rPr lang="cs-CZ" dirty="0" err="1"/>
              <a:t>automatized</a:t>
            </a:r>
            <a:endParaRPr lang="cs-CZ" dirty="0"/>
          </a:p>
          <a:p>
            <a:pPr marL="85725" indent="-14288" algn="just">
              <a:lnSpc>
                <a:spcPct val="100000"/>
              </a:lnSpc>
              <a:buNone/>
            </a:pPr>
            <a:r>
              <a:rPr lang="en-GB" sz="2400" dirty="0"/>
              <a:t>Note: </a:t>
            </a:r>
            <a:r>
              <a:rPr lang="cs-CZ" sz="2400" dirty="0"/>
              <a:t>C</a:t>
            </a:r>
            <a:r>
              <a:rPr lang="en-GB" sz="2400" dirty="0"/>
              <a:t>lassical content analysis can be combined with computerised content analysis (semi-automated content analysis)</a:t>
            </a:r>
            <a:r>
              <a:rPr lang="cs-CZ" sz="2400" dirty="0"/>
              <a:t>.</a:t>
            </a:r>
          </a:p>
          <a:p>
            <a:pPr marL="414337" indent="-342900" algn="just">
              <a:lnSpc>
                <a:spcPct val="100000"/>
              </a:lnSpc>
              <a:buFontTx/>
              <a:buChar char="-"/>
            </a:pPr>
            <a:r>
              <a:rPr lang="cs-CZ" sz="2400" dirty="0" err="1"/>
              <a:t>Usually</a:t>
            </a:r>
            <a:r>
              <a:rPr lang="cs-CZ" sz="2400" dirty="0"/>
              <a:t> </a:t>
            </a:r>
            <a:r>
              <a:rPr lang="cs-CZ" sz="2400" dirty="0" err="1"/>
              <a:t>follow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deductive</a:t>
            </a:r>
            <a:r>
              <a:rPr lang="cs-CZ" sz="2400" dirty="0"/>
              <a:t>, </a:t>
            </a:r>
            <a:r>
              <a:rPr lang="cs-CZ" sz="2400" dirty="0" err="1"/>
              <a:t>concept</a:t>
            </a:r>
            <a:r>
              <a:rPr lang="cs-CZ" sz="2400" dirty="0"/>
              <a:t>/</a:t>
            </a:r>
            <a:r>
              <a:rPr lang="cs-CZ" sz="2400" dirty="0" err="1"/>
              <a:t>theory</a:t>
            </a:r>
            <a:r>
              <a:rPr lang="cs-CZ" sz="2400" dirty="0"/>
              <a:t> </a:t>
            </a:r>
            <a:r>
              <a:rPr lang="cs-CZ" sz="2400" dirty="0" err="1"/>
              <a:t>rooted</a:t>
            </a:r>
            <a:r>
              <a:rPr lang="cs-CZ" sz="2400" dirty="0"/>
              <a:t> </a:t>
            </a:r>
            <a:r>
              <a:rPr lang="cs-CZ" sz="2400" dirty="0" err="1"/>
              <a:t>approach</a:t>
            </a:r>
            <a:endParaRPr lang="cs-CZ" sz="2400" dirty="0"/>
          </a:p>
          <a:p>
            <a:pPr marL="414337" indent="-342900" algn="just">
              <a:lnSpc>
                <a:spcPct val="100000"/>
              </a:lnSpc>
              <a:buFontTx/>
              <a:buChar char="-"/>
            </a:pPr>
            <a:r>
              <a:rPr lang="cs-CZ" dirty="0" err="1"/>
              <a:t>Qualitative</a:t>
            </a:r>
            <a:r>
              <a:rPr lang="cs-CZ" dirty="0"/>
              <a:t>: </a:t>
            </a:r>
            <a:r>
              <a:rPr lang="cs-CZ" dirty="0" err="1"/>
              <a:t>seeking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deeper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/</a:t>
            </a:r>
            <a:r>
              <a:rPr lang="cs-CZ" dirty="0" err="1"/>
              <a:t>interpretation</a:t>
            </a:r>
            <a:endParaRPr lang="cs-CZ" dirty="0"/>
          </a:p>
          <a:p>
            <a:pPr marL="414337" indent="-342900" algn="just">
              <a:lnSpc>
                <a:spcPct val="100000"/>
              </a:lnSpc>
              <a:buFontTx/>
              <a:buChar char="-"/>
            </a:pPr>
            <a:endParaRPr lang="cs-CZ" dirty="0"/>
          </a:p>
          <a:p>
            <a:pPr marL="414337" indent="-342900" algn="just">
              <a:lnSpc>
                <a:spcPct val="100000"/>
              </a:lnSpc>
              <a:buFontTx/>
              <a:buChar char="-"/>
            </a:pPr>
            <a:r>
              <a:rPr lang="cs-CZ" dirty="0" err="1"/>
              <a:t>Recently</a:t>
            </a:r>
            <a:r>
              <a:rPr lang="cs-CZ" dirty="0"/>
              <a:t> </a:t>
            </a:r>
            <a:r>
              <a:rPr lang="cs-CZ" dirty="0" err="1"/>
              <a:t>turn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(</a:t>
            </a:r>
            <a:r>
              <a:rPr lang="cs-CZ" dirty="0" err="1"/>
              <a:t>pictures</a:t>
            </a:r>
            <a:r>
              <a:rPr lang="cs-CZ" dirty="0"/>
              <a:t>, </a:t>
            </a:r>
            <a:r>
              <a:rPr lang="cs-CZ" dirty="0" err="1"/>
              <a:t>videos</a:t>
            </a:r>
            <a:r>
              <a:rPr lang="cs-CZ" dirty="0"/>
              <a:t>/Instagram, </a:t>
            </a:r>
            <a:r>
              <a:rPr lang="cs-CZ" dirty="0" err="1"/>
              <a:t>TikTok</a:t>
            </a:r>
            <a:r>
              <a:rPr lang="cs-CZ" dirty="0"/>
              <a:t>…)</a:t>
            </a:r>
          </a:p>
          <a:p>
            <a:pPr lvl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EA780-9A96-4767-8870-3CF051DA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</a:t>
            </a:r>
            <a:r>
              <a:rPr lang="cs-CZ" dirty="0" err="1"/>
              <a:t>task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7B113-135B-40DA-A260-B54D66879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Try to </a:t>
            </a:r>
            <a:r>
              <a:rPr lang="cs-CZ" dirty="0" err="1"/>
              <a:t>develop</a:t>
            </a:r>
            <a:r>
              <a:rPr lang="cs-CZ" dirty="0"/>
              <a:t> a single </a:t>
            </a:r>
            <a:r>
              <a:rPr lang="cs-CZ" dirty="0" err="1"/>
              <a:t>codebook</a:t>
            </a:r>
            <a:r>
              <a:rPr lang="cs-CZ" dirty="0"/>
              <a:t> to </a:t>
            </a:r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pictures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Andrej </a:t>
            </a:r>
            <a:r>
              <a:rPr lang="cs-CZ" dirty="0" err="1"/>
              <a:t>Babis</a:t>
            </a:r>
            <a:r>
              <a:rPr lang="cs-CZ" dirty="0"/>
              <a:t> (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in Learning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today</a:t>
            </a:r>
            <a:r>
              <a:rPr lang="cs-CZ" dirty="0"/>
              <a:t>)</a:t>
            </a:r>
          </a:p>
          <a:p>
            <a:r>
              <a:rPr lang="cs-CZ" dirty="0"/>
              <a:t>5 bonus </a:t>
            </a:r>
            <a:r>
              <a:rPr lang="cs-CZ" dirty="0" err="1"/>
              <a:t>points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650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65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– </a:t>
            </a:r>
            <a:r>
              <a:rPr lang="cs-CZ" dirty="0" err="1"/>
              <a:t>assumptions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Empirical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705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 in </a:t>
            </a:r>
            <a:r>
              <a:rPr lang="cs-CZ" dirty="0" err="1"/>
              <a:t>politics</a:t>
            </a:r>
            <a:r>
              <a:rPr lang="cs-CZ" dirty="0"/>
              <a:t> and </a:t>
            </a:r>
            <a:r>
              <a:rPr lang="cs-CZ" dirty="0" err="1"/>
              <a:t>why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?</a:t>
            </a:r>
          </a:p>
          <a:p>
            <a:r>
              <a:rPr lang="cs-CZ" dirty="0"/>
              <a:t>Media </a:t>
            </a:r>
            <a:r>
              <a:rPr lang="cs-CZ" dirty="0" err="1"/>
              <a:t>consumption</a:t>
            </a:r>
            <a:r>
              <a:rPr lang="cs-CZ" dirty="0"/>
              <a:t> (</a:t>
            </a:r>
            <a:r>
              <a:rPr lang="cs-CZ" dirty="0" err="1"/>
              <a:t>traditional</a:t>
            </a:r>
            <a:r>
              <a:rPr lang="cs-CZ" dirty="0"/>
              <a:t>, </a:t>
            </a:r>
            <a:r>
              <a:rPr lang="cs-CZ" dirty="0" err="1"/>
              <a:t>new</a:t>
            </a:r>
            <a:r>
              <a:rPr lang="cs-CZ" dirty="0"/>
              <a:t> media)</a:t>
            </a:r>
          </a:p>
          <a:p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campaigning</a:t>
            </a:r>
            <a:r>
              <a:rPr lang="cs-CZ" dirty="0"/>
              <a:t> – permanent </a:t>
            </a:r>
            <a:r>
              <a:rPr lang="cs-CZ" dirty="0" err="1"/>
              <a:t>campaigns</a:t>
            </a:r>
            <a:endParaRPr lang="cs-CZ" dirty="0"/>
          </a:p>
          <a:p>
            <a:r>
              <a:rPr lang="cs-CZ" dirty="0" err="1"/>
              <a:t>Individualization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society – </a:t>
            </a:r>
            <a:r>
              <a:rPr lang="cs-CZ" dirty="0" err="1"/>
              <a:t>weakening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party </a:t>
            </a:r>
            <a:r>
              <a:rPr lang="cs-CZ" dirty="0" err="1"/>
              <a:t>identification</a:t>
            </a:r>
            <a:r>
              <a:rPr lang="cs-CZ" dirty="0"/>
              <a:t> (more „</a:t>
            </a:r>
            <a:r>
              <a:rPr lang="cs-CZ" dirty="0" err="1"/>
              <a:t>goods</a:t>
            </a:r>
            <a:r>
              <a:rPr lang="cs-CZ" dirty="0"/>
              <a:t>“ </a:t>
            </a:r>
            <a:r>
              <a:rPr lang="cs-CZ" dirty="0" err="1"/>
              <a:t>available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electoral</a:t>
            </a:r>
            <a:r>
              <a:rPr lang="cs-CZ" dirty="0"/>
              <a:t> market)</a:t>
            </a:r>
          </a:p>
          <a:p>
            <a:r>
              <a:rPr lang="cs-CZ" dirty="0" err="1"/>
              <a:t>Framing</a:t>
            </a:r>
            <a:r>
              <a:rPr lang="cs-CZ" dirty="0"/>
              <a:t> –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framing</a:t>
            </a:r>
            <a:r>
              <a:rPr lang="cs-CZ" dirty="0"/>
              <a:t>?</a:t>
            </a:r>
          </a:p>
          <a:p>
            <a:r>
              <a:rPr lang="cs-CZ" dirty="0" err="1"/>
              <a:t>Priming</a:t>
            </a:r>
            <a:endParaRPr lang="cs-CZ" dirty="0"/>
          </a:p>
          <a:p>
            <a:r>
              <a:rPr lang="cs-CZ" dirty="0" err="1"/>
              <a:t>Cueing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40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Unprecedented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(and </a:t>
            </a:r>
            <a:r>
              <a:rPr lang="cs-CZ" dirty="0" err="1"/>
              <a:t>widespread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)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gets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media </a:t>
            </a:r>
            <a:r>
              <a:rPr lang="cs-CZ" dirty="0" err="1"/>
              <a:t>coverage</a:t>
            </a:r>
            <a:r>
              <a:rPr lang="cs-CZ" dirty="0"/>
              <a:t> -</a:t>
            </a:r>
            <a:r>
              <a:rPr lang="en-US" dirty="0"/>
              <a:t>&gt; people exposed to pop. communication </a:t>
            </a:r>
            <a:r>
              <a:rPr lang="cs-CZ" dirty="0"/>
              <a:t>(</a:t>
            </a:r>
            <a:r>
              <a:rPr lang="cs-CZ" dirty="0" err="1"/>
              <a:t>perhaps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to non-pop)</a:t>
            </a:r>
          </a:p>
          <a:p>
            <a:r>
              <a:rPr lang="cs-CZ" dirty="0"/>
              <a:t>Media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produce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- </a:t>
            </a:r>
            <a:r>
              <a:rPr lang="en-US" dirty="0"/>
              <a:t>&gt;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/</a:t>
            </a:r>
            <a:r>
              <a:rPr lang="cs-CZ" dirty="0" err="1"/>
              <a:t>discoursive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structures</a:t>
            </a:r>
            <a:endParaRPr lang="cs-CZ" dirty="0"/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018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1132</Words>
  <Application>Microsoft Office PowerPoint</Application>
  <PresentationFormat>Širokoúhlá obrazovka</PresentationFormat>
  <Paragraphs>135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Ideational approach to populism</vt:lpstr>
      <vt:lpstr>Populist communication style</vt:lpstr>
      <vt:lpstr>Content analysis</vt:lpstr>
      <vt:lpstr>Content analysis</vt:lpstr>
      <vt:lpstr>Bonus task</vt:lpstr>
      <vt:lpstr>Effects of populist communication</vt:lpstr>
      <vt:lpstr>Outline</vt:lpstr>
      <vt:lpstr>Political effects of communication</vt:lpstr>
      <vt:lpstr>Populist communication and its effects</vt:lpstr>
      <vt:lpstr>Populist content and effects of communication</vt:lpstr>
      <vt:lpstr>Areas affected by populist communication</vt:lpstr>
      <vt:lpstr>Effects of populist communication on voting</vt:lpstr>
      <vt:lpstr>Effects of populist communication on voting</vt:lpstr>
      <vt:lpstr>Effects of populist communication on voting</vt:lpstr>
      <vt:lpstr>Effects of populist communication on attitudes</vt:lpstr>
      <vt:lpstr>Prezentace aplikace PowerPoint</vt:lpstr>
      <vt:lpstr>Effects of populist communication on attitudes</vt:lpstr>
      <vt:lpstr>Effects of populist communication on attitudes</vt:lpstr>
      <vt:lpstr>Effects of populist communication on behavior</vt:lpstr>
      <vt:lpstr>Effects of populist communication on behavior</vt:lpstr>
      <vt:lpstr>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populist communication</dc:title>
  <dc:creator>Vlastimil Havlík</dc:creator>
  <cp:lastModifiedBy>Vlastimil Havlík</cp:lastModifiedBy>
  <cp:revision>25</cp:revision>
  <dcterms:created xsi:type="dcterms:W3CDTF">2021-04-10T16:00:06Z</dcterms:created>
  <dcterms:modified xsi:type="dcterms:W3CDTF">2022-10-11T09:58:28Z</dcterms:modified>
</cp:coreProperties>
</file>