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8" r:id="rId3"/>
    <p:sldId id="345" r:id="rId4"/>
    <p:sldId id="361" r:id="rId5"/>
    <p:sldId id="281" r:id="rId6"/>
    <p:sldId id="274" r:id="rId7"/>
    <p:sldId id="282" r:id="rId8"/>
    <p:sldId id="283" r:id="rId9"/>
    <p:sldId id="351" r:id="rId10"/>
    <p:sldId id="350" r:id="rId11"/>
    <p:sldId id="352" r:id="rId12"/>
    <p:sldId id="353" r:id="rId13"/>
    <p:sldId id="354" r:id="rId14"/>
    <p:sldId id="355" r:id="rId15"/>
    <p:sldId id="276" r:id="rId16"/>
    <p:sldId id="277" r:id="rId17"/>
    <p:sldId id="285" r:id="rId18"/>
    <p:sldId id="286" r:id="rId19"/>
    <p:sldId id="288" r:id="rId20"/>
    <p:sldId id="289" r:id="rId21"/>
    <p:sldId id="290" r:id="rId22"/>
    <p:sldId id="291" r:id="rId23"/>
    <p:sldId id="356" r:id="rId24"/>
    <p:sldId id="362" r:id="rId25"/>
    <p:sldId id="298" r:id="rId26"/>
    <p:sldId id="343" r:id="rId27"/>
    <p:sldId id="363" r:id="rId28"/>
    <p:sldId id="259" r:id="rId29"/>
    <p:sldId id="261" r:id="rId30"/>
    <p:sldId id="260" r:id="rId31"/>
    <p:sldId id="263" r:id="rId32"/>
    <p:sldId id="262" r:id="rId33"/>
    <p:sldId id="264" r:id="rId34"/>
    <p:sldId id="265" r:id="rId35"/>
    <p:sldId id="360" r:id="rId36"/>
  </p:sldIdLst>
  <p:sldSz cx="12192000" cy="6858000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224">
          <p15:clr>
            <a:srgbClr val="A4A3A4"/>
          </p15:clr>
        </p15:guide>
        <p15:guide id="4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8C78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17" autoAdjust="0"/>
    <p:restoredTop sz="76728" autoAdjust="0"/>
  </p:normalViewPr>
  <p:slideViewPr>
    <p:cSldViewPr snapToGrid="0">
      <p:cViewPr varScale="1">
        <p:scale>
          <a:sx n="67" d="100"/>
          <a:sy n="67" d="100"/>
        </p:scale>
        <p:origin x="350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380"/>
    </p:cViewPr>
  </p:sorterViewPr>
  <p:notesViewPr>
    <p:cSldViewPr snapToGrid="0">
      <p:cViewPr varScale="1">
        <p:scale>
          <a:sx n="86" d="100"/>
          <a:sy n="86" d="100"/>
        </p:scale>
        <p:origin x="-3762" y="-84"/>
      </p:cViewPr>
      <p:guideLst>
        <p:guide orient="horz" pos="2880"/>
        <p:guide pos="2160"/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noProof="0" dirty="0"/>
              <a:t>Chunks of these texts are then units of our analysis</a:t>
            </a:r>
            <a:r>
              <a:rPr lang="cs-CZ" baseline="0" noProof="0" dirty="0"/>
              <a:t>.</a:t>
            </a:r>
            <a:endParaRPr lang="en-GB" baseline="0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noProof="0" dirty="0"/>
              <a:t>These can be paragraphs…</a:t>
            </a:r>
            <a:endParaRPr lang="en-GB" noProof="0" dirty="0"/>
          </a:p>
          <a:p>
            <a:endParaRPr lang="en-GB" baseline="0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noProof="0" dirty="0"/>
              <a:t>…</a:t>
            </a:r>
            <a:r>
              <a:rPr lang="en-GB" baseline="0" noProof="0" dirty="0"/>
              <a:t>words</a:t>
            </a:r>
            <a:r>
              <a:rPr lang="cs-CZ" baseline="0" noProof="0" dirty="0"/>
              <a:t>…</a:t>
            </a:r>
            <a:endParaRPr lang="en-GB" baseline="0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noProof="0" dirty="0"/>
              <a:t>…</a:t>
            </a:r>
            <a:r>
              <a:rPr lang="en-GB" baseline="0" noProof="0" dirty="0"/>
              <a:t>entire texts (common in case of speeches)</a:t>
            </a:r>
            <a:r>
              <a:rPr lang="cs-CZ" baseline="0" noProof="0" dirty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noProof="0" dirty="0"/>
              <a:t>I</a:t>
            </a:r>
            <a:r>
              <a:rPr lang="en-GB" baseline="0" noProof="0" dirty="0"/>
              <a:t>n such case we talk about holistic grading approach in content analysis</a:t>
            </a:r>
            <a:r>
              <a:rPr lang="cs-CZ" baseline="0" noProof="0" dirty="0"/>
              <a:t>.</a:t>
            </a:r>
            <a:endParaRPr lang="en-GB" noProof="0" dirty="0"/>
          </a:p>
          <a:p>
            <a:endParaRPr lang="en-GB" baseline="0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Lets have</a:t>
            </a:r>
            <a:r>
              <a:rPr lang="en-GB" baseline="0" noProof="0" dirty="0"/>
              <a:t> a look at the article on content analysis you have been asked to read before the class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In their research,</a:t>
            </a:r>
            <a:r>
              <a:rPr lang="en-GB" baseline="0" noProof="0" dirty="0"/>
              <a:t>…</a:t>
            </a:r>
          </a:p>
          <a:p>
            <a:r>
              <a:rPr lang="en-GB" baseline="0" noProof="0" dirty="0"/>
              <a:t>They measure populism in election manifestos of political parties in these countries.</a:t>
            </a:r>
          </a:p>
          <a:p>
            <a:r>
              <a:rPr lang="en-GB" baseline="0" noProof="0" dirty="0"/>
              <a:t>And they try to identify people-centrism and anti-elitism in these party manifestos.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In classical content analysis they look at individual paragraphs in</a:t>
            </a:r>
            <a:r>
              <a:rPr lang="en-GB" baseline="0" noProof="0" dirty="0"/>
              <a:t> election manifestos.</a:t>
            </a:r>
          </a:p>
          <a:p>
            <a:r>
              <a:rPr lang="en-GB" baseline="0" noProof="0" dirty="0"/>
              <a:t>Only if both people-centrism and anti-elitism are identified in a paragraph, that paragraph is coded as populist.</a:t>
            </a:r>
          </a:p>
          <a:p>
            <a:r>
              <a:rPr lang="en-GB" baseline="0" noProof="0" dirty="0"/>
              <a:t>Therefore, the comparison of the degree of populism….</a:t>
            </a:r>
          </a:p>
          <a:p>
            <a:endParaRPr lang="en-GB" baseline="0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By people-centrism authors mean reference to the people.</a:t>
            </a:r>
          </a:p>
          <a:p>
            <a:r>
              <a:rPr lang="en-GB" noProof="0" dirty="0"/>
              <a:t>Coders</a:t>
            </a:r>
            <a:r>
              <a:rPr lang="en-GB" baseline="0" noProof="0" dirty="0"/>
              <a:t> provided with the list of words and combinations of words that may refer to the people, such as….</a:t>
            </a:r>
          </a:p>
          <a:p>
            <a:r>
              <a:rPr lang="en-GB" baseline="0" noProof="0" dirty="0"/>
              <a:t>Coders also asked to take into account the context – word we may not refer to the people but to the party.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By anti-elitism authors</a:t>
            </a:r>
            <a:r>
              <a:rPr lang="en-GB" baseline="0" noProof="0" dirty="0"/>
              <a:t> mean </a:t>
            </a:r>
            <a:r>
              <a:rPr lang="en-GB" baseline="0" noProof="0" dirty="0" err="1"/>
              <a:t>ciriticsm</a:t>
            </a:r>
            <a:r>
              <a:rPr lang="en-GB" baseline="0" noProof="0" dirty="0"/>
              <a:t> concerning the elite in general, not </a:t>
            </a:r>
            <a:r>
              <a:rPr lang="en-GB" baseline="0" noProof="0" dirty="0" err="1"/>
              <a:t>ciriticism</a:t>
            </a:r>
            <a:r>
              <a:rPr lang="en-GB" baseline="0" noProof="0" dirty="0"/>
              <a:t> of specific party or </a:t>
            </a:r>
            <a:r>
              <a:rPr lang="en-GB" baseline="0" noProof="0" dirty="0" err="1"/>
              <a:t>polician</a:t>
            </a:r>
            <a:r>
              <a:rPr lang="en-GB" baseline="0" noProof="0" dirty="0"/>
              <a:t>.</a:t>
            </a:r>
          </a:p>
          <a:p>
            <a:r>
              <a:rPr lang="en-GB" baseline="0" noProof="0" dirty="0"/>
              <a:t>Again, coders asked to take into account the context.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In computerised content analysis authors</a:t>
            </a:r>
            <a:r>
              <a:rPr lang="en-GB" baseline="0" noProof="0" dirty="0"/>
              <a:t> look at individual words in party manifestos</a:t>
            </a:r>
            <a:r>
              <a:rPr lang="cs-CZ" baseline="0" noProof="0" dirty="0"/>
              <a:t>.</a:t>
            </a:r>
            <a:endParaRPr lang="en-GB" baseline="0" noProof="0" dirty="0"/>
          </a:p>
          <a:p>
            <a:r>
              <a:rPr lang="en-GB" baseline="0" noProof="0" dirty="0"/>
              <a:t>Therefore, comparison of the degree of populism is based… in those manifestos</a:t>
            </a:r>
            <a:r>
              <a:rPr lang="cs-CZ" baseline="0" noProof="0" dirty="0"/>
              <a:t>.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aseline="0" noProof="0" dirty="0"/>
              <a:t>Authors developed their own dictionary.</a:t>
            </a:r>
            <a:endParaRPr lang="cs-CZ" baseline="0" noProof="0" dirty="0"/>
          </a:p>
          <a:p>
            <a:r>
              <a:rPr lang="en-GB" baseline="0" noProof="0" dirty="0"/>
              <a:t>Contains only words that refer to anti-elitism.</a:t>
            </a:r>
          </a:p>
          <a:p>
            <a:r>
              <a:rPr lang="en-GB" baseline="0" noProof="0" dirty="0"/>
              <a:t>They used party manifestos of populist parties not included in the analysis to identify those words.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Here you can see wha</a:t>
            </a:r>
            <a:r>
              <a:rPr lang="en-GB" baseline="0" noProof="0" dirty="0"/>
              <a:t>t a dictionary used in a computerised content analysis can look like.</a:t>
            </a:r>
          </a:p>
          <a:p>
            <a:r>
              <a:rPr lang="en-GB" baseline="0" noProof="0" dirty="0"/>
              <a:t>Star symbols next to each chunk.</a:t>
            </a:r>
          </a:p>
          <a:p>
            <a:r>
              <a:rPr lang="en-GB" baseline="0" noProof="0" dirty="0"/>
              <a:t>Means that such chunk can be followed or preceded by any letters.</a:t>
            </a:r>
          </a:p>
          <a:p>
            <a:r>
              <a:rPr lang="en-GB" baseline="0" noProof="0" dirty="0"/>
              <a:t>Why is it useful?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aseline="0" noProof="0" dirty="0"/>
              <a:t>Example: chunk corrupt* -&gt; not only word corrupt but also corruption, </a:t>
            </a:r>
            <a:r>
              <a:rPr lang="en-GB" baseline="0" noProof="0"/>
              <a:t>corrupted counted </a:t>
            </a:r>
            <a:r>
              <a:rPr lang="en-GB" baseline="0" noProof="0" dirty="0"/>
              <a:t>as indicator of populism in a text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300" dirty="0" err="1"/>
              <a:t>For</a:t>
            </a:r>
            <a:r>
              <a:rPr lang="cs-CZ" sz="1300" baseline="0" dirty="0"/>
              <a:t> </a:t>
            </a:r>
            <a:r>
              <a:rPr lang="cs-CZ" sz="1300" baseline="0" dirty="0" err="1"/>
              <a:t>this</a:t>
            </a:r>
            <a:r>
              <a:rPr lang="cs-CZ" sz="1300" baseline="0" dirty="0"/>
              <a:t> </a:t>
            </a:r>
            <a:r>
              <a:rPr lang="cs-CZ" sz="1300" baseline="0" dirty="0" err="1"/>
              <a:t>course</a:t>
            </a:r>
            <a:r>
              <a:rPr lang="cs-CZ" sz="1300" baseline="0" dirty="0"/>
              <a:t>, </a:t>
            </a:r>
            <a:r>
              <a:rPr lang="cs-CZ" sz="1300" baseline="0" dirty="0" err="1"/>
              <a:t>Global</a:t>
            </a:r>
            <a:r>
              <a:rPr lang="cs-CZ" sz="1300" baseline="0" dirty="0"/>
              <a:t> </a:t>
            </a:r>
            <a:r>
              <a:rPr lang="cs-CZ" sz="1300" baseline="0" dirty="0" err="1"/>
              <a:t>populism</a:t>
            </a:r>
            <a:r>
              <a:rPr lang="cs-CZ" sz="1300" baseline="0" dirty="0"/>
              <a:t> </a:t>
            </a:r>
            <a:r>
              <a:rPr lang="cs-CZ" sz="1300" baseline="0" dirty="0" err="1"/>
              <a:t>Database</a:t>
            </a:r>
            <a:r>
              <a:rPr lang="cs-CZ" sz="1300" baseline="0" dirty="0"/>
              <a:t> more </a:t>
            </a:r>
            <a:r>
              <a:rPr lang="cs-CZ" sz="1300" baseline="0" dirty="0" err="1"/>
              <a:t>usufl</a:t>
            </a:r>
            <a:endParaRPr lang="cs-CZ" sz="1300" baseline="0" dirty="0"/>
          </a:p>
          <a:p>
            <a:r>
              <a:rPr lang="cs-CZ" sz="1300" baseline="0" dirty="0" err="1"/>
              <a:t>Dataset</a:t>
            </a:r>
            <a:r>
              <a:rPr lang="cs-CZ" sz="1300" baseline="0" dirty="0"/>
              <a:t> </a:t>
            </a:r>
            <a:r>
              <a:rPr lang="cs-CZ" sz="1300" baseline="0" dirty="0" err="1"/>
              <a:t>contains</a:t>
            </a:r>
            <a:r>
              <a:rPr lang="cs-CZ" sz="1300" baseline="0" dirty="0"/>
              <a:t> data on </a:t>
            </a:r>
            <a:r>
              <a:rPr lang="cs-CZ" sz="1300" baseline="0" dirty="0" err="1"/>
              <a:t>measurement</a:t>
            </a:r>
            <a:r>
              <a:rPr lang="cs-CZ" sz="1300" baseline="0" dirty="0"/>
              <a:t> …..</a:t>
            </a:r>
          </a:p>
          <a:p>
            <a:r>
              <a:rPr lang="cs-CZ" sz="1300" baseline="0" dirty="0" err="1"/>
              <a:t>Holistic</a:t>
            </a:r>
            <a:r>
              <a:rPr lang="cs-CZ" sz="1300" baseline="0" dirty="0"/>
              <a:t> </a:t>
            </a:r>
            <a:r>
              <a:rPr lang="cs-CZ" sz="1300" baseline="0" dirty="0" err="1"/>
              <a:t>grading</a:t>
            </a:r>
            <a:r>
              <a:rPr lang="cs-CZ" sz="1300" baseline="0" dirty="0"/>
              <a:t> </a:t>
            </a:r>
            <a:r>
              <a:rPr lang="cs-CZ" sz="1300" baseline="0" dirty="0" err="1"/>
              <a:t>used</a:t>
            </a:r>
            <a:r>
              <a:rPr lang="cs-CZ" sz="1300" baseline="0" dirty="0"/>
              <a:t> – </a:t>
            </a:r>
            <a:r>
              <a:rPr lang="cs-CZ" sz="1300" baseline="0" dirty="0" err="1"/>
              <a:t>entire</a:t>
            </a:r>
            <a:r>
              <a:rPr lang="cs-CZ" sz="1300" baseline="0" dirty="0"/>
              <a:t> text – </a:t>
            </a:r>
            <a:r>
              <a:rPr lang="cs-CZ" sz="1300" baseline="0" dirty="0" err="1"/>
              <a:t>speech</a:t>
            </a:r>
            <a:r>
              <a:rPr lang="cs-CZ" sz="1300" baseline="0" dirty="0"/>
              <a:t> – </a:t>
            </a:r>
            <a:r>
              <a:rPr lang="cs-CZ" sz="1300" baseline="0" dirty="0" err="1"/>
              <a:t>one</a:t>
            </a:r>
            <a:r>
              <a:rPr lang="cs-CZ" sz="1300" baseline="0" dirty="0"/>
              <a:t> unit </a:t>
            </a:r>
            <a:r>
              <a:rPr lang="cs-CZ" sz="1300" baseline="0" dirty="0" err="1"/>
              <a:t>of</a:t>
            </a:r>
            <a:r>
              <a:rPr lang="cs-CZ" sz="1300" baseline="0" dirty="0"/>
              <a:t> analysis.</a:t>
            </a:r>
            <a:endParaRPr lang="cs-CZ" sz="1300" dirty="0"/>
          </a:p>
          <a:p>
            <a:endParaRPr lang="cs-CZ" sz="1300" dirty="0"/>
          </a:p>
          <a:p>
            <a:r>
              <a:rPr lang="en-GB" sz="1300" dirty="0"/>
              <a:t>Example of </a:t>
            </a:r>
            <a:r>
              <a:rPr lang="en-GB" sz="1300" dirty="0" err="1"/>
              <a:t>codeboo</a:t>
            </a:r>
            <a:r>
              <a:rPr lang="cs-CZ" sz="1300" dirty="0"/>
              <a:t>k</a:t>
            </a:r>
            <a:r>
              <a:rPr lang="en-GB" sz="1300" dirty="0"/>
              <a:t>.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There</a:t>
            </a:r>
            <a:r>
              <a:rPr lang="en-GB" baseline="0" noProof="0" dirty="0"/>
              <a:t> are two main types…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In</a:t>
            </a:r>
            <a:r>
              <a:rPr lang="en-GB" baseline="0" noProof="0" dirty="0"/>
              <a:t> a classical content analysis researchers first create a codebook, in which they specify what they mean by populism, how they want to measure/ code </a:t>
            </a:r>
            <a:r>
              <a:rPr lang="en-GB" baseline="0" noProof="0" dirty="0" err="1"/>
              <a:t>i</a:t>
            </a:r>
            <a:r>
              <a:rPr lang="cs-CZ" baseline="0" noProof="0" dirty="0" err="1"/>
              <a:t>t</a:t>
            </a:r>
            <a:r>
              <a:rPr lang="cs-CZ" baseline="0" noProof="0" dirty="0"/>
              <a:t>.</a:t>
            </a:r>
            <a:endParaRPr lang="en-GB" baseline="0" noProof="0" dirty="0"/>
          </a:p>
          <a:p>
            <a:r>
              <a:rPr lang="en-GB" baseline="0" noProof="0" dirty="0"/>
              <a:t>This codebook is then used by coders to analyse populism in texts of political actors – speeches of presidents, party manifestos etc.</a:t>
            </a:r>
          </a:p>
          <a:p>
            <a:r>
              <a:rPr lang="en-GB" baseline="0" noProof="0" dirty="0"/>
              <a:t>People do the analysis – referred to as human-coded approach</a:t>
            </a:r>
            <a:r>
              <a:rPr lang="cs-CZ" baseline="0" noProof="0" dirty="0"/>
              <a:t>.</a:t>
            </a:r>
            <a:endParaRPr lang="en-GB" baseline="0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In computerised</a:t>
            </a:r>
            <a:r>
              <a:rPr lang="en-GB" baseline="0" noProof="0" dirty="0"/>
              <a:t> content analysis researchers first create dictionary containing words/ phrases which are indicators of populism.</a:t>
            </a:r>
          </a:p>
          <a:p>
            <a:r>
              <a:rPr lang="en-GB" baseline="0" noProof="0" dirty="0"/>
              <a:t>Computer is then given both the texts of political actors in which populism should be measured and the dictionary</a:t>
            </a:r>
            <a:r>
              <a:rPr lang="cs-CZ" baseline="0" noProof="0" dirty="0"/>
              <a:t>.</a:t>
            </a:r>
            <a:endParaRPr lang="en-GB" baseline="0" noProof="0" dirty="0"/>
          </a:p>
          <a:p>
            <a:r>
              <a:rPr lang="en-GB" baseline="0" noProof="0" dirty="0"/>
              <a:t>Output is the proportions of populist words in those texts.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…election manifestos, speeches…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…debates, newspaper articles, but also Tweets or Facebook posts.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POLb1111 Populism and parties: Measurements of Populism 23.10.2019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en-US"/>
              <a:t>POLb1111 Populism and parties: Measurements of Populism 23.10.2019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1D826CB-0B0F-418C-B9F2-3FFBE770A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POLb1111 Populism and parties: Measurements of Populism 23.10.2019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9DF2E72C-C858-414F-A1B2-C08F96066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C188-4A85-4844-98A4-49EF49795049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9D1E-DB43-45FE-A4C3-E8BB53B44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35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POLb1111 Populism and parties: Measurements of Populism 23.10.2019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ndfonline.com/doi/abs/10.1080/01402382.2011.616665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verse.harvard.edu/dataset.xhtml?persistentId=doi:10.7910/DVN/LFTQEZ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and </a:t>
            </a:r>
            <a:r>
              <a:rPr lang="cs-CZ" dirty="0" err="1" smtClean="0"/>
              <a:t>measurement</a:t>
            </a:r>
            <a:endParaRPr lang="en-GB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err="1"/>
              <a:t>Populist</a:t>
            </a:r>
            <a:r>
              <a:rPr dirty="0"/>
              <a:t> </a:t>
            </a:r>
            <a:r>
              <a:rPr dirty="0" err="1"/>
              <a:t>political</a:t>
            </a:r>
            <a:r>
              <a:rPr dirty="0"/>
              <a:t> </a:t>
            </a:r>
            <a:r>
              <a:rPr dirty="0" err="1"/>
              <a:t>communication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r>
              <a:rPr lang="cs-CZ" dirty="0"/>
              <a:t>:</a:t>
            </a:r>
            <a:r>
              <a:rPr lang="en-GB" dirty="0"/>
              <a:t> units of analysis</a:t>
            </a:r>
            <a:endParaRPr lang="cs-CZ" dirty="0"/>
          </a:p>
        </p:txBody>
      </p:sp>
      <p:pic>
        <p:nvPicPr>
          <p:cNvPr id="13" name="Picture 6" descr="Související obrázek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63578" y="1756071"/>
            <a:ext cx="4637759" cy="3478319"/>
          </a:xfrm>
          <a:prstGeom prst="rect">
            <a:avLst/>
          </a:prstGeom>
          <a:noFill/>
        </p:spPr>
      </p:pic>
      <p:pic>
        <p:nvPicPr>
          <p:cNvPr id="14" name="Picture 8" descr="Výsledek obrázku pro trump twee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09685" y="1598617"/>
            <a:ext cx="5434490" cy="3622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>
              <a:solidFill>
                <a:schemeClr val="tx2"/>
              </a:solidFill>
            </a:endParaRPr>
          </a:p>
          <a:p>
            <a:pPr>
              <a:buNone/>
            </a:pPr>
            <a:endParaRPr lang="en-GB" b="1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n-GB" b="1" dirty="0">
                <a:solidFill>
                  <a:schemeClr val="tx2"/>
                </a:solidFill>
              </a:rPr>
              <a:t>units of analysis ≠ units of measurement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r>
              <a:rPr lang="cs-CZ" dirty="0"/>
              <a:t>:</a:t>
            </a:r>
            <a:r>
              <a:rPr lang="en-GB" dirty="0"/>
              <a:t> units of measurement</a:t>
            </a:r>
            <a:r>
              <a:rPr lang="cs-CZ" dirty="0"/>
              <a:t> 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b="1" dirty="0"/>
              <a:t>Donald Trump inauguration speech transcript</a:t>
            </a:r>
          </a:p>
          <a:p>
            <a:pPr>
              <a:buNone/>
            </a:pPr>
            <a:endParaRPr lang="en-GB" sz="18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68" y="2115436"/>
            <a:ext cx="5857875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Pravá složená závorka 7"/>
          <p:cNvSpPr/>
          <p:nvPr/>
        </p:nvSpPr>
        <p:spPr bwMode="auto">
          <a:xfrm>
            <a:off x="7017485" y="2137144"/>
            <a:ext cx="170120" cy="372140"/>
          </a:xfrm>
          <a:prstGeom prst="rightBrac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Pravá složená závorka 8"/>
          <p:cNvSpPr/>
          <p:nvPr/>
        </p:nvSpPr>
        <p:spPr bwMode="auto">
          <a:xfrm>
            <a:off x="7019789" y="3090437"/>
            <a:ext cx="170120" cy="372140"/>
          </a:xfrm>
          <a:prstGeom prst="rightBrac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Pravá složená závorka 11"/>
          <p:cNvSpPr/>
          <p:nvPr/>
        </p:nvSpPr>
        <p:spPr bwMode="auto">
          <a:xfrm>
            <a:off x="7025727" y="3616038"/>
            <a:ext cx="170120" cy="506037"/>
          </a:xfrm>
          <a:prstGeom prst="rightBrac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Pravá složená závorka 12"/>
          <p:cNvSpPr/>
          <p:nvPr/>
        </p:nvSpPr>
        <p:spPr bwMode="auto">
          <a:xfrm>
            <a:off x="7018639" y="2596738"/>
            <a:ext cx="170120" cy="372140"/>
          </a:xfrm>
          <a:prstGeom prst="rightBrac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366955" y="2078966"/>
            <a:ext cx="293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</a:t>
            </a:r>
            <a:endParaRPr lang="en-GB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364081" y="2541916"/>
            <a:ext cx="293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</a:t>
            </a:r>
            <a:endParaRPr lang="en-GB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369835" y="3091131"/>
            <a:ext cx="293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  <a:endParaRPr lang="en-GB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369834" y="3625969"/>
            <a:ext cx="293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r>
              <a:rPr lang="cs-CZ" dirty="0"/>
              <a:t>:</a:t>
            </a:r>
            <a:r>
              <a:rPr lang="en-GB" dirty="0"/>
              <a:t> units of measurement</a:t>
            </a:r>
            <a:r>
              <a:rPr lang="cs-CZ" dirty="0"/>
              <a:t> 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b="1" dirty="0"/>
              <a:t>Donald Trump inauguration speech transcript</a:t>
            </a:r>
          </a:p>
          <a:p>
            <a:pPr>
              <a:buNone/>
            </a:pPr>
            <a:endParaRPr lang="en-GB" sz="18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68" y="2115436"/>
            <a:ext cx="5857875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Přímá spojovací čára 8"/>
          <p:cNvCxnSpPr/>
          <p:nvPr/>
        </p:nvCxnSpPr>
        <p:spPr bwMode="auto">
          <a:xfrm>
            <a:off x="3459192" y="2393591"/>
            <a:ext cx="573058" cy="3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ovací čára 12"/>
          <p:cNvCxnSpPr/>
          <p:nvPr/>
        </p:nvCxnSpPr>
        <p:spPr bwMode="auto">
          <a:xfrm>
            <a:off x="6119842" y="2387241"/>
            <a:ext cx="573058" cy="3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ovací čára 13"/>
          <p:cNvCxnSpPr/>
          <p:nvPr/>
        </p:nvCxnSpPr>
        <p:spPr bwMode="auto">
          <a:xfrm>
            <a:off x="823942" y="3301641"/>
            <a:ext cx="573058" cy="3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ovací čára 14"/>
          <p:cNvCxnSpPr/>
          <p:nvPr/>
        </p:nvCxnSpPr>
        <p:spPr bwMode="auto">
          <a:xfrm>
            <a:off x="1712942" y="3301641"/>
            <a:ext cx="573058" cy="3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ovací čára 15"/>
          <p:cNvCxnSpPr/>
          <p:nvPr/>
        </p:nvCxnSpPr>
        <p:spPr bwMode="auto">
          <a:xfrm>
            <a:off x="4195792" y="3511191"/>
            <a:ext cx="573058" cy="3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r>
              <a:rPr lang="cs-CZ" dirty="0"/>
              <a:t>:</a:t>
            </a:r>
            <a:r>
              <a:rPr lang="en-GB" dirty="0"/>
              <a:t> units of measurement</a:t>
            </a:r>
            <a:r>
              <a:rPr lang="cs-CZ" dirty="0"/>
              <a:t> 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b="1" dirty="0"/>
              <a:t>Donald Trump inauguration speech transcript</a:t>
            </a:r>
          </a:p>
          <a:p>
            <a:pPr>
              <a:buNone/>
            </a:pPr>
            <a:endParaRPr lang="en-GB" sz="18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68" y="2115436"/>
            <a:ext cx="5857875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ravá složená závorka 6"/>
          <p:cNvSpPr/>
          <p:nvPr/>
        </p:nvSpPr>
        <p:spPr bwMode="auto">
          <a:xfrm>
            <a:off x="6952890" y="2199736"/>
            <a:ext cx="370935" cy="3761117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435968" y="3830129"/>
            <a:ext cx="293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 in practise</a:t>
            </a:r>
            <a:endParaRPr lang="cs-CZ" sz="48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GB" sz="2400" dirty="0" err="1"/>
              <a:t>Rooduijn</a:t>
            </a:r>
            <a:r>
              <a:rPr lang="en-GB" sz="2400" dirty="0"/>
              <a:t> , M</a:t>
            </a:r>
            <a:r>
              <a:rPr lang="cs-CZ" sz="2400" dirty="0"/>
              <a:t>.</a:t>
            </a:r>
            <a:r>
              <a:rPr lang="en-GB" sz="2400" dirty="0"/>
              <a:t> &amp; </a:t>
            </a:r>
            <a:r>
              <a:rPr lang="en-GB" sz="2400" dirty="0" err="1"/>
              <a:t>Pauwels</a:t>
            </a:r>
            <a:r>
              <a:rPr lang="en-GB" sz="2400" dirty="0"/>
              <a:t>, T. 2011. “Measuring Populism: Comparing Two Methods of Content Analysis.” West European Politics 34(6), 1272–1283, online </a:t>
            </a:r>
            <a:r>
              <a:rPr lang="en-GB" sz="2400" u="sng" dirty="0">
                <a:hlinkClick r:id="rId3"/>
              </a:rPr>
              <a:t>https://www.tandfonline.com/doi/abs/10.1080/01402382.2011.616665</a:t>
            </a:r>
            <a:r>
              <a:rPr lang="cs-CZ" sz="2400" dirty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en-GB" dirty="0"/>
              <a:t>authors use both </a:t>
            </a:r>
            <a:r>
              <a:rPr lang="en-GB" b="1" dirty="0">
                <a:solidFill>
                  <a:schemeClr val="tx2"/>
                </a:solidFill>
              </a:rPr>
              <a:t>classical and computerised content analysis </a:t>
            </a:r>
            <a:r>
              <a:rPr lang="en-GB" dirty="0"/>
              <a:t>to measure and compare the degree of </a:t>
            </a:r>
            <a:r>
              <a:rPr lang="en-GB" b="1" dirty="0">
                <a:solidFill>
                  <a:schemeClr val="tx2"/>
                </a:solidFill>
              </a:rPr>
              <a:t>populism of political parties</a:t>
            </a:r>
            <a:r>
              <a:rPr lang="en-GB" dirty="0"/>
              <a:t> in the </a:t>
            </a:r>
            <a:r>
              <a:rPr lang="cs-CZ" dirty="0"/>
              <a:t>UK</a:t>
            </a:r>
            <a:r>
              <a:rPr lang="en-GB" dirty="0"/>
              <a:t>, the Netherlands, Germany and Italy</a:t>
            </a:r>
            <a:endParaRPr lang="cs-CZ" dirty="0"/>
          </a:p>
          <a:p>
            <a:pPr lvl="0">
              <a:lnSpc>
                <a:spcPct val="100000"/>
              </a:lnSpc>
            </a:pPr>
            <a:endParaRPr lang="cs-CZ" dirty="0"/>
          </a:p>
          <a:p>
            <a:pPr lvl="0">
              <a:lnSpc>
                <a:spcPct val="100000"/>
              </a:lnSpc>
            </a:pPr>
            <a:r>
              <a:rPr lang="en-GB" dirty="0"/>
              <a:t>units of analysis: </a:t>
            </a:r>
            <a:r>
              <a:rPr lang="en-GB" b="1" dirty="0">
                <a:solidFill>
                  <a:schemeClr val="tx2"/>
                </a:solidFill>
              </a:rPr>
              <a:t>election manifestos</a:t>
            </a:r>
            <a:endParaRPr lang="cs-CZ" b="1" dirty="0">
              <a:solidFill>
                <a:schemeClr val="tx2"/>
              </a:solidFill>
            </a:endParaRPr>
          </a:p>
          <a:p>
            <a:pPr lvl="0">
              <a:lnSpc>
                <a:spcPct val="100000"/>
              </a:lnSpc>
            </a:pPr>
            <a:r>
              <a:rPr lang="en-GB" dirty="0"/>
              <a:t>core components of populism: people-centrism, anti-elitism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err="1"/>
              <a:t>Rooduijn</a:t>
            </a:r>
            <a:r>
              <a:rPr lang="cs-CZ" dirty="0"/>
              <a:t> </a:t>
            </a:r>
            <a:r>
              <a:rPr lang="en-GB" dirty="0"/>
              <a:t>&amp; </a:t>
            </a:r>
            <a:r>
              <a:rPr lang="en-GB" dirty="0" err="1"/>
              <a:t>Pauwels</a:t>
            </a:r>
            <a:r>
              <a:rPr lang="en-GB" dirty="0"/>
              <a:t> 2011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 in practise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u="sng" dirty="0">
                <a:solidFill>
                  <a:schemeClr val="tx2"/>
                </a:solidFill>
              </a:rPr>
              <a:t>Classical</a:t>
            </a:r>
            <a:r>
              <a:rPr lang="en-GB" dirty="0"/>
              <a:t> content analysis</a:t>
            </a:r>
            <a:endParaRPr lang="cs-CZ" dirty="0"/>
          </a:p>
          <a:p>
            <a:pPr lvl="0"/>
            <a:r>
              <a:rPr lang="en-GB" dirty="0"/>
              <a:t>units of measurement: </a:t>
            </a:r>
            <a:r>
              <a:rPr lang="en-GB" b="1" dirty="0">
                <a:solidFill>
                  <a:schemeClr val="tx2"/>
                </a:solidFill>
              </a:rPr>
              <a:t>paragraph </a:t>
            </a:r>
            <a:endParaRPr lang="cs-CZ" b="1" dirty="0">
              <a:solidFill>
                <a:schemeClr val="tx2"/>
              </a:solidFill>
            </a:endParaRPr>
          </a:p>
          <a:p>
            <a:pPr lvl="1"/>
            <a:r>
              <a:rPr lang="en-GB" dirty="0">
                <a:sym typeface="Wingdings" pitchFamily="2" charset="2"/>
              </a:rPr>
              <a:t></a:t>
            </a:r>
            <a:r>
              <a:rPr lang="en-GB" dirty="0"/>
              <a:t> comparison of the degree of populism among parties based on % of populist paragraphs in their manifestos</a:t>
            </a:r>
            <a:endParaRPr lang="cs-CZ" dirty="0"/>
          </a:p>
          <a:p>
            <a:pPr lvl="1"/>
            <a:r>
              <a:rPr lang="en-GB" dirty="0"/>
              <a:t>paragraphs in which both people-centrism and anti-elitism were present selected as populist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err="1"/>
              <a:t>Rooduijn</a:t>
            </a:r>
            <a:r>
              <a:rPr lang="cs-CZ" dirty="0"/>
              <a:t> </a:t>
            </a:r>
            <a:r>
              <a:rPr lang="en-GB" dirty="0"/>
              <a:t>&amp; </a:t>
            </a:r>
            <a:r>
              <a:rPr lang="en-GB" dirty="0" err="1"/>
              <a:t>Pauwels</a:t>
            </a:r>
            <a:r>
              <a:rPr lang="en-GB" dirty="0"/>
              <a:t> 2011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 in practise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" indent="-14288">
              <a:lnSpc>
                <a:spcPct val="100000"/>
              </a:lnSpc>
              <a:buNone/>
            </a:pPr>
            <a:r>
              <a:rPr lang="en-GB" dirty="0"/>
              <a:t>Classical content analysis</a:t>
            </a:r>
            <a:r>
              <a:rPr lang="cs-CZ" dirty="0"/>
              <a:t>: </a:t>
            </a:r>
            <a:r>
              <a:rPr lang="en-GB" dirty="0"/>
              <a:t>operationalisation of the core components of populism</a:t>
            </a:r>
            <a:endParaRPr lang="cs-CZ" dirty="0"/>
          </a:p>
          <a:p>
            <a:pPr marL="85725" indent="-14288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en-GB" b="1" dirty="0">
                <a:solidFill>
                  <a:schemeClr val="tx2"/>
                </a:solidFill>
              </a:rPr>
              <a:t>people-centrism</a:t>
            </a:r>
            <a:r>
              <a:rPr lang="en-GB" dirty="0"/>
              <a:t>: “Do the authors of the manifesto refer to the people?”</a:t>
            </a:r>
            <a:endParaRPr lang="cs-CZ" dirty="0"/>
          </a:p>
          <a:p>
            <a:pPr lvl="1"/>
            <a:r>
              <a:rPr lang="en-GB" sz="2100" dirty="0"/>
              <a:t>examination of every possible </a:t>
            </a:r>
            <a:r>
              <a:rPr lang="en-GB" sz="2100" b="1" dirty="0">
                <a:solidFill>
                  <a:schemeClr val="tx2"/>
                </a:solidFill>
              </a:rPr>
              <a:t>reference to the people </a:t>
            </a:r>
            <a:r>
              <a:rPr lang="en-GB" sz="2100" dirty="0"/>
              <a:t>(citizens, our country, society, we the people, etc.)</a:t>
            </a:r>
            <a:endParaRPr lang="cs-CZ" sz="2100" dirty="0"/>
          </a:p>
          <a:p>
            <a:pPr lvl="2"/>
            <a:r>
              <a:rPr lang="en-GB" sz="1600" dirty="0"/>
              <a:t>list of words and combinations of words that could refer to the people:  people, citizen(s), community, society, public, population, nation(al), all of us, each of us, everyone, our, we, voter(s), electorate, referenda, direct democracy, public opinion, country, specific country (depending of course on the country under analysis</a:t>
            </a:r>
            <a:endParaRPr lang="cs-CZ" sz="1600" dirty="0"/>
          </a:p>
          <a:p>
            <a:pPr lvl="1"/>
            <a:r>
              <a:rPr lang="en-GB" sz="2100" dirty="0"/>
              <a:t>interpretation of the broader </a:t>
            </a:r>
            <a:r>
              <a:rPr lang="en-GB" sz="2100" b="1" dirty="0">
                <a:solidFill>
                  <a:schemeClr val="tx2"/>
                </a:solidFill>
              </a:rPr>
              <a:t>context</a:t>
            </a:r>
            <a:endParaRPr lang="cs-CZ" sz="21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err="1"/>
              <a:t>Rooduijn</a:t>
            </a:r>
            <a:r>
              <a:rPr lang="cs-CZ" dirty="0"/>
              <a:t> </a:t>
            </a:r>
            <a:r>
              <a:rPr lang="en-GB" dirty="0"/>
              <a:t>&amp; </a:t>
            </a:r>
            <a:r>
              <a:rPr lang="en-GB" dirty="0" err="1"/>
              <a:t>Pauwels</a:t>
            </a:r>
            <a:r>
              <a:rPr lang="en-GB" dirty="0"/>
              <a:t> 2011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 in practise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" indent="-14288">
              <a:lnSpc>
                <a:spcPct val="100000"/>
              </a:lnSpc>
              <a:buNone/>
            </a:pPr>
            <a:r>
              <a:rPr lang="en-GB" dirty="0"/>
              <a:t>Classical content analysis</a:t>
            </a:r>
            <a:r>
              <a:rPr lang="cs-CZ" dirty="0"/>
              <a:t>: </a:t>
            </a:r>
            <a:r>
              <a:rPr lang="en-GB" dirty="0"/>
              <a:t>operationalisation of the core components of populism</a:t>
            </a:r>
            <a:endParaRPr lang="cs-CZ" dirty="0"/>
          </a:p>
          <a:p>
            <a:pPr marL="85725" indent="-14288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en-GB" b="1" dirty="0">
                <a:solidFill>
                  <a:schemeClr val="tx2"/>
                </a:solidFill>
              </a:rPr>
              <a:t>anti-elitism</a:t>
            </a:r>
            <a:r>
              <a:rPr lang="en-GB" dirty="0"/>
              <a:t>: “Do the authors of the manifesto criticise elites?”</a:t>
            </a:r>
            <a:endParaRPr lang="cs-CZ" dirty="0"/>
          </a:p>
          <a:p>
            <a:pPr lvl="1"/>
            <a:r>
              <a:rPr lang="en-US" sz="2100" dirty="0"/>
              <a:t>focus on criticism concerning the </a:t>
            </a:r>
            <a:r>
              <a:rPr lang="en-US" sz="2100" b="1" dirty="0">
                <a:solidFill>
                  <a:schemeClr val="tx2"/>
                </a:solidFill>
              </a:rPr>
              <a:t>elite in general </a:t>
            </a:r>
            <a:r>
              <a:rPr lang="en-US" sz="2100" dirty="0"/>
              <a:t>(critique on a specific party/ politician not coded)</a:t>
            </a:r>
            <a:endParaRPr lang="cs-CZ" sz="2100" dirty="0"/>
          </a:p>
          <a:p>
            <a:pPr lvl="1"/>
            <a:r>
              <a:rPr lang="en-GB" sz="2100" dirty="0"/>
              <a:t>interpretation of the broader context</a:t>
            </a:r>
            <a:endParaRPr lang="cs-CZ" sz="21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err="1"/>
              <a:t>Rooduijn</a:t>
            </a:r>
            <a:r>
              <a:rPr lang="cs-CZ" dirty="0"/>
              <a:t> </a:t>
            </a:r>
            <a:r>
              <a:rPr lang="en-GB" dirty="0"/>
              <a:t>&amp; </a:t>
            </a:r>
            <a:r>
              <a:rPr lang="en-GB" dirty="0" err="1"/>
              <a:t>Pauwels</a:t>
            </a:r>
            <a:r>
              <a:rPr lang="en-GB" dirty="0"/>
              <a:t> 2011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 in practise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720000" y="731430"/>
            <a:ext cx="10753200" cy="451576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ideational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to </a:t>
            </a:r>
            <a:r>
              <a:rPr lang="cs-CZ" dirty="0" err="1"/>
              <a:t>populism</a:t>
            </a:r>
            <a:r>
              <a:rPr lang="cs-CZ" dirty="0"/>
              <a:t> + 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style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" indent="-14288" algn="just">
              <a:lnSpc>
                <a:spcPct val="100000"/>
              </a:lnSpc>
              <a:buNone/>
            </a:pPr>
            <a:endParaRPr lang="cs-CZ" i="1" dirty="0"/>
          </a:p>
          <a:p>
            <a:pPr marL="85725" indent="-14288" algn="just">
              <a:lnSpc>
                <a:spcPct val="100000"/>
              </a:lnSpc>
              <a:buNone/>
            </a:pPr>
            <a:r>
              <a:rPr lang="en-GB" i="1" dirty="0"/>
              <a:t>Populism is “a </a:t>
            </a:r>
            <a:r>
              <a:rPr lang="en-GB" b="1" i="1" dirty="0">
                <a:solidFill>
                  <a:schemeClr val="tx2"/>
                </a:solidFill>
              </a:rPr>
              <a:t>thin-</a:t>
            </a:r>
            <a:r>
              <a:rPr lang="en-GB" b="1" i="1" dirty="0" err="1">
                <a:solidFill>
                  <a:schemeClr val="tx2"/>
                </a:solidFill>
              </a:rPr>
              <a:t>centered</a:t>
            </a:r>
            <a:r>
              <a:rPr lang="en-GB" b="1" i="1" dirty="0">
                <a:solidFill>
                  <a:schemeClr val="tx2"/>
                </a:solidFill>
              </a:rPr>
              <a:t> ideology </a:t>
            </a:r>
            <a:r>
              <a:rPr lang="en-GB" i="1" dirty="0"/>
              <a:t>that considers society to be ultimately separated into two homogeneous and antagonistic camps, </a:t>
            </a:r>
            <a:r>
              <a:rPr lang="en-GB" b="1" i="1" dirty="0">
                <a:solidFill>
                  <a:schemeClr val="tx2"/>
                </a:solidFill>
              </a:rPr>
              <a:t>“the pure people” versus “the corrupt elite”</a:t>
            </a:r>
            <a:r>
              <a:rPr lang="cs-CZ" b="1" i="1" dirty="0">
                <a:solidFill>
                  <a:schemeClr val="tx2"/>
                </a:solidFill>
              </a:rPr>
              <a:t>,</a:t>
            </a:r>
            <a:r>
              <a:rPr lang="en-GB" b="1" i="1" dirty="0">
                <a:solidFill>
                  <a:schemeClr val="tx2"/>
                </a:solidFill>
              </a:rPr>
              <a:t> </a:t>
            </a:r>
            <a:r>
              <a:rPr lang="en-GB" i="1" dirty="0"/>
              <a:t>and which argues that politics should be an expression of the </a:t>
            </a:r>
            <a:r>
              <a:rPr lang="en-GB" b="1" i="1" dirty="0" err="1">
                <a:solidFill>
                  <a:schemeClr val="tx2"/>
                </a:solidFill>
              </a:rPr>
              <a:t>volonté</a:t>
            </a:r>
            <a:r>
              <a:rPr lang="en-GB" b="1" i="1" dirty="0">
                <a:solidFill>
                  <a:schemeClr val="tx2"/>
                </a:solidFill>
              </a:rPr>
              <a:t> </a:t>
            </a:r>
            <a:r>
              <a:rPr lang="en-GB" b="1" i="1" dirty="0" err="1">
                <a:solidFill>
                  <a:schemeClr val="tx2"/>
                </a:solidFill>
              </a:rPr>
              <a:t>générale</a:t>
            </a:r>
            <a:r>
              <a:rPr lang="en-GB" i="1" dirty="0"/>
              <a:t> (general will) of the people.” </a:t>
            </a:r>
            <a:endParaRPr lang="cs-CZ" i="1" dirty="0"/>
          </a:p>
          <a:p>
            <a:pPr marL="85725" indent="-14288" algn="r">
              <a:lnSpc>
                <a:spcPct val="100000"/>
              </a:lnSpc>
              <a:buNone/>
            </a:pPr>
            <a:endParaRPr lang="cs-CZ" i="1" dirty="0"/>
          </a:p>
          <a:p>
            <a:pPr marL="85725" indent="-14288" algn="r">
              <a:lnSpc>
                <a:spcPct val="100000"/>
              </a:lnSpc>
              <a:buNone/>
            </a:pPr>
            <a:r>
              <a:rPr lang="en-GB" dirty="0"/>
              <a:t>(</a:t>
            </a:r>
            <a:r>
              <a:rPr lang="en-GB" dirty="0" err="1"/>
              <a:t>Mudde</a:t>
            </a:r>
            <a:r>
              <a:rPr lang="en-GB" dirty="0"/>
              <a:t> 2004: 543).</a:t>
            </a:r>
          </a:p>
          <a:p>
            <a:pPr algn="just">
              <a:lnSpc>
                <a:spcPct val="100000"/>
              </a:lnSpc>
            </a:pPr>
            <a:endParaRPr lang="en-GB" dirty="0"/>
          </a:p>
          <a:p>
            <a:pPr algn="just">
              <a:lnSpc>
                <a:spcPct val="100000"/>
              </a:lnSpc>
            </a:pP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u="sng" dirty="0">
                <a:solidFill>
                  <a:schemeClr val="tx2"/>
                </a:solidFill>
              </a:rPr>
              <a:t>Computerised</a:t>
            </a:r>
            <a:r>
              <a:rPr lang="en-GB" dirty="0"/>
              <a:t> content analysis</a:t>
            </a:r>
            <a:endParaRPr lang="cs-CZ" dirty="0"/>
          </a:p>
          <a:p>
            <a:pPr lvl="0"/>
            <a:r>
              <a:rPr lang="en-GB" dirty="0"/>
              <a:t>units of measurement: </a:t>
            </a:r>
            <a:r>
              <a:rPr lang="en-GB" b="1" dirty="0">
                <a:solidFill>
                  <a:schemeClr val="tx2"/>
                </a:solidFill>
              </a:rPr>
              <a:t>words</a:t>
            </a:r>
            <a:endParaRPr lang="cs-CZ" b="1" dirty="0">
              <a:solidFill>
                <a:schemeClr val="tx2"/>
              </a:solidFill>
            </a:endParaRPr>
          </a:p>
          <a:p>
            <a:pPr lvl="1"/>
            <a:r>
              <a:rPr lang="en-GB" dirty="0">
                <a:sym typeface="Wingdings" pitchFamily="2" charset="2"/>
              </a:rPr>
              <a:t></a:t>
            </a:r>
            <a:r>
              <a:rPr lang="en-GB" dirty="0"/>
              <a:t> comparison of the degree of populism among parties based on % of populist words (words considered populism)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err="1"/>
              <a:t>Rooduijn</a:t>
            </a:r>
            <a:r>
              <a:rPr lang="cs-CZ" dirty="0"/>
              <a:t> </a:t>
            </a:r>
            <a:r>
              <a:rPr lang="en-GB" dirty="0"/>
              <a:t>&amp; </a:t>
            </a:r>
            <a:r>
              <a:rPr lang="en-GB" dirty="0" err="1"/>
              <a:t>Pauwels</a:t>
            </a:r>
            <a:r>
              <a:rPr lang="en-GB" dirty="0"/>
              <a:t> 2011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 in practise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" indent="-14288">
              <a:lnSpc>
                <a:spcPct val="100000"/>
              </a:lnSpc>
              <a:buNone/>
            </a:pPr>
            <a:r>
              <a:rPr lang="en-GB" dirty="0"/>
              <a:t>Computerised content analysis</a:t>
            </a:r>
            <a:r>
              <a:rPr lang="cs-CZ" dirty="0"/>
              <a:t>: </a:t>
            </a:r>
            <a:r>
              <a:rPr lang="en-GB" dirty="0"/>
              <a:t>operationalisation of the core components of populism</a:t>
            </a:r>
            <a:endParaRPr lang="cs-CZ" dirty="0"/>
          </a:p>
          <a:p>
            <a:pPr marL="85725" indent="-14288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en-GB" dirty="0"/>
              <a:t>focus only on words that refer to </a:t>
            </a:r>
            <a:r>
              <a:rPr lang="en-GB" b="1" dirty="0">
                <a:solidFill>
                  <a:schemeClr val="tx2"/>
                </a:solidFill>
              </a:rPr>
              <a:t>anti-elitism</a:t>
            </a:r>
            <a:endParaRPr lang="cs-CZ" b="1" dirty="0">
              <a:solidFill>
                <a:schemeClr val="tx2"/>
              </a:solidFill>
            </a:endParaRPr>
          </a:p>
          <a:p>
            <a:pPr lvl="1"/>
            <a:r>
              <a:rPr lang="en-US" sz="2100" dirty="0"/>
              <a:t>measurement of people-centrism by means of individual words </a:t>
            </a:r>
            <a:r>
              <a:rPr lang="en-US" sz="2100" dirty="0" err="1"/>
              <a:t>i</a:t>
            </a:r>
            <a:r>
              <a:rPr lang="cs-CZ" sz="2100" dirty="0"/>
              <a:t>s</a:t>
            </a:r>
            <a:r>
              <a:rPr lang="en-US" sz="2100" dirty="0"/>
              <a:t> nearly impossible (words we and our often mentioned not in reference to the people, but to the political party)</a:t>
            </a:r>
            <a:endParaRPr lang="cs-CZ" sz="2100" dirty="0"/>
          </a:p>
          <a:p>
            <a:pPr>
              <a:lnSpc>
                <a:spcPct val="100000"/>
              </a:lnSpc>
            </a:pPr>
            <a:r>
              <a:rPr lang="en-US" dirty="0"/>
              <a:t>selection of words </a:t>
            </a:r>
            <a:r>
              <a:rPr lang="en-GB" dirty="0"/>
              <a:t>into </a:t>
            </a:r>
            <a:r>
              <a:rPr lang="en-GB" b="1" dirty="0">
                <a:solidFill>
                  <a:schemeClr val="tx2"/>
                </a:solidFill>
              </a:rPr>
              <a:t>dictionary</a:t>
            </a:r>
            <a:r>
              <a:rPr lang="en-GB" dirty="0"/>
              <a:t> </a:t>
            </a:r>
            <a:r>
              <a:rPr lang="en-US" dirty="0"/>
              <a:t>based on both empirical and theoretical reasoning</a:t>
            </a:r>
            <a:endParaRPr lang="cs-CZ" dirty="0"/>
          </a:p>
          <a:p>
            <a:pPr lvl="1"/>
            <a:r>
              <a:rPr lang="en-GB" sz="2100" dirty="0"/>
              <a:t>election manifestos of populist parties not analysed in this study used to make list of words that such parties have used to express their negativity towards elites</a:t>
            </a:r>
            <a:endParaRPr lang="en-US" sz="2100" dirty="0"/>
          </a:p>
          <a:p>
            <a:pPr lvl="1"/>
            <a:endParaRPr lang="cs-CZ" sz="21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err="1"/>
              <a:t>Rooduijn</a:t>
            </a:r>
            <a:r>
              <a:rPr lang="cs-CZ" dirty="0"/>
              <a:t> </a:t>
            </a:r>
            <a:r>
              <a:rPr lang="en-GB" dirty="0"/>
              <a:t>&amp; </a:t>
            </a:r>
            <a:r>
              <a:rPr lang="en-GB" dirty="0" err="1"/>
              <a:t>Pauwels</a:t>
            </a:r>
            <a:r>
              <a:rPr lang="en-GB" dirty="0"/>
              <a:t> 2011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 in practise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err="1"/>
              <a:t>Rooduijn</a:t>
            </a:r>
            <a:r>
              <a:rPr lang="cs-CZ" dirty="0"/>
              <a:t> </a:t>
            </a:r>
            <a:r>
              <a:rPr lang="en-GB" dirty="0"/>
              <a:t>&amp; </a:t>
            </a:r>
            <a:r>
              <a:rPr lang="en-GB" dirty="0" err="1"/>
              <a:t>Pauwels</a:t>
            </a:r>
            <a:r>
              <a:rPr lang="en-GB" dirty="0"/>
              <a:t> 2011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 in practise</a:t>
            </a:r>
            <a:endParaRPr lang="cs-CZ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90125" y="1692275"/>
            <a:ext cx="7213338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err="1"/>
              <a:t>Rooduijn</a:t>
            </a:r>
            <a:r>
              <a:rPr lang="cs-CZ" dirty="0"/>
              <a:t> </a:t>
            </a:r>
            <a:r>
              <a:rPr lang="en-GB" dirty="0"/>
              <a:t>&amp; </a:t>
            </a:r>
            <a:r>
              <a:rPr lang="en-GB" dirty="0" err="1"/>
              <a:t>Pauwels</a:t>
            </a:r>
            <a:r>
              <a:rPr lang="en-GB" dirty="0"/>
              <a:t> 2011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 in practise</a:t>
            </a:r>
            <a:endParaRPr lang="cs-CZ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90125" y="1726781"/>
            <a:ext cx="7213338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Šipka dolů 7"/>
          <p:cNvSpPr/>
          <p:nvPr/>
        </p:nvSpPr>
        <p:spPr bwMode="auto">
          <a:xfrm rot="16200000">
            <a:off x="4239569" y="2819994"/>
            <a:ext cx="579863" cy="1260088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5184475" y="3329796"/>
            <a:ext cx="672860" cy="20703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Dictionary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  <a:p>
            <a:r>
              <a:rPr lang="cs-CZ" dirty="0" err="1"/>
              <a:t>Automated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r>
              <a:rPr lang="cs-CZ" dirty="0" err="1"/>
              <a:t>Words</a:t>
            </a:r>
            <a:r>
              <a:rPr lang="cs-CZ" dirty="0"/>
              <a:t> in </a:t>
            </a:r>
            <a:r>
              <a:rPr lang="cs-CZ" dirty="0" err="1"/>
              <a:t>context</a:t>
            </a:r>
            <a:endParaRPr lang="cs-CZ" dirty="0"/>
          </a:p>
          <a:p>
            <a:r>
              <a:rPr lang="cs-CZ" dirty="0" err="1"/>
              <a:t>Broader</a:t>
            </a:r>
            <a:r>
              <a:rPr lang="cs-CZ" dirty="0"/>
              <a:t> </a:t>
            </a:r>
            <a:r>
              <a:rPr lang="cs-CZ" dirty="0" err="1"/>
              <a:t>dictionary</a:t>
            </a:r>
            <a:endParaRPr lang="cs-CZ" dirty="0"/>
          </a:p>
          <a:p>
            <a:r>
              <a:rPr lang="cs-CZ" dirty="0" err="1"/>
              <a:t>Parameters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dictionary</a:t>
            </a:r>
            <a:r>
              <a:rPr lang="cs-CZ" dirty="0"/>
              <a:t>: </a:t>
            </a:r>
            <a:r>
              <a:rPr lang="cs-CZ" dirty="0" err="1"/>
              <a:t>recall</a:t>
            </a:r>
            <a:r>
              <a:rPr lang="cs-CZ" dirty="0"/>
              <a:t> (</a:t>
            </a:r>
            <a:r>
              <a:rPr lang="cs-CZ" dirty="0" err="1"/>
              <a:t>avoid</a:t>
            </a:r>
            <a:r>
              <a:rPr lang="cs-CZ" dirty="0"/>
              <a:t> </a:t>
            </a:r>
            <a:r>
              <a:rPr lang="cs-CZ" dirty="0" err="1"/>
              <a:t>false</a:t>
            </a:r>
            <a:r>
              <a:rPr lang="cs-CZ" dirty="0"/>
              <a:t> </a:t>
            </a:r>
            <a:r>
              <a:rPr lang="cs-CZ" dirty="0" err="1"/>
              <a:t>negatives</a:t>
            </a:r>
            <a:r>
              <a:rPr lang="cs-CZ" dirty="0"/>
              <a:t>) and </a:t>
            </a:r>
            <a:r>
              <a:rPr lang="cs-CZ" dirty="0" err="1"/>
              <a:t>precision</a:t>
            </a:r>
            <a:r>
              <a:rPr lang="cs-CZ" dirty="0"/>
              <a:t> (</a:t>
            </a:r>
            <a:r>
              <a:rPr lang="cs-CZ" dirty="0" err="1"/>
              <a:t>avoid</a:t>
            </a:r>
            <a:r>
              <a:rPr lang="cs-CZ" dirty="0"/>
              <a:t> </a:t>
            </a:r>
            <a:r>
              <a:rPr lang="cs-CZ" dirty="0" err="1"/>
              <a:t>false</a:t>
            </a:r>
            <a:r>
              <a:rPr lang="cs-CZ" dirty="0"/>
              <a:t> </a:t>
            </a:r>
            <a:r>
              <a:rPr lang="cs-CZ" dirty="0" err="1"/>
              <a:t>positives</a:t>
            </a:r>
            <a:r>
              <a:rPr lang="cs-CZ" dirty="0"/>
              <a:t>)</a:t>
            </a:r>
          </a:p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units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 (</a:t>
            </a:r>
            <a:r>
              <a:rPr lang="cs-CZ" dirty="0" err="1"/>
              <a:t>sentences</a:t>
            </a:r>
            <a:r>
              <a:rPr lang="cs-CZ" dirty="0"/>
              <a:t> and </a:t>
            </a:r>
            <a:r>
              <a:rPr lang="cs-CZ" dirty="0" err="1"/>
              <a:t>posts</a:t>
            </a:r>
            <a:r>
              <a:rPr lang="cs-CZ" dirty="0"/>
              <a:t> on FB and Twitter)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Gründl</a:t>
            </a:r>
            <a:r>
              <a:rPr lang="cs-CZ" dirty="0"/>
              <a:t> 2020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in </a:t>
            </a:r>
            <a:r>
              <a:rPr lang="cs-CZ" dirty="0" err="1"/>
              <a:t>practise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511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en-GB" dirty="0"/>
              <a:t>Harvard Dataverse</a:t>
            </a:r>
            <a:r>
              <a:rPr lang="cs-CZ" dirty="0"/>
              <a:t> – </a:t>
            </a:r>
            <a:r>
              <a:rPr lang="en-GB" dirty="0"/>
              <a:t>Global Populism Database: </a:t>
            </a:r>
            <a:r>
              <a:rPr lang="cs-CZ" u="sng" dirty="0">
                <a:hlinkClick r:id="rId3"/>
              </a:rPr>
              <a:t>https://dataverse.harvard.edu/dataset.xhtml?persistentId=doi:10.7910/DVN/LFTQEZ</a:t>
            </a:r>
            <a:endParaRPr lang="cs-CZ" u="sng" dirty="0"/>
          </a:p>
          <a:p>
            <a:pPr lvl="0">
              <a:lnSpc>
                <a:spcPct val="100000"/>
              </a:lnSpc>
            </a:pPr>
            <a:endParaRPr lang="cs-CZ" dirty="0"/>
          </a:p>
          <a:p>
            <a:pPr lvl="0">
              <a:lnSpc>
                <a:spcPct val="100000"/>
              </a:lnSpc>
            </a:pPr>
            <a:r>
              <a:rPr lang="en-US" dirty="0"/>
              <a:t>measurement of the level of populist discourse in the speeches of 215 chief executives (presidents and prime ministers) from 66 countries across all continents, mostly between 2000 and 2018</a:t>
            </a:r>
          </a:p>
          <a:p>
            <a:pPr lvl="0">
              <a:lnSpc>
                <a:spcPct val="100000"/>
              </a:lnSpc>
            </a:pPr>
            <a:r>
              <a:rPr lang="en-US" dirty="0"/>
              <a:t>holistic grading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Advantages &amp; Drawbacks of different types of content analysis</a:t>
            </a:r>
            <a:endParaRPr lang="cs-CZ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98477" y="1759789"/>
            <a:ext cx="10341610" cy="431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as a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content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Basic </a:t>
            </a:r>
            <a:r>
              <a:rPr lang="cs-CZ" dirty="0" err="1"/>
              <a:t>assumption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importance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– </a:t>
            </a:r>
            <a:r>
              <a:rPr lang="cs-CZ" dirty="0" err="1"/>
              <a:t>affecting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, </a:t>
            </a:r>
            <a:r>
              <a:rPr lang="cs-CZ" dirty="0" err="1"/>
              <a:t>values</a:t>
            </a:r>
            <a:r>
              <a:rPr lang="cs-CZ" dirty="0"/>
              <a:t> and </a:t>
            </a:r>
            <a:r>
              <a:rPr lang="cs-CZ" i="1" dirty="0" err="1"/>
              <a:t>also</a:t>
            </a:r>
            <a:r>
              <a:rPr lang="cs-CZ" i="1" dirty="0"/>
              <a:t> </a:t>
            </a:r>
            <a:r>
              <a:rPr lang="cs-CZ" dirty="0" err="1"/>
              <a:t>perception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politics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What</a:t>
            </a:r>
            <a:r>
              <a:rPr lang="cs-CZ" dirty="0"/>
              <a:t> are 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: </a:t>
            </a:r>
            <a:r>
              <a:rPr lang="cs-CZ" dirty="0" err="1"/>
              <a:t>pictures</a:t>
            </a:r>
            <a:r>
              <a:rPr lang="cs-CZ" dirty="0"/>
              <a:t>, </a:t>
            </a:r>
            <a:r>
              <a:rPr lang="cs-CZ" dirty="0" err="1"/>
              <a:t>movies</a:t>
            </a:r>
            <a:r>
              <a:rPr lang="cs-CZ" dirty="0"/>
              <a:t>, </a:t>
            </a:r>
            <a:r>
              <a:rPr lang="cs-CZ" dirty="0" err="1"/>
              <a:t>sculptures</a:t>
            </a:r>
            <a:r>
              <a:rPr lang="cs-CZ" dirty="0"/>
              <a:t> (</a:t>
            </a:r>
            <a:r>
              <a:rPr lang="cs-CZ" dirty="0" err="1"/>
              <a:t>anything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see</a:t>
            </a:r>
            <a:r>
              <a:rPr lang="cs-CZ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ways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(</a:t>
            </a:r>
            <a:r>
              <a:rPr lang="cs-CZ" dirty="0" err="1"/>
              <a:t>similar</a:t>
            </a:r>
            <a:r>
              <a:rPr lang="cs-CZ" dirty="0"/>
              <a:t> to text </a:t>
            </a:r>
            <a:r>
              <a:rPr lang="cs-CZ" dirty="0" err="1"/>
              <a:t>analysis</a:t>
            </a:r>
            <a:r>
              <a:rPr lang="cs-CZ" dirty="0"/>
              <a:t>) –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qualitative</a:t>
            </a:r>
            <a:r>
              <a:rPr lang="cs-CZ" dirty="0"/>
              <a:t> and </a:t>
            </a:r>
            <a:r>
              <a:rPr lang="cs-CZ" dirty="0" err="1"/>
              <a:t>quantitative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1348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6764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Similar</a:t>
            </a:r>
            <a:r>
              <a:rPr lang="cs-CZ" dirty="0"/>
              <a:t> to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–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assumptions</a:t>
            </a:r>
            <a:r>
              <a:rPr lang="cs-CZ" dirty="0"/>
              <a:t>, </a:t>
            </a:r>
            <a:r>
              <a:rPr lang="cs-CZ" dirty="0" err="1"/>
              <a:t>ideally</a:t>
            </a:r>
            <a:r>
              <a:rPr lang="cs-CZ" dirty="0"/>
              <a:t> </a:t>
            </a:r>
            <a:r>
              <a:rPr lang="cs-CZ" dirty="0" err="1"/>
              <a:t>formulation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theoretically</a:t>
            </a:r>
            <a:r>
              <a:rPr lang="cs-CZ" dirty="0"/>
              <a:t> </a:t>
            </a:r>
            <a:r>
              <a:rPr lang="cs-CZ" dirty="0" err="1"/>
              <a:t>driven</a:t>
            </a:r>
            <a:r>
              <a:rPr lang="cs-CZ" dirty="0"/>
              <a:t> </a:t>
            </a:r>
            <a:r>
              <a:rPr lang="cs-CZ" dirty="0" err="1"/>
              <a:t>hypotheses</a:t>
            </a:r>
            <a:r>
              <a:rPr lang="cs-CZ" dirty="0"/>
              <a:t> (BUT </a:t>
            </a:r>
            <a:r>
              <a:rPr lang="cs-CZ" dirty="0" err="1"/>
              <a:t>explorative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as </a:t>
            </a:r>
            <a:r>
              <a:rPr lang="cs-CZ" dirty="0" err="1"/>
              <a:t>well</a:t>
            </a:r>
            <a:r>
              <a:rPr lang="cs-CZ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variables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(</a:t>
            </a:r>
            <a:r>
              <a:rPr lang="cs-CZ" dirty="0" err="1"/>
              <a:t>objects</a:t>
            </a:r>
            <a:r>
              <a:rPr lang="cs-CZ" dirty="0"/>
              <a:t> /leader,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members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leadership</a:t>
            </a:r>
            <a:r>
              <a:rPr lang="cs-CZ" dirty="0"/>
              <a:t>,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/, </a:t>
            </a:r>
            <a:r>
              <a:rPr lang="cs-CZ" dirty="0" err="1"/>
              <a:t>environment</a:t>
            </a:r>
            <a:r>
              <a:rPr lang="cs-CZ" dirty="0"/>
              <a:t> /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mingling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/, </a:t>
            </a:r>
            <a:r>
              <a:rPr lang="cs-CZ" dirty="0" err="1"/>
              <a:t>clothing</a:t>
            </a:r>
            <a:r>
              <a:rPr lang="cs-CZ" dirty="0"/>
              <a:t>,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areas</a:t>
            </a:r>
            <a:r>
              <a:rPr lang="cs-CZ" dirty="0"/>
              <a:t>,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pictures</a:t>
            </a:r>
            <a:r>
              <a:rPr lang="cs-CZ" dirty="0"/>
              <a:t> /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Selfies</a:t>
            </a:r>
            <a:r>
              <a:rPr lang="cs-CZ" dirty="0"/>
              <a:t>/)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i="1" dirty="0" err="1"/>
              <a:t>comparative</a:t>
            </a:r>
            <a:r>
              <a:rPr lang="cs-CZ" dirty="0"/>
              <a:t> </a:t>
            </a:r>
            <a:r>
              <a:rPr lang="cs-CZ" dirty="0" err="1"/>
              <a:t>hypotheses</a:t>
            </a:r>
            <a:r>
              <a:rPr lang="cs-CZ" dirty="0"/>
              <a:t> (are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more </a:t>
            </a:r>
            <a:r>
              <a:rPr lang="cs-CZ" i="1" dirty="0" err="1"/>
              <a:t>people-centric</a:t>
            </a:r>
            <a:r>
              <a:rPr lang="cs-CZ" i="1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?) – </a:t>
            </a:r>
            <a:r>
              <a:rPr lang="cs-CZ" dirty="0" err="1"/>
              <a:t>otherwise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more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circustances</a:t>
            </a:r>
            <a:r>
              <a:rPr lang="cs-CZ" dirty="0"/>
              <a:t> are </a:t>
            </a:r>
            <a:r>
              <a:rPr lang="cs-CZ" dirty="0" err="1"/>
              <a:t>leaders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presented</a:t>
            </a:r>
            <a:r>
              <a:rPr lang="cs-CZ" dirty="0"/>
              <a:t>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How</a:t>
            </a:r>
            <a:r>
              <a:rPr lang="cs-CZ" dirty="0"/>
              <a:t> are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presented</a:t>
            </a:r>
            <a:r>
              <a:rPr lang="cs-CZ" dirty="0"/>
              <a:t> in 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i="1" dirty="0" err="1"/>
              <a:t>Challenge</a:t>
            </a:r>
            <a:r>
              <a:rPr lang="cs-CZ" i="1" dirty="0"/>
              <a:t> (not much has </a:t>
            </a:r>
            <a:r>
              <a:rPr lang="cs-CZ" i="1" dirty="0" err="1"/>
              <a:t>been</a:t>
            </a:r>
            <a:r>
              <a:rPr lang="cs-CZ" i="1" dirty="0"/>
              <a:t> done so far): </a:t>
            </a:r>
            <a:r>
              <a:rPr lang="cs-CZ" i="1" dirty="0" err="1"/>
              <a:t>How</a:t>
            </a:r>
            <a:r>
              <a:rPr lang="cs-CZ" i="1" dirty="0"/>
              <a:t> to </a:t>
            </a:r>
            <a:r>
              <a:rPr lang="cs-CZ" i="1" dirty="0" err="1"/>
              <a:t>measure</a:t>
            </a:r>
            <a:r>
              <a:rPr lang="cs-CZ" i="1" dirty="0"/>
              <a:t> </a:t>
            </a:r>
            <a:r>
              <a:rPr lang="cs-CZ" i="1" dirty="0" err="1"/>
              <a:t>populism</a:t>
            </a:r>
            <a:r>
              <a:rPr lang="cs-CZ" i="1" dirty="0"/>
              <a:t> in </a:t>
            </a:r>
            <a:r>
              <a:rPr lang="cs-CZ" i="1" dirty="0" err="1"/>
              <a:t>visual</a:t>
            </a:r>
            <a:r>
              <a:rPr lang="cs-CZ" i="1" dirty="0"/>
              <a:t> </a:t>
            </a:r>
            <a:r>
              <a:rPr lang="cs-CZ" i="1" dirty="0" err="1"/>
              <a:t>communication</a:t>
            </a:r>
            <a:r>
              <a:rPr lang="cs-CZ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782189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 (Bell)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8402" y="1481682"/>
            <a:ext cx="9875357" cy="397008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314995" y="5808616"/>
            <a:ext cx="8569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Try to </a:t>
            </a:r>
            <a:r>
              <a:rPr lang="cs-CZ" sz="2400" dirty="0" err="1"/>
              <a:t>think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these </a:t>
            </a:r>
            <a:r>
              <a:rPr lang="cs-CZ" sz="2400" dirty="0" err="1"/>
              <a:t>types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questions</a:t>
            </a:r>
            <a:r>
              <a:rPr lang="cs-CZ" sz="2400" dirty="0"/>
              <a:t> in </a:t>
            </a:r>
            <a:r>
              <a:rPr lang="cs-CZ" sz="2400" dirty="0" err="1"/>
              <a:t>relation</a:t>
            </a:r>
            <a:r>
              <a:rPr lang="cs-CZ" sz="2400" dirty="0"/>
              <a:t> to </a:t>
            </a:r>
            <a:r>
              <a:rPr lang="cs-CZ" sz="2400" dirty="0" err="1"/>
              <a:t>populist</a:t>
            </a:r>
            <a:r>
              <a:rPr lang="cs-CZ" sz="2400" dirty="0"/>
              <a:t> </a:t>
            </a:r>
            <a:r>
              <a:rPr lang="cs-CZ" sz="2400" dirty="0" err="1"/>
              <a:t>communication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5025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Ideational approach to populism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" indent="-14288">
              <a:buNone/>
            </a:pPr>
            <a:endParaRPr lang="cs-CZ" dirty="0"/>
          </a:p>
          <a:p>
            <a:pPr marL="85725" indent="-14288">
              <a:buNone/>
            </a:pPr>
            <a:endParaRPr lang="cs-CZ" dirty="0"/>
          </a:p>
          <a:p>
            <a:pPr marL="85725" indent="-14288">
              <a:buNone/>
            </a:pPr>
            <a:r>
              <a:rPr lang="en-GB" dirty="0"/>
              <a:t>Three core components of populism</a:t>
            </a:r>
            <a:endParaRPr lang="cs-CZ" dirty="0"/>
          </a:p>
          <a:p>
            <a:endParaRPr lang="cs-CZ" dirty="0"/>
          </a:p>
        </p:txBody>
      </p:sp>
      <p:grpSp>
        <p:nvGrpSpPr>
          <p:cNvPr id="22" name="Skupina 21"/>
          <p:cNvGrpSpPr/>
          <p:nvPr/>
        </p:nvGrpSpPr>
        <p:grpSpPr>
          <a:xfrm>
            <a:off x="6842713" y="1287124"/>
            <a:ext cx="4488280" cy="4488280"/>
            <a:chOff x="2998599" y="498051"/>
            <a:chExt cx="4488280" cy="4488280"/>
          </a:xfrm>
        </p:grpSpPr>
        <p:sp>
          <p:nvSpPr>
            <p:cNvPr id="29" name="Výseč 28"/>
            <p:cNvSpPr/>
            <p:nvPr/>
          </p:nvSpPr>
          <p:spPr>
            <a:xfrm>
              <a:off x="2998599" y="498051"/>
              <a:ext cx="4488280" cy="4488280"/>
            </a:xfrm>
            <a:prstGeom prst="pie">
              <a:avLst>
                <a:gd name="adj1" fmla="val 16200000"/>
                <a:gd name="adj2" fmla="val 18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Výseč 4"/>
            <p:cNvSpPr/>
            <p:nvPr/>
          </p:nvSpPr>
          <p:spPr>
            <a:xfrm>
              <a:off x="5438834" y="1326246"/>
              <a:ext cx="1522809" cy="14960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900" kern="1200" dirty="0"/>
                <a:t>Anti-</a:t>
              </a:r>
              <a:r>
                <a:rPr lang="en-GB" sz="2900" kern="1200" dirty="0" err="1"/>
                <a:t>elitisim</a:t>
              </a:r>
              <a:endParaRPr lang="en-GB" sz="2900" kern="1200" dirty="0"/>
            </a:p>
          </p:txBody>
        </p:sp>
      </p:grpSp>
      <p:grpSp>
        <p:nvGrpSpPr>
          <p:cNvPr id="23" name="Skupina 22"/>
          <p:cNvGrpSpPr/>
          <p:nvPr/>
        </p:nvGrpSpPr>
        <p:grpSpPr>
          <a:xfrm>
            <a:off x="6860362" y="1283318"/>
            <a:ext cx="4488280" cy="4488280"/>
            <a:chOff x="3016248" y="494245"/>
            <a:chExt cx="4488280" cy="4488280"/>
          </a:xfrm>
        </p:grpSpPr>
        <p:sp>
          <p:nvSpPr>
            <p:cNvPr id="27" name="Výseč 26"/>
            <p:cNvSpPr/>
            <p:nvPr/>
          </p:nvSpPr>
          <p:spPr>
            <a:xfrm>
              <a:off x="3016248" y="494245"/>
              <a:ext cx="4488280" cy="4488280"/>
            </a:xfrm>
            <a:prstGeom prst="pie">
              <a:avLst>
                <a:gd name="adj1" fmla="val 1800000"/>
                <a:gd name="adj2" fmla="val 900000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8917956"/>
                <a:satOff val="0"/>
                <a:lumOff val="-6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Výseč 6"/>
            <p:cNvSpPr/>
            <p:nvPr/>
          </p:nvSpPr>
          <p:spPr>
            <a:xfrm>
              <a:off x="4245182" y="3326136"/>
              <a:ext cx="2030412" cy="13892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900" kern="1200" dirty="0"/>
                <a:t>Sovereignty</a:t>
              </a:r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6860362" y="1283318"/>
            <a:ext cx="4488280" cy="4488280"/>
            <a:chOff x="3016248" y="494245"/>
            <a:chExt cx="4488280" cy="4488280"/>
          </a:xfrm>
        </p:grpSpPr>
        <p:sp>
          <p:nvSpPr>
            <p:cNvPr id="25" name="Výseč 24"/>
            <p:cNvSpPr/>
            <p:nvPr/>
          </p:nvSpPr>
          <p:spPr>
            <a:xfrm>
              <a:off x="3016248" y="494245"/>
              <a:ext cx="4488280" cy="4488280"/>
            </a:xfrm>
            <a:prstGeom prst="pie">
              <a:avLst>
                <a:gd name="adj1" fmla="val 90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7835912"/>
                <a:satOff val="0"/>
                <a:lumOff val="-13725"/>
                <a:alphaOff val="0"/>
              </a:schemeClr>
            </a:fillRef>
            <a:effectRef idx="0">
              <a:schemeClr val="accent5">
                <a:hueOff val="17835912"/>
                <a:satOff val="0"/>
                <a:lumOff val="-13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Výseč 8"/>
            <p:cNvSpPr/>
            <p:nvPr/>
          </p:nvSpPr>
          <p:spPr>
            <a:xfrm>
              <a:off x="3497135" y="1375871"/>
              <a:ext cx="1522809" cy="14960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/>
                <a:t>People-centrism</a:t>
              </a:r>
              <a:endParaRPr lang="cs-CZ" sz="2900" kern="1200" dirty="0"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in 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906290"/>
            <a:ext cx="10753200" cy="39600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600" dirty="0" err="1"/>
              <a:t>Similar</a:t>
            </a:r>
            <a:r>
              <a:rPr lang="cs-CZ" sz="2600" dirty="0"/>
              <a:t> </a:t>
            </a:r>
            <a:r>
              <a:rPr lang="cs-CZ" sz="2600" dirty="0" err="1"/>
              <a:t>principles</a:t>
            </a:r>
            <a:r>
              <a:rPr lang="cs-CZ" sz="2600" dirty="0"/>
              <a:t> as in </a:t>
            </a:r>
            <a:r>
              <a:rPr lang="cs-CZ" sz="2600" dirty="0" err="1"/>
              <a:t>textual</a:t>
            </a:r>
            <a:r>
              <a:rPr lang="cs-CZ" sz="2600" dirty="0"/>
              <a:t> </a:t>
            </a:r>
            <a:r>
              <a:rPr lang="cs-CZ" sz="2600" dirty="0" err="1"/>
              <a:t>analysis</a:t>
            </a:r>
            <a:endParaRPr lang="cs-CZ" sz="2600" dirty="0"/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600" dirty="0" err="1"/>
              <a:t>Definition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the</a:t>
            </a:r>
            <a:r>
              <a:rPr lang="cs-CZ" sz="2600" dirty="0"/>
              <a:t> corpus (data) – </a:t>
            </a:r>
            <a:r>
              <a:rPr lang="cs-CZ" sz="2600" dirty="0" err="1"/>
              <a:t>which</a:t>
            </a:r>
            <a:r>
              <a:rPr lang="cs-CZ" sz="2600" dirty="0"/>
              <a:t> </a:t>
            </a:r>
            <a:r>
              <a:rPr lang="cs-CZ" sz="2600" dirty="0" err="1"/>
              <a:t>pictures</a:t>
            </a:r>
            <a:r>
              <a:rPr lang="cs-CZ" sz="2600" dirty="0"/>
              <a:t>/</a:t>
            </a:r>
            <a:r>
              <a:rPr lang="cs-CZ" sz="2600" dirty="0" err="1"/>
              <a:t>movies</a:t>
            </a:r>
            <a:r>
              <a:rPr lang="cs-CZ" sz="2600" dirty="0"/>
              <a:t> </a:t>
            </a:r>
            <a:r>
              <a:rPr lang="cs-CZ" sz="2600" dirty="0" err="1"/>
              <a:t>should</a:t>
            </a:r>
            <a:r>
              <a:rPr lang="cs-CZ" sz="2600" dirty="0"/>
              <a:t> I </a:t>
            </a:r>
            <a:r>
              <a:rPr lang="cs-CZ" sz="2600" dirty="0" err="1"/>
              <a:t>analyze</a:t>
            </a:r>
            <a:r>
              <a:rPr lang="cs-CZ" sz="2600" dirty="0"/>
              <a:t>?</a:t>
            </a:r>
          </a:p>
          <a:p>
            <a:pPr marL="2857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600" dirty="0" err="1"/>
              <a:t>Driven</a:t>
            </a:r>
            <a:r>
              <a:rPr lang="cs-CZ" sz="2600" dirty="0"/>
              <a:t> by </a:t>
            </a:r>
            <a:r>
              <a:rPr lang="cs-CZ" sz="2600" dirty="0" err="1"/>
              <a:t>research</a:t>
            </a:r>
            <a:r>
              <a:rPr lang="cs-CZ" sz="2600" dirty="0"/>
              <a:t> </a:t>
            </a:r>
            <a:r>
              <a:rPr lang="cs-CZ" sz="2600" dirty="0" err="1"/>
              <a:t>questions</a:t>
            </a:r>
            <a:endParaRPr lang="cs-CZ" sz="2600" dirty="0"/>
          </a:p>
          <a:p>
            <a:pPr marL="2857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600" dirty="0" err="1"/>
              <a:t>Possibilities</a:t>
            </a:r>
            <a:r>
              <a:rPr lang="cs-CZ" sz="2600" dirty="0"/>
              <a:t> – </a:t>
            </a:r>
            <a:r>
              <a:rPr lang="cs-CZ" sz="2600" dirty="0" err="1"/>
              <a:t>election</a:t>
            </a:r>
            <a:r>
              <a:rPr lang="cs-CZ" sz="2600" dirty="0"/>
              <a:t> period, </a:t>
            </a:r>
            <a:r>
              <a:rPr lang="cs-CZ" sz="2600" dirty="0" err="1"/>
              <a:t>representative</a:t>
            </a:r>
            <a:r>
              <a:rPr lang="cs-CZ" sz="2600" dirty="0"/>
              <a:t> sample, </a:t>
            </a:r>
            <a:r>
              <a:rPr lang="cs-CZ" sz="2600" dirty="0" err="1"/>
              <a:t>related</a:t>
            </a:r>
            <a:r>
              <a:rPr lang="cs-CZ" sz="2600" dirty="0"/>
              <a:t> to a </a:t>
            </a:r>
            <a:r>
              <a:rPr lang="cs-CZ" sz="2600" dirty="0" err="1"/>
              <a:t>specific</a:t>
            </a:r>
            <a:r>
              <a:rPr lang="cs-CZ" sz="2600" dirty="0"/>
              <a:t> </a:t>
            </a:r>
            <a:r>
              <a:rPr lang="cs-CZ" sz="2600" dirty="0" err="1"/>
              <a:t>topic</a:t>
            </a:r>
            <a:r>
              <a:rPr lang="cs-CZ" sz="2600" dirty="0"/>
              <a:t>, </a:t>
            </a:r>
            <a:r>
              <a:rPr lang="cs-CZ" sz="2600" dirty="0" err="1"/>
              <a:t>different</a:t>
            </a:r>
            <a:r>
              <a:rPr lang="cs-CZ" sz="2600" dirty="0"/>
              <a:t> </a:t>
            </a:r>
            <a:r>
              <a:rPr lang="cs-CZ" sz="2600" dirty="0" err="1"/>
              <a:t>time</a:t>
            </a:r>
            <a:r>
              <a:rPr lang="cs-CZ" sz="2600" dirty="0"/>
              <a:t> </a:t>
            </a:r>
            <a:r>
              <a:rPr lang="cs-CZ" sz="2600" dirty="0" err="1"/>
              <a:t>periods</a:t>
            </a:r>
            <a:r>
              <a:rPr lang="cs-CZ" sz="2600" dirty="0"/>
              <a:t>, </a:t>
            </a:r>
            <a:r>
              <a:rPr lang="cs-CZ" sz="2600" dirty="0" err="1"/>
              <a:t>etc</a:t>
            </a:r>
            <a:r>
              <a:rPr lang="cs-CZ" sz="2600" dirty="0"/>
              <a:t>.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dirty="0" err="1"/>
              <a:t>units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analysis</a:t>
            </a:r>
            <a:r>
              <a:rPr lang="cs-CZ" sz="2600" dirty="0"/>
              <a:t> – </a:t>
            </a:r>
            <a:r>
              <a:rPr lang="cs-CZ" sz="2600" dirty="0" err="1"/>
              <a:t>pictures</a:t>
            </a:r>
            <a:r>
              <a:rPr lang="cs-CZ" sz="2600" dirty="0"/>
              <a:t>, </a:t>
            </a:r>
            <a:r>
              <a:rPr lang="cs-CZ" sz="2600" dirty="0" err="1"/>
              <a:t>frames</a:t>
            </a:r>
            <a:r>
              <a:rPr lang="cs-CZ" sz="2600" dirty="0"/>
              <a:t>, </a:t>
            </a:r>
            <a:r>
              <a:rPr lang="cs-CZ" sz="2600" dirty="0" err="1"/>
              <a:t>parts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pictures</a:t>
            </a:r>
            <a:r>
              <a:rPr lang="cs-CZ" sz="2600" dirty="0"/>
              <a:t> such as </a:t>
            </a:r>
            <a:r>
              <a:rPr lang="cs-CZ" sz="2600" dirty="0" err="1"/>
              <a:t>politicians</a:t>
            </a:r>
            <a:r>
              <a:rPr lang="cs-CZ" sz="2600" dirty="0"/>
              <a:t>, </a:t>
            </a:r>
            <a:r>
              <a:rPr lang="cs-CZ" sz="2600" dirty="0" err="1"/>
              <a:t>environement</a:t>
            </a:r>
            <a:r>
              <a:rPr lang="cs-CZ" sz="2600" dirty="0"/>
              <a:t>, tonality… (</a:t>
            </a:r>
            <a:r>
              <a:rPr lang="cs-CZ" sz="2600" dirty="0" err="1"/>
              <a:t>dependent</a:t>
            </a:r>
            <a:r>
              <a:rPr lang="cs-CZ" sz="2600" dirty="0"/>
              <a:t> on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question</a:t>
            </a:r>
            <a:r>
              <a:rPr lang="cs-CZ" sz="2600" dirty="0"/>
              <a:t>)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600" dirty="0" err="1"/>
              <a:t>Values</a:t>
            </a:r>
            <a:r>
              <a:rPr lang="cs-CZ" sz="2600" dirty="0"/>
              <a:t> –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same</a:t>
            </a:r>
            <a:r>
              <a:rPr lang="cs-CZ" sz="2600" dirty="0"/>
              <a:t> as </a:t>
            </a:r>
            <a:r>
              <a:rPr lang="cs-CZ" sz="2600" dirty="0" err="1"/>
              <a:t>the</a:t>
            </a:r>
            <a:r>
              <a:rPr lang="cs-CZ" sz="2600" dirty="0"/>
              <a:t> text </a:t>
            </a:r>
            <a:r>
              <a:rPr lang="cs-CZ" sz="2600" dirty="0" err="1"/>
              <a:t>analysis</a:t>
            </a:r>
            <a:r>
              <a:rPr lang="cs-CZ" sz="2600" dirty="0"/>
              <a:t> (</a:t>
            </a:r>
            <a:r>
              <a:rPr lang="cs-CZ" sz="2600" dirty="0" err="1"/>
              <a:t>remember</a:t>
            </a:r>
            <a:r>
              <a:rPr lang="cs-CZ" sz="2600" dirty="0"/>
              <a:t>: </a:t>
            </a:r>
            <a:r>
              <a:rPr lang="cs-CZ" sz="2600" dirty="0" err="1"/>
              <a:t>mutually</a:t>
            </a:r>
            <a:r>
              <a:rPr lang="cs-CZ" sz="2600" dirty="0"/>
              <a:t> </a:t>
            </a:r>
            <a:r>
              <a:rPr lang="cs-CZ" sz="2600" dirty="0" err="1"/>
              <a:t>exclusive</a:t>
            </a:r>
            <a:r>
              <a:rPr lang="cs-CZ" sz="2600" dirty="0"/>
              <a:t> and </a:t>
            </a:r>
            <a:r>
              <a:rPr lang="cs-CZ" sz="2600" dirty="0" err="1"/>
              <a:t>ideally</a:t>
            </a:r>
            <a:r>
              <a:rPr lang="cs-CZ" sz="2600" dirty="0"/>
              <a:t> </a:t>
            </a:r>
            <a:r>
              <a:rPr lang="cs-CZ" sz="2600" dirty="0" err="1"/>
              <a:t>exhaustive</a:t>
            </a:r>
            <a:r>
              <a:rPr lang="cs-CZ" sz="2600" dirty="0"/>
              <a:t> </a:t>
            </a:r>
            <a:r>
              <a:rPr lang="cs-CZ" sz="2600" dirty="0" err="1"/>
              <a:t>categories</a:t>
            </a:r>
            <a:r>
              <a:rPr lang="cs-CZ" sz="2600" dirty="0"/>
              <a:t> – </a:t>
            </a:r>
            <a:r>
              <a:rPr lang="cs-CZ" sz="2600" dirty="0" err="1"/>
              <a:t>see</a:t>
            </a:r>
            <a:r>
              <a:rPr lang="cs-CZ" sz="2600" dirty="0"/>
              <a:t> </a:t>
            </a:r>
            <a:r>
              <a:rPr lang="cs-CZ" sz="2600" dirty="0" err="1"/>
              <a:t>Krippendorf</a:t>
            </a:r>
            <a:r>
              <a:rPr lang="cs-CZ" sz="2600" dirty="0"/>
              <a:t>)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600" dirty="0" err="1"/>
              <a:t>Interpretation</a:t>
            </a:r>
            <a:r>
              <a:rPr lang="cs-CZ" sz="2600" dirty="0"/>
              <a:t> – </a:t>
            </a:r>
            <a:r>
              <a:rPr lang="cs-CZ" sz="2600" dirty="0" err="1"/>
              <a:t>prevalent</a:t>
            </a:r>
            <a:r>
              <a:rPr lang="cs-CZ" sz="2600" dirty="0"/>
              <a:t> </a:t>
            </a:r>
            <a:r>
              <a:rPr lang="cs-CZ" sz="2600" dirty="0" err="1"/>
              <a:t>characteristic</a:t>
            </a:r>
            <a:r>
              <a:rPr lang="cs-CZ" sz="2600" dirty="0"/>
              <a:t>, </a:t>
            </a:r>
            <a:r>
              <a:rPr lang="cs-CZ" sz="2600" dirty="0" err="1"/>
              <a:t>comparison</a:t>
            </a:r>
            <a:r>
              <a:rPr lang="cs-CZ" sz="2600" dirty="0"/>
              <a:t>…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600" dirty="0"/>
              <a:t>Reliability – not </a:t>
            </a:r>
            <a:r>
              <a:rPr lang="cs-CZ" sz="2600" dirty="0" err="1"/>
              <a:t>that</a:t>
            </a:r>
            <a:r>
              <a:rPr lang="cs-CZ" sz="2600" dirty="0"/>
              <a:t> so much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i="1" dirty="0" err="1"/>
              <a:t>our</a:t>
            </a:r>
            <a:r>
              <a:rPr lang="cs-CZ" sz="2600" i="1" dirty="0"/>
              <a:t> </a:t>
            </a:r>
            <a:r>
              <a:rPr lang="cs-CZ" sz="2600" dirty="0" err="1"/>
              <a:t>concern</a:t>
            </a:r>
            <a:r>
              <a:rPr lang="cs-CZ" sz="2600" dirty="0"/>
              <a:t> in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course</a:t>
            </a:r>
            <a:r>
              <a:rPr lang="cs-CZ" sz="2600" dirty="0"/>
              <a:t> but </a:t>
            </a:r>
            <a:r>
              <a:rPr lang="cs-CZ" sz="2600" dirty="0" err="1"/>
              <a:t>values</a:t>
            </a:r>
            <a:r>
              <a:rPr lang="cs-CZ" sz="2600" dirty="0"/>
              <a:t>/</a:t>
            </a:r>
            <a:r>
              <a:rPr lang="cs-CZ" sz="2600" dirty="0" err="1"/>
              <a:t>categories</a:t>
            </a:r>
            <a:r>
              <a:rPr lang="cs-CZ" sz="2600" dirty="0"/>
              <a:t> </a:t>
            </a:r>
            <a:r>
              <a:rPr lang="cs-CZ" sz="2600" dirty="0" err="1"/>
              <a:t>should</a:t>
            </a:r>
            <a:r>
              <a:rPr lang="cs-CZ" sz="2600" dirty="0"/>
              <a:t> </a:t>
            </a:r>
            <a:r>
              <a:rPr lang="cs-CZ" sz="2600" dirty="0" err="1"/>
              <a:t>be</a:t>
            </a:r>
            <a:r>
              <a:rPr lang="cs-CZ" sz="2600" dirty="0"/>
              <a:t> </a:t>
            </a:r>
            <a:r>
              <a:rPr lang="cs-CZ" sz="2600" dirty="0" err="1"/>
              <a:t>defined</a:t>
            </a:r>
            <a:r>
              <a:rPr lang="cs-CZ" sz="2600" dirty="0"/>
              <a:t> as </a:t>
            </a:r>
            <a:r>
              <a:rPr lang="cs-CZ" sz="2600" dirty="0" err="1"/>
              <a:t>clearly</a:t>
            </a:r>
            <a:r>
              <a:rPr lang="cs-CZ" sz="2600" dirty="0"/>
              <a:t> as </a:t>
            </a:r>
            <a:r>
              <a:rPr lang="cs-CZ" sz="2600" dirty="0" err="1"/>
              <a:t>possible</a:t>
            </a:r>
            <a:r>
              <a:rPr lang="cs-CZ" sz="26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5401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Deeper</a:t>
            </a:r>
            <a:r>
              <a:rPr lang="cs-CZ" dirty="0"/>
              <a:t>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content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are not </a:t>
            </a:r>
            <a:r>
              <a:rPr lang="cs-CZ" dirty="0" err="1"/>
              <a:t>translated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numbers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quantifiable</a:t>
            </a:r>
            <a:r>
              <a:rPr lang="cs-CZ" dirty="0"/>
              <a:t> </a:t>
            </a:r>
            <a:r>
              <a:rPr lang="cs-CZ" dirty="0" err="1"/>
              <a:t>categories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Interpretation</a:t>
            </a:r>
            <a:r>
              <a:rPr lang="cs-CZ" dirty="0"/>
              <a:t>, </a:t>
            </a:r>
            <a:r>
              <a:rPr lang="cs-CZ" dirty="0" err="1"/>
              <a:t>effort</a:t>
            </a:r>
            <a:r>
              <a:rPr lang="cs-CZ" dirty="0"/>
              <a:t> to </a:t>
            </a:r>
            <a:r>
              <a:rPr lang="cs-CZ" dirty="0" err="1"/>
              <a:t>find</a:t>
            </a:r>
            <a:r>
              <a:rPr lang="cs-CZ" dirty="0"/>
              <a:t> a </a:t>
            </a:r>
            <a:r>
              <a:rPr lang="cs-CZ" dirty="0" err="1"/>
              <a:t>context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interpretation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Meaning</a:t>
            </a:r>
            <a:r>
              <a:rPr lang="cs-CZ" dirty="0"/>
              <a:t> </a:t>
            </a:r>
            <a:r>
              <a:rPr lang="cs-CZ" dirty="0" err="1"/>
              <a:t>instead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numbers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7334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I: </a:t>
            </a:r>
            <a:r>
              <a:rPr lang="cs-CZ" dirty="0" err="1"/>
              <a:t>Doerr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„</a:t>
            </a:r>
            <a:r>
              <a:rPr lang="en-US" dirty="0"/>
              <a:t>visual posters and symbols constructed and circulated</a:t>
            </a:r>
            <a:r>
              <a:rPr lang="cs-CZ" dirty="0"/>
              <a:t> </a:t>
            </a:r>
            <a:r>
              <a:rPr lang="en-US" dirty="0"/>
              <a:t>transnationally by various political actors to mobilize contentious politics on</a:t>
            </a:r>
            <a:r>
              <a:rPr lang="cs-CZ" dirty="0"/>
              <a:t> </a:t>
            </a:r>
            <a:r>
              <a:rPr lang="en-US" dirty="0"/>
              <a:t>the issues of immigration and citizenship</a:t>
            </a:r>
            <a:r>
              <a:rPr lang="cs-CZ" dirty="0"/>
              <a:t>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Transnational</a:t>
            </a:r>
            <a:r>
              <a:rPr lang="cs-CZ" dirty="0"/>
              <a:t> </a:t>
            </a:r>
            <a:r>
              <a:rPr lang="cs-CZ" dirty="0" err="1"/>
              <a:t>spillover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ideologically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„</a:t>
            </a:r>
            <a:r>
              <a:rPr lang="en-US" dirty="0"/>
              <a:t>how did the SVP and </a:t>
            </a:r>
            <a:r>
              <a:rPr lang="en-US" dirty="0" err="1"/>
              <a:t>EuroMayday</a:t>
            </a:r>
            <a:r>
              <a:rPr lang="cs-CZ" dirty="0"/>
              <a:t> </a:t>
            </a:r>
            <a:r>
              <a:rPr lang="en-US" dirty="0"/>
              <a:t>campaigns portray the relationship between immigrants and citizens in order</a:t>
            </a:r>
            <a:r>
              <a:rPr lang="cs-CZ" dirty="0"/>
              <a:t> </a:t>
            </a:r>
            <a:r>
              <a:rPr lang="en-US" dirty="0"/>
              <a:t>to reach out and mobilize supporters in distinct national contexts and transnationally?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9980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Data, </a:t>
            </a:r>
            <a:r>
              <a:rPr lang="cs-CZ" dirty="0" err="1"/>
              <a:t>method</a:t>
            </a:r>
            <a:r>
              <a:rPr lang="cs-CZ" dirty="0"/>
              <a:t> and </a:t>
            </a:r>
            <a:r>
              <a:rPr lang="cs-CZ" dirty="0" err="1"/>
              <a:t>results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SVP, NPD and LN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analysis of the black sheep campaign, </a:t>
            </a:r>
            <a:r>
              <a:rPr lang="cs-CZ" dirty="0" err="1"/>
              <a:t>the</a:t>
            </a:r>
            <a:r>
              <a:rPr lang="en-US" dirty="0"/>
              <a:t> sample includes</a:t>
            </a:r>
            <a:r>
              <a:rPr lang="cs-CZ" dirty="0"/>
              <a:t> </a:t>
            </a:r>
            <a:r>
              <a:rPr lang="en-US" dirty="0"/>
              <a:t>relevant visuals found on web pages and blogs by the groups associated with</a:t>
            </a:r>
            <a:r>
              <a:rPr lang="cs-CZ" dirty="0"/>
              <a:t> t</a:t>
            </a:r>
            <a:r>
              <a:rPr lang="en-US" dirty="0"/>
              <a:t>he cases studied</a:t>
            </a:r>
            <a:r>
              <a:rPr lang="cs-CZ" dirty="0"/>
              <a:t> (98 </a:t>
            </a:r>
            <a:r>
              <a:rPr lang="cs-CZ" dirty="0" err="1"/>
              <a:t>visuals</a:t>
            </a:r>
            <a:r>
              <a:rPr lang="cs-CZ" dirty="0"/>
              <a:t>, </a:t>
            </a:r>
            <a:r>
              <a:rPr lang="cs-CZ" i="1" dirty="0" err="1"/>
              <a:t>blacksheep</a:t>
            </a:r>
            <a:r>
              <a:rPr lang="cs-CZ" i="1" dirty="0"/>
              <a:t> </a:t>
            </a:r>
            <a:r>
              <a:rPr lang="cs-CZ" i="1" dirty="0" err="1"/>
              <a:t>related</a:t>
            </a:r>
            <a:r>
              <a:rPr lang="cs-CZ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Discoursive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, 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iconography</a:t>
            </a:r>
            <a:r>
              <a:rPr lang="cs-CZ" dirty="0"/>
              <a:t>, </a:t>
            </a:r>
            <a:r>
              <a:rPr lang="cs-CZ" dirty="0" err="1"/>
              <a:t>contextualization</a:t>
            </a:r>
            <a:r>
              <a:rPr lang="cs-CZ" dirty="0"/>
              <a:t> (</a:t>
            </a:r>
            <a:r>
              <a:rPr lang="cs-CZ" i="1" dirty="0" err="1"/>
              <a:t>you</a:t>
            </a:r>
            <a:r>
              <a:rPr lang="cs-CZ" i="1" dirty="0"/>
              <a:t> do </a:t>
            </a:r>
            <a:r>
              <a:rPr lang="cs-CZ" i="1" dirty="0" err="1"/>
              <a:t>need</a:t>
            </a:r>
            <a:r>
              <a:rPr lang="cs-CZ" i="1" dirty="0"/>
              <a:t> to </a:t>
            </a:r>
            <a:r>
              <a:rPr lang="cs-CZ" i="1" dirty="0" err="1"/>
              <a:t>follow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method</a:t>
            </a:r>
            <a:r>
              <a:rPr lang="cs-CZ" i="1" dirty="0"/>
              <a:t> in </a:t>
            </a:r>
            <a:r>
              <a:rPr lang="cs-CZ" i="1" dirty="0" err="1"/>
              <a:t>details</a:t>
            </a:r>
            <a:r>
              <a:rPr lang="cs-CZ" i="1" dirty="0"/>
              <a:t>, </a:t>
            </a:r>
            <a:r>
              <a:rPr lang="cs-CZ" i="1" dirty="0" err="1"/>
              <a:t>instead</a:t>
            </a:r>
            <a:r>
              <a:rPr lang="cs-CZ" i="1" dirty="0"/>
              <a:t> </a:t>
            </a:r>
            <a:r>
              <a:rPr lang="cs-CZ" i="1" dirty="0" err="1"/>
              <a:t>concentrate</a:t>
            </a:r>
            <a:r>
              <a:rPr lang="cs-CZ" i="1" dirty="0"/>
              <a:t> on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qualitative</a:t>
            </a:r>
            <a:r>
              <a:rPr lang="cs-CZ" i="1" dirty="0"/>
              <a:t> </a:t>
            </a:r>
            <a:r>
              <a:rPr lang="cs-CZ" i="1" dirty="0" err="1"/>
              <a:t>nature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analysis</a:t>
            </a:r>
            <a:r>
              <a:rPr lang="cs-CZ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ways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transnational</a:t>
            </a:r>
            <a:r>
              <a:rPr lang="cs-CZ" dirty="0"/>
              <a:t> </a:t>
            </a:r>
            <a:r>
              <a:rPr lang="cs-CZ" dirty="0" err="1"/>
              <a:t>spillover</a:t>
            </a:r>
            <a:r>
              <a:rPr lang="cs-CZ" dirty="0"/>
              <a:t> and </a:t>
            </a:r>
            <a:r>
              <a:rPr lang="cs-CZ" dirty="0" err="1"/>
              <a:t>adaptation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immigration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4811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II: </a:t>
            </a:r>
            <a:r>
              <a:rPr lang="cs-CZ" dirty="0" err="1"/>
              <a:t>Wodak</a:t>
            </a:r>
            <a:r>
              <a:rPr lang="cs-CZ" dirty="0"/>
              <a:t>, </a:t>
            </a:r>
            <a:r>
              <a:rPr lang="cs-CZ" dirty="0" err="1"/>
              <a:t>Forchtner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– </a:t>
            </a:r>
            <a:r>
              <a:rPr lang="cs-CZ" dirty="0" err="1"/>
              <a:t>Sagas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Vienna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– </a:t>
            </a:r>
            <a:r>
              <a:rPr lang="cs-CZ" dirty="0" err="1"/>
              <a:t>discourse-historical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„</a:t>
            </a:r>
            <a:r>
              <a:rPr lang="cs-CZ" dirty="0" err="1"/>
              <a:t>calculated</a:t>
            </a:r>
            <a:r>
              <a:rPr lang="cs-CZ" dirty="0"/>
              <a:t> ambivalence“ – </a:t>
            </a:r>
            <a:r>
              <a:rPr lang="cs-CZ" dirty="0" err="1"/>
              <a:t>blurring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line </a:t>
            </a:r>
            <a:r>
              <a:rPr lang="cs-CZ" dirty="0" err="1"/>
              <a:t>between</a:t>
            </a:r>
            <a:r>
              <a:rPr lang="cs-CZ" dirty="0"/>
              <a:t> fiction and reality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Politics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memory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Contextual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discoursive</a:t>
            </a:r>
            <a:r>
              <a:rPr lang="cs-CZ" dirty="0"/>
              <a:t> </a:t>
            </a:r>
            <a:r>
              <a:rPr lang="cs-CZ" dirty="0" err="1"/>
              <a:t>practices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conceptual</a:t>
            </a:r>
            <a:r>
              <a:rPr lang="cs-CZ" dirty="0"/>
              <a:t> and </a:t>
            </a:r>
            <a:r>
              <a:rPr lang="cs-CZ" dirty="0" err="1"/>
              <a:t>analytical</a:t>
            </a:r>
            <a:r>
              <a:rPr lang="cs-CZ" dirty="0"/>
              <a:t> background </a:t>
            </a:r>
            <a:r>
              <a:rPr lang="cs-CZ" dirty="0" err="1"/>
              <a:t>suited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 – </a:t>
            </a:r>
            <a:r>
              <a:rPr lang="cs-CZ" dirty="0" err="1"/>
              <a:t>remember</a:t>
            </a:r>
            <a:r>
              <a:rPr lang="cs-CZ" dirty="0"/>
              <a:t>: </a:t>
            </a:r>
            <a:r>
              <a:rPr lang="cs-CZ" dirty="0" err="1"/>
              <a:t>research</a:t>
            </a:r>
            <a:r>
              <a:rPr lang="cs-CZ" dirty="0"/>
              <a:t> design </a:t>
            </a:r>
            <a:r>
              <a:rPr lang="cs-CZ" i="1" dirty="0" err="1"/>
              <a:t>follows</a:t>
            </a:r>
            <a:r>
              <a:rPr lang="cs-CZ" i="1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6131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meaure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by </a:t>
            </a:r>
            <a:r>
              <a:rPr lang="cs-CZ" dirty="0" err="1"/>
              <a:t>collecting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data </a:t>
            </a:r>
            <a:r>
              <a:rPr lang="cs-CZ" dirty="0" err="1"/>
              <a:t>or</a:t>
            </a:r>
            <a:r>
              <a:rPr lang="cs-CZ" dirty="0"/>
              <a:t> by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existing</a:t>
            </a:r>
            <a:r>
              <a:rPr lang="cs-CZ" dirty="0"/>
              <a:t> data </a:t>
            </a:r>
            <a:r>
              <a:rPr lang="cs-CZ" dirty="0" err="1"/>
              <a:t>sources</a:t>
            </a:r>
            <a:endParaRPr lang="cs-CZ" dirty="0"/>
          </a:p>
          <a:p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assess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positions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compare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accross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time</a:t>
            </a:r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 not </a:t>
            </a:r>
            <a:r>
              <a:rPr lang="cs-CZ" dirty="0" err="1"/>
              <a:t>necessary</a:t>
            </a:r>
            <a:r>
              <a:rPr lang="cs-CZ" dirty="0"/>
              <a:t> to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, </a:t>
            </a:r>
            <a:r>
              <a:rPr lang="cs-CZ" dirty="0" err="1"/>
              <a:t>althouhg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numbers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explained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19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style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Engesser</a:t>
            </a:r>
            <a:r>
              <a:rPr lang="cs-CZ" dirty="0"/>
              <a:t>, De </a:t>
            </a:r>
            <a:r>
              <a:rPr lang="cs-CZ" dirty="0" err="1"/>
              <a:t>Vreese</a:t>
            </a:r>
            <a:r>
              <a:rPr lang="cs-CZ" dirty="0"/>
              <a:t>…</a:t>
            </a:r>
          </a:p>
          <a:p>
            <a:r>
              <a:rPr lang="cs-CZ" dirty="0"/>
              <a:t>Negativity</a:t>
            </a:r>
          </a:p>
          <a:p>
            <a:r>
              <a:rPr lang="cs-CZ" dirty="0" err="1"/>
              <a:t>Emotionality</a:t>
            </a:r>
            <a:endParaRPr lang="cs-CZ" dirty="0"/>
          </a:p>
          <a:p>
            <a:r>
              <a:rPr lang="cs-CZ" dirty="0"/>
              <a:t>Sociability</a:t>
            </a:r>
          </a:p>
          <a:p>
            <a:r>
              <a:rPr lang="cs-CZ" dirty="0" err="1"/>
              <a:t>Register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573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Content/ textual analysis</a:t>
            </a:r>
            <a:r>
              <a:rPr lang="cs-CZ" dirty="0"/>
              <a:t>:</a:t>
            </a:r>
          </a:p>
          <a:p>
            <a:pPr>
              <a:buNone/>
            </a:pPr>
            <a:endParaRPr lang="cs-CZ" dirty="0"/>
          </a:p>
          <a:p>
            <a:pPr lvl="0">
              <a:lnSpc>
                <a:spcPct val="100000"/>
              </a:lnSpc>
            </a:pPr>
            <a:r>
              <a:rPr lang="en-GB" dirty="0"/>
              <a:t>ideas of political actors are measured through </a:t>
            </a:r>
            <a:r>
              <a:rPr lang="cs-CZ" dirty="0" err="1"/>
              <a:t>messages</a:t>
            </a:r>
            <a:r>
              <a:rPr lang="en-GB" dirty="0"/>
              <a:t> that they produce (speeches, party manifestos, </a:t>
            </a:r>
            <a:r>
              <a:rPr lang="cs-CZ" dirty="0" err="1"/>
              <a:t>social</a:t>
            </a:r>
            <a:r>
              <a:rPr lang="cs-CZ" dirty="0"/>
              <a:t> media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en-GB" dirty="0"/>
              <a:t>etc.)</a:t>
            </a:r>
            <a:endParaRPr lang="cs-CZ" dirty="0"/>
          </a:p>
          <a:p>
            <a:pPr lvl="0">
              <a:lnSpc>
                <a:spcPct val="100000"/>
              </a:lnSpc>
            </a:pP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(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texts</a:t>
            </a:r>
            <a:r>
              <a:rPr lang="cs-CZ" dirty="0"/>
              <a:t>, </a:t>
            </a:r>
            <a:r>
              <a:rPr lang="cs-CZ" dirty="0" err="1"/>
              <a:t>pictures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 as „</a:t>
            </a:r>
            <a:r>
              <a:rPr lang="cs-CZ" dirty="0" err="1"/>
              <a:t>true</a:t>
            </a:r>
            <a:r>
              <a:rPr lang="cs-CZ" dirty="0"/>
              <a:t>“ </a:t>
            </a:r>
            <a:r>
              <a:rPr lang="cs-CZ" dirty="0" err="1"/>
              <a:t>representatives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politicians</a:t>
            </a:r>
            <a:r>
              <a:rPr lang="cs-CZ" dirty="0"/>
              <a:t> </a:t>
            </a:r>
            <a:r>
              <a:rPr lang="cs-CZ" dirty="0" err="1"/>
              <a:t>say</a:t>
            </a:r>
            <a:r>
              <a:rPr lang="cs-CZ" dirty="0"/>
              <a:t> are </a:t>
            </a:r>
            <a:r>
              <a:rPr lang="cs-CZ" dirty="0" err="1"/>
              <a:t>plan</a:t>
            </a:r>
            <a:r>
              <a:rPr lang="cs-CZ" dirty="0"/>
              <a:t> to do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Types of content analysis</a:t>
            </a:r>
            <a:r>
              <a:rPr lang="cs-CZ" dirty="0"/>
              <a:t>:</a:t>
            </a:r>
          </a:p>
          <a:p>
            <a:pPr lvl="0"/>
            <a:r>
              <a:rPr lang="cs-CZ" dirty="0" err="1"/>
              <a:t>Mancoded</a:t>
            </a:r>
            <a:r>
              <a:rPr lang="cs-CZ" dirty="0"/>
              <a:t>/</a:t>
            </a:r>
            <a:r>
              <a:rPr lang="cs-CZ" dirty="0" err="1"/>
              <a:t>handmade</a:t>
            </a:r>
            <a:endParaRPr lang="cs-CZ" dirty="0"/>
          </a:p>
          <a:p>
            <a:pPr lvl="0"/>
            <a:r>
              <a:rPr lang="en-GB" dirty="0"/>
              <a:t>Computerised</a:t>
            </a:r>
            <a:r>
              <a:rPr lang="cs-CZ" dirty="0"/>
              <a:t>/</a:t>
            </a:r>
            <a:r>
              <a:rPr lang="cs-CZ" dirty="0" err="1"/>
              <a:t>automatized</a:t>
            </a:r>
            <a:endParaRPr lang="cs-CZ" dirty="0"/>
          </a:p>
          <a:p>
            <a:pPr lvl="0"/>
            <a:endParaRPr lang="cs-CZ" dirty="0"/>
          </a:p>
          <a:p>
            <a:pPr marL="85725" indent="-14288" algn="just">
              <a:lnSpc>
                <a:spcPct val="100000"/>
              </a:lnSpc>
              <a:buNone/>
            </a:pPr>
            <a:r>
              <a:rPr lang="en-GB" sz="2400" dirty="0"/>
              <a:t>Note: </a:t>
            </a:r>
            <a:r>
              <a:rPr lang="cs-CZ" sz="2400" dirty="0"/>
              <a:t>C</a:t>
            </a:r>
            <a:r>
              <a:rPr lang="en-GB" sz="2400" dirty="0"/>
              <a:t>lassical content analysis can be combined with computerised content analysis (semi-automated content analysis)</a:t>
            </a:r>
            <a:r>
              <a:rPr lang="cs-CZ" sz="2400" dirty="0"/>
              <a:t>.</a:t>
            </a:r>
          </a:p>
          <a:p>
            <a:pPr marL="85725" indent="-14288" algn="just">
              <a:lnSpc>
                <a:spcPct val="100000"/>
              </a:lnSpc>
              <a:buNone/>
            </a:pPr>
            <a:r>
              <a:rPr lang="cs-CZ" sz="2400" dirty="0"/>
              <a:t>- </a:t>
            </a:r>
            <a:r>
              <a:rPr lang="cs-CZ" sz="2400" dirty="0" err="1"/>
              <a:t>Usually</a:t>
            </a:r>
            <a:r>
              <a:rPr lang="cs-CZ" sz="2400" dirty="0"/>
              <a:t> </a:t>
            </a:r>
            <a:r>
              <a:rPr lang="cs-CZ" sz="2400" dirty="0" err="1"/>
              <a:t>follow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deductive</a:t>
            </a:r>
            <a:r>
              <a:rPr lang="cs-CZ" sz="2400" dirty="0"/>
              <a:t>, </a:t>
            </a:r>
            <a:r>
              <a:rPr lang="cs-CZ" sz="2400" dirty="0" err="1"/>
              <a:t>concept</a:t>
            </a:r>
            <a:r>
              <a:rPr lang="cs-CZ" sz="2400" dirty="0"/>
              <a:t>/</a:t>
            </a:r>
            <a:r>
              <a:rPr lang="cs-CZ" sz="2400" dirty="0" err="1"/>
              <a:t>theory</a:t>
            </a:r>
            <a:r>
              <a:rPr lang="cs-CZ" sz="2400" dirty="0"/>
              <a:t> </a:t>
            </a:r>
            <a:r>
              <a:rPr lang="cs-CZ" sz="2400" dirty="0" err="1"/>
              <a:t>rooted</a:t>
            </a:r>
            <a:r>
              <a:rPr lang="cs-CZ" sz="2400" dirty="0"/>
              <a:t> </a:t>
            </a:r>
            <a:r>
              <a:rPr lang="cs-CZ" sz="2400" dirty="0" err="1"/>
              <a:t>approach</a:t>
            </a:r>
            <a:endParaRPr lang="cs-CZ" sz="2400" dirty="0"/>
          </a:p>
          <a:p>
            <a:pPr lvl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>
                <a:solidFill>
                  <a:schemeClr val="tx2"/>
                </a:solidFill>
              </a:rPr>
              <a:t>Classical</a:t>
            </a:r>
            <a:r>
              <a:rPr lang="en-GB" dirty="0"/>
              <a:t> content analysis</a:t>
            </a:r>
            <a:r>
              <a:rPr lang="cs-CZ" dirty="0"/>
              <a:t>:</a:t>
            </a:r>
          </a:p>
          <a:p>
            <a:pPr>
              <a:buNone/>
            </a:pPr>
            <a:endParaRPr lang="cs-CZ" dirty="0"/>
          </a:p>
          <a:p>
            <a:pPr lvl="0">
              <a:lnSpc>
                <a:spcPct val="100000"/>
              </a:lnSpc>
            </a:pPr>
            <a:r>
              <a:rPr lang="en-GB" dirty="0"/>
              <a:t>a </a:t>
            </a:r>
            <a:r>
              <a:rPr lang="en-GB" b="1" dirty="0">
                <a:solidFill>
                  <a:schemeClr val="tx2"/>
                </a:solidFill>
              </a:rPr>
              <a:t>codebook</a:t>
            </a:r>
            <a:r>
              <a:rPr lang="en-GB" dirty="0"/>
              <a:t> is defined</a:t>
            </a:r>
            <a:endParaRPr lang="cs-CZ" dirty="0"/>
          </a:p>
          <a:p>
            <a:pPr lvl="0">
              <a:lnSpc>
                <a:spcPct val="100000"/>
              </a:lnSpc>
            </a:pPr>
            <a:r>
              <a:rPr lang="en-GB" dirty="0"/>
              <a:t>coders systematically analyse text by means of a codebook (human-coded approach)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>
                <a:solidFill>
                  <a:schemeClr val="tx2"/>
                </a:solidFill>
              </a:rPr>
              <a:t>Computerised</a:t>
            </a:r>
            <a:r>
              <a:rPr lang="en-GB" dirty="0"/>
              <a:t> content analysis</a:t>
            </a:r>
            <a:r>
              <a:rPr lang="cs-CZ" dirty="0"/>
              <a:t>:</a:t>
            </a:r>
          </a:p>
          <a:p>
            <a:pPr>
              <a:buNone/>
            </a:pPr>
            <a:endParaRPr lang="cs-CZ" dirty="0"/>
          </a:p>
          <a:p>
            <a:pPr lvl="0">
              <a:lnSpc>
                <a:spcPct val="100000"/>
              </a:lnSpc>
            </a:pPr>
            <a:r>
              <a:rPr lang="en-GB" b="1" dirty="0">
                <a:solidFill>
                  <a:schemeClr val="tx2"/>
                </a:solidFill>
              </a:rPr>
              <a:t>dictionary</a:t>
            </a:r>
            <a:r>
              <a:rPr lang="en-GB" dirty="0"/>
              <a:t> of populist terms defined (indicators of populism)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GB" dirty="0"/>
              <a:t>computer counts the proportion of words that we consider to be indicators of populism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doable</a:t>
            </a:r>
            <a:r>
              <a:rPr lang="cs-CZ" dirty="0"/>
              <a:t> in </a:t>
            </a:r>
            <a:r>
              <a:rPr lang="cs-CZ" dirty="0" err="1"/>
              <a:t>English</a:t>
            </a:r>
            <a:r>
              <a:rPr lang="cs-CZ" dirty="0"/>
              <a:t> (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tools</a:t>
            </a:r>
            <a:r>
              <a:rPr lang="cs-CZ" dirty="0"/>
              <a:t> in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languages</a:t>
            </a:r>
            <a:r>
              <a:rPr lang="cs-CZ" dirty="0"/>
              <a:t>, </a:t>
            </a:r>
            <a:r>
              <a:rPr lang="cs-CZ" dirty="0" err="1"/>
              <a:t>possibility</a:t>
            </a:r>
            <a:r>
              <a:rPr lang="cs-CZ" dirty="0"/>
              <a:t> to use Google </a:t>
            </a:r>
            <a:r>
              <a:rPr lang="cs-CZ" dirty="0" err="1"/>
              <a:t>Translate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b="1" dirty="0" err="1">
                <a:solidFill>
                  <a:srgbClr val="0000DC"/>
                </a:solidFill>
              </a:rPr>
              <a:t>Fully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b="1" dirty="0" err="1">
                <a:solidFill>
                  <a:srgbClr val="0000DC"/>
                </a:solidFill>
              </a:rPr>
              <a:t>automatized</a:t>
            </a:r>
            <a:r>
              <a:rPr lang="cs-CZ" b="1" dirty="0">
                <a:solidFill>
                  <a:srgbClr val="0000DC"/>
                </a:solidFill>
              </a:rPr>
              <a:t>, AI </a:t>
            </a:r>
            <a:r>
              <a:rPr lang="cs-CZ" b="1" dirty="0" err="1">
                <a:solidFill>
                  <a:srgbClr val="0000DC"/>
                </a:solidFill>
              </a:rPr>
              <a:t>assisted</a:t>
            </a:r>
            <a:r>
              <a:rPr lang="cs-CZ" b="1" dirty="0">
                <a:solidFill>
                  <a:srgbClr val="0000DC"/>
                </a:solidFill>
              </a:rPr>
              <a:t> (</a:t>
            </a:r>
            <a:r>
              <a:rPr lang="cs-CZ" b="1" dirty="0" err="1">
                <a:solidFill>
                  <a:srgbClr val="0000DC"/>
                </a:solidFill>
              </a:rPr>
              <a:t>machine</a:t>
            </a:r>
            <a:r>
              <a:rPr lang="cs-CZ" b="1" dirty="0">
                <a:solidFill>
                  <a:srgbClr val="0000DC"/>
                </a:solidFill>
              </a:rPr>
              <a:t> learning) </a:t>
            </a:r>
            <a:r>
              <a:rPr lang="cs-CZ" dirty="0"/>
              <a:t>– not in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class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r>
              <a:rPr lang="cs-CZ" dirty="0"/>
              <a:t>:</a:t>
            </a:r>
            <a:r>
              <a:rPr lang="en-GB" dirty="0"/>
              <a:t> units of analysis</a:t>
            </a:r>
            <a:endParaRPr lang="cs-CZ" dirty="0"/>
          </a:p>
        </p:txBody>
      </p:sp>
      <p:pic>
        <p:nvPicPr>
          <p:cNvPr id="6" name="Picture 2" descr="Ukip Pledge 600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57535" y="1788162"/>
            <a:ext cx="5024435" cy="3617594"/>
          </a:xfrm>
          <a:prstGeom prst="rect">
            <a:avLst/>
          </a:prstGeom>
          <a:noFill/>
        </p:spPr>
      </p:pic>
      <p:pic>
        <p:nvPicPr>
          <p:cNvPr id="7" name="Picture 4" descr="Výsledek obrázku pro trump spee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11731" y="1792093"/>
            <a:ext cx="5425144" cy="3616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zentace-fss-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EN.potx" id="{28E4EEE2-27E9-4A4B-9855-F0DB06A129FD}" vid="{9255ADBD-7AC4-4DD1-B712-D5745AAFBEF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prezentace-fss-en</Template>
  <TotalTime>1051</TotalTime>
  <Words>2113</Words>
  <Application>Microsoft Office PowerPoint</Application>
  <PresentationFormat>Širokoúhlá obrazovka</PresentationFormat>
  <Paragraphs>269</Paragraphs>
  <Slides>35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prezentace-fss-en</vt:lpstr>
      <vt:lpstr>Data and measurement</vt:lpstr>
      <vt:lpstr> Based on the ideational approach to populism + a specific communication style</vt:lpstr>
      <vt:lpstr>Ideational approach to populism</vt:lpstr>
      <vt:lpstr>Populist communication style</vt:lpstr>
      <vt:lpstr>Content analysis</vt:lpstr>
      <vt:lpstr>Content analysis</vt:lpstr>
      <vt:lpstr>Content analysis</vt:lpstr>
      <vt:lpstr>Content analysis</vt:lpstr>
      <vt:lpstr>Content analysis: units of analysis</vt:lpstr>
      <vt:lpstr>Content analysis: units of analysis</vt:lpstr>
      <vt:lpstr>Content analysis</vt:lpstr>
      <vt:lpstr>Content analysis: units of measurement </vt:lpstr>
      <vt:lpstr>Content analysis: units of measurement </vt:lpstr>
      <vt:lpstr>Content analysis: units of measurement </vt:lpstr>
      <vt:lpstr>Content analysis in practise</vt:lpstr>
      <vt:lpstr>Content analysis in practise</vt:lpstr>
      <vt:lpstr>Content analysis in practise</vt:lpstr>
      <vt:lpstr>Content analysis in practise</vt:lpstr>
      <vt:lpstr>Content analysis in practise</vt:lpstr>
      <vt:lpstr>Content analysis in practise</vt:lpstr>
      <vt:lpstr>Content analysis in practise</vt:lpstr>
      <vt:lpstr>Content analysis in practise</vt:lpstr>
      <vt:lpstr>Content analysis in practise</vt:lpstr>
      <vt:lpstr>Content analysis in practise</vt:lpstr>
      <vt:lpstr>Content analysis</vt:lpstr>
      <vt:lpstr>Advantages &amp; Drawbacks of different types of content analysis</vt:lpstr>
      <vt:lpstr>Visual materials as a political content</vt:lpstr>
      <vt:lpstr>Quantitative approach</vt:lpstr>
      <vt:lpstr>Types of questions (Bell)</vt:lpstr>
      <vt:lpstr>Data in quantitative analysis</vt:lpstr>
      <vt:lpstr>Qualitative approach</vt:lpstr>
      <vt:lpstr>Example I: Doerr</vt:lpstr>
      <vt:lpstr>Data, method and results</vt:lpstr>
      <vt:lpstr>Example II: Wodak, Forchtner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Veronika Dostalova</dc:creator>
  <cp:lastModifiedBy>Vlastimil Havlík</cp:lastModifiedBy>
  <cp:revision>164</cp:revision>
  <cp:lastPrinted>1601-01-01T00:00:00Z</cp:lastPrinted>
  <dcterms:created xsi:type="dcterms:W3CDTF">2019-10-13T18:50:18Z</dcterms:created>
  <dcterms:modified xsi:type="dcterms:W3CDTF">2022-10-09T19:23:24Z</dcterms:modified>
</cp:coreProperties>
</file>