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omments/comment3.xml" ContentType="application/vnd.openxmlformats-officedocument.presentationml.comment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4" r:id="rId3"/>
    <p:sldId id="300" r:id="rId4"/>
    <p:sldId id="302" r:id="rId5"/>
    <p:sldId id="303" r:id="rId6"/>
    <p:sldId id="258" r:id="rId7"/>
    <p:sldId id="257" r:id="rId8"/>
    <p:sldId id="259" r:id="rId9"/>
    <p:sldId id="260" r:id="rId10"/>
    <p:sldId id="291" r:id="rId11"/>
    <p:sldId id="292" r:id="rId12"/>
    <p:sldId id="262" r:id="rId13"/>
    <p:sldId id="263" r:id="rId14"/>
    <p:sldId id="267" r:id="rId15"/>
    <p:sldId id="265" r:id="rId16"/>
    <p:sldId id="266" r:id="rId17"/>
    <p:sldId id="268" r:id="rId18"/>
    <p:sldId id="272" r:id="rId19"/>
    <p:sldId id="273" r:id="rId20"/>
    <p:sldId id="274" r:id="rId21"/>
    <p:sldId id="275" r:id="rId22"/>
    <p:sldId id="271" r:id="rId23"/>
    <p:sldId id="280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3" r:id="rId32"/>
    <p:sldId id="294" r:id="rId33"/>
    <p:sldId id="295" r:id="rId34"/>
    <p:sldId id="296" r:id="rId35"/>
    <p:sldId id="297" r:id="rId36"/>
    <p:sldId id="298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="" xmlns:p15="http://schemas.microsoft.com/office/powerpoint/2012/main" userId="Roman Chytil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89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14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69" y="2869"/>
    <p:text>Deduktivního</p:text>
    <p:extLst>
      <p:ext uri="{C676402C-5697-4E1C-873F-D02D1690AC5C}">
        <p15:threadingInfo xmlns="" xmlns:p15="http://schemas.microsoft.com/office/powerpoint/2012/main" timeZoneBias="-60"/>
      </p:ext>
    </p:extLst>
  </p:cm>
  <p:cm authorId="1" dt="2017-10-30T10:36:22.715" idx="2">
    <p:pos x="5482" y="3516"/>
    <p:text>Určitě více než jeden, o výsledku asi budeme usuzovat statisticky, takže několik set (více přednáška o měření)</p:text>
    <p:extLst>
      <p:ext uri="{C676402C-5697-4E1C-873F-D02D1690AC5C}">
        <p15:threadingInfo xmlns=""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7:56.727" idx="3">
    <p:pos x="4046" y="3449"/>
    <p:text>Podle toho, co by byla naše základní populace, tak buďto kvótní výběr (testujeme vliv na specifické voličské skupiny) nebo náhodný výběr (testujeme vliv na celé populaci).</p:text>
    <p:extLst>
      <p:ext uri="{C676402C-5697-4E1C-873F-D02D1690AC5C}">
        <p15:threadingInfo xmlns=""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="" xmlns:p15="http://schemas.microsoft.com/office/powerpoint/2012/main" timeZoneBias="-60"/>
      </p:ext>
    </p:extLst>
  </p:cm>
  <p:cm authorId="1" dt="2017-10-30T10:40:09.727" idx="5">
    <p:pos x="4879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>
      <p:ext uri="{C676402C-5697-4E1C-873F-D02D1690AC5C}">
        <p15:threadingInfo xmlns=""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42:20.042" idx="6">
    <p:pos x="6389" y="2946"/>
    <p:text>Nemůžeme si být jisti, skupiny, které viděly klip a které neviděly klip, totiž nemusí být (a asi NEJSOU) stejné. Liší se od začátku nejspíš v tom, jaká je v nich průměrná hodnota závislé proměnné.</p:text>
    <p:extLst>
      <p:ext uri="{C676402C-5697-4E1C-873F-D02D1690AC5C}">
        <p15:threadingInfo xmlns=""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D88AD-DA2E-4F3F-8938-2A2F175914E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D34875-7C42-4B4B-B79A-149F0D8E5BC2}">
      <dgm:prSet/>
      <dgm:spPr/>
      <dgm:t>
        <a:bodyPr/>
        <a:lstStyle/>
        <a:p>
          <a:r>
            <a:rPr lang="cs-CZ" b="1" dirty="0"/>
            <a:t>Shrnuje</a:t>
          </a:r>
          <a:r>
            <a:rPr lang="cs-CZ" dirty="0"/>
            <a:t> a </a:t>
          </a:r>
          <a:r>
            <a:rPr lang="cs-CZ" b="1" dirty="0"/>
            <a:t>hodnotí</a:t>
          </a:r>
          <a:r>
            <a:rPr lang="cs-CZ" dirty="0"/>
            <a:t> to, co bylo napsáno o tom, co nás zajímá.</a:t>
          </a:r>
          <a:endParaRPr lang="en-US" dirty="0"/>
        </a:p>
      </dgm:t>
    </dgm:pt>
    <dgm:pt modelId="{EC8D5449-9673-4B96-A0E3-899B990C06E2}" type="parTrans" cxnId="{243620FD-4FFA-4A59-8E1C-07837FD2A002}">
      <dgm:prSet/>
      <dgm:spPr/>
      <dgm:t>
        <a:bodyPr/>
        <a:lstStyle/>
        <a:p>
          <a:endParaRPr lang="en-US"/>
        </a:p>
      </dgm:t>
    </dgm:pt>
    <dgm:pt modelId="{9022A82E-1FC2-452D-8F1F-F52BE1C0EB49}" type="sibTrans" cxnId="{243620FD-4FFA-4A59-8E1C-07837FD2A002}">
      <dgm:prSet/>
      <dgm:spPr/>
      <dgm:t>
        <a:bodyPr/>
        <a:lstStyle/>
        <a:p>
          <a:endParaRPr lang="en-US"/>
        </a:p>
      </dgm:t>
    </dgm:pt>
    <dgm:pt modelId="{07663701-DA41-4F4C-BA39-8317D7906E34}">
      <dgm:prSet/>
      <dgm:spPr/>
      <dgm:t>
        <a:bodyPr/>
        <a:lstStyle/>
        <a:p>
          <a:r>
            <a:rPr lang="cs-CZ" dirty="0"/>
            <a:t>To, „co nás zajímá“, </a:t>
          </a:r>
          <a:r>
            <a:rPr lang="cs-CZ" b="1" dirty="0"/>
            <a:t>není oblast </a:t>
          </a:r>
          <a:r>
            <a:rPr lang="cs-CZ" dirty="0"/>
            <a:t>politologie (KZL by bylo hrozně dlouhé), ale </a:t>
          </a:r>
          <a:r>
            <a:rPr lang="cs-CZ" b="1" dirty="0"/>
            <a:t>konkrétní otázka, kterou řešíme ve výzkumu</a:t>
          </a:r>
          <a:endParaRPr lang="en-US" dirty="0"/>
        </a:p>
      </dgm:t>
    </dgm:pt>
    <dgm:pt modelId="{4C7E1111-5EB8-40BD-A9B9-CD5A20AF5FED}" type="parTrans" cxnId="{D8696D77-5D30-4EE9-8F8A-36348D4E2FE2}">
      <dgm:prSet/>
      <dgm:spPr/>
      <dgm:t>
        <a:bodyPr/>
        <a:lstStyle/>
        <a:p>
          <a:endParaRPr lang="en-US"/>
        </a:p>
      </dgm:t>
    </dgm:pt>
    <dgm:pt modelId="{75FC2645-3D36-48F3-B159-1232C7CE4480}" type="sibTrans" cxnId="{D8696D77-5D30-4EE9-8F8A-36348D4E2FE2}">
      <dgm:prSet/>
      <dgm:spPr/>
      <dgm:t>
        <a:bodyPr/>
        <a:lstStyle/>
        <a:p>
          <a:endParaRPr lang="en-US"/>
        </a:p>
      </dgm:t>
    </dgm:pt>
    <dgm:pt modelId="{2F6954AF-4A48-446A-958C-651A249ECEDF}">
      <dgm:prSet/>
      <dgm:spPr/>
      <dgm:t>
        <a:bodyPr/>
        <a:lstStyle/>
        <a:p>
          <a:r>
            <a:rPr lang="cs-CZ"/>
            <a:t>Tvoří obvykle součást širšího textu, ale musí být napsané tak, aby </a:t>
          </a:r>
          <a:r>
            <a:rPr lang="cs-CZ" b="1"/>
            <a:t>mohlo existovat i jako samostatný text</a:t>
          </a:r>
          <a:endParaRPr lang="en-US"/>
        </a:p>
      </dgm:t>
    </dgm:pt>
    <dgm:pt modelId="{70C5BE61-4C62-43B7-98E7-D8054DCAF3D6}" type="parTrans" cxnId="{B1907ADE-F1F5-40E2-BB75-D293933D7798}">
      <dgm:prSet/>
      <dgm:spPr/>
      <dgm:t>
        <a:bodyPr/>
        <a:lstStyle/>
        <a:p>
          <a:endParaRPr lang="en-US"/>
        </a:p>
      </dgm:t>
    </dgm:pt>
    <dgm:pt modelId="{8BB1E1E3-2DA8-4E8C-940A-13F834C3F60C}" type="sibTrans" cxnId="{B1907ADE-F1F5-40E2-BB75-D293933D7798}">
      <dgm:prSet/>
      <dgm:spPr/>
      <dgm:t>
        <a:bodyPr/>
        <a:lstStyle/>
        <a:p>
          <a:endParaRPr lang="en-US"/>
        </a:p>
      </dgm:t>
    </dgm:pt>
    <dgm:pt modelId="{0C6CE3DB-5061-45BF-83DE-9EC85A3B2545}" type="pres">
      <dgm:prSet presAssocID="{D52D88AD-DA2E-4F3F-8938-2A2F175914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FCE2238-C43C-4424-8A98-B04B7196CEC4}" type="pres">
      <dgm:prSet presAssocID="{AAD34875-7C42-4B4B-B79A-149F0D8E5BC2}" presName="hierRoot1" presStyleCnt="0"/>
      <dgm:spPr/>
    </dgm:pt>
    <dgm:pt modelId="{45409A9F-D156-45DC-9528-4B41C59F420D}" type="pres">
      <dgm:prSet presAssocID="{AAD34875-7C42-4B4B-B79A-149F0D8E5BC2}" presName="composite" presStyleCnt="0"/>
      <dgm:spPr/>
    </dgm:pt>
    <dgm:pt modelId="{A7EAEC51-BA51-4464-9657-A49DAC815AE5}" type="pres">
      <dgm:prSet presAssocID="{AAD34875-7C42-4B4B-B79A-149F0D8E5BC2}" presName="background" presStyleLbl="node0" presStyleIdx="0" presStyleCnt="3"/>
      <dgm:spPr/>
    </dgm:pt>
    <dgm:pt modelId="{F2CCD99B-C9CC-4EA7-8A1B-A3C18B220308}" type="pres">
      <dgm:prSet presAssocID="{AAD34875-7C42-4B4B-B79A-149F0D8E5BC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438781-5BD7-42AA-B1D1-1A99ECAA7CD9}" type="pres">
      <dgm:prSet presAssocID="{AAD34875-7C42-4B4B-B79A-149F0D8E5BC2}" presName="hierChild2" presStyleCnt="0"/>
      <dgm:spPr/>
    </dgm:pt>
    <dgm:pt modelId="{82E59E99-54A8-4E66-9990-ED7919EEEC1F}" type="pres">
      <dgm:prSet presAssocID="{07663701-DA41-4F4C-BA39-8317D7906E34}" presName="hierRoot1" presStyleCnt="0"/>
      <dgm:spPr/>
    </dgm:pt>
    <dgm:pt modelId="{0B46AB7C-98EA-4998-99EE-8C2D35DF9C72}" type="pres">
      <dgm:prSet presAssocID="{07663701-DA41-4F4C-BA39-8317D7906E34}" presName="composite" presStyleCnt="0"/>
      <dgm:spPr/>
    </dgm:pt>
    <dgm:pt modelId="{A95EA741-04A5-4AE8-A60F-E8DA2480E661}" type="pres">
      <dgm:prSet presAssocID="{07663701-DA41-4F4C-BA39-8317D7906E34}" presName="background" presStyleLbl="node0" presStyleIdx="1" presStyleCnt="3"/>
      <dgm:spPr/>
    </dgm:pt>
    <dgm:pt modelId="{035BBB46-0E2D-4893-A40D-411C367DF9BE}" type="pres">
      <dgm:prSet presAssocID="{07663701-DA41-4F4C-BA39-8317D7906E34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612D6D-8212-45F1-A39E-5124D0E609EA}" type="pres">
      <dgm:prSet presAssocID="{07663701-DA41-4F4C-BA39-8317D7906E34}" presName="hierChild2" presStyleCnt="0"/>
      <dgm:spPr/>
    </dgm:pt>
    <dgm:pt modelId="{F4FD783F-532C-4EE1-870A-4A49996EAAB1}" type="pres">
      <dgm:prSet presAssocID="{2F6954AF-4A48-446A-958C-651A249ECEDF}" presName="hierRoot1" presStyleCnt="0"/>
      <dgm:spPr/>
    </dgm:pt>
    <dgm:pt modelId="{B6CC54B6-9724-474D-8D9A-00978B52A759}" type="pres">
      <dgm:prSet presAssocID="{2F6954AF-4A48-446A-958C-651A249ECEDF}" presName="composite" presStyleCnt="0"/>
      <dgm:spPr/>
    </dgm:pt>
    <dgm:pt modelId="{0CA2C71D-A9F8-44D6-B4C7-8EC72901C3F4}" type="pres">
      <dgm:prSet presAssocID="{2F6954AF-4A48-446A-958C-651A249ECEDF}" presName="background" presStyleLbl="node0" presStyleIdx="2" presStyleCnt="3"/>
      <dgm:spPr/>
    </dgm:pt>
    <dgm:pt modelId="{D054ECD0-B128-4F6C-9BFF-FB4404927025}" type="pres">
      <dgm:prSet presAssocID="{2F6954AF-4A48-446A-958C-651A249ECEDF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B405D14-CCA4-4DE8-A9A0-11F4250F649A}" type="pres">
      <dgm:prSet presAssocID="{2F6954AF-4A48-446A-958C-651A249ECEDF}" presName="hierChild2" presStyleCnt="0"/>
      <dgm:spPr/>
    </dgm:pt>
  </dgm:ptLst>
  <dgm:cxnLst>
    <dgm:cxn modelId="{D8696D77-5D30-4EE9-8F8A-36348D4E2FE2}" srcId="{D52D88AD-DA2E-4F3F-8938-2A2F175914EB}" destId="{07663701-DA41-4F4C-BA39-8317D7906E34}" srcOrd="1" destOrd="0" parTransId="{4C7E1111-5EB8-40BD-A9B9-CD5A20AF5FED}" sibTransId="{75FC2645-3D36-48F3-B159-1232C7CE4480}"/>
    <dgm:cxn modelId="{CC6F2AE2-D355-44B0-863F-A940DC6FAE34}" type="presOf" srcId="{2F6954AF-4A48-446A-958C-651A249ECEDF}" destId="{D054ECD0-B128-4F6C-9BFF-FB4404927025}" srcOrd="0" destOrd="0" presId="urn:microsoft.com/office/officeart/2005/8/layout/hierarchy1"/>
    <dgm:cxn modelId="{4BAD4AA3-094C-4F19-B381-9A553BD711D8}" type="presOf" srcId="{D52D88AD-DA2E-4F3F-8938-2A2F175914EB}" destId="{0C6CE3DB-5061-45BF-83DE-9EC85A3B2545}" srcOrd="0" destOrd="0" presId="urn:microsoft.com/office/officeart/2005/8/layout/hierarchy1"/>
    <dgm:cxn modelId="{243620FD-4FFA-4A59-8E1C-07837FD2A002}" srcId="{D52D88AD-DA2E-4F3F-8938-2A2F175914EB}" destId="{AAD34875-7C42-4B4B-B79A-149F0D8E5BC2}" srcOrd="0" destOrd="0" parTransId="{EC8D5449-9673-4B96-A0E3-899B990C06E2}" sibTransId="{9022A82E-1FC2-452D-8F1F-F52BE1C0EB49}"/>
    <dgm:cxn modelId="{B1907ADE-F1F5-40E2-BB75-D293933D7798}" srcId="{D52D88AD-DA2E-4F3F-8938-2A2F175914EB}" destId="{2F6954AF-4A48-446A-958C-651A249ECEDF}" srcOrd="2" destOrd="0" parTransId="{70C5BE61-4C62-43B7-98E7-D8054DCAF3D6}" sibTransId="{8BB1E1E3-2DA8-4E8C-940A-13F834C3F60C}"/>
    <dgm:cxn modelId="{9DECEDA5-3C99-4D81-81DF-E60E8E53F13B}" type="presOf" srcId="{AAD34875-7C42-4B4B-B79A-149F0D8E5BC2}" destId="{F2CCD99B-C9CC-4EA7-8A1B-A3C18B220308}" srcOrd="0" destOrd="0" presId="urn:microsoft.com/office/officeart/2005/8/layout/hierarchy1"/>
    <dgm:cxn modelId="{65AE66FB-5A6A-47C7-81DD-4210244C086C}" type="presOf" srcId="{07663701-DA41-4F4C-BA39-8317D7906E34}" destId="{035BBB46-0E2D-4893-A40D-411C367DF9BE}" srcOrd="0" destOrd="0" presId="urn:microsoft.com/office/officeart/2005/8/layout/hierarchy1"/>
    <dgm:cxn modelId="{D5C7F786-18A7-43AF-B4B5-49921D6570BF}" type="presParOf" srcId="{0C6CE3DB-5061-45BF-83DE-9EC85A3B2545}" destId="{DFCE2238-C43C-4424-8A98-B04B7196CEC4}" srcOrd="0" destOrd="0" presId="urn:microsoft.com/office/officeart/2005/8/layout/hierarchy1"/>
    <dgm:cxn modelId="{D972F20D-9929-4A13-990A-70D2D25234CF}" type="presParOf" srcId="{DFCE2238-C43C-4424-8A98-B04B7196CEC4}" destId="{45409A9F-D156-45DC-9528-4B41C59F420D}" srcOrd="0" destOrd="0" presId="urn:microsoft.com/office/officeart/2005/8/layout/hierarchy1"/>
    <dgm:cxn modelId="{1DDBA31D-FD69-4096-BFA8-55B3D1F55B27}" type="presParOf" srcId="{45409A9F-D156-45DC-9528-4B41C59F420D}" destId="{A7EAEC51-BA51-4464-9657-A49DAC815AE5}" srcOrd="0" destOrd="0" presId="urn:microsoft.com/office/officeart/2005/8/layout/hierarchy1"/>
    <dgm:cxn modelId="{7D9C07B2-3464-4EE1-BF31-4A6B6A511BD0}" type="presParOf" srcId="{45409A9F-D156-45DC-9528-4B41C59F420D}" destId="{F2CCD99B-C9CC-4EA7-8A1B-A3C18B220308}" srcOrd="1" destOrd="0" presId="urn:microsoft.com/office/officeart/2005/8/layout/hierarchy1"/>
    <dgm:cxn modelId="{9B24CDBC-F21A-4FF5-BE15-959429787FEC}" type="presParOf" srcId="{DFCE2238-C43C-4424-8A98-B04B7196CEC4}" destId="{5F438781-5BD7-42AA-B1D1-1A99ECAA7CD9}" srcOrd="1" destOrd="0" presId="urn:microsoft.com/office/officeart/2005/8/layout/hierarchy1"/>
    <dgm:cxn modelId="{109D2B44-E38A-4A95-AC66-64E49E4A12A5}" type="presParOf" srcId="{0C6CE3DB-5061-45BF-83DE-9EC85A3B2545}" destId="{82E59E99-54A8-4E66-9990-ED7919EEEC1F}" srcOrd="1" destOrd="0" presId="urn:microsoft.com/office/officeart/2005/8/layout/hierarchy1"/>
    <dgm:cxn modelId="{28C77083-F805-4F9A-A5DD-F691745F8844}" type="presParOf" srcId="{82E59E99-54A8-4E66-9990-ED7919EEEC1F}" destId="{0B46AB7C-98EA-4998-99EE-8C2D35DF9C72}" srcOrd="0" destOrd="0" presId="urn:microsoft.com/office/officeart/2005/8/layout/hierarchy1"/>
    <dgm:cxn modelId="{B5936595-4ED2-44FF-98D5-D175003DE43B}" type="presParOf" srcId="{0B46AB7C-98EA-4998-99EE-8C2D35DF9C72}" destId="{A95EA741-04A5-4AE8-A60F-E8DA2480E661}" srcOrd="0" destOrd="0" presId="urn:microsoft.com/office/officeart/2005/8/layout/hierarchy1"/>
    <dgm:cxn modelId="{857BF8A0-A6EE-4240-AA45-3DDE0509EA58}" type="presParOf" srcId="{0B46AB7C-98EA-4998-99EE-8C2D35DF9C72}" destId="{035BBB46-0E2D-4893-A40D-411C367DF9BE}" srcOrd="1" destOrd="0" presId="urn:microsoft.com/office/officeart/2005/8/layout/hierarchy1"/>
    <dgm:cxn modelId="{413B8F6F-29FC-48F5-A265-8A1BBE59BE58}" type="presParOf" srcId="{82E59E99-54A8-4E66-9990-ED7919EEEC1F}" destId="{E3612D6D-8212-45F1-A39E-5124D0E609EA}" srcOrd="1" destOrd="0" presId="urn:microsoft.com/office/officeart/2005/8/layout/hierarchy1"/>
    <dgm:cxn modelId="{311AC3F8-7E12-4378-9220-102D67121AD2}" type="presParOf" srcId="{0C6CE3DB-5061-45BF-83DE-9EC85A3B2545}" destId="{F4FD783F-532C-4EE1-870A-4A49996EAAB1}" srcOrd="2" destOrd="0" presId="urn:microsoft.com/office/officeart/2005/8/layout/hierarchy1"/>
    <dgm:cxn modelId="{A5454E49-CAED-4D2C-AD83-45BC66E92650}" type="presParOf" srcId="{F4FD783F-532C-4EE1-870A-4A49996EAAB1}" destId="{B6CC54B6-9724-474D-8D9A-00978B52A759}" srcOrd="0" destOrd="0" presId="urn:microsoft.com/office/officeart/2005/8/layout/hierarchy1"/>
    <dgm:cxn modelId="{8AF3EA2B-412B-44B5-A374-00B19588B0D2}" type="presParOf" srcId="{B6CC54B6-9724-474D-8D9A-00978B52A759}" destId="{0CA2C71D-A9F8-44D6-B4C7-8EC72901C3F4}" srcOrd="0" destOrd="0" presId="urn:microsoft.com/office/officeart/2005/8/layout/hierarchy1"/>
    <dgm:cxn modelId="{421C8E1A-874F-4D28-BED9-01B61485A370}" type="presParOf" srcId="{B6CC54B6-9724-474D-8D9A-00978B52A759}" destId="{D054ECD0-B128-4F6C-9BFF-FB4404927025}" srcOrd="1" destOrd="0" presId="urn:microsoft.com/office/officeart/2005/8/layout/hierarchy1"/>
    <dgm:cxn modelId="{A2A09563-9A20-4A1A-8E02-F56D6ADFEE8A}" type="presParOf" srcId="{F4FD783F-532C-4EE1-870A-4A49996EAAB1}" destId="{2B405D14-CCA4-4DE8-A9A0-11F4250F64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B3DA9-69ED-4312-8D7B-B7C37EC33AEA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4488E948-3996-43DB-A2C2-6BB5D243F27A}">
      <dgm:prSet/>
      <dgm:spPr/>
      <dgm:t>
        <a:bodyPr/>
        <a:lstStyle/>
        <a:p>
          <a:r>
            <a:rPr lang="cs-CZ" b="1"/>
            <a:t>Jaká jsou slabší místa našeho poznání o efektu videa, získaného pomocí experimentu a pomocí observační studie?</a:t>
          </a:r>
          <a:endParaRPr lang="en-US"/>
        </a:p>
      </dgm:t>
    </dgm:pt>
    <dgm:pt modelId="{8B54649B-501F-4B5D-A9B6-0D6D97A6F8B2}" type="parTrans" cxnId="{2ECD3CF0-F3EB-4A78-A0AD-D7FAF4ACD1FD}">
      <dgm:prSet/>
      <dgm:spPr/>
      <dgm:t>
        <a:bodyPr/>
        <a:lstStyle/>
        <a:p>
          <a:endParaRPr lang="en-US"/>
        </a:p>
      </dgm:t>
    </dgm:pt>
    <dgm:pt modelId="{6E8B8FF9-F2CC-4B6F-9320-8744B056E4DA}" type="sibTrans" cxnId="{2ECD3CF0-F3EB-4A78-A0AD-D7FAF4ACD1FD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7F2CC349-0A65-47D4-AEE8-085D43BD4212}">
      <dgm:prSet/>
      <dgm:spPr/>
      <dgm:t>
        <a:bodyPr/>
        <a:lstStyle/>
        <a:p>
          <a:r>
            <a:rPr lang="cs-CZ" b="1"/>
            <a:t>Jak experiment a observační studie obstojí na čtyřech kauzálních překážkách?</a:t>
          </a:r>
          <a:endParaRPr lang="en-US"/>
        </a:p>
      </dgm:t>
    </dgm:pt>
    <dgm:pt modelId="{8B1B7ECE-71E5-4110-B225-2D2B0AB8809C}" type="parTrans" cxnId="{1DC638E8-2AD3-4270-9675-E8920F5189EF}">
      <dgm:prSet/>
      <dgm:spPr/>
      <dgm:t>
        <a:bodyPr/>
        <a:lstStyle/>
        <a:p>
          <a:endParaRPr lang="en-US"/>
        </a:p>
      </dgm:t>
    </dgm:pt>
    <dgm:pt modelId="{531CF492-4762-4B58-A212-34ED92BBD0F6}" type="sibTrans" cxnId="{1DC638E8-2AD3-4270-9675-E8920F5189EF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DC8638B1-22F1-432F-97D0-C33947D38CDF}" type="pres">
      <dgm:prSet presAssocID="{82FB3DA9-69ED-4312-8D7B-B7C37EC33AEA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D8AD1DA-9BCC-48B4-87B9-B6470F397DF5}" type="pres">
      <dgm:prSet presAssocID="{4488E948-3996-43DB-A2C2-6BB5D243F27A}" presName="compositeNode" presStyleCnt="0">
        <dgm:presLayoutVars>
          <dgm:bulletEnabled val="1"/>
        </dgm:presLayoutVars>
      </dgm:prSet>
      <dgm:spPr/>
    </dgm:pt>
    <dgm:pt modelId="{38E18135-36CE-4ADA-B711-988CF8214CDA}" type="pres">
      <dgm:prSet presAssocID="{4488E948-3996-43DB-A2C2-6BB5D243F27A}" presName="bgRect" presStyleLbl="alignNode1" presStyleIdx="0" presStyleCnt="2"/>
      <dgm:spPr/>
      <dgm:t>
        <a:bodyPr/>
        <a:lstStyle/>
        <a:p>
          <a:endParaRPr lang="cs-CZ"/>
        </a:p>
      </dgm:t>
    </dgm:pt>
    <dgm:pt modelId="{A82E77CE-D619-4523-81DA-A9541FDF38D0}" type="pres">
      <dgm:prSet presAssocID="{6E8B8FF9-F2CC-4B6F-9320-8744B056E4DA}" presName="sibTransNodeRect" presStyleLbl="align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DC0D8E-3593-47C3-974F-AB44ACE140F2}" type="pres">
      <dgm:prSet presAssocID="{4488E948-3996-43DB-A2C2-6BB5D243F27A}" presName="nodeRect" presStyleLbl="align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6A2AD1-D4CA-4EE4-B903-E445E1E965CC}" type="pres">
      <dgm:prSet presAssocID="{6E8B8FF9-F2CC-4B6F-9320-8744B056E4DA}" presName="sibTrans" presStyleCnt="0"/>
      <dgm:spPr/>
    </dgm:pt>
    <dgm:pt modelId="{7F32F83D-89DD-4F77-A0DF-26A4D57F6EF6}" type="pres">
      <dgm:prSet presAssocID="{7F2CC349-0A65-47D4-AEE8-085D43BD4212}" presName="compositeNode" presStyleCnt="0">
        <dgm:presLayoutVars>
          <dgm:bulletEnabled val="1"/>
        </dgm:presLayoutVars>
      </dgm:prSet>
      <dgm:spPr/>
    </dgm:pt>
    <dgm:pt modelId="{ABD71513-B031-4FAA-82F3-FA58C56A25DF}" type="pres">
      <dgm:prSet presAssocID="{7F2CC349-0A65-47D4-AEE8-085D43BD4212}" presName="bgRect" presStyleLbl="alignNode1" presStyleIdx="1" presStyleCnt="2"/>
      <dgm:spPr/>
      <dgm:t>
        <a:bodyPr/>
        <a:lstStyle/>
        <a:p>
          <a:endParaRPr lang="cs-CZ"/>
        </a:p>
      </dgm:t>
    </dgm:pt>
    <dgm:pt modelId="{4151E3B1-8802-43FB-8176-A5DBA91DD69F}" type="pres">
      <dgm:prSet presAssocID="{531CF492-4762-4B58-A212-34ED92BBD0F6}" presName="sibTransNodeRect" presStyleLbl="align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1FA5A-1674-448A-9099-CEA370501C97}" type="pres">
      <dgm:prSet presAssocID="{7F2CC349-0A65-47D4-AEE8-085D43BD4212}" presName="nodeRect" presStyleLbl="align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31A13F-0EBD-4B9D-AA2E-D4802A29558F}" type="presOf" srcId="{82FB3DA9-69ED-4312-8D7B-B7C37EC33AEA}" destId="{DC8638B1-22F1-432F-97D0-C33947D38CDF}" srcOrd="0" destOrd="0" presId="urn:microsoft.com/office/officeart/2016/7/layout/LinearBlockProcessNumbered"/>
    <dgm:cxn modelId="{5D885BE2-7F8B-457C-A855-D54E5293599A}" type="presOf" srcId="{6E8B8FF9-F2CC-4B6F-9320-8744B056E4DA}" destId="{A82E77CE-D619-4523-81DA-A9541FDF38D0}" srcOrd="0" destOrd="0" presId="urn:microsoft.com/office/officeart/2016/7/layout/LinearBlockProcessNumbered"/>
    <dgm:cxn modelId="{2ECD3CF0-F3EB-4A78-A0AD-D7FAF4ACD1FD}" srcId="{82FB3DA9-69ED-4312-8D7B-B7C37EC33AEA}" destId="{4488E948-3996-43DB-A2C2-6BB5D243F27A}" srcOrd="0" destOrd="0" parTransId="{8B54649B-501F-4B5D-A9B6-0D6D97A6F8B2}" sibTransId="{6E8B8FF9-F2CC-4B6F-9320-8744B056E4DA}"/>
    <dgm:cxn modelId="{6223AE19-1CF5-4BE7-9BFD-108CC4842CA9}" type="presOf" srcId="{4488E948-3996-43DB-A2C2-6BB5D243F27A}" destId="{38E18135-36CE-4ADA-B711-988CF8214CDA}" srcOrd="0" destOrd="0" presId="urn:microsoft.com/office/officeart/2016/7/layout/LinearBlockProcessNumbered"/>
    <dgm:cxn modelId="{36F4A9B0-B421-4BFB-9415-78C2D633D439}" type="presOf" srcId="{4488E948-3996-43DB-A2C2-6BB5D243F27A}" destId="{14DC0D8E-3593-47C3-974F-AB44ACE140F2}" srcOrd="1" destOrd="0" presId="urn:microsoft.com/office/officeart/2016/7/layout/LinearBlockProcessNumbered"/>
    <dgm:cxn modelId="{F3063C35-0E3B-4A20-BC22-967FE159757B}" type="presOf" srcId="{7F2CC349-0A65-47D4-AEE8-085D43BD4212}" destId="{ABD71513-B031-4FAA-82F3-FA58C56A25DF}" srcOrd="0" destOrd="0" presId="urn:microsoft.com/office/officeart/2016/7/layout/LinearBlockProcessNumbered"/>
    <dgm:cxn modelId="{1DC638E8-2AD3-4270-9675-E8920F5189EF}" srcId="{82FB3DA9-69ED-4312-8D7B-B7C37EC33AEA}" destId="{7F2CC349-0A65-47D4-AEE8-085D43BD4212}" srcOrd="1" destOrd="0" parTransId="{8B1B7ECE-71E5-4110-B225-2D2B0AB8809C}" sibTransId="{531CF492-4762-4B58-A212-34ED92BBD0F6}"/>
    <dgm:cxn modelId="{50B5D1A0-4987-4FD8-862F-5F4FBC615127}" type="presOf" srcId="{7F2CC349-0A65-47D4-AEE8-085D43BD4212}" destId="{3ED1FA5A-1674-448A-9099-CEA370501C97}" srcOrd="1" destOrd="0" presId="urn:microsoft.com/office/officeart/2016/7/layout/LinearBlockProcessNumbered"/>
    <dgm:cxn modelId="{11CC77B0-7399-434F-B140-75AD0D14DE82}" type="presOf" srcId="{531CF492-4762-4B58-A212-34ED92BBD0F6}" destId="{4151E3B1-8802-43FB-8176-A5DBA91DD69F}" srcOrd="0" destOrd="0" presId="urn:microsoft.com/office/officeart/2016/7/layout/LinearBlockProcessNumbered"/>
    <dgm:cxn modelId="{4FC9A10A-4F88-4A56-9C11-D27AEA15A2D6}" type="presParOf" srcId="{DC8638B1-22F1-432F-97D0-C33947D38CDF}" destId="{CD8AD1DA-9BCC-48B4-87B9-B6470F397DF5}" srcOrd="0" destOrd="0" presId="urn:microsoft.com/office/officeart/2016/7/layout/LinearBlockProcessNumbered"/>
    <dgm:cxn modelId="{CCE49AE2-D525-48B3-A8B9-4FA8888A8DB8}" type="presParOf" srcId="{CD8AD1DA-9BCC-48B4-87B9-B6470F397DF5}" destId="{38E18135-36CE-4ADA-B711-988CF8214CDA}" srcOrd="0" destOrd="0" presId="urn:microsoft.com/office/officeart/2016/7/layout/LinearBlockProcessNumbered"/>
    <dgm:cxn modelId="{C309E8F4-D09B-4245-A65B-095BA011E63A}" type="presParOf" srcId="{CD8AD1DA-9BCC-48B4-87B9-B6470F397DF5}" destId="{A82E77CE-D619-4523-81DA-A9541FDF38D0}" srcOrd="1" destOrd="0" presId="urn:microsoft.com/office/officeart/2016/7/layout/LinearBlockProcessNumbered"/>
    <dgm:cxn modelId="{E23F580F-5E11-499E-81E1-8A043C13BA70}" type="presParOf" srcId="{CD8AD1DA-9BCC-48B4-87B9-B6470F397DF5}" destId="{14DC0D8E-3593-47C3-974F-AB44ACE140F2}" srcOrd="2" destOrd="0" presId="urn:microsoft.com/office/officeart/2016/7/layout/LinearBlockProcessNumbered"/>
    <dgm:cxn modelId="{04613000-EEDC-4409-B524-C46815058DCE}" type="presParOf" srcId="{DC8638B1-22F1-432F-97D0-C33947D38CDF}" destId="{286A2AD1-D4CA-4EE4-B903-E445E1E965CC}" srcOrd="1" destOrd="0" presId="urn:microsoft.com/office/officeart/2016/7/layout/LinearBlockProcessNumbered"/>
    <dgm:cxn modelId="{54A963F8-5E04-4004-A664-39FE792F5B2A}" type="presParOf" srcId="{DC8638B1-22F1-432F-97D0-C33947D38CDF}" destId="{7F32F83D-89DD-4F77-A0DF-26A4D57F6EF6}" srcOrd="2" destOrd="0" presId="urn:microsoft.com/office/officeart/2016/7/layout/LinearBlockProcessNumbered"/>
    <dgm:cxn modelId="{9507FB90-28FA-4752-8B7B-0B6C7A6C0891}" type="presParOf" srcId="{7F32F83D-89DD-4F77-A0DF-26A4D57F6EF6}" destId="{ABD71513-B031-4FAA-82F3-FA58C56A25DF}" srcOrd="0" destOrd="0" presId="urn:microsoft.com/office/officeart/2016/7/layout/LinearBlockProcessNumbered"/>
    <dgm:cxn modelId="{4C51E104-308B-4982-AB9B-7D72CFD24CF1}" type="presParOf" srcId="{7F32F83D-89DD-4F77-A0DF-26A4D57F6EF6}" destId="{4151E3B1-8802-43FB-8176-A5DBA91DD69F}" srcOrd="1" destOrd="0" presId="urn:microsoft.com/office/officeart/2016/7/layout/LinearBlockProcessNumbered"/>
    <dgm:cxn modelId="{8996A31E-2FBB-47B2-B8B1-92B64ABBA835}" type="presParOf" srcId="{7F32F83D-89DD-4F77-A0DF-26A4D57F6EF6}" destId="{3ED1FA5A-1674-448A-9099-CEA370501C9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EAEC51-BA51-4464-9657-A49DAC815AE5}">
      <dsp:nvSpPr>
        <dsp:cNvPr id="0" name=""/>
        <dsp:cNvSpPr/>
      </dsp:nvSpPr>
      <dsp:spPr>
        <a:xfrm>
          <a:off x="0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CD99B-C9CC-4EA7-8A1B-A3C18B220308}">
      <dsp:nvSpPr>
        <dsp:cNvPr id="0" name=""/>
        <dsp:cNvSpPr/>
      </dsp:nvSpPr>
      <dsp:spPr>
        <a:xfrm>
          <a:off x="328612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/>
            <a:t>Shrnuje</a:t>
          </a:r>
          <a:r>
            <a:rPr lang="cs-CZ" sz="2000" kern="1200" dirty="0"/>
            <a:t> a </a:t>
          </a:r>
          <a:r>
            <a:rPr lang="cs-CZ" sz="2000" b="1" kern="1200" dirty="0"/>
            <a:t>hodnotí</a:t>
          </a:r>
          <a:r>
            <a:rPr lang="cs-CZ" sz="2000" kern="1200" dirty="0"/>
            <a:t> to, co bylo napsáno o tom, co nás zajímá.</a:t>
          </a:r>
          <a:endParaRPr lang="en-US" sz="2000" kern="1200" dirty="0"/>
        </a:p>
      </dsp:txBody>
      <dsp:txXfrm>
        <a:off x="328612" y="1393352"/>
        <a:ext cx="2957512" cy="1878020"/>
      </dsp:txXfrm>
    </dsp:sp>
    <dsp:sp modelId="{A95EA741-04A5-4AE8-A60F-E8DA2480E661}">
      <dsp:nvSpPr>
        <dsp:cNvPr id="0" name=""/>
        <dsp:cNvSpPr/>
      </dsp:nvSpPr>
      <dsp:spPr>
        <a:xfrm>
          <a:off x="3614737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BBB46-0E2D-4893-A40D-411C367DF9BE}">
      <dsp:nvSpPr>
        <dsp:cNvPr id="0" name=""/>
        <dsp:cNvSpPr/>
      </dsp:nvSpPr>
      <dsp:spPr>
        <a:xfrm>
          <a:off x="3943350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To, „co nás zajímá“, </a:t>
          </a:r>
          <a:r>
            <a:rPr lang="cs-CZ" sz="2000" b="1" kern="1200" dirty="0"/>
            <a:t>není oblast </a:t>
          </a:r>
          <a:r>
            <a:rPr lang="cs-CZ" sz="2000" kern="1200" dirty="0"/>
            <a:t>politologie (KZL by bylo hrozně dlouhé), ale </a:t>
          </a:r>
          <a:r>
            <a:rPr lang="cs-CZ" sz="2000" b="1" kern="1200" dirty="0"/>
            <a:t>konkrétní otázka, kterou řešíme ve výzkumu</a:t>
          </a:r>
          <a:endParaRPr lang="en-US" sz="2000" kern="1200" dirty="0"/>
        </a:p>
      </dsp:txBody>
      <dsp:txXfrm>
        <a:off x="3943350" y="1393352"/>
        <a:ext cx="2957512" cy="1878020"/>
      </dsp:txXfrm>
    </dsp:sp>
    <dsp:sp modelId="{0CA2C71D-A9F8-44D6-B4C7-8EC72901C3F4}">
      <dsp:nvSpPr>
        <dsp:cNvPr id="0" name=""/>
        <dsp:cNvSpPr/>
      </dsp:nvSpPr>
      <dsp:spPr>
        <a:xfrm>
          <a:off x="7229475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4ECD0-B128-4F6C-9BFF-FB4404927025}">
      <dsp:nvSpPr>
        <dsp:cNvPr id="0" name=""/>
        <dsp:cNvSpPr/>
      </dsp:nvSpPr>
      <dsp:spPr>
        <a:xfrm>
          <a:off x="7558087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Tvoří obvykle součást širšího textu, ale musí být napsané tak, aby </a:t>
          </a:r>
          <a:r>
            <a:rPr lang="cs-CZ" sz="2000" b="1" kern="1200"/>
            <a:t>mohlo existovat i jako samostatný text</a:t>
          </a:r>
          <a:endParaRPr lang="en-US" sz="2000" kern="1200"/>
        </a:p>
      </dsp:txBody>
      <dsp:txXfrm>
        <a:off x="7558087" y="1393352"/>
        <a:ext cx="2957512" cy="18780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E18135-36CE-4ADA-B711-988CF8214CDA}">
      <dsp:nvSpPr>
        <dsp:cNvPr id="0" name=""/>
        <dsp:cNvSpPr/>
      </dsp:nvSpPr>
      <dsp:spPr>
        <a:xfrm>
          <a:off x="3564" y="0"/>
          <a:ext cx="5480941" cy="43513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0" rIns="541395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/>
            <a:t>Jaká jsou slabší místa našeho poznání o efektu videa, získaného pomocí experimentu a pomocí observační studie?</a:t>
          </a:r>
          <a:endParaRPr lang="en-US" sz="2600" kern="1200"/>
        </a:p>
      </dsp:txBody>
      <dsp:txXfrm>
        <a:off x="3564" y="1740535"/>
        <a:ext cx="5480941" cy="2610802"/>
      </dsp:txXfrm>
    </dsp:sp>
    <dsp:sp modelId="{A82E77CE-D619-4523-81DA-A9541FDF38D0}">
      <dsp:nvSpPr>
        <dsp:cNvPr id="0" name=""/>
        <dsp:cNvSpPr/>
      </dsp:nvSpPr>
      <dsp:spPr>
        <a:xfrm>
          <a:off x="3564" y="0"/>
          <a:ext cx="5480941" cy="17405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165100" rIns="541395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01</a:t>
          </a:r>
        </a:p>
      </dsp:txBody>
      <dsp:txXfrm>
        <a:off x="3564" y="0"/>
        <a:ext cx="5480941" cy="1740535"/>
      </dsp:txXfrm>
    </dsp:sp>
    <dsp:sp modelId="{ABD71513-B031-4FAA-82F3-FA58C56A25DF}">
      <dsp:nvSpPr>
        <dsp:cNvPr id="0" name=""/>
        <dsp:cNvSpPr/>
      </dsp:nvSpPr>
      <dsp:spPr>
        <a:xfrm>
          <a:off x="5922981" y="0"/>
          <a:ext cx="5480941" cy="43513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0" rIns="541395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/>
            <a:t>Jak experiment a observační studie obstojí na čtyřech kauzálních překážkách?</a:t>
          </a:r>
          <a:endParaRPr lang="en-US" sz="2600" kern="1200"/>
        </a:p>
      </dsp:txBody>
      <dsp:txXfrm>
        <a:off x="5922981" y="1740535"/>
        <a:ext cx="5480941" cy="2610802"/>
      </dsp:txXfrm>
    </dsp:sp>
    <dsp:sp modelId="{4151E3B1-8802-43FB-8176-A5DBA91DD69F}">
      <dsp:nvSpPr>
        <dsp:cNvPr id="0" name=""/>
        <dsp:cNvSpPr/>
      </dsp:nvSpPr>
      <dsp:spPr>
        <a:xfrm>
          <a:off x="5922981" y="0"/>
          <a:ext cx="5480941" cy="17405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395" tIns="165100" rIns="541395" bIns="165100" numCol="1" spcCol="1270" anchor="ctr" anchorCtr="0">
          <a:noAutofit/>
        </a:bodyPr>
        <a:lstStyle/>
        <a:p>
          <a:pPr lvl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/>
            <a:t>02</a:t>
          </a:r>
        </a:p>
      </dsp:txBody>
      <dsp:txXfrm>
        <a:off x="5922981" y="0"/>
        <a:ext cx="5480941" cy="1740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=""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4028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pPr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xNEzA3j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4E1BEB12-92AF-4445-98AD-4C7756E7C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D0522C2C-7B5C-48A7-A969-03941E5D2E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="" xmlns:a16="http://schemas.microsoft.com/office/drawing/2014/main" id="{9C682A1A-5B2D-4111-BBD6-620165633E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D6EE29F2-D77F-4BD0-A20B-334D316A1C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="" xmlns:a16="http://schemas.microsoft.com/office/drawing/2014/main" id="{22D09ED2-868F-42C6-866E-F92E0CEF31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 sz="4700"/>
              <a:t>Výzkum v sociálních vědách III.</a:t>
            </a:r>
            <a:br>
              <a:rPr lang="cs-CZ" sz="4700"/>
            </a:br>
            <a:r>
              <a:rPr lang="cs-CZ" sz="4700"/>
              <a:t>Od kritického zhodnocení literatury přes design výzkumu po sběr dat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cs-CZ" dirty="0"/>
          </a:p>
          <a:p>
            <a:pPr algn="r"/>
            <a:r>
              <a:rPr lang="cs-CZ" dirty="0"/>
              <a:t>POLb1006 a BSSb1104, </a:t>
            </a:r>
            <a:r>
              <a:rPr lang="cs-CZ" dirty="0" smtClean="0"/>
              <a:t>27.10.2022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1348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389575E1-3389-451A-A5F7-27854C25C5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="" xmlns:a16="http://schemas.microsoft.com/office/drawing/2014/main" id="{A53CCC5C-D88E-40FB-B30B-23DCDBD01D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Od designu výzkumu k datům: Jak si vybírat případy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Kromě </a:t>
            </a:r>
            <a:r>
              <a:rPr lang="cs-CZ" altLang="cs-CZ" b="1"/>
              <a:t>jednopřípadových studií</a:t>
            </a:r>
            <a:r>
              <a:rPr lang="cs-CZ" altLang="cs-CZ"/>
              <a:t> (další přednáška) sbíráme často data o větším množství případů, které jsou buďto z hlediska výběru případů:</a:t>
            </a:r>
          </a:p>
          <a:p>
            <a:endParaRPr lang="cs-CZ" altLang="cs-CZ"/>
          </a:p>
          <a:p>
            <a:r>
              <a:rPr lang="cs-CZ" altLang="cs-CZ" b="1"/>
              <a:t>Cenzus </a:t>
            </a:r>
            <a:r>
              <a:rPr lang="cs-CZ" altLang="cs-CZ"/>
              <a:t>(vybraný vzorek rovná se celá zkoumaná populace)</a:t>
            </a:r>
          </a:p>
          <a:p>
            <a:r>
              <a:rPr lang="cs-CZ" altLang="cs-CZ" b="1"/>
              <a:t>Výběr </a:t>
            </a:r>
            <a:r>
              <a:rPr lang="cs-CZ" altLang="cs-CZ"/>
              <a:t>(vybíráme jenom určité jednotky populace).</a:t>
            </a:r>
          </a:p>
          <a:p>
            <a:r>
              <a:rPr lang="cs-CZ" altLang="cs-CZ" b="1"/>
              <a:t>Kdy zvolit cenzus, kdy vzorek a jak případy vybrat </a:t>
            </a:r>
            <a:r>
              <a:rPr lang="cs-CZ" altLang="cs-CZ"/>
              <a:t>(pokud zkoumáme politické systémy, strany atd.) </a:t>
            </a:r>
            <a:r>
              <a:rPr lang="cs-CZ" altLang="cs-CZ" b="1"/>
              <a:t>viz následující přednáška</a:t>
            </a:r>
          </a:p>
          <a:p>
            <a:endParaRPr lang="cs-CZ" altLang="cs-CZ" b="1"/>
          </a:p>
        </p:txBody>
      </p:sp>
    </p:spTree>
    <p:extLst>
      <p:ext uri="{BB962C8B-B14F-4D97-AF65-F5344CB8AC3E}">
        <p14:creationId xmlns="" xmlns:p14="http://schemas.microsoft.com/office/powerpoint/2010/main" val="277016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Druhy výběrů („pokud zkoumáme lidi“)</a:t>
            </a:r>
          </a:p>
        </p:txBody>
      </p:sp>
      <p:sp>
        <p:nvSpPr>
          <p:cNvPr id="80" name="Arc 7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sz="1800" b="1"/>
              <a:t>Kvótní:</a:t>
            </a:r>
            <a:r>
              <a:rPr lang="cs-CZ" altLang="cs-CZ" sz="1800"/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sz="1800"/>
          </a:p>
          <a:p>
            <a:r>
              <a:rPr lang="cs-CZ" altLang="cs-CZ" sz="1800" b="1"/>
              <a:t>Náhodné</a:t>
            </a:r>
            <a:r>
              <a:rPr lang="cs-CZ" altLang="cs-CZ" sz="1800"/>
              <a:t> (nekontrolujeme charakteristiky populace): </a:t>
            </a:r>
          </a:p>
          <a:p>
            <a:pPr marL="0" indent="0">
              <a:buNone/>
            </a:pPr>
            <a:r>
              <a:rPr lang="cs-CZ" altLang="cs-CZ" sz="1800" b="1"/>
              <a:t>Nevědecké</a:t>
            </a:r>
            <a:r>
              <a:rPr lang="cs-CZ" altLang="cs-CZ" sz="1800"/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b="1"/>
              <a:t>Vědecké</a:t>
            </a:r>
            <a:r>
              <a:rPr lang="cs-CZ" altLang="cs-CZ" sz="1800"/>
              <a:t>: mechanismy zajištění „náhodnosti“ v kvótním výběru: systematičnost (každý ntý),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SANEPu).</a:t>
            </a:r>
          </a:p>
          <a:p>
            <a:pPr>
              <a:buFont typeface="Wingdings" pitchFamily="2" charset="2"/>
              <a:buNone/>
            </a:pPr>
            <a:endParaRPr lang="cs-CZ" altLang="cs-CZ" sz="1800"/>
          </a:p>
          <a:p>
            <a:pPr>
              <a:buFont typeface="Wingdings" pitchFamily="2" charset="2"/>
              <a:buNone/>
            </a:pPr>
            <a:r>
              <a:rPr lang="cs-CZ" altLang="cs-CZ" sz="1800" b="1"/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sz="1800"/>
          </a:p>
          <a:p>
            <a:pPr>
              <a:buFont typeface="Wingdings" pitchFamily="2" charset="2"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="" xmlns:p14="http://schemas.microsoft.com/office/powerpoint/2010/main" val="74055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Jak to můžeme zkoumat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observační studií </a:t>
            </a:r>
            <a:r>
              <a:rPr lang="cs-CZ" altLang="cs-CZ" dirty="0"/>
              <a:t>(alias, pokud zkoumáme živé lidi, výběrová šetření) nebo </a:t>
            </a:r>
            <a:r>
              <a:rPr lang="cs-CZ" altLang="cs-CZ" b="1" dirty="0"/>
              <a:t>experimentem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598611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3917596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="" xmlns:a16="http://schemas.microsoft.com/office/drawing/2014/main" id="{4F7EBAE4-9945-4473-9E34-B2C66EA0F0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/>
              <a:t>Experiment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2 klíčové charakteristiky:</a:t>
            </a:r>
          </a:p>
          <a:p>
            <a:pPr eaLnBrk="1" hangingPunct="1"/>
            <a:endParaRPr lang="cs-CZ" altLang="cs-CZ" sz="22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 výzkumník </a:t>
            </a:r>
            <a:r>
              <a:rPr lang="cs-CZ" altLang="cs-CZ" sz="2200" b="1"/>
              <a:t>manipuluje</a:t>
            </a:r>
            <a:r>
              <a:rPr lang="cs-CZ" altLang="cs-CZ" sz="2200"/>
              <a:t> s nezávislou proměnnou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výzkumník si </a:t>
            </a:r>
            <a:r>
              <a:rPr lang="cs-CZ" altLang="cs-CZ" sz="2200" b="1"/>
              <a:t>náhodně vybírá</a:t>
            </a:r>
            <a:r>
              <a:rPr lang="cs-CZ" altLang="cs-CZ" sz="2200"/>
              <a:t> a kontroluje, koho vystaví jakému podnětu nezávislé proměnné (např. kdo uvidí film)- tzv. </a:t>
            </a:r>
            <a:r>
              <a:rPr lang="cs-CZ" altLang="cs-CZ" sz="2200" b="1"/>
              <a:t>náhodné přiřazení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/>
              <a:t>Výhody: možnost odfiltrovat vliv třetích proměnných (protože skupiny jsou úplně ve všem kromě sledování videa stejné)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9215" r="20784" b="-2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78" name="Arc 77">
            <a:extLst>
              <a:ext uri="{FF2B5EF4-FFF2-40B4-BE49-F238E27FC236}">
                <a16:creationId xmlns="" xmlns:a16="http://schemas.microsoft.com/office/drawing/2014/main" id="{70BEB1E7-2F88-40BC-B73D-42E5B6F80B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="" xmlns:a16="http://schemas.microsoft.com/office/drawing/2014/main" id="{A7B99495-F43F-4D80-A44F-2CB4764EB9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843085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20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40" name="Arc 22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/>
              <a:t>Nezávislá proměnná- sledování videa</a:t>
            </a:r>
          </a:p>
          <a:p>
            <a:endParaRPr lang="cs-CZ" sz="2600"/>
          </a:p>
          <a:p>
            <a:r>
              <a:rPr lang="cs-CZ" sz="2600"/>
              <a:t>Lidi z našeho vzorku bychom pozvali do laboratoře, náhodně je rozdělili skupin, jedna skupina by viděla video, druhá ne</a:t>
            </a:r>
          </a:p>
          <a:p>
            <a:endParaRPr lang="cs-CZ" sz="2600"/>
          </a:p>
          <a:p>
            <a:r>
              <a:rPr lang="cs-CZ" sz="2600"/>
              <a:t>Následně bychom měřili závislou proměnnou</a:t>
            </a:r>
          </a:p>
          <a:p>
            <a:endParaRPr lang="cs-CZ" sz="2600"/>
          </a:p>
          <a:p>
            <a:r>
              <a:rPr lang="cs-CZ" sz="2600"/>
              <a:t>Je rozdíl mezi hodnotou závislé proměnné efekt našeho klipu?</a:t>
            </a:r>
          </a:p>
          <a:p>
            <a:r>
              <a:rPr lang="cs-CZ" sz="2600"/>
              <a:t>Musíme závislou proměnnou měřit i předtím?</a:t>
            </a:r>
          </a:p>
        </p:txBody>
      </p:sp>
    </p:spTree>
    <p:extLst>
      <p:ext uri="{BB962C8B-B14F-4D97-AF65-F5344CB8AC3E}">
        <p14:creationId xmlns="" xmlns:p14="http://schemas.microsoft.com/office/powerpoint/2010/main" val="1226791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76" name="Arc 75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Výzkumník 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4876118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100">
                <a:solidFill>
                  <a:srgbClr val="FFFFFF"/>
                </a:solidFill>
              </a:rPr>
              <a:t>Dva druhy observačních studií: průřezové a longitudinální</a:t>
            </a:r>
          </a:p>
        </p:txBody>
      </p:sp>
      <p:sp>
        <p:nvSpPr>
          <p:cNvPr id="76" name="Arc 75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Průřezové</a:t>
            </a:r>
            <a:r>
              <a:rPr lang="cs-CZ" altLang="cs-CZ" sz="2600"/>
              <a:t> (</a:t>
            </a:r>
            <a:r>
              <a:rPr lang="cs-CZ" altLang="cs-CZ" sz="2600" i="1" err="1"/>
              <a:t>cross</a:t>
            </a:r>
            <a:r>
              <a:rPr lang="cs-CZ" altLang="cs-CZ" sz="2600" i="1"/>
              <a:t> - </a:t>
            </a:r>
            <a:r>
              <a:rPr lang="cs-CZ" altLang="cs-CZ" sz="2600" i="1" err="1"/>
              <a:t>sectional</a:t>
            </a:r>
            <a:r>
              <a:rPr lang="cs-CZ" altLang="cs-CZ" sz="260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Longitudinální </a:t>
            </a:r>
            <a:r>
              <a:rPr lang="cs-CZ" altLang="cs-CZ" sz="2600"/>
              <a:t>(</a:t>
            </a:r>
            <a:r>
              <a:rPr lang="cs-CZ" altLang="cs-CZ" sz="2600" i="1" err="1"/>
              <a:t>time</a:t>
            </a:r>
            <a:r>
              <a:rPr lang="cs-CZ" altLang="cs-CZ" sz="2600" i="1"/>
              <a:t> - </a:t>
            </a:r>
            <a:r>
              <a:rPr lang="cs-CZ" altLang="cs-CZ" sz="2600" i="1" err="1"/>
              <a:t>series</a:t>
            </a:r>
            <a:r>
              <a:rPr lang="cs-CZ" altLang="cs-CZ" sz="260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V prvním případě by se testovalo např. na zemích EU v roce 2010, ve druhém na konkrétní zemi v dlouhé časové řadě.</a:t>
            </a:r>
          </a:p>
        </p:txBody>
      </p:sp>
    </p:spTree>
    <p:extLst>
      <p:ext uri="{BB962C8B-B14F-4D97-AF65-F5344CB8AC3E}">
        <p14:creationId xmlns="" xmlns:p14="http://schemas.microsoft.com/office/powerpoint/2010/main" val="2584376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Co bychom dělali v našem úkolu jako „observační studii?“</a:t>
            </a:r>
          </a:p>
        </p:txBody>
      </p:sp>
      <p:sp>
        <p:nvSpPr>
          <p:cNvPr id="21" name="Arc 20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r>
              <a:rPr lang="cs-CZ" dirty="0"/>
              <a:t>Video bychom zveřejnili</a:t>
            </a:r>
          </a:p>
          <a:p>
            <a:endParaRPr lang="cs-CZ" dirty="0"/>
          </a:p>
          <a:p>
            <a:r>
              <a:rPr lang="cs-CZ" dirty="0"/>
              <a:t>Následně bychom hledali lidi, kteří ho viděli a kteří ho neviděli a měřili u nich závislou proměnnou.</a:t>
            </a:r>
          </a:p>
          <a:p>
            <a:endParaRPr lang="cs-CZ" dirty="0"/>
          </a:p>
          <a:p>
            <a:r>
              <a:rPr lang="cs-CZ" dirty="0"/>
              <a:t>Je rozdíl mezi hodnotou závislé proměnné efekt našeho klipu?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62308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7E773EB-1EC1-4E49-9DE2-E6F4604972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10391"/>
            <a:ext cx="12192000" cy="19430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endParaRPr lang="cs-CZ" sz="5400">
              <a:solidFill>
                <a:schemeClr val="bg1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="" xmlns:a16="http://schemas.microsoft.com/office/drawing/2014/main" id="{2BE6A47E-3483-49D4-BBBF-332260F4B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8105649"/>
              </p:ext>
            </p:extLst>
          </p:nvPr>
        </p:nvGraphicFramePr>
        <p:xfrm>
          <a:off x="391379" y="197629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32985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Experiment</a:t>
            </a:r>
          </a:p>
        </p:txBody>
      </p:sp>
      <p:sp>
        <p:nvSpPr>
          <p:cNvPr id="19" name="Arc 18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400"/>
          </a:p>
          <a:p>
            <a:r>
              <a:rPr lang="cs-CZ" sz="2400"/>
              <a:t>První překážka (vztah mezi proměnnými musí dávat smysl)- překonali bychom spolehlivě</a:t>
            </a:r>
          </a:p>
          <a:p>
            <a:r>
              <a:rPr lang="cs-CZ" sz="2400"/>
              <a:t>Druhá překážka (nejdřív působí nezávislá proměnná, pak se mění závislá)- překonali bychom spolehlivě</a:t>
            </a:r>
          </a:p>
          <a:p>
            <a:r>
              <a:rPr lang="cs-CZ" sz="240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sz="2400"/>
              <a:t>Čtvrtá překážka (závislou i nezávislou proměnnou neovlivňuje jiná proměnná)- překonali bychom</a:t>
            </a:r>
          </a:p>
          <a:p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="" xmlns:p14="http://schemas.microsoft.com/office/powerpoint/2010/main" val="1040423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Poznámka: jak prezentaci studovat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přednášce </a:t>
            </a:r>
            <a:r>
              <a:rPr lang="cs-CZ" dirty="0" smtClean="0"/>
              <a:t>na hodině asi nestihneme </a:t>
            </a:r>
            <a:r>
              <a:rPr lang="cs-CZ" dirty="0" smtClean="0"/>
              <a:t>podrobně probrat téma </a:t>
            </a:r>
            <a:r>
              <a:rPr lang="cs-CZ" b="1" dirty="0" smtClean="0"/>
              <a:t>validity (</a:t>
            </a:r>
            <a:r>
              <a:rPr lang="cs-CZ" dirty="0" smtClean="0"/>
              <a:t>poslední slidy) a </a:t>
            </a:r>
            <a:r>
              <a:rPr lang="cs-CZ" b="1" dirty="0" smtClean="0"/>
              <a:t>technik sběru dat </a:t>
            </a:r>
            <a:r>
              <a:rPr lang="cs-CZ" dirty="0" smtClean="0"/>
              <a:t>(předposlední). Prosím, prostudujte je samostatně. Techniky jsou zcela srozumitelné, k validitě jsou pasáže i v Kellstedtovi a Whittenovi.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 dirty="0"/>
              <a:t>První překážka (vztah mezi proměnnými musí dávat smysl)- překonali bychom spolehlivě</a:t>
            </a:r>
          </a:p>
          <a:p>
            <a:r>
              <a:rPr lang="cs-CZ" sz="2600" dirty="0"/>
              <a:t>Druhá překážka (nejdřív působí nezávislá proměnná, pak se mění závislá)- problematické, co když si klip vybrali hlavně naši mobilizovaní voliči a naopak Trumpovi voliči se mu vyhli?</a:t>
            </a:r>
          </a:p>
          <a:p>
            <a:r>
              <a:rPr lang="cs-CZ" sz="2600" dirty="0"/>
              <a:t>Třetí překážka </a:t>
            </a:r>
            <a:r>
              <a:rPr lang="cs-CZ" sz="2600" dirty="0" smtClean="0"/>
              <a:t>(s </a:t>
            </a:r>
            <a:r>
              <a:rPr lang="cs-CZ" sz="2600" dirty="0"/>
              <a:t>tím, jak se v datech mění hodnota nezávislé proměnné, mění se i závislá)- pokud bychom něco naměřili, překonali bychom</a:t>
            </a:r>
          </a:p>
          <a:p>
            <a:r>
              <a:rPr lang="cs-CZ" sz="2600" dirty="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="" xmlns:p14="http://schemas.microsoft.com/office/powerpoint/2010/main" val="3456863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Závěr</a:t>
            </a:r>
          </a:p>
        </p:txBody>
      </p:sp>
      <p:sp>
        <p:nvSpPr>
          <p:cNvPr id="12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/>
              <a:t>Není to tak ale </a:t>
            </a:r>
            <a:r>
              <a:rPr lang="cs-CZ" b="1" dirty="0"/>
              <a:t>vždy, experimenty i observační studie mají svá silná a slabá místa, </a:t>
            </a:r>
            <a:r>
              <a:rPr lang="cs-CZ" dirty="0"/>
              <a:t>která buďto povzbuzují nebo limitují jejich použití v konkrétním případě.</a:t>
            </a:r>
          </a:p>
        </p:txBody>
      </p:sp>
    </p:spTree>
    <p:extLst>
      <p:ext uri="{BB962C8B-B14F-4D97-AF65-F5344CB8AC3E}">
        <p14:creationId xmlns="" xmlns:p14="http://schemas.microsoft.com/office/powerpoint/2010/main" val="166863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Nevýhody experimentu a observačních studií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1800" b="1"/>
          </a:p>
          <a:p>
            <a:pPr eaLnBrk="1" hangingPunct="1"/>
            <a:r>
              <a:rPr lang="cs-CZ" altLang="cs-CZ" sz="1800" b="1"/>
              <a:t>Experiment</a:t>
            </a:r>
            <a:r>
              <a:rPr lang="cs-CZ" altLang="cs-CZ" sz="1800"/>
              <a:t>: </a:t>
            </a:r>
          </a:p>
          <a:p>
            <a:pPr eaLnBrk="1" hangingPunct="1"/>
            <a:r>
              <a:rPr lang="cs-CZ" altLang="cs-CZ" sz="1800"/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sz="1800"/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 b="1"/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sz="1800"/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="" xmlns:p14="http://schemas.microsoft.com/office/powerpoint/2010/main" val="375325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D278ADA9-6383-4BDD-80D2-8899A40268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484B7147-B0F6-40ED-B5A2-FF72BC8198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36D2DE0-0628-4A9A-A59D-7BA8B5EB30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48E405C9-94BE-41DA-928C-DEC9A8550E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cs-CZ" sz="5600"/>
              <a:t>Jaké jsou techniky sběru dat?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5" name="Arc 24">
            <a:extLst>
              <a:ext uri="{FF2B5EF4-FFF2-40B4-BE49-F238E27FC236}">
                <a16:creationId xmlns="" xmlns:a16="http://schemas.microsoft.com/office/drawing/2014/main" id="{D2091A72-D5BB-42AC-8FD3-F7747D9086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6ED12BFC-A737-46AF-8411-481112D54B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4270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Techniky sběru dat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800"/>
              <a:t>Techniky sběru dat představují prostředky, pomocí kterých jsou získávána data. Obvykle k nim saháme v momentě, kdy už víme koho (jakou populaci a vzorek z ní) zkoumáme.</a:t>
            </a:r>
          </a:p>
          <a:p>
            <a:endParaRPr lang="en-US" altLang="cs-CZ" sz="1800"/>
          </a:p>
          <a:p>
            <a:r>
              <a:rPr lang="en-US" altLang="cs-CZ" sz="1800"/>
              <a:t>Mezi základní techniky sběru dat patří </a:t>
            </a:r>
            <a:r>
              <a:rPr lang="en-US" altLang="cs-CZ" sz="1800" b="1"/>
              <a:t>pozorování, dotazování, obsahová analýza a sekundární analýza</a:t>
            </a:r>
          </a:p>
          <a:p>
            <a:endParaRPr lang="en-US" altLang="cs-CZ" sz="1800" b="1"/>
          </a:p>
          <a:p>
            <a:r>
              <a:rPr lang="en-US" altLang="cs-CZ" sz="1800"/>
              <a:t>Techniky sběru dat se dále mout dělit dělí na </a:t>
            </a:r>
            <a:r>
              <a:rPr lang="en-US" altLang="cs-CZ" sz="1800" b="1" i="1"/>
              <a:t>obtrusivní</a:t>
            </a:r>
            <a:r>
              <a:rPr lang="en-US" altLang="cs-CZ" sz="1800" b="1"/>
              <a:t> </a:t>
            </a:r>
            <a:r>
              <a:rPr lang="en-US" altLang="cs-CZ" sz="1800"/>
              <a:t>(vtíravé)- dochází při nich k interferenci se zkoumaným systémem- řadí se sem zejména dotazník, rozhovor a otevřené nezúčastněné pozorování a </a:t>
            </a:r>
            <a:r>
              <a:rPr lang="en-US" altLang="cs-CZ" sz="1800" b="1" i="1"/>
              <a:t>neobtrusivní</a:t>
            </a:r>
            <a:r>
              <a:rPr lang="en-US" altLang="cs-CZ" sz="1800" i="1"/>
              <a:t>, </a:t>
            </a:r>
            <a:r>
              <a:rPr lang="en-US" altLang="cs-CZ" sz="1800"/>
              <a:t>při nichž výzkumník neinterferuje se zkoumaným systémem (studium dokumentů, sekundární analýza, skryté nezúčastněné pozorování).</a:t>
            </a:r>
          </a:p>
          <a:p>
            <a:endParaRPr lang="en-US" altLang="cs-CZ" sz="1800"/>
          </a:p>
          <a:p>
            <a:r>
              <a:rPr lang="en-US" altLang="cs-CZ" sz="1800" b="1"/>
              <a:t>	Induktivní a deduktivní strategie</a:t>
            </a:r>
            <a:r>
              <a:rPr lang="en-US" altLang="cs-CZ" sz="1800"/>
              <a:t> používá </a:t>
            </a:r>
            <a:r>
              <a:rPr lang="en-US" altLang="cs-CZ" sz="1800" b="1"/>
              <a:t>jiné techniky sběru dat-</a:t>
            </a:r>
            <a:r>
              <a:rPr lang="en-US" altLang="cs-CZ" sz="1800"/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endParaRPr lang="en-US" altLang="cs-CZ" sz="1800"/>
          </a:p>
        </p:txBody>
      </p:sp>
    </p:spTree>
    <p:extLst>
      <p:ext uri="{BB962C8B-B14F-4D97-AF65-F5344CB8AC3E}">
        <p14:creationId xmlns="" xmlns:p14="http://schemas.microsoft.com/office/powerpoint/2010/main" val="236133726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Sekundární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400"/>
              <a:t>Sekundární analýzou se rozumí využití dat, která byla již dříve získána k jiným (výzkumným) účelům. </a:t>
            </a:r>
          </a:p>
          <a:p>
            <a:endParaRPr lang="en-US" altLang="cs-CZ" sz="2400"/>
          </a:p>
          <a:p>
            <a:r>
              <a:rPr lang="en-US" altLang="cs-CZ" sz="2400"/>
              <a:t>Bývá v sociálních vědách zmiňována na posledním místě, pro nás často hlavní technika sběru dat</a:t>
            </a:r>
          </a:p>
          <a:p>
            <a:endParaRPr lang="en-US" altLang="cs-CZ" sz="2400"/>
          </a:p>
          <a:p>
            <a:r>
              <a:rPr lang="en-US" altLang="cs-CZ" sz="2400"/>
              <a:t>Disman: „Sociálněvědné výzkumy testují omezený soubor hypotéz a tyto testy představují jen omezenou množinu relevantních kombinací sebraných proměnných. V každém výzkumu je využita jen část užitečné informace, která byla v datech nashromážděna“.</a:t>
            </a:r>
          </a:p>
        </p:txBody>
      </p:sp>
    </p:spTree>
    <p:extLst>
      <p:ext uri="{BB962C8B-B14F-4D97-AF65-F5344CB8AC3E}">
        <p14:creationId xmlns="" xmlns:p14="http://schemas.microsoft.com/office/powerpoint/2010/main" val="155755547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19" name="Arc 18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Pokud chceme vědět, jaká politická témata považují občané za nejpalčivější: data CVVM</a:t>
            </a:r>
          </a:p>
          <a:p>
            <a:r>
              <a:rPr lang="cs-CZ"/>
              <a:t>Sebezařazení ideologické: CVVM, Eurobarometr</a:t>
            </a:r>
          </a:p>
          <a:p>
            <a:r>
              <a:rPr lang="cs-CZ"/>
              <a:t>Vztah k autoritě: European Values Study</a:t>
            </a:r>
          </a:p>
          <a:p>
            <a:r>
              <a:rPr lang="cs-CZ"/>
              <a:t>Průzkumy veřejného mínění před volbami: řada agentur</a:t>
            </a:r>
          </a:p>
          <a:p>
            <a:r>
              <a:rPr lang="cs-CZ"/>
              <a:t>Výsledky voleb: volební komise (ČSÚ)</a:t>
            </a:r>
          </a:p>
        </p:txBody>
      </p:sp>
    </p:spTree>
    <p:extLst>
      <p:ext uri="{BB962C8B-B14F-4D97-AF65-F5344CB8AC3E}">
        <p14:creationId xmlns="" xmlns:p14="http://schemas.microsoft.com/office/powerpoint/2010/main" val="3465111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Obsahová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000"/>
              <a:t>Obsahovou analýzu děláme často, obvykle je to cesta, jak operacionalizovat a měřit nějaký vztah mezi koncepty, z nichž některý se týká obsahu.</a:t>
            </a:r>
          </a:p>
          <a:p>
            <a:endParaRPr lang="en-US" altLang="cs-CZ" sz="2000"/>
          </a:p>
          <a:p>
            <a:r>
              <a:rPr lang="en-US" altLang="cs-CZ" sz="2000"/>
              <a:t>U analýzy dokumentů se jedná o empirickou metodu k systematickému, intersubjektivně prováděnému zkoumání obsahových a formálních znaků a sdělení, případně i autora a adresáta sdělení.</a:t>
            </a:r>
          </a:p>
          <a:p>
            <a:endParaRPr lang="en-US" altLang="cs-CZ" sz="2000"/>
          </a:p>
          <a:p>
            <a:r>
              <a:rPr lang="en-US" altLang="cs-CZ" sz="2000"/>
              <a:t>Dokument je obecně jakýkoliv hmotný záznam lidské činnosti (úřední statistika, dopisy, osobní deníky, plakáty, letáky, články v odborných časopisech, hmotné stopy chování). Obsahová analýza může být použita i v kombinaci s jinými technikami, např. při zpracování dlouhých otevřených otázek v rozhovoru a obecně v kvalitativním výzkumu. I v obsahové analýze se obvykle pracuje s populací a vzorkem (populace = soubor sdělení)</a:t>
            </a:r>
          </a:p>
          <a:p>
            <a:endParaRPr lang="en-US" altLang="cs-CZ" sz="2000"/>
          </a:p>
        </p:txBody>
      </p:sp>
    </p:spTree>
    <p:extLst>
      <p:ext uri="{BB962C8B-B14F-4D97-AF65-F5344CB8AC3E}">
        <p14:creationId xmlns="" xmlns:p14="http://schemas.microsoft.com/office/powerpoint/2010/main" val="381963908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Obsahová analýza- příklady</a:t>
            </a:r>
          </a:p>
        </p:txBody>
      </p:sp>
      <p:sp>
        <p:nvSpPr>
          <p:cNvPr id="21" name="Arc 20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Srovnáváme MfD a HN v tom, jak píší o Hnutí ANO.</a:t>
            </a:r>
          </a:p>
          <a:p>
            <a:endParaRPr lang="cs-CZ"/>
          </a:p>
          <a:p>
            <a:r>
              <a:rPr lang="cs-CZ"/>
              <a:t>Pokud spočteme celkový počet článků o politice a zkoumáme, v kolika z nich se objevují hesla jako „ANO “ nebo „Babiš“, děláme </a:t>
            </a:r>
            <a:r>
              <a:rPr lang="cs-CZ" b="1"/>
              <a:t>kvantitativní obsahovou analýzu.</a:t>
            </a:r>
          </a:p>
          <a:p>
            <a:r>
              <a:rPr lang="cs-CZ"/>
              <a:t>Pokud si vyberem články s heslem „Babiš“ a zkoumáme, zda je zmíněno v pozitivním, negativním nebo neutrálním módu, děláme </a:t>
            </a:r>
            <a:r>
              <a:rPr lang="cs-CZ" b="1"/>
              <a:t>kvalitativní obsahovou analýzu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80098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Dotazování</a:t>
            </a:r>
          </a:p>
        </p:txBody>
      </p:sp>
      <p:sp>
        <p:nvSpPr>
          <p:cNvPr id="79" name="Arc 78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/>
              <a:t>Patří sem nejen dotazníky, ale i rozhovory, fokusové skupiny…</a:t>
            </a:r>
          </a:p>
          <a:p>
            <a:endParaRPr lang="en-US" altLang="cs-CZ" sz="1500"/>
          </a:p>
          <a:p>
            <a:r>
              <a:rPr lang="en-US" altLang="cs-CZ" sz="1500"/>
              <a:t>1. Podle </a:t>
            </a:r>
            <a:r>
              <a:rPr lang="en-US" altLang="cs-CZ" sz="1500" b="1"/>
              <a:t>stupně předstrukturovanosti </a:t>
            </a:r>
            <a:r>
              <a:rPr lang="en-US" altLang="cs-CZ" sz="1500"/>
              <a:t>situace dotazování na málo strukturované, částečně strukturované a silně strukturované dotazování</a:t>
            </a:r>
          </a:p>
          <a:p>
            <a:endParaRPr lang="en-US" altLang="cs-CZ" sz="1500"/>
          </a:p>
          <a:p>
            <a:r>
              <a:rPr lang="en-US" altLang="cs-CZ" sz="1500"/>
              <a:t>2. Podle </a:t>
            </a:r>
            <a:r>
              <a:rPr lang="en-US" altLang="cs-CZ" sz="1500" b="1"/>
              <a:t>stupně standardizace výzkumných nástrojů </a:t>
            </a:r>
            <a:r>
              <a:rPr lang="en-US" altLang="cs-CZ" sz="1500"/>
              <a:t>a podmínek na nestandardizované dotazování, částečně standardizované dotazování a plně standardizované dotazování (dotazník bývá vysoce standardizovaný, rozhovor ne).</a:t>
            </a:r>
          </a:p>
          <a:p>
            <a:endParaRPr lang="en-US" altLang="cs-CZ" sz="1500"/>
          </a:p>
          <a:p>
            <a:r>
              <a:rPr lang="en-US" altLang="cs-CZ" sz="1500"/>
              <a:t>3. Podle formy získání dat </a:t>
            </a:r>
            <a:r>
              <a:rPr lang="en-US" altLang="cs-CZ" sz="1500" b="1"/>
              <a:t>je ústní a písemné dotazování </a:t>
            </a:r>
            <a:r>
              <a:rPr lang="en-US" altLang="cs-CZ" sz="1500"/>
              <a:t>, přičemž ústní lze dále dělit na přímý a telefonický (v současnosti typologii problematizují, resp. rozšiřují nová média, hlavně internet)</a:t>
            </a:r>
          </a:p>
          <a:p>
            <a:endParaRPr lang="en-US" altLang="cs-CZ" sz="1500"/>
          </a:p>
          <a:p>
            <a:r>
              <a:rPr lang="en-US" altLang="cs-CZ" sz="1500"/>
              <a:t>4. Podle počtu dotazovaných dotazování s jednotlivcem či se skupinou</a:t>
            </a:r>
          </a:p>
          <a:p>
            <a:endParaRPr lang="en-US" altLang="cs-CZ" sz="1500"/>
          </a:p>
          <a:p>
            <a:r>
              <a:rPr lang="en-US" altLang="cs-CZ" sz="1500"/>
              <a:t>Podoba a „dramaturgie“ dotazníku podrobně- </a:t>
            </a:r>
            <a:r>
              <a:rPr lang="en-US" altLang="cs-CZ" sz="1500" b="1" i="1"/>
              <a:t>Disman: Jak se vyrábí sociologická znalost (nutnost, pokud budete mít dotazník v bakalářské práci!)</a:t>
            </a:r>
          </a:p>
          <a:p>
            <a:endParaRPr lang="en-US" altLang="cs-CZ" sz="1500" b="1" i="1"/>
          </a:p>
        </p:txBody>
      </p:sp>
    </p:spTree>
    <p:extLst>
      <p:ext uri="{BB962C8B-B14F-4D97-AF65-F5344CB8AC3E}">
        <p14:creationId xmlns="" xmlns:p14="http://schemas.microsoft.com/office/powerpoint/2010/main" val="42242791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955A2079-FA98-4876-80F0-72364A7D2E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Kritické zhodnocení literatury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721DF5AD-453E-4CC7-B35F-1170CF591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537503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Pozorování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 b="1"/>
              <a:t>V politologii nejméně časté</a:t>
            </a:r>
          </a:p>
          <a:p>
            <a:endParaRPr lang="en-US" altLang="cs-CZ" sz="1500" b="1"/>
          </a:p>
          <a:p>
            <a:r>
              <a:rPr lang="en-US" altLang="cs-CZ" sz="1500" b="1"/>
              <a:t>1. Naivní/vědecké</a:t>
            </a:r>
            <a:r>
              <a:rPr lang="en-US" altLang="cs-CZ" sz="1500"/>
              <a:t> (vědecké pozorování se vyznačuje plánovanými postupy, systematičností a konkrétním výzkumným účelem, zatímco naivní pozorování slouží zpravidla ke získávání každodenních zkušeností)</a:t>
            </a:r>
          </a:p>
          <a:p>
            <a:r>
              <a:rPr lang="en-US" altLang="cs-CZ" sz="1500" b="1"/>
              <a:t>2. Strukturované a nestrukturované pozorování</a:t>
            </a:r>
            <a:r>
              <a:rPr lang="en-US" altLang="cs-CZ" sz="1500"/>
              <a:t>. Účelem nestrukturovaného pozorování je pokud možno zhuštěný popis politického jednání. Začíná s se spíše vágně formulovaným seznamem otázek, které připouští otevřenost k neočekávanému. Pozorování je doprovázeno analýzou: poznámky jsou strukturovány. Na jejich základě jsou formulovány kategorie, které dávají návod k dalšímu pozorování.  U strukturovaného pozorování se naproti tomu předpokládá schéma kategorií ke klasifikaci způsobů jednání předem.</a:t>
            </a:r>
          </a:p>
          <a:p>
            <a:r>
              <a:rPr lang="en-US" altLang="cs-CZ" sz="1500" b="1"/>
              <a:t>3. Otevřené a skryté pozorování.</a:t>
            </a:r>
            <a:r>
              <a:rPr lang="en-US" altLang="cs-CZ" sz="1500"/>
              <a:t> Při otevřeném pozorování vystupuje pozorovatele otevřeně jako výzkumník, zatímco při skrytém pozorování svoji identitu skrývá (což při strukturovaném a systematickém pozorování lze ztěží).</a:t>
            </a:r>
          </a:p>
          <a:p>
            <a:r>
              <a:rPr lang="en-US" altLang="cs-CZ" sz="1500" b="1"/>
              <a:t>4. Zúčastněné a nezúčastněné pozorování.</a:t>
            </a:r>
            <a:r>
              <a:rPr lang="en-US" altLang="cs-CZ" sz="1500"/>
              <a:t> Při zúčastněném pozorování je výzkumník sám elementem pozorovaného sociálního pole, zatímco v opačném případě zůstává vně. Zúčastněné pozorování lze dále dělit na aktivní a pasivní pozorování podle toho, zda se se zkoumaným politickým polem identifikuje či nikoliv.</a:t>
            </a:r>
          </a:p>
          <a:p>
            <a:endParaRPr lang="en-US" altLang="cs-CZ" sz="1500"/>
          </a:p>
        </p:txBody>
      </p:sp>
    </p:spTree>
    <p:extLst>
      <p:ext uri="{BB962C8B-B14F-4D97-AF65-F5344CB8AC3E}">
        <p14:creationId xmlns="" xmlns:p14="http://schemas.microsoft.com/office/powerpoint/2010/main" val="281510450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0" name="Rectangle 199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: Shape 201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Jak hodnotit „kvalitu“ výzkumného designu: </a:t>
            </a:r>
            <a:r>
              <a:rPr lang="cs-CZ" b="1">
                <a:solidFill>
                  <a:srgbClr val="FFFFFF"/>
                </a:solidFill>
              </a:rPr>
              <a:t>Interní a externí validita</a:t>
            </a:r>
          </a:p>
        </p:txBody>
      </p:sp>
      <p:sp>
        <p:nvSpPr>
          <p:cNvPr id="204" name="Arc 203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/>
              <a:t>Pokud můžeme hodně vsadit na to, že výzkum má dobrou schopnost v rámci zkoumaných případů bezpečně odhalit kauzalitu (že x ovlivňuje y) má vysokou </a:t>
            </a:r>
            <a:r>
              <a:rPr lang="cs-CZ" altLang="cs-CZ" b="1"/>
              <a:t>interní validitu </a:t>
            </a:r>
            <a:r>
              <a:rPr lang="cs-CZ" altLang="cs-CZ"/>
              <a:t>(a naopak).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Pokud si můžeme být jisti, že výsledky našeho výzkumu jsou platné i mimo kontext (případně zkoumané případy), v němž jsme ho provedli, má vysokou </a:t>
            </a:r>
            <a:r>
              <a:rPr lang="cs-CZ" altLang="cs-CZ" b="1"/>
              <a:t>externí validitu (</a:t>
            </a:r>
            <a:r>
              <a:rPr lang="cs-CZ" altLang="cs-CZ"/>
              <a:t>a naopak</a:t>
            </a:r>
            <a:r>
              <a:rPr lang="cs-CZ" altLang="cs-CZ" b="1"/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39154152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Dekonstrukce interní validity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Interní validita má několik komponent:</a:t>
            </a:r>
          </a:p>
          <a:p>
            <a:endParaRPr lang="cs-CZ" altLang="cs-CZ"/>
          </a:p>
          <a:p>
            <a:r>
              <a:rPr lang="cs-CZ" altLang="cs-CZ" b="1"/>
              <a:t>Statistickou</a:t>
            </a:r>
          </a:p>
          <a:p>
            <a:r>
              <a:rPr lang="cs-CZ" altLang="cs-CZ" b="1"/>
              <a:t>Kauzální</a:t>
            </a:r>
          </a:p>
          <a:p>
            <a:r>
              <a:rPr lang="cs-CZ" altLang="cs-CZ" b="1"/>
              <a:t>Konstruktovou</a:t>
            </a:r>
          </a:p>
        </p:txBody>
      </p:sp>
    </p:spTree>
    <p:extLst>
      <p:ext uri="{BB962C8B-B14F-4D97-AF65-F5344CB8AC3E}">
        <p14:creationId xmlns="" xmlns:p14="http://schemas.microsoft.com/office/powerpoint/2010/main" val="41469621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FFFF"/>
                </a:solidFill>
              </a:rPr>
              <a:t>Statistická validita (POL se víc dozví v semináři o měření)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2600"/>
              <a:t>Zjišťuje, zda existuje </a:t>
            </a:r>
            <a:r>
              <a:rPr lang="cs-CZ" sz="2600" u="sng"/>
              <a:t>statisticky významný vztah (kovariance) </a:t>
            </a:r>
            <a:r>
              <a:rPr lang="cs-CZ" sz="260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sz="2600"/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sz="2600"/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60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68885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Kauzální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/>
              <a:t>Jde o určení toho, zda variance, nalezená v datech, má </a:t>
            </a:r>
            <a:r>
              <a:rPr lang="cs-CZ" altLang="cs-CZ" u="sng"/>
              <a:t>kauzální </a:t>
            </a:r>
            <a:r>
              <a:rPr lang="cs-CZ" altLang="cs-CZ"/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Nejde o to, jak velký/silný je vztah (to je statistická validita), ale o </a:t>
            </a:r>
            <a:r>
              <a:rPr lang="cs-CZ" altLang="cs-CZ" b="1"/>
              <a:t>identifikaci proměnných</a:t>
            </a:r>
            <a:r>
              <a:rPr lang="cs-CZ" altLang="cs-CZ"/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„Skutečně je naše nezávislá proměnná nezávislá“?</a:t>
            </a:r>
          </a:p>
        </p:txBody>
      </p:sp>
    </p:spTree>
    <p:extLst>
      <p:ext uri="{BB962C8B-B14F-4D97-AF65-F5344CB8AC3E}">
        <p14:creationId xmlns="" xmlns:p14="http://schemas.microsoft.com/office/powerpoint/2010/main" val="2763665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 b="1">
                <a:solidFill>
                  <a:srgbClr val="FFFFFF"/>
                </a:solidFill>
              </a:rPr>
              <a:t>Konstruktová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Hodnocení toho, jak validní je pozorování/data pro teorii, k níž je vztaženo.</a:t>
            </a:r>
          </a:p>
          <a:p>
            <a:endParaRPr lang="cs-CZ" altLang="cs-CZ"/>
          </a:p>
          <a:p>
            <a:r>
              <a:rPr lang="cs-CZ" altLang="cs-CZ"/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/>
              <a:t>„Operacionalizovali jsme proměnné (případně převzali z nějakého předchozího výzkumu) tak, že teď naše zjištění dobře můžeme vztáhnout k existující teorii?“ „Nedělali jsme náhodou něco jiného?“</a:t>
            </a:r>
          </a:p>
        </p:txBody>
      </p:sp>
    </p:spTree>
    <p:extLst>
      <p:ext uri="{BB962C8B-B14F-4D97-AF65-F5344CB8AC3E}">
        <p14:creationId xmlns="" xmlns:p14="http://schemas.microsoft.com/office/powerpoint/2010/main" val="24842400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Externí validita</a:t>
            </a:r>
          </a:p>
        </p:txBody>
      </p:sp>
      <p:sp>
        <p:nvSpPr>
          <p:cNvPr id="76" name="Arc 75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sz="2600"/>
              <a:t>Úzce souvisí s koncepty </a:t>
            </a:r>
            <a:r>
              <a:rPr lang="cs-CZ" altLang="cs-CZ" sz="2600" b="1"/>
              <a:t>„robustnosti“ výsledku </a:t>
            </a:r>
            <a:r>
              <a:rPr lang="cs-CZ" altLang="cs-CZ" sz="2600"/>
              <a:t>a „</a:t>
            </a:r>
            <a:r>
              <a:rPr lang="cs-CZ" altLang="cs-CZ" sz="2600" b="1"/>
              <a:t>vědecké replikace</a:t>
            </a:r>
            <a:r>
              <a:rPr lang="cs-CZ" altLang="cs-CZ" sz="2600"/>
              <a:t>“.</a:t>
            </a:r>
          </a:p>
          <a:p>
            <a:r>
              <a:rPr lang="cs-CZ" altLang="cs-CZ" sz="260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sz="2600"/>
              <a:t>Vědecká replikace odkazuje k situaci, kdy (např. v teoretickém vakuu) buďto </a:t>
            </a:r>
            <a:r>
              <a:rPr lang="cs-CZ" altLang="cs-CZ" sz="2600" b="1"/>
              <a:t>opakujeme</a:t>
            </a:r>
            <a:r>
              <a:rPr lang="cs-CZ" altLang="cs-CZ" sz="2600"/>
              <a:t> náš </a:t>
            </a:r>
            <a:r>
              <a:rPr lang="cs-CZ" altLang="cs-CZ" sz="2600" b="1"/>
              <a:t>výzkum</a:t>
            </a:r>
            <a:r>
              <a:rPr lang="cs-CZ" altLang="cs-CZ" sz="2600"/>
              <a:t> na </a:t>
            </a:r>
            <a:r>
              <a:rPr lang="cs-CZ" altLang="cs-CZ" sz="2600" b="1"/>
              <a:t>jiné populaci</a:t>
            </a:r>
            <a:r>
              <a:rPr lang="cs-CZ" altLang="cs-CZ" sz="2600"/>
              <a:t>, abychom ověřili naše původní zjištění nebo </a:t>
            </a:r>
            <a:r>
              <a:rPr lang="cs-CZ" altLang="cs-CZ" sz="2600" b="1"/>
              <a:t>rozšíříme teorii </a:t>
            </a:r>
            <a:r>
              <a:rPr lang="cs-CZ" altLang="cs-CZ" sz="2600"/>
              <a:t>o další předpoklady na </a:t>
            </a:r>
            <a:r>
              <a:rPr lang="cs-CZ" altLang="cs-CZ" sz="2600" b="1"/>
              <a:t>stejné populaci</a:t>
            </a:r>
            <a:r>
              <a:rPr lang="cs-CZ" altLang="cs-CZ" sz="2600"/>
              <a:t>.</a:t>
            </a:r>
          </a:p>
          <a:p>
            <a:r>
              <a:rPr lang="cs-CZ" altLang="cs-CZ" sz="2600"/>
              <a:t>„Platí naše zjištění i v jiném kontextu, než jsme ho zjistili?“ „Pokud ne, proč“?</a:t>
            </a:r>
          </a:p>
        </p:txBody>
      </p:sp>
    </p:spTree>
    <p:extLst>
      <p:ext uri="{BB962C8B-B14F-4D97-AF65-F5344CB8AC3E}">
        <p14:creationId xmlns="" xmlns:p14="http://schemas.microsoft.com/office/powerpoint/2010/main" val="8816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C2554CA6-288E-4202-BC52-2E5A8F0C0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Úkoly kritického zhodnocení literatury</a:t>
            </a:r>
          </a:p>
        </p:txBody>
      </p:sp>
      <p:sp>
        <p:nvSpPr>
          <p:cNvPr id="21" name="Arc 20">
            <a:extLst>
              <a:ext uri="{FF2B5EF4-FFF2-40B4-BE49-F238E27FC236}">
                <a16:creationId xmlns=""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/>
              <a:t>UDĚLEJTE V TÉMATU POŘÁDEK</a:t>
            </a:r>
          </a:p>
          <a:p>
            <a:r>
              <a:rPr lang="cs-CZ" sz="2000"/>
              <a:t>1. Jaké názory/přístupy se vyslovují k výzkumné otázce? Jakou má tradici? </a:t>
            </a:r>
          </a:p>
          <a:p>
            <a:r>
              <a:rPr lang="cs-CZ" sz="2000"/>
              <a:t>2. Jaké jsou zatím odpovědi na naši otázku?</a:t>
            </a:r>
          </a:p>
          <a:p>
            <a:r>
              <a:rPr lang="cs-CZ" sz="2000"/>
              <a:t>3. Jaké mají tyto odpovědi silné a slabé stránky a bílá místa?</a:t>
            </a:r>
          </a:p>
          <a:p>
            <a:r>
              <a:rPr lang="cs-CZ" sz="2000"/>
              <a:t>4. Budeme nějakou z nich pro náš vlastní výzkum využívat víc/vyjdeme z ní (a proč) nebo je zatím necháme žít vedle sebe a rozhodne náš výzkum, která je lepší?</a:t>
            </a:r>
          </a:p>
          <a:p>
            <a:r>
              <a:rPr lang="cs-CZ" sz="2000"/>
              <a:t>„</a:t>
            </a:r>
            <a:r>
              <a:rPr lang="cs-CZ" sz="2000" b="1"/>
              <a:t>PROBLEM-GAP-CONTRIBUTION</a:t>
            </a:r>
            <a:r>
              <a:rPr lang="cs-CZ" sz="2000"/>
              <a:t>“ přístup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6">
            <a:extLst>
              <a:ext uri="{FF2B5EF4-FFF2-40B4-BE49-F238E27FC236}">
                <a16:creationId xmlns="" xmlns:a16="http://schemas.microsoft.com/office/drawing/2014/main" id="{C2554CA6-288E-4202-BC52-2E5A8F0C0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8">
            <a:extLst>
              <a:ext uri="{FF2B5EF4-FFF2-40B4-BE49-F238E27FC236}">
                <a16:creationId xmlns=""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6" name="Arc 20">
            <a:extLst>
              <a:ext uri="{FF2B5EF4-FFF2-40B4-BE49-F238E27FC236}">
                <a16:creationId xmlns=""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None/>
            </a:pPr>
            <a:endParaRPr lang="cs-CZ"/>
          </a:p>
          <a:p>
            <a:pPr>
              <a:buNone/>
            </a:pPr>
            <a:endParaRPr lang="cs-CZ"/>
          </a:p>
          <a:p>
            <a:pPr>
              <a:buNone/>
            </a:pPr>
            <a:endParaRPr lang="cs-CZ"/>
          </a:p>
          <a:p>
            <a:pPr>
              <a:buNone/>
            </a:pPr>
            <a:r>
              <a:rPr lang="cs-CZ" b="1"/>
              <a:t>                                    ZKOUMÁME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="" xmlns:a16="http://schemas.microsoft.com/office/drawing/2014/main" id="{C2554CA6-288E-4202-BC52-2E5A8F0C0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=""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„Čtyři kauzální překážky“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=""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=""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200" b="1"/>
              <a:t>Abychom mohli mezi dvěma proměnnými konstatovat kauzální vztah </a:t>
            </a:r>
            <a:r>
              <a:rPr lang="cs-CZ" sz="220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200"/>
              <a:t>Neexistuje nějaká proměnná Z, která zároveň ovlivňuje X a Y.</a:t>
            </a:r>
          </a:p>
        </p:txBody>
      </p:sp>
    </p:spTree>
    <p:extLst>
      <p:ext uri="{BB962C8B-B14F-4D97-AF65-F5344CB8AC3E}">
        <p14:creationId xmlns="" xmlns:p14="http://schemas.microsoft.com/office/powerpoint/2010/main" val="356026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C2554CA6-288E-4202-BC52-2E5A8F0C0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</a:t>
            </a:r>
          </a:p>
        </p:txBody>
      </p:sp>
      <p:sp>
        <p:nvSpPr>
          <p:cNvPr id="21" name="Arc 20">
            <a:extLst>
              <a:ext uri="{FF2B5EF4-FFF2-40B4-BE49-F238E27FC236}">
                <a16:creationId xmlns=""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Jsme HRC a vyrobili jsme následující video: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https://www.youtube.com/watch?v=RaxNEzA3jRs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 chceme zkoumat, jestli „funguje“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039200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/>
          </a:p>
          <a:p>
            <a:endParaRPr lang="cs-CZ"/>
          </a:p>
          <a:p>
            <a:r>
              <a:rPr lang="cs-CZ" b="1"/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r>
              <a:rPr lang="cs-CZ" b="1"/>
              <a:t>Zkuste „funguje“ operacionalizovat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47379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Cesty, jak zjišťovat, zda video funguje</a:t>
            </a:r>
          </a:p>
        </p:txBody>
      </p:sp>
      <p:sp>
        <p:nvSpPr>
          <p:cNvPr id="19" name="Arc 18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600" dirty="0"/>
          </a:p>
          <a:p>
            <a:r>
              <a:rPr lang="cs-CZ" sz="2600" dirty="0"/>
              <a:t>Máme hypotézu, že ti, kdo viděli video, budou Donalda </a:t>
            </a:r>
            <a:r>
              <a:rPr lang="cs-CZ" sz="2600" dirty="0" err="1"/>
              <a:t>Trumpa</a:t>
            </a:r>
            <a:r>
              <a:rPr lang="cs-CZ" sz="2600" dirty="0"/>
              <a:t>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Abychom ji ověřili, potřebujeme </a:t>
            </a:r>
            <a:r>
              <a:rPr lang="cs-CZ" sz="2600" b="1" dirty="0"/>
              <a:t>data</a:t>
            </a:r>
          </a:p>
          <a:p>
            <a:r>
              <a:rPr lang="cs-CZ" sz="2600" dirty="0"/>
              <a:t>V rámci jakého výzkumného postupu se pohybujeme?</a:t>
            </a:r>
          </a:p>
          <a:p>
            <a:endParaRPr lang="cs-CZ" sz="2600" dirty="0"/>
          </a:p>
          <a:p>
            <a:r>
              <a:rPr lang="cs-CZ" sz="2600" dirty="0"/>
              <a:t>Kolik případů bychom asi tak měli zkoumat a jakých?</a:t>
            </a:r>
          </a:p>
        </p:txBody>
      </p:sp>
    </p:spTree>
    <p:extLst>
      <p:ext uri="{BB962C8B-B14F-4D97-AF65-F5344CB8AC3E}">
        <p14:creationId xmlns="" xmlns:p14="http://schemas.microsoft.com/office/powerpoint/2010/main" val="23807786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2164</Words>
  <Application>Microsoft Office PowerPoint</Application>
  <PresentationFormat>Custom</PresentationFormat>
  <Paragraphs>218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Motiv Office</vt:lpstr>
      <vt:lpstr>Výzkum v sociálních vědách III. Od kritického zhodnocení literatury přes design výzkumu po sběr dat</vt:lpstr>
      <vt:lpstr>Poznámka: jak prezentaci studovat</vt:lpstr>
      <vt:lpstr>Kritické zhodnocení literatury</vt:lpstr>
      <vt:lpstr>Úkoly kritického zhodnocení literatury</vt:lpstr>
      <vt:lpstr>Slide 5</vt:lpstr>
      <vt:lpstr>„Čtyři kauzální překážky“</vt:lpstr>
      <vt:lpstr>PŘÍKLAD</vt:lpstr>
      <vt:lpstr>Slide 8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 jako „observační studii?“</vt:lpstr>
      <vt:lpstr>Slide 18</vt:lpstr>
      <vt:lpstr>Experiment</vt:lpstr>
      <vt:lpstr>Observační studie</vt:lpstr>
      <vt:lpstr>Závěr</vt:lpstr>
      <vt:lpstr>Nevýhody experimentu a observačních studií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 (POL se víc dozví v semináři o měření)</vt:lpstr>
      <vt:lpstr>Kauzální validita</vt:lpstr>
      <vt:lpstr>Konstruktová validita</vt:lpstr>
      <vt:lpstr>Externí validita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 Od kritického zhodnocení literatury přes design výzkumu po sběr dat</dc:title>
  <dc:creator>Roman Chytilek</dc:creator>
  <cp:lastModifiedBy>Roman</cp:lastModifiedBy>
  <cp:revision>10</cp:revision>
  <dcterms:created xsi:type="dcterms:W3CDTF">2020-11-11T18:18:11Z</dcterms:created>
  <dcterms:modified xsi:type="dcterms:W3CDTF">2022-10-27T06:48:09Z</dcterms:modified>
</cp:coreProperties>
</file>