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324" r:id="rId2"/>
    <p:sldId id="316" r:id="rId3"/>
    <p:sldId id="317" r:id="rId4"/>
    <p:sldId id="318" r:id="rId5"/>
    <p:sldId id="319" r:id="rId6"/>
    <p:sldId id="325" r:id="rId7"/>
    <p:sldId id="320" r:id="rId8"/>
    <p:sldId id="321" r:id="rId9"/>
    <p:sldId id="322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8EC20E35-A176-4012-BC5E-935CFFF8708E}" styleName="Střední styl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8799B23B-EC83-4686-B30A-512413B5E67A}" styleName="Světlý styl 3 – zvýraznění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3B4B98B0-60AC-42C2-AFA5-B58CD77FA1E5}" styleName="Světlý styl 1 – zvýraznění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D7B26C5-4107-4FEC-AEDC-1716B250A1EF}" styleName="Světlý styl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Světlý styl 2 – zvýraznění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09" autoAdjust="0"/>
    <p:restoredTop sz="94660"/>
  </p:normalViewPr>
  <p:slideViewPr>
    <p:cSldViewPr>
      <p:cViewPr varScale="1">
        <p:scale>
          <a:sx n="110" d="100"/>
          <a:sy n="110" d="100"/>
        </p:scale>
        <p:origin x="-90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C9E792-AA51-42C2-8D8C-BFA68AF227F2}" type="datetimeFigureOut">
              <a:rPr lang="cs-CZ" smtClean="0"/>
              <a:pPr/>
              <a:t>9.11.2022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3EB43E-40FD-4CE2-9B8A-842D639F08A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7038747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3EB43E-40FD-4CE2-9B8A-842D639F08A3}" type="slidenum">
              <a:rPr lang="cs-CZ" smtClean="0"/>
              <a:pPr/>
              <a:t>5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75045-1E85-406F-9E49-EBC5B291CEA8}" type="datetimeFigureOut">
              <a:rPr lang="cs-CZ" smtClean="0"/>
              <a:pPr/>
              <a:t>9.11.2022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14039-16F0-4AD5-A3FE-199E3A2B5BD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75045-1E85-406F-9E49-EBC5B291CEA8}" type="datetimeFigureOut">
              <a:rPr lang="cs-CZ" smtClean="0"/>
              <a:pPr/>
              <a:t>9.11.2022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14039-16F0-4AD5-A3FE-199E3A2B5BD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75045-1E85-406F-9E49-EBC5B291CEA8}" type="datetimeFigureOut">
              <a:rPr lang="cs-CZ" smtClean="0"/>
              <a:pPr/>
              <a:t>9.11.2022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14039-16F0-4AD5-A3FE-199E3A2B5BD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Nadpis a tabul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438400" y="228600"/>
            <a:ext cx="6400800" cy="1219200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abulku 2"/>
          <p:cNvSpPr>
            <a:spLocks noGrp="1"/>
          </p:cNvSpPr>
          <p:nvPr>
            <p:ph type="tbl" idx="1"/>
          </p:nvPr>
        </p:nvSpPr>
        <p:spPr>
          <a:xfrm>
            <a:off x="2438400" y="1600200"/>
            <a:ext cx="6400800" cy="4495800"/>
          </a:xfrm>
        </p:spPr>
        <p:txBody>
          <a:bodyPr>
            <a:normAutofit/>
          </a:bodyPr>
          <a:lstStyle/>
          <a:p>
            <a:pPr lvl="0"/>
            <a:endParaRPr lang="cs-CZ" noProof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52400" y="6248400"/>
            <a:ext cx="1901825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934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677554-74D6-458A-879A-A401C768515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809300042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75045-1E85-406F-9E49-EBC5B291CEA8}" type="datetimeFigureOut">
              <a:rPr lang="cs-CZ" smtClean="0"/>
              <a:pPr/>
              <a:t>9.11.2022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14039-16F0-4AD5-A3FE-199E3A2B5BD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75045-1E85-406F-9E49-EBC5B291CEA8}" type="datetimeFigureOut">
              <a:rPr lang="cs-CZ" smtClean="0"/>
              <a:pPr/>
              <a:t>9.11.2022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14039-16F0-4AD5-A3FE-199E3A2B5BD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75045-1E85-406F-9E49-EBC5B291CEA8}" type="datetimeFigureOut">
              <a:rPr lang="cs-CZ" smtClean="0"/>
              <a:pPr/>
              <a:t>9.11.2022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14039-16F0-4AD5-A3FE-199E3A2B5BD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75045-1E85-406F-9E49-EBC5B291CEA8}" type="datetimeFigureOut">
              <a:rPr lang="cs-CZ" smtClean="0"/>
              <a:pPr/>
              <a:t>9.11.2022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14039-16F0-4AD5-A3FE-199E3A2B5BD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75045-1E85-406F-9E49-EBC5B291CEA8}" type="datetimeFigureOut">
              <a:rPr lang="cs-CZ" smtClean="0"/>
              <a:pPr/>
              <a:t>9.11.2022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14039-16F0-4AD5-A3FE-199E3A2B5BD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75045-1E85-406F-9E49-EBC5B291CEA8}" type="datetimeFigureOut">
              <a:rPr lang="cs-CZ" smtClean="0"/>
              <a:pPr/>
              <a:t>9.11.2022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14039-16F0-4AD5-A3FE-199E3A2B5BD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75045-1E85-406F-9E49-EBC5B291CEA8}" type="datetimeFigureOut">
              <a:rPr lang="cs-CZ" smtClean="0"/>
              <a:pPr/>
              <a:t>9.11.2022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14039-16F0-4AD5-A3FE-199E3A2B5BD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75045-1E85-406F-9E49-EBC5B291CEA8}" type="datetimeFigureOut">
              <a:rPr lang="cs-CZ" smtClean="0"/>
              <a:pPr/>
              <a:t>9.11.2022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14039-16F0-4AD5-A3FE-199E3A2B5BD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075045-1E85-406F-9E49-EBC5B291CEA8}" type="datetimeFigureOut">
              <a:rPr lang="cs-CZ" smtClean="0"/>
              <a:pPr/>
              <a:t>9.11.2022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514039-16F0-4AD5-A3FE-199E3A2B5BD0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2" name="Rectangle 71">
            <a:extLst>
              <a:ext uri="{FF2B5EF4-FFF2-40B4-BE49-F238E27FC236}">
                <a16:creationId xmlns:a16="http://schemas.microsoft.com/office/drawing/2014/main" xmlns="" id="{3B854194-185D-494D-905C-7C7CB2E30F6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4561583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xmlns="" id="{B4F5FA0D-0104-4987-8241-EFF7C85B88D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9143999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6" name="Picture 75">
            <a:extLst>
              <a:ext uri="{FF2B5EF4-FFF2-40B4-BE49-F238E27FC236}">
                <a16:creationId xmlns:a16="http://schemas.microsoft.com/office/drawing/2014/main" xmlns="" id="{2897127E-6CEF-446C-BE87-93B7C46E49D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480059" y="2053641"/>
            <a:ext cx="2751871" cy="2760098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cs-CZ" sz="3700" b="1" dirty="0" smtClean="0">
                <a:solidFill>
                  <a:srgbClr val="FFFFFF"/>
                </a:solidFill>
              </a:rPr>
              <a:t>VÝZKUMNÉ STRATEGIE</a:t>
            </a:r>
            <a:endParaRPr lang="cs-CZ" sz="3700" b="1" dirty="0">
              <a:solidFill>
                <a:srgbClr val="FFFFFF"/>
              </a:solidFill>
            </a:endParaRP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67930" y="801866"/>
            <a:ext cx="3979563" cy="5230634"/>
          </a:xfrm>
        </p:spPr>
        <p:txBody>
          <a:bodyPr anchor="ctr"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cs-CZ" sz="2100" dirty="0" smtClean="0">
                <a:solidFill>
                  <a:srgbClr val="000000"/>
                </a:solidFill>
                <a:latin typeface="Calibri" pitchFamily="34" charset="0"/>
              </a:rPr>
              <a:t>Následujících pár slidů shrnuje zadanou literaturu od Blaikieho</a:t>
            </a:r>
          </a:p>
          <a:p>
            <a:pPr eaLnBrk="1" hangingPunct="1">
              <a:lnSpc>
                <a:spcPct val="90000"/>
              </a:lnSpc>
            </a:pPr>
            <a:endParaRPr lang="cs-CZ" sz="2100" dirty="0" smtClean="0">
              <a:solidFill>
                <a:srgbClr val="000000"/>
              </a:solidFill>
              <a:latin typeface="Calibri" pitchFamily="34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cs-CZ" sz="2100" dirty="0" smtClean="0">
                <a:solidFill>
                  <a:srgbClr val="000000"/>
                </a:solidFill>
                <a:latin typeface="Calibri" pitchFamily="34" charset="0"/>
              </a:rPr>
              <a:t>Blaikie shrnuje, jakými postupy (kroky) můžeme věci zkoumat. Je to určeno tím, co je naším cílem (např. pověřit hypotézu) a jak optimističtí jsme z hlediska poznatelnosti světa (epistemologie) a možné formulace závěrů o něm.</a:t>
            </a:r>
            <a:endParaRPr lang="cs-CZ" sz="2100" dirty="0">
              <a:solidFill>
                <a:srgbClr val="000000"/>
              </a:solidFill>
              <a:latin typeface="Calibri" pitchFamily="34" charset="0"/>
            </a:endParaRPr>
          </a:p>
          <a:p>
            <a:pPr eaLnBrk="1" hangingPunct="1">
              <a:lnSpc>
                <a:spcPct val="90000"/>
              </a:lnSpc>
            </a:pPr>
            <a:endParaRPr lang="cs-CZ" sz="2100" b="1" dirty="0">
              <a:solidFill>
                <a:srgbClr val="000000"/>
              </a:solidFill>
            </a:endParaRPr>
          </a:p>
          <a:p>
            <a:pPr eaLnBrk="1" hangingPunct="1">
              <a:lnSpc>
                <a:spcPct val="90000"/>
              </a:lnSpc>
              <a:buNone/>
            </a:pPr>
            <a:r>
              <a:rPr lang="cs-CZ" sz="2100" dirty="0">
                <a:solidFill>
                  <a:srgbClr val="000000"/>
                </a:solidFill>
              </a:rPr>
              <a:t>Má to odraz v metateoretických </a:t>
            </a:r>
            <a:r>
              <a:rPr lang="cs-CZ" sz="2100" dirty="0" smtClean="0">
                <a:solidFill>
                  <a:srgbClr val="000000"/>
                </a:solidFill>
              </a:rPr>
              <a:t>přístupech (přednáška o hokeji)</a:t>
            </a:r>
            <a:r>
              <a:rPr lang="cs-CZ" sz="2100" b="1" dirty="0" smtClean="0">
                <a:solidFill>
                  <a:srgbClr val="000000"/>
                </a:solidFill>
              </a:rPr>
              <a:t>, </a:t>
            </a:r>
            <a:r>
              <a:rPr lang="cs-CZ" sz="2100" b="1" dirty="0">
                <a:solidFill>
                  <a:srgbClr val="000000"/>
                </a:solidFill>
              </a:rPr>
              <a:t>pozitivisté jsou induktivisté</a:t>
            </a:r>
            <a:r>
              <a:rPr lang="cs-CZ" sz="2100" dirty="0">
                <a:solidFill>
                  <a:srgbClr val="000000"/>
                </a:solidFill>
              </a:rPr>
              <a:t>, </a:t>
            </a:r>
            <a:r>
              <a:rPr lang="cs-CZ" sz="2100" b="1" dirty="0">
                <a:solidFill>
                  <a:srgbClr val="000000"/>
                </a:solidFill>
              </a:rPr>
              <a:t>realisté </a:t>
            </a:r>
            <a:r>
              <a:rPr lang="cs-CZ" sz="2100" dirty="0">
                <a:solidFill>
                  <a:srgbClr val="000000"/>
                </a:solidFill>
              </a:rPr>
              <a:t>využívají </a:t>
            </a:r>
            <a:r>
              <a:rPr lang="cs-CZ" sz="2100" b="1" dirty="0">
                <a:solidFill>
                  <a:srgbClr val="000000"/>
                </a:solidFill>
              </a:rPr>
              <a:t>dedukci a retrodukci </a:t>
            </a:r>
            <a:r>
              <a:rPr lang="cs-CZ" sz="2100" dirty="0">
                <a:solidFill>
                  <a:srgbClr val="000000"/>
                </a:solidFill>
              </a:rPr>
              <a:t>a </a:t>
            </a:r>
            <a:r>
              <a:rPr lang="cs-CZ" sz="2100" b="1" dirty="0">
                <a:solidFill>
                  <a:srgbClr val="000000"/>
                </a:solidFill>
              </a:rPr>
              <a:t>konstruktivisté abdukci</a:t>
            </a:r>
            <a:r>
              <a:rPr lang="cs-CZ" sz="2100" dirty="0">
                <a:solidFill>
                  <a:srgbClr val="000000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3758130741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2" name="Rectangle 71">
            <a:extLst>
              <a:ext uri="{FF2B5EF4-FFF2-40B4-BE49-F238E27FC236}">
                <a16:creationId xmlns:a16="http://schemas.microsoft.com/office/drawing/2014/main" xmlns="" id="{3B854194-185D-494D-905C-7C7CB2E30F6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4561583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xmlns="" id="{B4F5FA0D-0104-4987-8241-EFF7C85B88D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9143999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6" name="Picture 75">
            <a:extLst>
              <a:ext uri="{FF2B5EF4-FFF2-40B4-BE49-F238E27FC236}">
                <a16:creationId xmlns:a16="http://schemas.microsoft.com/office/drawing/2014/main" xmlns="" id="{2897127E-6CEF-446C-BE87-93B7C46E49D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480059" y="2053641"/>
            <a:ext cx="2751871" cy="2760098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cs-CZ" sz="3700" b="1">
                <a:solidFill>
                  <a:srgbClr val="FFFFFF"/>
                </a:solidFill>
              </a:rPr>
              <a:t>Jak problém zkoumáme: výzkumné strategie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67930" y="801866"/>
            <a:ext cx="3979563" cy="5230634"/>
          </a:xfrm>
        </p:spPr>
        <p:txBody>
          <a:bodyPr anchor="ctr"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cs-CZ" sz="2100" dirty="0">
                <a:solidFill>
                  <a:srgbClr val="000000"/>
                </a:solidFill>
                <a:latin typeface="Calibri" pitchFamily="34" charset="0"/>
              </a:rPr>
              <a:t>Směrem k logice toho, jakým způsobem konstruujeme naše odpovědi na výzkumné otázky, rozlišuje Blaikie 4 výzkumné strategie:</a:t>
            </a:r>
          </a:p>
          <a:p>
            <a:pPr eaLnBrk="1" hangingPunct="1">
              <a:lnSpc>
                <a:spcPct val="90000"/>
              </a:lnSpc>
            </a:pPr>
            <a:endParaRPr lang="cs-CZ" sz="2100" b="1" dirty="0">
              <a:solidFill>
                <a:srgbClr val="000000"/>
              </a:solidFill>
              <a:latin typeface="Calibri" pitchFamily="34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cs-CZ" sz="2100" b="1" dirty="0">
                <a:solidFill>
                  <a:srgbClr val="000000"/>
                </a:solidFill>
                <a:latin typeface="Calibri" pitchFamily="34" charset="0"/>
              </a:rPr>
              <a:t>induktivní </a:t>
            </a:r>
          </a:p>
          <a:p>
            <a:pPr eaLnBrk="1" hangingPunct="1">
              <a:lnSpc>
                <a:spcPct val="90000"/>
              </a:lnSpc>
            </a:pPr>
            <a:r>
              <a:rPr lang="cs-CZ" sz="2100" b="1" dirty="0">
                <a:solidFill>
                  <a:srgbClr val="000000"/>
                </a:solidFill>
                <a:latin typeface="Calibri" pitchFamily="34" charset="0"/>
              </a:rPr>
              <a:t>deduktivní </a:t>
            </a:r>
          </a:p>
          <a:p>
            <a:pPr eaLnBrk="1" hangingPunct="1">
              <a:lnSpc>
                <a:spcPct val="90000"/>
              </a:lnSpc>
            </a:pPr>
            <a:r>
              <a:rPr lang="cs-CZ" sz="2100" b="1" dirty="0">
                <a:solidFill>
                  <a:srgbClr val="000000"/>
                </a:solidFill>
                <a:latin typeface="Calibri" pitchFamily="34" charset="0"/>
              </a:rPr>
              <a:t>retroduktivní </a:t>
            </a:r>
          </a:p>
          <a:p>
            <a:pPr eaLnBrk="1" hangingPunct="1">
              <a:lnSpc>
                <a:spcPct val="90000"/>
              </a:lnSpc>
            </a:pPr>
            <a:r>
              <a:rPr lang="cs-CZ" sz="2100" b="1" dirty="0">
                <a:solidFill>
                  <a:srgbClr val="000000"/>
                </a:solidFill>
                <a:latin typeface="Calibri" pitchFamily="34" charset="0"/>
              </a:rPr>
              <a:t>abduktivní</a:t>
            </a:r>
            <a:r>
              <a:rPr lang="cs-CZ" sz="2100" b="1" dirty="0">
                <a:solidFill>
                  <a:srgbClr val="000000"/>
                </a:solidFill>
              </a:rPr>
              <a:t> </a:t>
            </a:r>
          </a:p>
          <a:p>
            <a:pPr eaLnBrk="1" hangingPunct="1">
              <a:lnSpc>
                <a:spcPct val="90000"/>
              </a:lnSpc>
            </a:pPr>
            <a:endParaRPr lang="cs-CZ" sz="2100" b="1" dirty="0">
              <a:solidFill>
                <a:srgbClr val="000000"/>
              </a:solidFill>
            </a:endParaRPr>
          </a:p>
          <a:p>
            <a:pPr eaLnBrk="1" hangingPunct="1">
              <a:lnSpc>
                <a:spcPct val="90000"/>
              </a:lnSpc>
              <a:buNone/>
            </a:pPr>
            <a:r>
              <a:rPr lang="cs-CZ" sz="2100" dirty="0">
                <a:solidFill>
                  <a:srgbClr val="000000"/>
                </a:solidFill>
              </a:rPr>
              <a:t>Má to odraz v metateoretických přístupech</a:t>
            </a:r>
            <a:r>
              <a:rPr lang="cs-CZ" sz="2100" b="1" dirty="0">
                <a:solidFill>
                  <a:srgbClr val="000000"/>
                </a:solidFill>
              </a:rPr>
              <a:t>, pozitivisté jsou induktivisté</a:t>
            </a:r>
            <a:r>
              <a:rPr lang="cs-CZ" sz="2100" dirty="0">
                <a:solidFill>
                  <a:srgbClr val="000000"/>
                </a:solidFill>
              </a:rPr>
              <a:t>, </a:t>
            </a:r>
            <a:r>
              <a:rPr lang="cs-CZ" sz="2100" b="1" dirty="0">
                <a:solidFill>
                  <a:srgbClr val="000000"/>
                </a:solidFill>
              </a:rPr>
              <a:t>realisté </a:t>
            </a:r>
            <a:r>
              <a:rPr lang="cs-CZ" sz="2100" dirty="0">
                <a:solidFill>
                  <a:srgbClr val="000000"/>
                </a:solidFill>
              </a:rPr>
              <a:t>využívají </a:t>
            </a:r>
            <a:r>
              <a:rPr lang="cs-CZ" sz="2100" b="1" dirty="0">
                <a:solidFill>
                  <a:srgbClr val="000000"/>
                </a:solidFill>
              </a:rPr>
              <a:t>dedukci a retrodukci </a:t>
            </a:r>
            <a:r>
              <a:rPr lang="cs-CZ" sz="2100" dirty="0">
                <a:solidFill>
                  <a:srgbClr val="000000"/>
                </a:solidFill>
              </a:rPr>
              <a:t>a </a:t>
            </a:r>
            <a:r>
              <a:rPr lang="cs-CZ" sz="2100" b="1" dirty="0">
                <a:solidFill>
                  <a:srgbClr val="000000"/>
                </a:solidFill>
              </a:rPr>
              <a:t>konstruktivisté abdukci</a:t>
            </a:r>
            <a:r>
              <a:rPr lang="cs-CZ" sz="2100" dirty="0">
                <a:solidFill>
                  <a:srgbClr val="000000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3758130741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Rectangle 73">
            <a:extLst>
              <a:ext uri="{FF2B5EF4-FFF2-40B4-BE49-F238E27FC236}">
                <a16:creationId xmlns:a16="http://schemas.microsoft.com/office/drawing/2014/main" xmlns="" id="{4351DFE5-F63D-4BE0-BDA9-E3EB88F01AA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266700" y="0"/>
            <a:ext cx="8610371" cy="2753936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6" name="Picture 75">
            <a:extLst>
              <a:ext uri="{FF2B5EF4-FFF2-40B4-BE49-F238E27FC236}">
                <a16:creationId xmlns:a16="http://schemas.microsoft.com/office/drawing/2014/main" xmlns="" id="{02DD2BC0-6F29-4B4F-8D61-2DCF6D2E8E7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884419" y="826680"/>
            <a:ext cx="7375161" cy="1325563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35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Logika výzkumných  strategií</a:t>
            </a:r>
          </a:p>
        </p:txBody>
      </p:sp>
      <p:graphicFrame>
        <p:nvGraphicFramePr>
          <p:cNvPr id="29764" name="Group 6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894306072"/>
              </p:ext>
            </p:extLst>
          </p:nvPr>
        </p:nvGraphicFramePr>
        <p:xfrm>
          <a:off x="777240" y="2958019"/>
          <a:ext cx="7589522" cy="3044071"/>
        </p:xfrm>
        <a:graphic>
          <a:graphicData uri="http://schemas.openxmlformats.org/drawingml/2006/table">
            <a:tbl>
              <a:tblPr/>
              <a:tblGrid>
                <a:gridCol w="49392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59323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495946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961518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2044904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3255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Calibri" pitchFamily="34" charset="0"/>
                      </a:endParaRPr>
                    </a:p>
                  </a:txBody>
                  <a:tcPr marL="80051" marR="80051" marT="40025" marB="400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alibri" pitchFamily="34" charset="0"/>
                        </a:rPr>
                        <a:t>Induktivní</a:t>
                      </a:r>
                    </a:p>
                  </a:txBody>
                  <a:tcPr marL="80051" marR="80051" marT="40025" marB="400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alibri" pitchFamily="34" charset="0"/>
                        </a:rPr>
                        <a:t>Deduktivní</a:t>
                      </a:r>
                    </a:p>
                  </a:txBody>
                  <a:tcPr marL="80051" marR="80051" marT="40025" marB="400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alibri" pitchFamily="34" charset="0"/>
                        </a:rPr>
                        <a:t>Retroduktivní</a:t>
                      </a:r>
                    </a:p>
                  </a:txBody>
                  <a:tcPr marL="80051" marR="80051" marT="40025" marB="400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alibri" pitchFamily="34" charset="0"/>
                        </a:rPr>
                        <a:t>Abduktivní</a:t>
                      </a:r>
                    </a:p>
                  </a:txBody>
                  <a:tcPr marL="80051" marR="80051" marT="40025" marB="400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85921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alibri" pitchFamily="34" charset="0"/>
                        </a:rPr>
                        <a:t>CÍL</a:t>
                      </a:r>
                    </a:p>
                  </a:txBody>
                  <a:tcPr marL="80051" marR="80051" marT="40025" marB="400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alibri" pitchFamily="34" charset="0"/>
                        </a:rPr>
                        <a:t>Vytváření generalizací, teorií</a:t>
                      </a:r>
                    </a:p>
                  </a:txBody>
                  <a:tcPr marL="80051" marR="80051" marT="40025" marB="400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alibri" pitchFamily="34" charset="0"/>
                        </a:rPr>
                        <a:t>Testování teorií, falzifikace, podpora přeživších teorií</a:t>
                      </a:r>
                    </a:p>
                  </a:txBody>
                  <a:tcPr marL="80051" marR="80051" marT="40025" marB="400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alibri" pitchFamily="34" charset="0"/>
                        </a:rPr>
                        <a:t>Objevení základních mechanismů, objasňujících pravidelnosti, vytváření teorií</a:t>
                      </a:r>
                    </a:p>
                  </a:txBody>
                  <a:tcPr marL="80051" marR="80051" marT="40025" marB="400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alibri" pitchFamily="34" charset="0"/>
                        </a:rPr>
                        <a:t>Popis a porozumění sociálnímu světu prostřednictvím motivací aktérů</a:t>
                      </a:r>
                    </a:p>
                  </a:txBody>
                  <a:tcPr marL="80051" marR="80051" marT="40025" marB="400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724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alibri" pitchFamily="34" charset="0"/>
                        </a:rPr>
                        <a:t>OD</a:t>
                      </a:r>
                    </a:p>
                  </a:txBody>
                  <a:tcPr marL="80051" marR="80051" marT="40025" marB="400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alibri" pitchFamily="34" charset="0"/>
                        </a:rPr>
                        <a:t>Shromáždění pozorování (dat)</a:t>
                      </a:r>
                    </a:p>
                  </a:txBody>
                  <a:tcPr marL="80051" marR="80051" marT="40025" marB="400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alibri" pitchFamily="34" charset="0"/>
                        </a:rPr>
                        <a:t>„Vypůjčené“ či zkonstruované teorie </a:t>
                      </a:r>
                    </a:p>
                  </a:txBody>
                  <a:tcPr marL="80051" marR="80051" marT="40025" marB="400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alibri" pitchFamily="34" charset="0"/>
                        </a:rPr>
                        <a:t>Zachycení pravidelností </a:t>
                      </a:r>
                    </a:p>
                  </a:txBody>
                  <a:tcPr marL="80051" marR="80051" marT="40025" marB="400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alibri" pitchFamily="34" charset="0"/>
                        </a:rPr>
                        <a:t>Odhalení motivací, významů a motivů v každodenním životě</a:t>
                      </a:r>
                    </a:p>
                  </a:txBody>
                  <a:tcPr marL="80051" marR="80051" marT="40025" marB="400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8564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cs-CZ" sz="2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Calibri" pitchFamily="34" charset="0"/>
                      </a:endParaRPr>
                    </a:p>
                  </a:txBody>
                  <a:tcPr marL="80051" marR="80051" marT="40025" marB="400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alibri" pitchFamily="34" charset="0"/>
                        </a:rPr>
                        <a:t>Produkci generalizací</a:t>
                      </a:r>
                    </a:p>
                  </a:txBody>
                  <a:tcPr marL="80051" marR="80051" marT="40025" marB="400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alibri" pitchFamily="34" charset="0"/>
                        </a:rPr>
                        <a:t>Produkci hypotéz</a:t>
                      </a:r>
                    </a:p>
                  </a:txBody>
                  <a:tcPr marL="80051" marR="80051" marT="40025" marB="400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alibri" pitchFamily="34" charset="0"/>
                        </a:rPr>
                        <a:t>Konstrukce hypotetického modelu</a:t>
                      </a:r>
                    </a:p>
                  </a:txBody>
                  <a:tcPr marL="80051" marR="80051" marT="40025" marB="400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alibri" pitchFamily="34" charset="0"/>
                        </a:rPr>
                        <a:t>Zpracování interpretací aktérů</a:t>
                      </a:r>
                    </a:p>
                  </a:txBody>
                  <a:tcPr marL="80051" marR="80051" marT="40025" marB="400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6724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alibri" pitchFamily="34" charset="0"/>
                        </a:rPr>
                        <a:t>K</a:t>
                      </a:r>
                    </a:p>
                  </a:txBody>
                  <a:tcPr marL="80051" marR="80051" marT="40025" marB="400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alibri" pitchFamily="34" charset="0"/>
                        </a:rPr>
                        <a:t>Využití těchto generalizací při dalším výzkumu</a:t>
                      </a:r>
                    </a:p>
                  </a:txBody>
                  <a:tcPr marL="80051" marR="80051" marT="40025" marB="400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alibri" pitchFamily="34" charset="0"/>
                        </a:rPr>
                        <a:t>Testování hypotéz porovnáním s daty</a:t>
                      </a:r>
                    </a:p>
                  </a:txBody>
                  <a:tcPr marL="80051" marR="80051" marT="40025" marB="400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alibri" pitchFamily="34" charset="0"/>
                        </a:rPr>
                        <a:t>Porovnání modelu s realitou (pozorování, experiment)</a:t>
                      </a:r>
                    </a:p>
                  </a:txBody>
                  <a:tcPr marL="80051" marR="80051" marT="40025" marB="400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alibri" pitchFamily="34" charset="0"/>
                        </a:rPr>
                        <a:t>Produkce teorie, její testování</a:t>
                      </a:r>
                    </a:p>
                  </a:txBody>
                  <a:tcPr marL="80051" marR="80051" marT="40025" marB="400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181771850"/>
      </p:ext>
    </p:extLst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>
          <a:xfrm>
            <a:off x="827584" y="228600"/>
            <a:ext cx="8011616" cy="1219200"/>
          </a:xfrm>
        </p:spPr>
        <p:txBody>
          <a:bodyPr>
            <a:normAutofit fontScale="90000"/>
          </a:bodyPr>
          <a:lstStyle/>
          <a:p>
            <a:r>
              <a:rPr lang="cs-CZ" dirty="0"/>
              <a:t>Byl Sherlock Holmes mistr indukce nebo dedukce?</a:t>
            </a:r>
          </a:p>
        </p:txBody>
      </p:sp>
      <p:sp>
        <p:nvSpPr>
          <p:cNvPr id="24579" name="Table Placeholder 2"/>
          <p:cNvSpPr>
            <a:spLocks noGrp="1" noTextEdit="1"/>
          </p:cNvSpPr>
          <p:nvPr>
            <p:ph type="tbl" idx="1"/>
          </p:nvPr>
        </p:nvSpPr>
        <p:spPr>
          <a:xfrm>
            <a:off x="2483768" y="1556792"/>
            <a:ext cx="6400800" cy="4495800"/>
          </a:xfrm>
        </p:spPr>
      </p:sp>
      <p:sp>
        <p:nvSpPr>
          <p:cNvPr id="3" name="TextovéPole 2"/>
          <p:cNvSpPr txBox="1"/>
          <p:nvPr/>
        </p:nvSpPr>
        <p:spPr>
          <a:xfrm>
            <a:off x="2987824" y="5445224"/>
            <a:ext cx="45365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/>
              <a:t>Fotografie: BeyondHolywood.com</a:t>
            </a:r>
          </a:p>
        </p:txBody>
      </p:sp>
      <p:pic>
        <p:nvPicPr>
          <p:cNvPr id="26626" name="Picture 2" descr="http://screenrant.com/wp-content/uploads/2016/08/Sherlock-Season-4-Holmes-and-Watso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35696" y="1340768"/>
            <a:ext cx="5152018" cy="541481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2287103964"/>
      </p:ext>
    </p:extLst>
  </p:cSld>
  <p:clrMapOvr>
    <a:masterClrMapping/>
  </p:clrMapOvr>
  <p:transition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2" name="Rectangle 71">
            <a:extLst>
              <a:ext uri="{FF2B5EF4-FFF2-40B4-BE49-F238E27FC236}">
                <a16:creationId xmlns:a16="http://schemas.microsoft.com/office/drawing/2014/main" xmlns="" id="{3B854194-185D-494D-905C-7C7CB2E30F6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4561583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xmlns="" id="{B4F5FA0D-0104-4987-8241-EFF7C85B88D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9143999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6" name="Picture 75">
            <a:extLst>
              <a:ext uri="{FF2B5EF4-FFF2-40B4-BE49-F238E27FC236}">
                <a16:creationId xmlns:a16="http://schemas.microsoft.com/office/drawing/2014/main" xmlns="" id="{2897127E-6CEF-446C-BE87-93B7C46E49D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480059" y="2053641"/>
            <a:ext cx="2751871" cy="2760098"/>
          </a:xfrm>
        </p:spPr>
        <p:txBody>
          <a:bodyPr>
            <a:normAutofit/>
          </a:bodyPr>
          <a:lstStyle/>
          <a:p>
            <a:pPr eaLnBrk="1" hangingPunct="1"/>
            <a:r>
              <a:rPr lang="cs-CZ" dirty="0" smtClean="0">
                <a:solidFill>
                  <a:srgbClr val="FFFFFF"/>
                </a:solidFill>
              </a:rPr>
              <a:t>SH: mistr indukce</a:t>
            </a:r>
            <a:endParaRPr lang="cs-CZ" dirty="0">
              <a:solidFill>
                <a:srgbClr val="FFFFFF"/>
              </a:solidFill>
            </a:endParaRP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67930" y="801866"/>
            <a:ext cx="3979563" cy="5230634"/>
          </a:xfrm>
        </p:spPr>
        <p:txBody>
          <a:bodyPr anchor="ctr">
            <a:normAutofit/>
          </a:bodyPr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sz="1300" dirty="0" smtClean="0">
                <a:solidFill>
                  <a:srgbClr val="000000"/>
                </a:solidFill>
                <a:latin typeface="Calibri" pitchFamily="34" charset="0"/>
              </a:rPr>
              <a:t>Byť je SH označovaný za „mistra dedukce“, z hlediska výzkumných postupů byl mistrem indukce- shromažďoval fakta z nich skládal teorie.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cs-CZ" sz="1300" dirty="0" smtClean="0">
              <a:solidFill>
                <a:srgbClr val="000000"/>
              </a:solidFill>
              <a:latin typeface="Calibri" pitchFamily="34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sz="1300" dirty="0" smtClean="0">
                <a:solidFill>
                  <a:srgbClr val="000000"/>
                </a:solidFill>
                <a:latin typeface="Calibri" pitchFamily="34" charset="0"/>
              </a:rPr>
              <a:t>Ve slabších Doylových povídkách je SH i mistrem dedukce- např. v </a:t>
            </a:r>
            <a:r>
              <a:rPr lang="cs-CZ" sz="1300" i="1" dirty="0" smtClean="0">
                <a:solidFill>
                  <a:srgbClr val="000000"/>
                </a:solidFill>
                <a:latin typeface="Calibri" pitchFamily="34" charset="0"/>
              </a:rPr>
              <a:t>The Adventure of Silver Blaze </a:t>
            </a:r>
            <a:r>
              <a:rPr lang="cs-CZ" sz="1300" dirty="0" smtClean="0">
                <a:solidFill>
                  <a:srgbClr val="000000"/>
                </a:solidFill>
                <a:latin typeface="Calibri" pitchFamily="34" charset="0"/>
              </a:rPr>
              <a:t>najde v dartmoorské krajině několik klíčových předmětů pro vyřešení případu a Watsonovi říká, že „měl teorii, že tam budou“- bohužel už bez přeskočení první překážky (něříká proč).</a:t>
            </a:r>
            <a:endParaRPr lang="cs-CZ" sz="1300" dirty="0">
              <a:solidFill>
                <a:srgbClr val="000000"/>
              </a:solidFill>
              <a:latin typeface="Calibri" pitchFamily="34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cs-CZ" sz="1300" dirty="0">
              <a:solidFill>
                <a:srgbClr val="000000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34879565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2" name="Rectangle 71">
            <a:extLst>
              <a:ext uri="{FF2B5EF4-FFF2-40B4-BE49-F238E27FC236}">
                <a16:creationId xmlns:a16="http://schemas.microsoft.com/office/drawing/2014/main" xmlns="" id="{3B854194-185D-494D-905C-7C7CB2E30F6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4561583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xmlns="" id="{B4F5FA0D-0104-4987-8241-EFF7C85B88D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9143999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6" name="Picture 75">
            <a:extLst>
              <a:ext uri="{FF2B5EF4-FFF2-40B4-BE49-F238E27FC236}">
                <a16:creationId xmlns:a16="http://schemas.microsoft.com/office/drawing/2014/main" xmlns="" id="{2897127E-6CEF-446C-BE87-93B7C46E49D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480059" y="2053641"/>
            <a:ext cx="2751871" cy="2760098"/>
          </a:xfrm>
        </p:spPr>
        <p:txBody>
          <a:bodyPr>
            <a:normAutofit/>
          </a:bodyPr>
          <a:lstStyle/>
          <a:p>
            <a:pPr eaLnBrk="1" hangingPunct="1"/>
            <a:r>
              <a:rPr lang="cs-CZ">
                <a:solidFill>
                  <a:srgbClr val="FFFFFF"/>
                </a:solidFill>
              </a:rPr>
              <a:t>Induktivní strategie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67930" y="801866"/>
            <a:ext cx="3979563" cy="5230634"/>
          </a:xfrm>
        </p:spPr>
        <p:txBody>
          <a:bodyPr anchor="ctr"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cs-CZ" sz="1300" dirty="0">
                <a:solidFill>
                  <a:srgbClr val="000000"/>
                </a:solidFill>
                <a:latin typeface="Calibri" pitchFamily="34" charset="0"/>
              </a:rPr>
              <a:t>Pozitivistická tradice, předpoklad uspořádaného a pozorovatelného univerza. Jen to, co je pozorovatelné, je hodné vědeckého zkoumání.</a:t>
            </a:r>
          </a:p>
          <a:p>
            <a:pPr eaLnBrk="1" hangingPunct="1">
              <a:lnSpc>
                <a:spcPct val="90000"/>
              </a:lnSpc>
            </a:pPr>
            <a:r>
              <a:rPr lang="cs-CZ" sz="1300" dirty="0">
                <a:solidFill>
                  <a:srgbClr val="000000"/>
                </a:solidFill>
                <a:latin typeface="Calibri" pitchFamily="34" charset="0"/>
              </a:rPr>
              <a:t>4 základní fáze</a:t>
            </a:r>
          </a:p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cs-CZ" sz="1300" dirty="0">
                <a:solidFill>
                  <a:srgbClr val="000000"/>
                </a:solidFill>
                <a:latin typeface="Calibri" pitchFamily="34" charset="0"/>
              </a:rPr>
              <a:t>Pozorování a záznam faktů, jejich význam a relevance není posuzována.</a:t>
            </a:r>
          </a:p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cs-CZ" sz="1300" dirty="0">
                <a:solidFill>
                  <a:srgbClr val="000000"/>
                </a:solidFill>
                <a:latin typeface="Calibri" pitchFamily="34" charset="0"/>
              </a:rPr>
              <a:t>Analýza faktů, jejich srovnání, klasifikace (bez hypotéz)</a:t>
            </a:r>
          </a:p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cs-CZ" sz="1300" dirty="0">
                <a:solidFill>
                  <a:srgbClr val="000000"/>
                </a:solidFill>
                <a:latin typeface="Calibri" pitchFamily="34" charset="0"/>
              </a:rPr>
              <a:t>Generalizace jako výsledek analýzy</a:t>
            </a:r>
          </a:p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cs-CZ" sz="1300" dirty="0">
                <a:solidFill>
                  <a:srgbClr val="000000"/>
                </a:solidFill>
                <a:latin typeface="Calibri" pitchFamily="34" charset="0"/>
              </a:rPr>
              <a:t>Vystavení generalizací dalšímu testování</a:t>
            </a:r>
          </a:p>
          <a:p>
            <a:pPr eaLnBrk="1" hangingPunct="1">
              <a:lnSpc>
                <a:spcPct val="90000"/>
              </a:lnSpc>
            </a:pPr>
            <a:r>
              <a:rPr lang="cs-CZ" sz="1300" dirty="0">
                <a:solidFill>
                  <a:srgbClr val="000000"/>
                </a:solidFill>
                <a:latin typeface="Calibri" pitchFamily="34" charset="0"/>
              </a:rPr>
              <a:t>Kritika</a:t>
            </a:r>
          </a:p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cs-CZ" sz="1300" dirty="0">
                <a:solidFill>
                  <a:srgbClr val="000000"/>
                </a:solidFill>
                <a:latin typeface="Calibri" pitchFamily="34" charset="0"/>
              </a:rPr>
              <a:t>Výzkumník je ovlivněn předchozím výzkumem</a:t>
            </a:r>
          </a:p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cs-CZ" sz="1300" dirty="0">
                <a:solidFill>
                  <a:srgbClr val="000000"/>
                </a:solidFill>
                <a:latin typeface="Calibri" pitchFamily="34" charset="0"/>
              </a:rPr>
              <a:t>Adekvátní pozorování není možné bez řídících konceptů (teorií)</a:t>
            </a:r>
          </a:p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cs-CZ" sz="1300" dirty="0">
                <a:solidFill>
                  <a:srgbClr val="000000"/>
                </a:solidFill>
                <a:latin typeface="Calibri" pitchFamily="34" charset="0"/>
              </a:rPr>
              <a:t>Induktivní logika nezajišťuje produkci generalizací</a:t>
            </a:r>
          </a:p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cs-CZ" sz="1300" dirty="0">
                <a:solidFill>
                  <a:srgbClr val="000000"/>
                </a:solidFill>
                <a:latin typeface="Calibri" pitchFamily="34" charset="0"/>
              </a:rPr>
              <a:t>Univerzální generalizace není možné zakládat na konečném počtu pozorování</a:t>
            </a:r>
          </a:p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cs-CZ" sz="1300" dirty="0">
                <a:solidFill>
                  <a:srgbClr val="000000"/>
                </a:solidFill>
                <a:latin typeface="Calibri" pitchFamily="34" charset="0"/>
              </a:rPr>
              <a:t>Konstatování pravidelností je nutnou –avšak nepostačující- podmínkou k vysvětlení.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cs-CZ" sz="1300" dirty="0">
                <a:solidFill>
                  <a:srgbClr val="000000"/>
                </a:solidFill>
                <a:latin typeface="Calibri" pitchFamily="34" charset="0"/>
              </a:rPr>
              <a:t>Indukce se používá dnes </a:t>
            </a:r>
            <a:r>
              <a:rPr lang="cs-CZ" sz="1300" b="1" dirty="0">
                <a:solidFill>
                  <a:srgbClr val="000000"/>
                </a:solidFill>
                <a:latin typeface="Calibri" pitchFamily="34" charset="0"/>
              </a:rPr>
              <a:t>zcela omezeně</a:t>
            </a:r>
            <a:r>
              <a:rPr lang="cs-CZ" sz="1300" dirty="0">
                <a:solidFill>
                  <a:srgbClr val="000000"/>
                </a:solidFill>
                <a:latin typeface="Calibri" pitchFamily="34" charset="0"/>
              </a:rPr>
              <a:t>,  pokud nejdříve pozorujeme, obvykle aspoň víme, co přesně budeme pozorovat.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cs-CZ" sz="1300" dirty="0">
              <a:solidFill>
                <a:srgbClr val="000000"/>
              </a:solidFill>
              <a:latin typeface="Calibri" pitchFamily="34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cs-CZ" sz="1300" dirty="0">
              <a:solidFill>
                <a:srgbClr val="000000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34879565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2" name="Rectangle 71">
            <a:extLst>
              <a:ext uri="{FF2B5EF4-FFF2-40B4-BE49-F238E27FC236}">
                <a16:creationId xmlns:a16="http://schemas.microsoft.com/office/drawing/2014/main" xmlns="" id="{3B854194-185D-494D-905C-7C7CB2E30F6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4561583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xmlns="" id="{B4F5FA0D-0104-4987-8241-EFF7C85B88D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9143999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6" name="Picture 75">
            <a:extLst>
              <a:ext uri="{FF2B5EF4-FFF2-40B4-BE49-F238E27FC236}">
                <a16:creationId xmlns:a16="http://schemas.microsoft.com/office/drawing/2014/main" xmlns="" id="{2897127E-6CEF-446C-BE87-93B7C46E49D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480059" y="2053641"/>
            <a:ext cx="2751871" cy="2760098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>
                <a:solidFill>
                  <a:srgbClr val="FFFFFF"/>
                </a:solidFill>
              </a:rPr>
              <a:t>Deduktivní strategie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67930" y="801866"/>
            <a:ext cx="3979563" cy="5230634"/>
          </a:xfrm>
        </p:spPr>
        <p:txBody>
          <a:bodyPr anchor="ctr">
            <a:normAutofit/>
          </a:bodyPr>
          <a:lstStyle/>
          <a:p>
            <a:pPr marL="609600" indent="-609600" eaLnBrk="1" hangingPunct="1">
              <a:lnSpc>
                <a:spcPct val="90000"/>
              </a:lnSpc>
            </a:pPr>
            <a:r>
              <a:rPr lang="cs-CZ" sz="1000">
                <a:solidFill>
                  <a:srgbClr val="000000"/>
                </a:solidFill>
              </a:rPr>
              <a:t>Metoda vlastní  </a:t>
            </a:r>
            <a:r>
              <a:rPr lang="cs-CZ" sz="1000" b="1">
                <a:solidFill>
                  <a:srgbClr val="000000"/>
                </a:solidFill>
              </a:rPr>
              <a:t>kritickému racionalismu</a:t>
            </a:r>
            <a:r>
              <a:rPr lang="cs-CZ" sz="1000">
                <a:solidFill>
                  <a:srgbClr val="000000"/>
                </a:solidFill>
              </a:rPr>
              <a:t> (Popper), někdy se nazývá i </a:t>
            </a:r>
            <a:r>
              <a:rPr lang="cs-CZ" sz="1000" b="1">
                <a:solidFill>
                  <a:srgbClr val="000000"/>
                </a:solidFill>
              </a:rPr>
              <a:t>„falzifikacionismus</a:t>
            </a:r>
            <a:r>
              <a:rPr lang="cs-CZ" sz="1000">
                <a:solidFill>
                  <a:srgbClr val="000000"/>
                </a:solidFill>
              </a:rPr>
              <a:t>“. Přiznává selektivitu pozorování a jejich interpretaci pozorovatelem, referenční rámce, sumu očekávání atd…</a:t>
            </a:r>
          </a:p>
          <a:p>
            <a:pPr marL="609600" indent="-609600" eaLnBrk="1" hangingPunct="1">
              <a:lnSpc>
                <a:spcPct val="90000"/>
              </a:lnSpc>
            </a:pPr>
            <a:r>
              <a:rPr lang="cs-CZ" sz="1000" b="1">
                <a:solidFill>
                  <a:srgbClr val="000000"/>
                </a:solidFill>
              </a:rPr>
              <a:t>6 základních kroků</a:t>
            </a:r>
          </a:p>
          <a:p>
            <a:pPr marL="609600" indent="-609600" eaLnBrk="1" hangingPunct="1">
              <a:lnSpc>
                <a:spcPct val="90000"/>
              </a:lnSpc>
              <a:buFontTx/>
              <a:buChar char="-"/>
            </a:pPr>
            <a:r>
              <a:rPr lang="cs-CZ" sz="1000">
                <a:solidFill>
                  <a:srgbClr val="000000"/>
                </a:solidFill>
              </a:rPr>
              <a:t>Explicitní vyjádření počáteční myšlenky, vztahu, hypotézy, souboru hypotéz</a:t>
            </a:r>
          </a:p>
          <a:p>
            <a:pPr marL="609600" indent="-609600" eaLnBrk="1" hangingPunct="1">
              <a:lnSpc>
                <a:spcPct val="90000"/>
              </a:lnSpc>
              <a:buFontTx/>
              <a:buChar char="-"/>
            </a:pPr>
            <a:r>
              <a:rPr lang="cs-CZ" sz="1000">
                <a:solidFill>
                  <a:srgbClr val="000000"/>
                </a:solidFill>
              </a:rPr>
              <a:t>Dedukce závěru(ů) pomocí dříve přijatých –a doposud nevyvrácených- hypotéz </a:t>
            </a:r>
          </a:p>
          <a:p>
            <a:pPr marL="609600" indent="-609600" eaLnBrk="1" hangingPunct="1">
              <a:lnSpc>
                <a:spcPct val="90000"/>
              </a:lnSpc>
              <a:buFontTx/>
              <a:buChar char="-"/>
            </a:pPr>
            <a:r>
              <a:rPr lang="cs-CZ" sz="1000">
                <a:solidFill>
                  <a:srgbClr val="000000"/>
                </a:solidFill>
              </a:rPr>
              <a:t>Porovnání závěrů s existujícími teoriemi</a:t>
            </a:r>
          </a:p>
          <a:p>
            <a:pPr marL="609600" indent="-609600" eaLnBrk="1" hangingPunct="1">
              <a:lnSpc>
                <a:spcPct val="90000"/>
              </a:lnSpc>
              <a:buFontTx/>
              <a:buChar char="-"/>
            </a:pPr>
            <a:r>
              <a:rPr lang="cs-CZ" sz="1000">
                <a:solidFill>
                  <a:srgbClr val="000000"/>
                </a:solidFill>
              </a:rPr>
              <a:t>Test závěrů prostřednictvím sběru dat (pozorování, experiment)</a:t>
            </a:r>
          </a:p>
          <a:p>
            <a:pPr marL="609600" indent="-609600" eaLnBrk="1" hangingPunct="1">
              <a:lnSpc>
                <a:spcPct val="90000"/>
              </a:lnSpc>
              <a:buFontTx/>
              <a:buChar char="-"/>
            </a:pPr>
            <a:r>
              <a:rPr lang="cs-CZ" sz="1000">
                <a:solidFill>
                  <a:srgbClr val="000000"/>
                </a:solidFill>
              </a:rPr>
              <a:t>Pokud jsou data v rozporu se závěry, teorie je zamítnuta</a:t>
            </a:r>
          </a:p>
          <a:p>
            <a:pPr marL="609600" indent="-609600" eaLnBrk="1" hangingPunct="1">
              <a:lnSpc>
                <a:spcPct val="90000"/>
              </a:lnSpc>
              <a:buFontTx/>
              <a:buChar char="-"/>
            </a:pPr>
            <a:r>
              <a:rPr lang="cs-CZ" sz="1000">
                <a:solidFill>
                  <a:srgbClr val="000000"/>
                </a:solidFill>
              </a:rPr>
              <a:t>Pokud jsou data v souladu se závěry, teorie je dočasně podpořena (zachována).</a:t>
            </a:r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endParaRPr lang="cs-CZ" sz="1000">
              <a:solidFill>
                <a:srgbClr val="000000"/>
              </a:solidFill>
            </a:endParaRPr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cs-CZ" sz="1000">
                <a:solidFill>
                  <a:srgbClr val="000000"/>
                </a:solidFill>
              </a:rPr>
              <a:t>Př.deduktivní logiky : </a:t>
            </a:r>
            <a:r>
              <a:rPr lang="cs-CZ" sz="1000" b="1">
                <a:solidFill>
                  <a:srgbClr val="000000"/>
                </a:solidFill>
              </a:rPr>
              <a:t>Emile</a:t>
            </a:r>
            <a:r>
              <a:rPr lang="cs-CZ" sz="1000">
                <a:solidFill>
                  <a:srgbClr val="000000"/>
                </a:solidFill>
              </a:rPr>
              <a:t> </a:t>
            </a:r>
            <a:r>
              <a:rPr lang="cs-CZ" sz="1000" b="1">
                <a:solidFill>
                  <a:srgbClr val="000000"/>
                </a:solidFill>
              </a:rPr>
              <a:t>Durkheim a egoistická sebevražednost</a:t>
            </a:r>
            <a:r>
              <a:rPr lang="cs-CZ" sz="1000">
                <a:solidFill>
                  <a:srgbClr val="000000"/>
                </a:solidFill>
              </a:rPr>
              <a:t>: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cs-CZ" sz="1000" i="1">
                <a:solidFill>
                  <a:srgbClr val="000000"/>
                </a:solidFill>
              </a:rPr>
              <a:t>V každém sociálním útvaru závisí míra sebevražednosti na míře individualismu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cs-CZ" sz="1000" i="1">
                <a:solidFill>
                  <a:srgbClr val="000000"/>
                </a:solidFill>
              </a:rPr>
              <a:t>Míra individualismu pozitivně variuje s mírou protestantismu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cs-CZ" sz="1000" i="1">
                <a:solidFill>
                  <a:srgbClr val="000000"/>
                </a:solidFill>
              </a:rPr>
              <a:t>Sebevražednost variuje podle míry protestantismu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cs-CZ" sz="1000" i="1">
                <a:solidFill>
                  <a:srgbClr val="000000"/>
                </a:solidFill>
              </a:rPr>
              <a:t>Ve Španělsku je protestantismus málo rozšířen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cs-CZ" sz="1000" i="1">
                <a:solidFill>
                  <a:srgbClr val="000000"/>
                </a:solidFill>
              </a:rPr>
              <a:t>Míra sebevražednosti ve Španělsku je nízká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cs-CZ" sz="1000" i="1">
                <a:solidFill>
                  <a:srgbClr val="000000"/>
                </a:solidFill>
              </a:rPr>
              <a:t>(následně se testuje na datech –ze sčítání lidu-)</a:t>
            </a:r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cs-CZ" sz="1000" b="1">
                <a:solidFill>
                  <a:srgbClr val="000000"/>
                </a:solidFill>
              </a:rPr>
              <a:t>Kritika: </a:t>
            </a:r>
          </a:p>
          <a:p>
            <a:pPr marL="609600" indent="-609600" eaLnBrk="1" hangingPunct="1">
              <a:lnSpc>
                <a:spcPct val="90000"/>
              </a:lnSpc>
              <a:buFontTx/>
              <a:buChar char="-"/>
            </a:pPr>
            <a:r>
              <a:rPr lang="cs-CZ" sz="1000">
                <a:solidFill>
                  <a:srgbClr val="000000"/>
                </a:solidFill>
              </a:rPr>
              <a:t>Pozorování podléhá interpretaci, není přímé, na jeho základě nelze přesvědčivě stanovovat pravidelnosti a vyvracet teorie</a:t>
            </a:r>
          </a:p>
          <a:p>
            <a:pPr marL="609600" indent="-609600" eaLnBrk="1" hangingPunct="1">
              <a:lnSpc>
                <a:spcPct val="90000"/>
              </a:lnSpc>
              <a:buFontTx/>
              <a:buChar char="-"/>
            </a:pPr>
            <a:r>
              <a:rPr lang="cs-CZ" sz="1000">
                <a:solidFill>
                  <a:srgbClr val="000000"/>
                </a:solidFill>
              </a:rPr>
              <a:t>Věda by neměla být striktně logická (umožnění náhodných objevů)</a:t>
            </a:r>
          </a:p>
          <a:p>
            <a:pPr marL="609600" indent="-609600" eaLnBrk="1" hangingPunct="1">
              <a:lnSpc>
                <a:spcPct val="90000"/>
              </a:lnSpc>
              <a:buFontTx/>
              <a:buChar char="-"/>
            </a:pPr>
            <a:r>
              <a:rPr lang="cs-CZ" sz="1000">
                <a:solidFill>
                  <a:srgbClr val="000000"/>
                </a:solidFill>
              </a:rPr>
              <a:t>Důraz na logiku postupu snižuje kreativitu</a:t>
            </a:r>
          </a:p>
          <a:p>
            <a:pPr marL="609600" indent="-609600" eaLnBrk="1" hangingPunct="1">
              <a:lnSpc>
                <a:spcPct val="90000"/>
              </a:lnSpc>
              <a:buFontTx/>
              <a:buChar char="-"/>
            </a:pPr>
            <a:r>
              <a:rPr lang="cs-CZ" sz="1000">
                <a:solidFill>
                  <a:srgbClr val="000000"/>
                </a:solidFill>
              </a:rPr>
              <a:t>Proces falzifikace obsahuje i sociální a psychologické procesy, nejen vědecké.</a:t>
            </a:r>
          </a:p>
          <a:p>
            <a:pPr marL="609600" indent="-609600" eaLnBrk="1" hangingPunct="1">
              <a:lnSpc>
                <a:spcPct val="90000"/>
              </a:lnSpc>
              <a:buFontTx/>
              <a:buChar char="-"/>
            </a:pPr>
            <a:endParaRPr lang="cs-CZ" sz="1000" b="1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558608156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3" name="Rectangle 72">
            <a:extLst>
              <a:ext uri="{FF2B5EF4-FFF2-40B4-BE49-F238E27FC236}">
                <a16:creationId xmlns:a16="http://schemas.microsoft.com/office/drawing/2014/main" xmlns="" id="{3B854194-185D-494D-905C-7C7CB2E30F6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4561583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xmlns="" id="{B4F5FA0D-0104-4987-8241-EFF7C85B88D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9143999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7" name="Picture 76">
            <a:extLst>
              <a:ext uri="{FF2B5EF4-FFF2-40B4-BE49-F238E27FC236}">
                <a16:creationId xmlns:a16="http://schemas.microsoft.com/office/drawing/2014/main" xmlns="" id="{2897127E-6CEF-446C-BE87-93B7C46E49D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480059" y="2053641"/>
            <a:ext cx="2751871" cy="2760098"/>
          </a:xfrm>
        </p:spPr>
        <p:txBody>
          <a:bodyPr>
            <a:normAutofit/>
          </a:bodyPr>
          <a:lstStyle/>
          <a:p>
            <a:pPr eaLnBrk="1" hangingPunct="1"/>
            <a:r>
              <a:rPr lang="cs-CZ" sz="3400">
                <a:solidFill>
                  <a:srgbClr val="FFFFFF"/>
                </a:solidFill>
              </a:rPr>
              <a:t>Retroduktivní strategie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67930" y="801866"/>
            <a:ext cx="3979563" cy="5230634"/>
          </a:xfrm>
        </p:spPr>
        <p:txBody>
          <a:bodyPr anchor="ctr">
            <a:normAutofit/>
          </a:bodyPr>
          <a:lstStyle/>
          <a:p>
            <a:pPr marL="320040" indent="-320040" eaLnBrk="1" fontAlgn="auto" hangingPunct="1">
              <a:lnSpc>
                <a:spcPct val="90000"/>
              </a:lnSpc>
              <a:spcAft>
                <a:spcPts val="0"/>
              </a:spcAft>
              <a:buFont typeface="Wingdings"/>
              <a:buChar char=""/>
              <a:defRPr/>
            </a:pPr>
            <a:r>
              <a:rPr lang="cs-CZ" sz="1000">
                <a:solidFill>
                  <a:srgbClr val="000000"/>
                </a:solidFill>
                <a:latin typeface="Tahoma" pitchFamily="34" charset="0"/>
              </a:rPr>
              <a:t>Výzkumná strategie </a:t>
            </a:r>
            <a:r>
              <a:rPr lang="cs-CZ" sz="1000" b="1">
                <a:solidFill>
                  <a:srgbClr val="000000"/>
                </a:solidFill>
                <a:latin typeface="Tahoma" pitchFamily="34" charset="0"/>
              </a:rPr>
              <a:t>vědeckého realismu (transcendentálního realismu, konstruktivismu). </a:t>
            </a:r>
            <a:r>
              <a:rPr lang="cs-CZ" sz="1000">
                <a:solidFill>
                  <a:srgbClr val="000000"/>
                </a:solidFill>
                <a:latin typeface="Tahoma" pitchFamily="34" charset="0"/>
              </a:rPr>
              <a:t>Předpokládá existenci struktur, které 1. ovlivňují pozorovatelné jevy a 2. samy nemohou být pozorovány. Cílem retroduktivní strategie je dokázat existenci těchto mechanismů.</a:t>
            </a:r>
          </a:p>
          <a:p>
            <a:pPr marL="320040" indent="-320040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cs-CZ" sz="1000" b="1">
                <a:solidFill>
                  <a:srgbClr val="000000"/>
                </a:solidFill>
                <a:latin typeface="Tahoma" pitchFamily="34" charset="0"/>
              </a:rPr>
              <a:t>6 výzkumných kroků retroduktivní strategie</a:t>
            </a:r>
          </a:p>
          <a:p>
            <a:pPr marL="320040" indent="-320040" eaLnBrk="1" fontAlgn="auto" hangingPunct="1">
              <a:lnSpc>
                <a:spcPct val="90000"/>
              </a:lnSpc>
              <a:spcAft>
                <a:spcPts val="0"/>
              </a:spcAft>
              <a:buFontTx/>
              <a:buChar char="-"/>
              <a:defRPr/>
            </a:pPr>
            <a:r>
              <a:rPr lang="cs-CZ" sz="1000">
                <a:solidFill>
                  <a:srgbClr val="000000"/>
                </a:solidFill>
                <a:latin typeface="Tahoma" pitchFamily="34" charset="0"/>
              </a:rPr>
              <a:t>Aby bylo možné vysvětlit pozorované jevy a události, vědci se musí snažit nalézt struktury a mechanismy, které je ovlivňují</a:t>
            </a:r>
          </a:p>
          <a:p>
            <a:pPr marL="320040" indent="-320040" eaLnBrk="1" fontAlgn="auto" hangingPunct="1">
              <a:lnSpc>
                <a:spcPct val="90000"/>
              </a:lnSpc>
              <a:spcAft>
                <a:spcPts val="0"/>
              </a:spcAft>
              <a:buFontTx/>
              <a:buChar char="-"/>
              <a:defRPr/>
            </a:pPr>
            <a:r>
              <a:rPr lang="cs-CZ" sz="1000">
                <a:solidFill>
                  <a:srgbClr val="000000"/>
                </a:solidFill>
                <a:latin typeface="Tahoma" pitchFamily="34" charset="0"/>
              </a:rPr>
              <a:t>Tyto mechanismy jsou obvykle nepozorovatelné, je potřeba sestrojit model jejich fungování</a:t>
            </a:r>
          </a:p>
          <a:p>
            <a:pPr marL="320040" indent="-320040" eaLnBrk="1" fontAlgn="auto" hangingPunct="1">
              <a:lnSpc>
                <a:spcPct val="90000"/>
              </a:lnSpc>
              <a:spcAft>
                <a:spcPts val="0"/>
              </a:spcAft>
              <a:buFontTx/>
              <a:buChar char="-"/>
              <a:defRPr/>
            </a:pPr>
            <a:r>
              <a:rPr lang="cs-CZ" sz="1000">
                <a:solidFill>
                  <a:srgbClr val="000000"/>
                </a:solidFill>
                <a:latin typeface="Tahoma" pitchFamily="34" charset="0"/>
              </a:rPr>
              <a:t>Model je sestrojen tak, aby umožňoval kauzální vysvětlení</a:t>
            </a:r>
          </a:p>
          <a:p>
            <a:pPr marL="320040" indent="-320040" eaLnBrk="1" fontAlgn="auto" hangingPunct="1">
              <a:lnSpc>
                <a:spcPct val="90000"/>
              </a:lnSpc>
              <a:spcAft>
                <a:spcPts val="0"/>
              </a:spcAft>
              <a:buFontTx/>
              <a:buChar char="-"/>
              <a:defRPr/>
            </a:pPr>
            <a:r>
              <a:rPr lang="cs-CZ" sz="1000">
                <a:solidFill>
                  <a:srgbClr val="000000"/>
                </a:solidFill>
                <a:latin typeface="Tahoma" pitchFamily="34" charset="0"/>
              </a:rPr>
              <a:t>Model je testován jako hypotetický popis fungování jevů a událostí (empiricky)</a:t>
            </a:r>
          </a:p>
          <a:p>
            <a:pPr marL="320040" indent="-320040" eaLnBrk="1" fontAlgn="auto" hangingPunct="1">
              <a:lnSpc>
                <a:spcPct val="90000"/>
              </a:lnSpc>
              <a:spcAft>
                <a:spcPts val="0"/>
              </a:spcAft>
              <a:buFontTx/>
              <a:buChar char="-"/>
              <a:defRPr/>
            </a:pPr>
            <a:r>
              <a:rPr lang="cs-CZ" sz="1000">
                <a:solidFill>
                  <a:srgbClr val="000000"/>
                </a:solidFill>
                <a:latin typeface="Tahoma" pitchFamily="34" charset="0"/>
              </a:rPr>
              <a:t>Pokud je testování úspěšné, existuje důvod k přijetí existence předpokládaných mechanismů</a:t>
            </a:r>
          </a:p>
          <a:p>
            <a:pPr marL="320040" indent="-320040" eaLnBrk="1" fontAlgn="auto" hangingPunct="1">
              <a:lnSpc>
                <a:spcPct val="90000"/>
              </a:lnSpc>
              <a:spcAft>
                <a:spcPts val="0"/>
              </a:spcAft>
              <a:buFontTx/>
              <a:buChar char="-"/>
              <a:defRPr/>
            </a:pPr>
            <a:r>
              <a:rPr lang="cs-CZ" sz="1000">
                <a:solidFill>
                  <a:srgbClr val="000000"/>
                </a:solidFill>
                <a:latin typeface="Tahoma" pitchFamily="34" charset="0"/>
              </a:rPr>
              <a:t>Existence řídících mechanismů a struktur je dále potvrzována</a:t>
            </a:r>
          </a:p>
          <a:p>
            <a:pPr marL="320040" indent="-320040" eaLnBrk="1" fontAlgn="auto" hangingPunct="1">
              <a:lnSpc>
                <a:spcPct val="90000"/>
              </a:lnSpc>
              <a:spcAft>
                <a:spcPts val="0"/>
              </a:spcAft>
              <a:buFontTx/>
              <a:buChar char="-"/>
              <a:defRPr/>
            </a:pPr>
            <a:endParaRPr lang="cs-CZ" sz="1000">
              <a:solidFill>
                <a:srgbClr val="000000"/>
              </a:solidFill>
              <a:latin typeface="Tahoma" pitchFamily="34" charset="0"/>
            </a:endParaRPr>
          </a:p>
          <a:p>
            <a:pPr marL="320040" indent="-320040"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cs-CZ" sz="1000">
                <a:solidFill>
                  <a:srgbClr val="000000"/>
                </a:solidFill>
                <a:latin typeface="Tahoma" pitchFamily="34" charset="0"/>
              </a:rPr>
              <a:t>Př. řídících mechanismů: pravidla, plány, zvyky sociálních aktérů, struktura společnosti atd.</a:t>
            </a:r>
          </a:p>
          <a:p>
            <a:pPr marL="320040" indent="-320040"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endParaRPr lang="cs-CZ" sz="1000">
              <a:solidFill>
                <a:srgbClr val="000000"/>
              </a:solidFill>
              <a:latin typeface="Tahoma" pitchFamily="34" charset="0"/>
            </a:endParaRPr>
          </a:p>
          <a:p>
            <a:pPr marL="320040" indent="-320040"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cs-CZ" sz="1000" b="1">
                <a:solidFill>
                  <a:srgbClr val="000000"/>
                </a:solidFill>
                <a:latin typeface="Tahoma" pitchFamily="34" charset="0"/>
              </a:rPr>
              <a:t>Příklad</a:t>
            </a:r>
            <a:r>
              <a:rPr lang="cs-CZ" sz="1000">
                <a:solidFill>
                  <a:srgbClr val="000000"/>
                </a:solidFill>
                <a:latin typeface="Tahoma" pitchFamily="34" charset="0"/>
              </a:rPr>
              <a:t>: model voliče jako „maximalizátora užitku“ (nepozorujeme přímo), který volí strategicky.</a:t>
            </a:r>
          </a:p>
          <a:p>
            <a:pPr marL="320040" indent="-320040"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endParaRPr lang="cs-CZ" sz="1000">
              <a:solidFill>
                <a:srgbClr val="000000"/>
              </a:solidFill>
              <a:latin typeface="Tahoma" pitchFamily="34" charset="0"/>
            </a:endParaRPr>
          </a:p>
          <a:p>
            <a:pPr marL="320040" indent="-320040"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cs-CZ" sz="1000">
                <a:solidFill>
                  <a:srgbClr val="000000"/>
                </a:solidFill>
                <a:latin typeface="Tahoma" pitchFamily="34" charset="0"/>
              </a:rPr>
              <a:t>Kritika:</a:t>
            </a:r>
          </a:p>
          <a:p>
            <a:pPr marL="320040" indent="-320040" eaLnBrk="1" fontAlgn="auto" hangingPunct="1">
              <a:lnSpc>
                <a:spcPct val="90000"/>
              </a:lnSpc>
              <a:spcAft>
                <a:spcPts val="0"/>
              </a:spcAft>
              <a:buFontTx/>
              <a:buChar char="-"/>
              <a:defRPr/>
            </a:pPr>
            <a:r>
              <a:rPr lang="cs-CZ" sz="1000">
                <a:solidFill>
                  <a:srgbClr val="000000"/>
                </a:solidFill>
                <a:latin typeface="Tahoma" pitchFamily="34" charset="0"/>
              </a:rPr>
              <a:t>Vhodnější metoda pro přírodní vědy (chemie, fyzika), koncept „nepozorovatelného“ nelze využívat stejně v PV a SV.</a:t>
            </a:r>
          </a:p>
          <a:p>
            <a:pPr marL="320040" indent="-320040"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cs-CZ" sz="1000">
                <a:solidFill>
                  <a:srgbClr val="000000"/>
                </a:solidFill>
                <a:latin typeface="Tahoma" pitchFamily="34" charset="0"/>
              </a:rPr>
              <a:t>Rozdíl oproti deduktivní strategii: deduktivní metoda testuje vztahy mezi události či proměnnými, používá při vysvětlení deduktivní logiku, retoruduktivní strategie pro vysvětlení zavádí důkaz pomocí „mechanismů“.</a:t>
            </a:r>
          </a:p>
        </p:txBody>
      </p:sp>
    </p:spTree>
    <p:extLst>
      <p:ext uri="{BB962C8B-B14F-4D97-AF65-F5344CB8AC3E}">
        <p14:creationId xmlns:p14="http://schemas.microsoft.com/office/powerpoint/2010/main" xmlns="" val="2609605216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5" name="Rectangle 134">
            <a:extLst>
              <a:ext uri="{FF2B5EF4-FFF2-40B4-BE49-F238E27FC236}">
                <a16:creationId xmlns:a16="http://schemas.microsoft.com/office/drawing/2014/main" xmlns="" id="{3B854194-185D-494D-905C-7C7CB2E30F6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4561583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7" name="Rectangle 136">
            <a:extLst>
              <a:ext uri="{FF2B5EF4-FFF2-40B4-BE49-F238E27FC236}">
                <a16:creationId xmlns:a16="http://schemas.microsoft.com/office/drawing/2014/main" xmlns="" id="{B4F5FA0D-0104-4987-8241-EFF7C85B88D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9143999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9" name="Picture 138">
            <a:extLst>
              <a:ext uri="{FF2B5EF4-FFF2-40B4-BE49-F238E27FC236}">
                <a16:creationId xmlns:a16="http://schemas.microsoft.com/office/drawing/2014/main" xmlns="" id="{2897127E-6CEF-446C-BE87-93B7C46E49D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480059" y="2053641"/>
            <a:ext cx="2751871" cy="2760098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>
                <a:solidFill>
                  <a:srgbClr val="FFFFFF"/>
                </a:solidFill>
              </a:rPr>
              <a:t>Abduktivní strategie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67930" y="801866"/>
            <a:ext cx="3979563" cy="5230634"/>
          </a:xfrm>
        </p:spPr>
        <p:txBody>
          <a:bodyPr anchor="ctr"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cs-CZ" sz="1200">
                <a:solidFill>
                  <a:srgbClr val="000000"/>
                </a:solidFill>
                <a:latin typeface="Tahoma" pitchFamily="34" charset="0"/>
              </a:rPr>
              <a:t>Abstrahování vědeckých výpovědí z výpovědí aktérů o každodennosti, strategie využitelná specificky v sociálních vědách, </a:t>
            </a:r>
            <a:r>
              <a:rPr lang="cs-CZ" sz="1200" b="1">
                <a:solidFill>
                  <a:srgbClr val="000000"/>
                </a:solidFill>
                <a:latin typeface="Tahoma" pitchFamily="34" charset="0"/>
              </a:rPr>
              <a:t>interpretativní tradice.</a:t>
            </a:r>
          </a:p>
          <a:p>
            <a:pPr eaLnBrk="1" hangingPunct="1">
              <a:lnSpc>
                <a:spcPct val="90000"/>
              </a:lnSpc>
            </a:pPr>
            <a:r>
              <a:rPr lang="cs-CZ" sz="1200">
                <a:solidFill>
                  <a:srgbClr val="000000"/>
                </a:solidFill>
                <a:latin typeface="Tahoma" pitchFamily="34" charset="0"/>
              </a:rPr>
              <a:t>Analýza sociální produkce a reprodukce reality v procesu interakcí aktérů. Specifické vnímání sociální reality.</a:t>
            </a:r>
          </a:p>
          <a:p>
            <a:pPr eaLnBrk="1" hangingPunct="1">
              <a:lnSpc>
                <a:spcPct val="90000"/>
              </a:lnSpc>
            </a:pPr>
            <a:r>
              <a:rPr lang="cs-CZ" sz="1200" b="1">
                <a:solidFill>
                  <a:srgbClr val="000000"/>
                </a:solidFill>
                <a:latin typeface="Tahoma" pitchFamily="34" charset="0"/>
              </a:rPr>
              <a:t>Základní výzkumné principy:</a:t>
            </a:r>
          </a:p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cs-CZ" sz="1200">
                <a:solidFill>
                  <a:srgbClr val="000000"/>
                </a:solidFill>
                <a:latin typeface="Tahoma" pitchFamily="34" charset="0"/>
              </a:rPr>
              <a:t>přístup do sociálního světa je možný prostřednictvím výpovědí aktérů o činnosti a činnosti druhých</a:t>
            </a:r>
          </a:p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cs-CZ" sz="1200">
                <a:solidFill>
                  <a:srgbClr val="000000"/>
                </a:solidFill>
                <a:latin typeface="Tahoma" pitchFamily="34" charset="0"/>
              </a:rPr>
              <a:t>tyto výpovědi získává vědec v přirozeném jazyce aktérů. Obsahují koncepty, pomocí kterých aktéři strukturují svůj svět, významy těchto konceptů a teorie o tom, jak svět funguje</a:t>
            </a:r>
          </a:p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cs-CZ" sz="1200">
                <a:solidFill>
                  <a:srgbClr val="000000"/>
                </a:solidFill>
                <a:latin typeface="Tahoma" pitchFamily="34" charset="0"/>
              </a:rPr>
              <a:t>většina každodennosti není reflexivní (je rutinní)</a:t>
            </a:r>
          </a:p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cs-CZ" sz="1200">
                <a:solidFill>
                  <a:srgbClr val="000000"/>
                </a:solidFill>
                <a:latin typeface="Tahoma" pitchFamily="34" charset="0"/>
              </a:rPr>
              <a:t>Významy jsou konstruovány pouze v případě narušení každodennosti</a:t>
            </a:r>
          </a:p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cs-CZ" sz="1200">
                <a:solidFill>
                  <a:srgbClr val="000000"/>
                </a:solidFill>
                <a:latin typeface="Tahoma" pitchFamily="34" charset="0"/>
              </a:rPr>
              <a:t>Sociální vědci provádí</a:t>
            </a:r>
            <a:r>
              <a:rPr lang="cs-CZ" sz="1200" b="1">
                <a:solidFill>
                  <a:srgbClr val="000000"/>
                </a:solidFill>
                <a:latin typeface="Tahoma" pitchFamily="34" charset="0"/>
              </a:rPr>
              <a:t>  popis aktivit a významů a abstrahují kategorie a koncepty, na jejichž základě dochází k porozumění a vysvětlení.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sz="1200">
                <a:solidFill>
                  <a:srgbClr val="000000"/>
                </a:solidFill>
                <a:latin typeface="Tahoma" pitchFamily="34" charset="0"/>
              </a:rPr>
              <a:t>Výzkum pomocí abduktivní strategie je konstrukcí konstruktů druhého řádu (vědecké konstrukty) z konstruktů prvního řádu (konstrukt reality).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cs-CZ" sz="1200">
              <a:solidFill>
                <a:srgbClr val="000000"/>
              </a:solidFill>
              <a:latin typeface="Tahoma" pitchFamily="34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sz="1200">
                <a:solidFill>
                  <a:srgbClr val="000000"/>
                </a:solidFill>
                <a:latin typeface="Tahoma" pitchFamily="34" charset="0"/>
              </a:rPr>
              <a:t>Kritika: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sz="1200">
                <a:solidFill>
                  <a:srgbClr val="000000"/>
                </a:solidFill>
                <a:latin typeface="Tahoma" pitchFamily="34" charset="0"/>
              </a:rPr>
              <a:t>Nejasná metoda konverze výpovědí o (a z) každodenností do vědeckých teorií.</a:t>
            </a:r>
          </a:p>
        </p:txBody>
      </p:sp>
    </p:spTree>
    <p:extLst>
      <p:ext uri="{BB962C8B-B14F-4D97-AF65-F5344CB8AC3E}">
        <p14:creationId xmlns:p14="http://schemas.microsoft.com/office/powerpoint/2010/main" xmlns="" val="2589814576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466</TotalTime>
  <Words>998</Words>
  <Application>Microsoft Office PowerPoint</Application>
  <PresentationFormat>On-screen Show (4:3)</PresentationFormat>
  <Paragraphs>112</Paragraphs>
  <Slides>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VÝZKUMNÉ STRATEGIE</vt:lpstr>
      <vt:lpstr>Jak problém zkoumáme: výzkumné strategie</vt:lpstr>
      <vt:lpstr>Logika výzkumných  strategií</vt:lpstr>
      <vt:lpstr>Byl Sherlock Holmes mistr indukce nebo dedukce?</vt:lpstr>
      <vt:lpstr>SH: mistr indukce</vt:lpstr>
      <vt:lpstr>Induktivní strategie</vt:lpstr>
      <vt:lpstr>Deduktivní strategie</vt:lpstr>
      <vt:lpstr>Retroduktivní strategie</vt:lpstr>
      <vt:lpstr>Abduktivní strategie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Výzkum v sociálních vědách II. Jak mluvíme o našich otázkách a jak je zkoumáme</dc:title>
  <dc:creator>Roman Chytilek</dc:creator>
  <cp:lastModifiedBy>Roman</cp:lastModifiedBy>
  <cp:revision>11</cp:revision>
  <dcterms:created xsi:type="dcterms:W3CDTF">2018-10-18T15:04:33Z</dcterms:created>
  <dcterms:modified xsi:type="dcterms:W3CDTF">2022-11-09T08:57:23Z</dcterms:modified>
</cp:coreProperties>
</file>