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7" r:id="rId19"/>
    <p:sldId id="290" r:id="rId20"/>
    <p:sldId id="294" r:id="rId21"/>
    <p:sldId id="295" r:id="rId22"/>
    <p:sldId id="296" r:id="rId23"/>
    <p:sldId id="297" r:id="rId24"/>
    <p:sldId id="298" r:id="rId25"/>
    <p:sldId id="300" r:id="rId26"/>
    <p:sldId id="299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10" r:id="rId36"/>
    <p:sldId id="311" r:id="rId37"/>
    <p:sldId id="312" r:id="rId38"/>
    <p:sldId id="313" r:id="rId39"/>
    <p:sldId id="309" r:id="rId40"/>
    <p:sldId id="314" r:id="rId41"/>
    <p:sldId id="315" r:id="rId42"/>
    <p:sldId id="316" r:id="rId43"/>
    <p:sldId id="317" r:id="rId44"/>
    <p:sldId id="318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80E4479A-5415-4693-917F-9230FED3910A}"/>
    <pc:docChg chg="undo custSel addSld delSld modSld">
      <pc:chgData name="Peter Spáč" userId="2e8d26cd-55d7-4d78-8227-1866407259d9" providerId="ADAL" clId="{80E4479A-5415-4693-917F-9230FED3910A}" dt="2022-11-03T08:58:28.741" v="123" actId="1076"/>
      <pc:docMkLst>
        <pc:docMk/>
      </pc:docMkLst>
      <pc:sldChg chg="del">
        <pc:chgData name="Peter Spáč" userId="2e8d26cd-55d7-4d78-8227-1866407259d9" providerId="ADAL" clId="{80E4479A-5415-4693-917F-9230FED3910A}" dt="2022-11-02T09:42:53.302" v="0" actId="2696"/>
        <pc:sldMkLst>
          <pc:docMk/>
          <pc:sldMk cId="2937780616" sldId="274"/>
        </pc:sldMkLst>
      </pc:sldChg>
      <pc:sldChg chg="del">
        <pc:chgData name="Peter Spáč" userId="2e8d26cd-55d7-4d78-8227-1866407259d9" providerId="ADAL" clId="{80E4479A-5415-4693-917F-9230FED3910A}" dt="2022-11-02T09:42:54.938" v="1" actId="2696"/>
        <pc:sldMkLst>
          <pc:docMk/>
          <pc:sldMk cId="378526276" sldId="275"/>
        </pc:sldMkLst>
      </pc:sldChg>
      <pc:sldChg chg="modSp">
        <pc:chgData name="Peter Spáč" userId="2e8d26cd-55d7-4d78-8227-1866407259d9" providerId="ADAL" clId="{80E4479A-5415-4693-917F-9230FED3910A}" dt="2022-11-02T09:50:19.041" v="60" actId="20577"/>
        <pc:sldMkLst>
          <pc:docMk/>
          <pc:sldMk cId="1641036763" sldId="281"/>
        </pc:sldMkLst>
        <pc:spChg chg="mod">
          <ac:chgData name="Peter Spáč" userId="2e8d26cd-55d7-4d78-8227-1866407259d9" providerId="ADAL" clId="{80E4479A-5415-4693-917F-9230FED3910A}" dt="2022-11-02T09:50:19.041" v="60" actId="20577"/>
          <ac:spMkLst>
            <pc:docMk/>
            <pc:sldMk cId="1641036763" sldId="281"/>
            <ac:spMk id="3" creationId="{FABDBACD-401B-4123-A13A-5820EE827ADF}"/>
          </ac:spMkLst>
        </pc:spChg>
      </pc:sldChg>
      <pc:sldChg chg="addSp delSp modSp">
        <pc:chgData name="Peter Spáč" userId="2e8d26cd-55d7-4d78-8227-1866407259d9" providerId="ADAL" clId="{80E4479A-5415-4693-917F-9230FED3910A}" dt="2022-11-02T09:49:56.788" v="46" actId="1076"/>
        <pc:sldMkLst>
          <pc:docMk/>
          <pc:sldMk cId="290473461" sldId="282"/>
        </pc:sldMkLst>
        <pc:spChg chg="add del">
          <ac:chgData name="Peter Spáč" userId="2e8d26cd-55d7-4d78-8227-1866407259d9" providerId="ADAL" clId="{80E4479A-5415-4693-917F-9230FED3910A}" dt="2022-11-02T09:47:49.967" v="3"/>
          <ac:spMkLst>
            <pc:docMk/>
            <pc:sldMk cId="290473461" sldId="282"/>
            <ac:spMk id="3" creationId="{7883D235-E7A1-4FEE-815F-4BF8AB613569}"/>
          </ac:spMkLst>
        </pc:spChg>
        <pc:spChg chg="add del">
          <ac:chgData name="Peter Spáč" userId="2e8d26cd-55d7-4d78-8227-1866407259d9" providerId="ADAL" clId="{80E4479A-5415-4693-917F-9230FED3910A}" dt="2022-11-02T09:47:54.276" v="5" actId="478"/>
          <ac:spMkLst>
            <pc:docMk/>
            <pc:sldMk cId="290473461" sldId="282"/>
            <ac:spMk id="6" creationId="{DCE403DD-CC60-425B-BBDE-9439E8855034}"/>
          </ac:spMkLst>
        </pc:spChg>
        <pc:spChg chg="add del">
          <ac:chgData name="Peter Spáč" userId="2e8d26cd-55d7-4d78-8227-1866407259d9" providerId="ADAL" clId="{80E4479A-5415-4693-917F-9230FED3910A}" dt="2022-11-02T09:48:00.305" v="7"/>
          <ac:spMkLst>
            <pc:docMk/>
            <pc:sldMk cId="290473461" sldId="282"/>
            <ac:spMk id="7" creationId="{AE104CA5-2BC0-47AF-BD42-59FB992CC10F}"/>
          </ac:spMkLst>
        </pc:spChg>
        <pc:spChg chg="add del">
          <ac:chgData name="Peter Spáč" userId="2e8d26cd-55d7-4d78-8227-1866407259d9" providerId="ADAL" clId="{80E4479A-5415-4693-917F-9230FED3910A}" dt="2022-11-02T09:48:02.311" v="9"/>
          <ac:spMkLst>
            <pc:docMk/>
            <pc:sldMk cId="290473461" sldId="282"/>
            <ac:spMk id="8" creationId="{7B4CF0B1-ED09-41F4-8A01-06A8163BAE77}"/>
          </ac:spMkLst>
        </pc:spChg>
        <pc:picChg chg="mod">
          <ac:chgData name="Peter Spáč" userId="2e8d26cd-55d7-4d78-8227-1866407259d9" providerId="ADAL" clId="{80E4479A-5415-4693-917F-9230FED3910A}" dt="2022-11-02T09:49:50.564" v="43" actId="14100"/>
          <ac:picMkLst>
            <pc:docMk/>
            <pc:sldMk cId="290473461" sldId="282"/>
            <ac:picMk id="4" creationId="{022F2F46-7254-4757-9363-907BAA59DF87}"/>
          </ac:picMkLst>
        </pc:picChg>
        <pc:picChg chg="mod">
          <ac:chgData name="Peter Spáč" userId="2e8d26cd-55d7-4d78-8227-1866407259d9" providerId="ADAL" clId="{80E4479A-5415-4693-917F-9230FED3910A}" dt="2022-11-02T09:49:54.452" v="45" actId="14100"/>
          <ac:picMkLst>
            <pc:docMk/>
            <pc:sldMk cId="290473461" sldId="282"/>
            <ac:picMk id="5" creationId="{259EAC28-B934-449C-B116-CB0463593265}"/>
          </ac:picMkLst>
        </pc:picChg>
        <pc:picChg chg="add mod">
          <ac:chgData name="Peter Spáč" userId="2e8d26cd-55d7-4d78-8227-1866407259d9" providerId="ADAL" clId="{80E4479A-5415-4693-917F-9230FED3910A}" dt="2022-11-02T09:49:56.788" v="46" actId="1076"/>
          <ac:picMkLst>
            <pc:docMk/>
            <pc:sldMk cId="290473461" sldId="282"/>
            <ac:picMk id="9" creationId="{01823964-5E3B-416C-893D-5E05BFAF2751}"/>
          </ac:picMkLst>
        </pc:picChg>
      </pc:sldChg>
      <pc:sldChg chg="modSp">
        <pc:chgData name="Peter Spáč" userId="2e8d26cd-55d7-4d78-8227-1866407259d9" providerId="ADAL" clId="{80E4479A-5415-4693-917F-9230FED3910A}" dt="2022-11-03T08:55:38.526" v="109" actId="20577"/>
        <pc:sldMkLst>
          <pc:docMk/>
          <pc:sldMk cId="895642336" sldId="296"/>
        </pc:sldMkLst>
        <pc:spChg chg="mod">
          <ac:chgData name="Peter Spáč" userId="2e8d26cd-55d7-4d78-8227-1866407259d9" providerId="ADAL" clId="{80E4479A-5415-4693-917F-9230FED3910A}" dt="2022-11-03T08:55:38.526" v="109" actId="20577"/>
          <ac:spMkLst>
            <pc:docMk/>
            <pc:sldMk cId="895642336" sldId="296"/>
            <ac:spMk id="3" creationId="{CBD66A3F-A830-4622-9F53-4090D09F3AD8}"/>
          </ac:spMkLst>
        </pc:spChg>
      </pc:sldChg>
      <pc:sldChg chg="addSp delSp modSp">
        <pc:chgData name="Peter Spáč" userId="2e8d26cd-55d7-4d78-8227-1866407259d9" providerId="ADAL" clId="{80E4479A-5415-4693-917F-9230FED3910A}" dt="2022-11-03T08:58:28.741" v="123" actId="1076"/>
        <pc:sldMkLst>
          <pc:docMk/>
          <pc:sldMk cId="225812204" sldId="307"/>
        </pc:sldMkLst>
        <pc:spChg chg="add del">
          <ac:chgData name="Peter Spáč" userId="2e8d26cd-55d7-4d78-8227-1866407259d9" providerId="ADAL" clId="{80E4479A-5415-4693-917F-9230FED3910A}" dt="2022-11-03T08:57:43.177" v="112"/>
          <ac:spMkLst>
            <pc:docMk/>
            <pc:sldMk cId="225812204" sldId="307"/>
            <ac:spMk id="3" creationId="{6B0EB832-D2F9-41E2-9C7F-6EBB0A1AF0B9}"/>
          </ac:spMkLst>
        </pc:spChg>
        <pc:picChg chg="del">
          <ac:chgData name="Peter Spáč" userId="2e8d26cd-55d7-4d78-8227-1866407259d9" providerId="ADAL" clId="{80E4479A-5415-4693-917F-9230FED3910A}" dt="2022-11-02T09:58:27.926" v="65" actId="478"/>
          <ac:picMkLst>
            <pc:docMk/>
            <pc:sldMk cId="225812204" sldId="307"/>
            <ac:picMk id="4" creationId="{89937F47-D6BB-4F45-A6B0-871E175382E5}"/>
          </ac:picMkLst>
        </pc:picChg>
        <pc:picChg chg="del">
          <ac:chgData name="Peter Spáč" userId="2e8d26cd-55d7-4d78-8227-1866407259d9" providerId="ADAL" clId="{80E4479A-5415-4693-917F-9230FED3910A}" dt="2022-11-02T09:55:36.974" v="61" actId="478"/>
          <ac:picMkLst>
            <pc:docMk/>
            <pc:sldMk cId="225812204" sldId="307"/>
            <ac:picMk id="6" creationId="{5ED0B423-CADC-4FC1-A796-F3A2D1513F2A}"/>
          </ac:picMkLst>
        </pc:picChg>
        <pc:picChg chg="add mod">
          <ac:chgData name="Peter Spáč" userId="2e8d26cd-55d7-4d78-8227-1866407259d9" providerId="ADAL" clId="{80E4479A-5415-4693-917F-9230FED3910A}" dt="2022-11-03T08:58:26.512" v="122" actId="14100"/>
          <ac:picMkLst>
            <pc:docMk/>
            <pc:sldMk cId="225812204" sldId="307"/>
            <ac:picMk id="7" creationId="{097D1745-B375-4DCB-ADDA-4916E447F95F}"/>
          </ac:picMkLst>
        </pc:picChg>
        <pc:picChg chg="add del mod">
          <ac:chgData name="Peter Spáč" userId="2e8d26cd-55d7-4d78-8227-1866407259d9" providerId="ADAL" clId="{80E4479A-5415-4693-917F-9230FED3910A}" dt="2022-11-03T08:58:22.669" v="120" actId="478"/>
          <ac:picMkLst>
            <pc:docMk/>
            <pc:sldMk cId="225812204" sldId="307"/>
            <ac:picMk id="1028" creationId="{2A376F8F-0C62-4BBE-96A1-4FA42B621AFB}"/>
          </ac:picMkLst>
        </pc:picChg>
        <pc:picChg chg="add del mod">
          <ac:chgData name="Peter Spáč" userId="2e8d26cd-55d7-4d78-8227-1866407259d9" providerId="ADAL" clId="{80E4479A-5415-4693-917F-9230FED3910A}" dt="2022-11-02T09:56:16.357" v="64" actId="478"/>
          <ac:picMkLst>
            <pc:docMk/>
            <pc:sldMk cId="225812204" sldId="307"/>
            <ac:picMk id="3074" creationId="{CA024E27-7F99-4040-A4E9-190943173B29}"/>
          </ac:picMkLst>
        </pc:picChg>
        <pc:picChg chg="add del mod">
          <ac:chgData name="Peter Spáč" userId="2e8d26cd-55d7-4d78-8227-1866407259d9" providerId="ADAL" clId="{80E4479A-5415-4693-917F-9230FED3910A}" dt="2022-11-03T08:57:56.428" v="115" actId="478"/>
          <ac:picMkLst>
            <pc:docMk/>
            <pc:sldMk cId="225812204" sldId="307"/>
            <ac:picMk id="3076" creationId="{D21A9A86-CD0E-475C-997A-68F29A6E3305}"/>
          </ac:picMkLst>
        </pc:picChg>
        <pc:picChg chg="add mod">
          <ac:chgData name="Peter Spáč" userId="2e8d26cd-55d7-4d78-8227-1866407259d9" providerId="ADAL" clId="{80E4479A-5415-4693-917F-9230FED3910A}" dt="2022-11-03T08:58:28.741" v="123" actId="1076"/>
          <ac:picMkLst>
            <pc:docMk/>
            <pc:sldMk cId="225812204" sldId="307"/>
            <ac:picMk id="3078" creationId="{E6B45F13-079A-4297-BCEA-00D99DD4F391}"/>
          </ac:picMkLst>
        </pc:picChg>
      </pc:sldChg>
      <pc:sldChg chg="addSp delSp modSp add del">
        <pc:chgData name="Peter Spáč" userId="2e8d26cd-55d7-4d78-8227-1866407259d9" providerId="ADAL" clId="{80E4479A-5415-4693-917F-9230FED3910A}" dt="2022-11-02T09:50:00.901" v="47" actId="2696"/>
        <pc:sldMkLst>
          <pc:docMk/>
          <pc:sldMk cId="2840764547" sldId="319"/>
        </pc:sldMkLst>
        <pc:spChg chg="del">
          <ac:chgData name="Peter Spáč" userId="2e8d26cd-55d7-4d78-8227-1866407259d9" providerId="ADAL" clId="{80E4479A-5415-4693-917F-9230FED3910A}" dt="2022-11-02T09:48:11.154" v="14" actId="478"/>
          <ac:spMkLst>
            <pc:docMk/>
            <pc:sldMk cId="2840764547" sldId="319"/>
            <ac:spMk id="2" creationId="{C2CCFAF4-1466-476F-8863-731F9641441A}"/>
          </ac:spMkLst>
        </pc:spChg>
        <pc:spChg chg="del">
          <ac:chgData name="Peter Spáč" userId="2e8d26cd-55d7-4d78-8227-1866407259d9" providerId="ADAL" clId="{80E4479A-5415-4693-917F-9230FED3910A}" dt="2022-11-02T09:48:06.348" v="11" actId="478"/>
          <ac:spMkLst>
            <pc:docMk/>
            <pc:sldMk cId="2840764547" sldId="319"/>
            <ac:spMk id="3" creationId="{9723C148-CC37-49F5-9AA0-C58035CDAA30}"/>
          </ac:spMkLst>
        </pc:spChg>
        <pc:spChg chg="add del">
          <ac:chgData name="Peter Spáč" userId="2e8d26cd-55d7-4d78-8227-1866407259d9" providerId="ADAL" clId="{80E4479A-5415-4693-917F-9230FED3910A}" dt="2022-11-02T09:48:09.261" v="13"/>
          <ac:spMkLst>
            <pc:docMk/>
            <pc:sldMk cId="2840764547" sldId="319"/>
            <ac:spMk id="4" creationId="{CE1CD144-3554-4384-A65B-F72F38D99E30}"/>
          </ac:spMkLst>
        </pc:spChg>
        <pc:spChg chg="add del mod">
          <ac:chgData name="Peter Spáč" userId="2e8d26cd-55d7-4d78-8227-1866407259d9" providerId="ADAL" clId="{80E4479A-5415-4693-917F-9230FED3910A}" dt="2022-11-02T09:48:31.536" v="20"/>
          <ac:spMkLst>
            <pc:docMk/>
            <pc:sldMk cId="2840764547" sldId="319"/>
            <ac:spMk id="5" creationId="{FF433035-A848-4545-942C-5CD539E92F24}"/>
          </ac:spMkLst>
        </pc:spChg>
        <pc:picChg chg="add del">
          <ac:chgData name="Peter Spáč" userId="2e8d26cd-55d7-4d78-8227-1866407259d9" providerId="ADAL" clId="{80E4479A-5415-4693-917F-9230FED3910A}" dt="2022-11-02T09:48:20.196" v="16"/>
          <ac:picMkLst>
            <pc:docMk/>
            <pc:sldMk cId="2840764547" sldId="319"/>
            <ac:picMk id="2052" creationId="{CDBC81E4-7578-41F2-949A-F598507A5559}"/>
          </ac:picMkLst>
        </pc:picChg>
        <pc:picChg chg="add mod">
          <ac:chgData name="Peter Spáč" userId="2e8d26cd-55d7-4d78-8227-1866407259d9" providerId="ADAL" clId="{80E4479A-5415-4693-917F-9230FED3910A}" dt="2022-11-02T09:48:55.029" v="22" actId="14100"/>
          <ac:picMkLst>
            <pc:docMk/>
            <pc:sldMk cId="2840764547" sldId="319"/>
            <ac:picMk id="2056" creationId="{35D67FC4-8E7E-4438-A06B-321EB30E6E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C2ABB-3FE2-45D2-89ED-18F2B9719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3F25D8-7914-4CAA-82BA-5E0305708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4B5EF4-747A-4C25-9C9E-D3DE6C01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074DDA-900D-4C4C-8A08-1156DA12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E96541-E6C9-4BEF-A26E-9ABACA70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81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67093-041C-4D76-AAB9-273968CC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E7FADB-DB5C-495A-B8A2-116A423CA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7F4135-F76B-4F74-8823-75C0A78A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71937C-0DD2-4612-A673-F2B68ABC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5DB7FD-4BAB-41E4-9CC9-34378EB0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4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D74EA9-133F-4F2E-B6DB-42FFC66C2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92F3F5-61FC-4DD6-B8CB-43A281609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12204A-CEFD-45F7-B45C-C49DDCF8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44AB29-D49D-4CB2-81DE-496F9776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77856F-3F36-4F7F-8703-EBB515CF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27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129FD-78A6-434E-9D59-E6F5E476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A0E6D1-55FE-437F-A9E8-0BB88B95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B6DB15-396F-428D-BA7C-E94AEEED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E6777E-498B-4C6E-A7C7-8DC751C2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6C5F1-0455-48A2-AAEF-FC0C58C6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20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F2AE2-5E85-446B-92FD-57467AC5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F2B541E-16D8-43A0-8B97-928623C8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3A507B-E087-4205-AA80-ACAB2448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02041B-4E9B-4608-9283-8598C1AA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7CDC19-A5F0-4588-89FB-46AA56A1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06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9258B-2AC5-42F5-86F4-4CEFFE18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DB05C-BF85-4836-BC83-96DC84B9D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03ABD2-9A21-4C98-A79F-38FBF8F81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9CD75-35D8-4475-8F31-9945B80B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BAAABC-D0EA-4F0B-A4FE-2946D500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70E25B-991C-453E-A43A-6499502E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9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DA1C5-FCEB-498B-9290-D0C6B20A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378D90-FEC8-490A-8DE7-4276EBC2E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D5B31D-4CDA-4FBC-BFAB-EFABF8E1F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9D356CC-301B-4D38-B4C5-069090319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566D2B3-051E-434D-8AFC-114EFC97E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3474BD-AD45-42B1-B88E-1DB2B4E3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1F433DD-6297-4471-9B25-D072121E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9BC3D5-E238-4442-A8E1-A7F7F323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836C1-475A-4879-978F-6EFC488E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C1398E-C7DA-4079-BD55-B1A99065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60344B-D4D0-45C8-A672-F98CB019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A6F8D5-CD98-4A18-8FD4-57F0AAEB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37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751F5C-75BA-4C93-9035-18041EA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AF0B8F-4ABB-43A9-8C42-50AACC0A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896EE2-2AA8-413E-B330-B773FB2D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50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E23B-7165-4F13-8EFC-6E4B7769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897DCA-6748-4FD2-9E3F-6163F865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B6617B-9A1D-40C5-A1A7-3629C8042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455D79-F5FA-4433-A8EC-BE17FA2D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674DD6-6225-4B1E-A22F-D3805FB3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A0F0D6-44F9-4370-AFA6-5525CD53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4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80FB1-C6EB-4B20-899D-4D5BBFED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F1D89D-D281-4BA0-8E63-848520AC7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55194C-4594-406C-8CED-D0B7AEA2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531DB0-1B63-4618-B359-9FA719CF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3350CF-2CFC-4B1B-BDA5-C5DCA81B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E03BA2-B3C9-4521-9AAA-DB6EA178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6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136C16-6E7D-4C6F-B54E-69018909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3C3678-9FDF-4790-AEFE-FFEA650CF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A7DE6A-0955-4A57-83E0-E5F9D2F3D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47A7-C381-4742-A5F9-551B7723456C}" type="datetimeFigureOut">
              <a:rPr lang="cs-CZ" smtClean="0"/>
              <a:t>04.11.2022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EF02E-2B8A-4CA7-BA70-05D9E64CC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3A76F-B4C1-48F2-9291-A8DC07B69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4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F759D-4C4F-4A61-A7BB-12203E558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Komparativní metoda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BE40F5-42D0-41F9-8948-47A776015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92800"/>
            <a:ext cx="9144000" cy="967146"/>
          </a:xfrm>
        </p:spPr>
        <p:txBody>
          <a:bodyPr/>
          <a:lstStyle/>
          <a:p>
            <a:r>
              <a:rPr lang="cs-CZ" dirty="0"/>
              <a:t>Peter Spáč</a:t>
            </a:r>
          </a:p>
          <a:p>
            <a:r>
              <a:rPr lang="cs-CZ" dirty="0"/>
              <a:t>POLb1006</a:t>
            </a:r>
          </a:p>
        </p:txBody>
      </p:sp>
    </p:spTree>
    <p:extLst>
      <p:ext uri="{BB962C8B-B14F-4D97-AF65-F5344CB8AC3E}">
        <p14:creationId xmlns:p14="http://schemas.microsoft.com/office/powerpoint/2010/main" val="13344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23495-6549-40D0-B861-AB5DABDC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F76203-9CA0-47E9-9D33-2A6DC353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400" dirty="0"/>
          </a:p>
          <a:p>
            <a:r>
              <a:rPr lang="cs-CZ" sz="2400" dirty="0"/>
              <a:t>Výzkumník manipuluje s nezávislou proměnnou</a:t>
            </a:r>
          </a:p>
          <a:p>
            <a:r>
              <a:rPr lang="cs-CZ" sz="2400" dirty="0"/>
              <a:t>Neúčelové rozdělení vzorku na výzkumnou a kontrolní skupinu zajišťuje kontrolu vlivu ostatních proměnných</a:t>
            </a:r>
          </a:p>
          <a:p>
            <a:endParaRPr lang="sk-SK" sz="2400" dirty="0"/>
          </a:p>
          <a:p>
            <a:r>
              <a:rPr lang="cs-CZ" sz="2400" dirty="0"/>
              <a:t>Příklad </a:t>
            </a:r>
            <a:r>
              <a:rPr lang="sk-SK" sz="2400" dirty="0"/>
              <a:t>z medicíny:</a:t>
            </a:r>
          </a:p>
          <a:p>
            <a:pPr lvl="1"/>
            <a:r>
              <a:rPr lang="cs-CZ" sz="2200" dirty="0"/>
              <a:t>Výzkumná skupina dostává lék, kontrolní placebo</a:t>
            </a:r>
          </a:p>
          <a:p>
            <a:pPr lvl="1"/>
            <a:r>
              <a:rPr lang="cs-CZ" sz="2200" dirty="0"/>
              <a:t>Porovnání výsledků na konci určí účinek léku</a:t>
            </a:r>
          </a:p>
          <a:p>
            <a:endParaRPr lang="sk-SK" sz="2400" dirty="0"/>
          </a:p>
          <a:p>
            <a:r>
              <a:rPr lang="sk-SK" sz="2400" b="1" dirty="0"/>
              <a:t>Silná stránka</a:t>
            </a:r>
            <a:r>
              <a:rPr lang="sk-SK" sz="2400" dirty="0"/>
              <a:t> – silná kontrola </a:t>
            </a:r>
            <a:r>
              <a:rPr lang="cs-CZ" sz="2400" dirty="0"/>
              <a:t>třetích proměnných</a:t>
            </a:r>
          </a:p>
          <a:p>
            <a:r>
              <a:rPr lang="cs-CZ" sz="2400" b="1" dirty="0"/>
              <a:t>Problém</a:t>
            </a:r>
            <a:r>
              <a:rPr lang="cs-CZ" sz="2400" dirty="0"/>
              <a:t> – limitované využití v politologii </a:t>
            </a:r>
          </a:p>
          <a:p>
            <a:endParaRPr lang="cs-CZ" dirty="0"/>
          </a:p>
        </p:txBody>
      </p:sp>
      <p:pic>
        <p:nvPicPr>
          <p:cNvPr id="4" name="Picture 2" descr="http://johnbarban.com/wp-content/uploads/2010/03/Experiment.jpg">
            <a:extLst>
              <a:ext uri="{FF2B5EF4-FFF2-40B4-BE49-F238E27FC236}">
                <a16:creationId xmlns:a16="http://schemas.microsoft.com/office/drawing/2014/main" id="{D8E03781-6337-477C-A4FD-DADFB31A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08" y="0"/>
            <a:ext cx="2293813" cy="22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2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D413E-B72D-4470-B3DF-C2B7536B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27AE1F-6241-4614-9391-2E46A18E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Pracují s velkým počtem případů</a:t>
            </a:r>
          </a:p>
          <a:p>
            <a:endParaRPr lang="cs-CZ" dirty="0"/>
          </a:p>
          <a:p>
            <a:r>
              <a:rPr lang="cs-CZ" dirty="0"/>
              <a:t>Kontrola vlivu jiných proměnných uskutečňovaná pomocí výpočtů (slabší jako experiment)</a:t>
            </a:r>
          </a:p>
          <a:p>
            <a:endParaRPr lang="sk-SK" dirty="0"/>
          </a:p>
          <a:p>
            <a:r>
              <a:rPr lang="cs-CZ" dirty="0"/>
              <a:t>Proti experimentu mnohem rozsáhlejší využití v politologii</a:t>
            </a:r>
          </a:p>
          <a:p>
            <a:endParaRPr lang="cs-CZ" dirty="0"/>
          </a:p>
          <a:p>
            <a:r>
              <a:rPr lang="cs-CZ" dirty="0"/>
              <a:t>Jaký je efekt vzdělání na volbu krajní pravice?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83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66E2D-3FD4-44AE-95A2-459FE41A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KM </a:t>
            </a:r>
            <a:r>
              <a:rPr lang="cs-CZ" dirty="0"/>
              <a:t>vs. jiné </a:t>
            </a:r>
            <a:r>
              <a:rPr lang="sk-SK" dirty="0"/>
              <a:t>postupy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CC32D1-1A4B-452E-9AE4-5B6668A8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KM a experiment:</a:t>
            </a:r>
          </a:p>
          <a:p>
            <a:pPr lvl="1"/>
            <a:r>
              <a:rPr lang="cs-CZ" dirty="0"/>
              <a:t>Komparativní metoda má slabší kontrolu jiných proměnných než experiment</a:t>
            </a:r>
          </a:p>
          <a:p>
            <a:pPr lvl="1"/>
            <a:r>
              <a:rPr lang="cs-CZ" i="1" dirty="0"/>
              <a:t>„Komparativní metoda není ekvivalent experimentu, pouze jeho nedokonalá náhrada“ </a:t>
            </a:r>
            <a:r>
              <a:rPr lang="cs-CZ" dirty="0"/>
              <a:t>(</a:t>
            </a:r>
            <a:r>
              <a:rPr lang="cs-CZ" dirty="0" err="1"/>
              <a:t>Lijphart</a:t>
            </a:r>
            <a:r>
              <a:rPr lang="cs-CZ" dirty="0"/>
              <a:t>)</a:t>
            </a:r>
          </a:p>
          <a:p>
            <a:endParaRPr lang="sk-SK" dirty="0"/>
          </a:p>
          <a:p>
            <a:r>
              <a:rPr lang="sk-SK" dirty="0"/>
              <a:t>KM a </a:t>
            </a:r>
            <a:r>
              <a:rPr lang="cs-CZ" dirty="0"/>
              <a:t>statistické metody:</a:t>
            </a:r>
          </a:p>
          <a:p>
            <a:pPr lvl="1"/>
            <a:r>
              <a:rPr lang="cs-CZ" dirty="0"/>
              <a:t>Podobná povaha, často je odlišuje pouze počet případů</a:t>
            </a:r>
          </a:p>
          <a:p>
            <a:pPr lvl="1"/>
            <a:r>
              <a:rPr lang="cs-CZ" dirty="0"/>
              <a:t>Kombinace ve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75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97903-AE8D-47F6-B920-73E5A8E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politologii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2E5DFD-CD5C-46D9-8F35-7E1631D9F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 druhé </a:t>
            </a:r>
            <a:r>
              <a:rPr lang="cs-CZ" dirty="0"/>
              <a:t>světové válce politologie často jako synonymum pro </a:t>
            </a:r>
            <a:r>
              <a:rPr lang="cs-CZ" i="1" dirty="0" err="1"/>
              <a:t>comparative</a:t>
            </a:r>
            <a:r>
              <a:rPr lang="cs-CZ" i="1" dirty="0"/>
              <a:t> </a:t>
            </a:r>
            <a:r>
              <a:rPr lang="cs-CZ" i="1" dirty="0" err="1"/>
              <a:t>politics</a:t>
            </a:r>
            <a:endParaRPr lang="cs-CZ" i="1" dirty="0"/>
          </a:p>
          <a:p>
            <a:endParaRPr lang="sk-SK" i="1" dirty="0"/>
          </a:p>
          <a:p>
            <a:r>
              <a:rPr lang="sk-SK" dirty="0"/>
              <a:t>50.</a:t>
            </a:r>
            <a:r>
              <a:rPr lang="cs-CZ" dirty="0"/>
              <a:t> léta </a:t>
            </a:r>
            <a:r>
              <a:rPr lang="sk-SK" dirty="0"/>
              <a:t>a referenční </a:t>
            </a:r>
            <a:r>
              <a:rPr lang="cs-CZ" dirty="0"/>
              <a:t>příklady:</a:t>
            </a:r>
          </a:p>
          <a:p>
            <a:pPr lvl="1"/>
            <a:r>
              <a:rPr lang="cs-CZ" dirty="0"/>
              <a:t>Časté výzkumy s použitím tzv. referenčních případů</a:t>
            </a:r>
          </a:p>
          <a:p>
            <a:pPr lvl="1"/>
            <a:r>
              <a:rPr lang="cs-CZ" dirty="0"/>
              <a:t>„Vhodně“</a:t>
            </a:r>
            <a:r>
              <a:rPr lang="sk-SK" dirty="0"/>
              <a:t> zvolený </a:t>
            </a:r>
            <a:r>
              <a:rPr lang="cs-CZ" dirty="0"/>
              <a:t>jiný příklad pro potvrzení vlastní argumentace</a:t>
            </a:r>
          </a:p>
          <a:p>
            <a:pPr lvl="1"/>
            <a:r>
              <a:rPr lang="cs-CZ" dirty="0"/>
              <a:t>Ideová zabarvenost</a:t>
            </a:r>
          </a:p>
          <a:p>
            <a:pPr lvl="1"/>
            <a:r>
              <a:rPr lang="cs-CZ" dirty="0"/>
              <a:t>Tento postup není komparativní metodou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092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70B9E-4833-4B43-AE85-47197A29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Muži neumí vládnout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BDBACD-401B-4123-A13A-5820EE827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...argumentace ve prospěch žen ve vrcholových politických funkcích…</a:t>
            </a:r>
          </a:p>
          <a:p>
            <a:endParaRPr lang="cs-CZ" dirty="0"/>
          </a:p>
          <a:p>
            <a:r>
              <a:rPr lang="cs-CZ" dirty="0"/>
              <a:t>Příklady: Margaret Thatcher, </a:t>
            </a:r>
            <a:r>
              <a:rPr lang="cs-CZ" dirty="0" err="1"/>
              <a:t>Tarja</a:t>
            </a:r>
            <a:r>
              <a:rPr lang="cs-CZ" dirty="0"/>
              <a:t> </a:t>
            </a:r>
            <a:r>
              <a:rPr lang="cs-CZ" dirty="0" err="1"/>
              <a:t>Halonen</a:t>
            </a:r>
            <a:r>
              <a:rPr lang="cs-CZ" dirty="0"/>
              <a:t>, Angela Merkel, Julia </a:t>
            </a:r>
            <a:r>
              <a:rPr lang="cs-CZ" dirty="0" err="1"/>
              <a:t>Gillard</a:t>
            </a:r>
            <a:r>
              <a:rPr lang="cs-CZ" dirty="0"/>
              <a:t>, Nicola </a:t>
            </a:r>
            <a:r>
              <a:rPr lang="cs-CZ" dirty="0" err="1"/>
              <a:t>Sturgeon</a:t>
            </a:r>
            <a:r>
              <a:rPr lang="cs-CZ" dirty="0"/>
              <a:t>, </a:t>
            </a:r>
            <a:r>
              <a:rPr lang="cs-CZ" dirty="0" err="1"/>
              <a:t>Sanna</a:t>
            </a:r>
            <a:r>
              <a:rPr lang="cs-CZ" dirty="0"/>
              <a:t> Marin</a:t>
            </a:r>
          </a:p>
          <a:p>
            <a:endParaRPr lang="cs-CZ" dirty="0"/>
          </a:p>
          <a:p>
            <a:r>
              <a:rPr lang="cs-CZ" dirty="0"/>
              <a:t>A nakonec „komparace“ potvrzující ústřední argumentaci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03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CC35E-51B3-463D-BCB6-84BBD3DF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Muži neumí vládnout</a:t>
            </a:r>
          </a:p>
        </p:txBody>
      </p:sp>
      <p:pic>
        <p:nvPicPr>
          <p:cNvPr id="4" name="Picture 4" descr="Výsledek obrázku pro mugabe">
            <a:extLst>
              <a:ext uri="{FF2B5EF4-FFF2-40B4-BE49-F238E27FC236}">
                <a16:creationId xmlns:a16="http://schemas.microsoft.com/office/drawing/2014/main" id="{022F2F46-7254-4757-9363-907BAA59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375" y="2909886"/>
            <a:ext cx="3653194" cy="2435463"/>
          </a:xfrm>
          <a:prstGeom prst="rect">
            <a:avLst/>
          </a:prstGeom>
          <a:noFill/>
        </p:spPr>
      </p:pic>
      <p:pic>
        <p:nvPicPr>
          <p:cNvPr id="5" name="Picture 2" descr="Výsledek obrázku pro kim čong un">
            <a:extLst>
              <a:ext uri="{FF2B5EF4-FFF2-40B4-BE49-F238E27FC236}">
                <a16:creationId xmlns:a16="http://schemas.microsoft.com/office/drawing/2014/main" id="{259EAC28-B934-449C-B116-CB046359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18" y="2909886"/>
            <a:ext cx="3655071" cy="2433941"/>
          </a:xfrm>
          <a:prstGeom prst="rect">
            <a:avLst/>
          </a:prstGeom>
          <a:noFill/>
        </p:spPr>
      </p:pic>
      <p:pic>
        <p:nvPicPr>
          <p:cNvPr id="9" name="Picture 8" descr="Analytici pozorují po razii u Trumpa vlnu násilné rétoriky na sociálních  sítích | ČeskéNoviny.cz">
            <a:extLst>
              <a:ext uri="{FF2B5EF4-FFF2-40B4-BE49-F238E27FC236}">
                <a16:creationId xmlns:a16="http://schemas.microsoft.com/office/drawing/2014/main" id="{01823964-5E3B-416C-893D-5E05BFAF2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26" y="2909886"/>
            <a:ext cx="3653194" cy="243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4A854-9EC1-484D-B9D2-F9456A4A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v </a:t>
            </a:r>
            <a:r>
              <a:rPr lang="cs-CZ" dirty="0"/>
              <a:t>politologii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AA34F8-256D-4553-A46F-2E33D9602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Pozdější vývoj:</a:t>
            </a:r>
          </a:p>
          <a:p>
            <a:pPr lvl="1"/>
            <a:r>
              <a:rPr lang="cs-CZ" dirty="0"/>
              <a:t>Globální analýzy</a:t>
            </a:r>
          </a:p>
          <a:p>
            <a:pPr lvl="1"/>
            <a:r>
              <a:rPr lang="cs-CZ" dirty="0"/>
              <a:t>Analýzy menšího počtu případů</a:t>
            </a:r>
          </a:p>
          <a:p>
            <a:endParaRPr lang="cs-CZ" dirty="0"/>
          </a:p>
          <a:p>
            <a:r>
              <a:rPr lang="cs-CZ" dirty="0"/>
              <a:t>Blondel:</a:t>
            </a:r>
          </a:p>
          <a:p>
            <a:pPr lvl="1"/>
            <a:r>
              <a:rPr lang="cs-CZ" dirty="0"/>
              <a:t>Sledoval velký počet proměnných (struktura vlády, stranický systém, volební systém, byrokracie, armáda, referendum, média)</a:t>
            </a:r>
          </a:p>
          <a:p>
            <a:pPr lvl="1"/>
            <a:r>
              <a:rPr lang="cs-CZ" dirty="0"/>
              <a:t>Cíl – utřídit státy do 5 specifických typů režimů</a:t>
            </a:r>
          </a:p>
          <a:p>
            <a:endParaRPr lang="cs-CZ" dirty="0"/>
          </a:p>
          <a:p>
            <a:r>
              <a:rPr lang="cs-CZ" dirty="0"/>
              <a:t>Jiné významné práce – </a:t>
            </a:r>
            <a:r>
              <a:rPr lang="cs-CZ" dirty="0" err="1"/>
              <a:t>Lipset</a:t>
            </a:r>
            <a:r>
              <a:rPr lang="cs-CZ" dirty="0"/>
              <a:t> a </a:t>
            </a:r>
            <a:r>
              <a:rPr lang="cs-CZ" dirty="0" err="1"/>
              <a:t>Rokkan</a:t>
            </a:r>
            <a:r>
              <a:rPr lang="cs-CZ" dirty="0"/>
              <a:t>, </a:t>
            </a:r>
            <a:r>
              <a:rPr lang="cs-CZ" dirty="0" err="1"/>
              <a:t>Lijphart</a:t>
            </a:r>
            <a:r>
              <a:rPr lang="cs-CZ" dirty="0"/>
              <a:t>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67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04B7E-DFDD-43D5-969E-AFC10B69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komparativní politologie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EC88B1-8DA5-4F1F-A5E4-51AD6915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1. Případové studie cizích států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2. Porovnání určitých aspektů 2 a více zemí</a:t>
            </a:r>
          </a:p>
          <a:p>
            <a:pPr lvl="1"/>
            <a:r>
              <a:rPr lang="cs-CZ" dirty="0"/>
              <a:t>Empirický základ pro komparativní metodu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3. Používání komparativní metody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77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E89A9-1AD4-486B-AAA8-48484258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KM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014465-8041-4901-BCD7-FEB729B4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(nepřekvapující) fakt:</a:t>
            </a:r>
          </a:p>
          <a:p>
            <a:pPr lvl="1"/>
            <a:r>
              <a:rPr lang="cs-CZ" dirty="0"/>
              <a:t>Komparativní metoda je metoda</a:t>
            </a:r>
          </a:p>
          <a:p>
            <a:endParaRPr lang="cs-CZ" dirty="0"/>
          </a:p>
          <a:p>
            <a:r>
              <a:rPr lang="cs-CZ" dirty="0"/>
              <a:t>Při tvorbě výzkumu výběr metody přizpůsobujeme výzkumným otázkám a ne naopak</a:t>
            </a:r>
          </a:p>
          <a:p>
            <a:endParaRPr lang="cs-CZ" dirty="0"/>
          </a:p>
          <a:p>
            <a:r>
              <a:rPr lang="cs-CZ" dirty="0"/>
              <a:t>Klíčový aspekt KM – výběr případů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23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9CAEF-14CA-4578-AD25-05C13817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John </a:t>
            </a:r>
            <a:r>
              <a:rPr lang="sk-SK" dirty="0" err="1"/>
              <a:t>Stuart</a:t>
            </a:r>
            <a:r>
              <a:rPr lang="sk-SK" dirty="0"/>
              <a:t> </a:t>
            </a:r>
            <a:r>
              <a:rPr lang="sk-SK" dirty="0" err="1"/>
              <a:t>Mill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4AE0EF-9F2A-4B8D-92B4-10752BA2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Dva </a:t>
            </a:r>
            <a:r>
              <a:rPr lang="cs-CZ" dirty="0"/>
              <a:t>případy</a:t>
            </a:r>
            <a:r>
              <a:rPr lang="sk-SK" dirty="0"/>
              <a:t> (A, B) </a:t>
            </a:r>
            <a:r>
              <a:rPr lang="cs-CZ" dirty="0"/>
              <a:t>jsou</a:t>
            </a:r>
            <a:r>
              <a:rPr lang="sk-SK" dirty="0"/>
              <a:t> totožné až na to, že:</a:t>
            </a:r>
          </a:p>
          <a:p>
            <a:pPr lvl="1"/>
            <a:r>
              <a:rPr lang="sk-SK" b="1" i="1" dirty="0"/>
              <a:t>x</a:t>
            </a:r>
            <a:r>
              <a:rPr lang="sk-SK" dirty="0"/>
              <a:t> </a:t>
            </a:r>
            <a:r>
              <a:rPr lang="cs-CZ" dirty="0"/>
              <a:t>bylo přítomné v </a:t>
            </a:r>
            <a:r>
              <a:rPr lang="cs-CZ" b="1" dirty="0"/>
              <a:t>A</a:t>
            </a:r>
            <a:r>
              <a:rPr lang="cs-CZ" dirty="0"/>
              <a:t>, ale ne v </a:t>
            </a:r>
            <a:r>
              <a:rPr lang="cs-CZ" b="1" dirty="0"/>
              <a:t>B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A</a:t>
            </a:r>
            <a:r>
              <a:rPr lang="cs-CZ" dirty="0"/>
              <a:t> došlo k </a:t>
            </a:r>
            <a:r>
              <a:rPr lang="cs-CZ" b="1" i="1" dirty="0"/>
              <a:t>y</a:t>
            </a:r>
            <a:r>
              <a:rPr lang="cs-CZ" dirty="0"/>
              <a:t>, zatímco v </a:t>
            </a:r>
            <a:r>
              <a:rPr lang="cs-CZ" b="1" dirty="0"/>
              <a:t>B</a:t>
            </a:r>
            <a:r>
              <a:rPr lang="cs-CZ" dirty="0"/>
              <a:t> ne</a:t>
            </a:r>
          </a:p>
          <a:p>
            <a:endParaRPr lang="sk-SK" dirty="0"/>
          </a:p>
          <a:p>
            <a:r>
              <a:rPr lang="cs-CZ" dirty="0"/>
              <a:t>Interpretace – </a:t>
            </a:r>
            <a:r>
              <a:rPr lang="cs-CZ" b="1" i="1" dirty="0"/>
              <a:t>x</a:t>
            </a:r>
            <a:r>
              <a:rPr lang="cs-CZ" dirty="0"/>
              <a:t> způsobuje </a:t>
            </a:r>
            <a:r>
              <a:rPr lang="cs-CZ" b="1" i="1" dirty="0"/>
              <a:t>y</a:t>
            </a:r>
          </a:p>
          <a:p>
            <a:endParaRPr lang="sk-SK" dirty="0"/>
          </a:p>
          <a:p>
            <a:r>
              <a:rPr lang="sk-SK" dirty="0"/>
              <a:t>V praxi </a:t>
            </a:r>
            <a:r>
              <a:rPr lang="cs-CZ" dirty="0"/>
              <a:t>takovou shodu není možné najít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optimální stav, jemuž je možné se snažit  ve výzkumu přiblížit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97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ýsledek obrázku pro merkel">
            <a:extLst>
              <a:ext uri="{FF2B5EF4-FFF2-40B4-BE49-F238E27FC236}">
                <a16:creationId xmlns:a16="http://schemas.microsoft.com/office/drawing/2014/main" id="{E5670ED1-CF32-49EA-819D-97CBFD0F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3484179"/>
            <a:ext cx="4349474" cy="2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highsnobiety.com/files/2012/11/barack-obama-terry-richardson-1.jpg">
            <a:extLst>
              <a:ext uri="{FF2B5EF4-FFF2-40B4-BE49-F238E27FC236}">
                <a16:creationId xmlns:a16="http://schemas.microsoft.com/office/drawing/2014/main" id="{5DDA7E48-BD03-45EB-918E-50D215C9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60350"/>
            <a:ext cx="4800600" cy="3197200"/>
          </a:xfrm>
          <a:prstGeom prst="rect">
            <a:avLst/>
          </a:prstGeom>
          <a:noFill/>
        </p:spPr>
      </p:pic>
      <p:pic>
        <p:nvPicPr>
          <p:cNvPr id="5" name="Picture 10" descr="Výsledek obrázku pro macron">
            <a:extLst>
              <a:ext uri="{FF2B5EF4-FFF2-40B4-BE49-F238E27FC236}">
                <a16:creationId xmlns:a16="http://schemas.microsoft.com/office/drawing/2014/main" id="{1A8F9585-1EF9-4A67-BF61-1EAAF747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282" y="247919"/>
            <a:ext cx="2587625" cy="24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Výsledek obrázku pro trudeau">
            <a:extLst>
              <a:ext uri="{FF2B5EF4-FFF2-40B4-BE49-F238E27FC236}">
                <a16:creationId xmlns:a16="http://schemas.microsoft.com/office/drawing/2014/main" id="{556FFFD5-83BE-4BE8-B7B3-DB6A7E37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28" y="1945071"/>
            <a:ext cx="3181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Výsledek obrázku pro hillary">
            <a:extLst>
              <a:ext uri="{FF2B5EF4-FFF2-40B4-BE49-F238E27FC236}">
                <a16:creationId xmlns:a16="http://schemas.microsoft.com/office/drawing/2014/main" id="{6B7CE595-EAE4-4F13-B265-3258CD22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32" y="971331"/>
            <a:ext cx="3469600" cy="21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ýsledek obrázku pro trump">
            <a:extLst>
              <a:ext uri="{FF2B5EF4-FFF2-40B4-BE49-F238E27FC236}">
                <a16:creationId xmlns:a16="http://schemas.microsoft.com/office/drawing/2014/main" id="{4D78CDB2-4AE1-4111-9B1F-B27A404B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03" y="3718170"/>
            <a:ext cx="3756157" cy="24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ýsledek obrázku pro apple bite">
            <a:extLst>
              <a:ext uri="{FF2B5EF4-FFF2-40B4-BE49-F238E27FC236}">
                <a16:creationId xmlns:a16="http://schemas.microsoft.com/office/drawing/2014/main" id="{568D57C6-4F23-4504-AFFA-4DB29571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675" y="264511"/>
            <a:ext cx="5448300" cy="3268980"/>
          </a:xfrm>
          <a:prstGeom prst="rect">
            <a:avLst/>
          </a:prstGeom>
          <a:noFill/>
        </p:spPr>
      </p:pic>
      <p:pic>
        <p:nvPicPr>
          <p:cNvPr id="5" name="Picture 4" descr="Výsledek obrázku pro apple bite">
            <a:extLst>
              <a:ext uri="{FF2B5EF4-FFF2-40B4-BE49-F238E27FC236}">
                <a16:creationId xmlns:a16="http://schemas.microsoft.com/office/drawing/2014/main" id="{A1E8B80B-0648-4083-B8AB-198AA14E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0290" y="264511"/>
            <a:ext cx="5448300" cy="3268980"/>
          </a:xfrm>
          <a:prstGeom prst="rect">
            <a:avLst/>
          </a:prstGeom>
          <a:noFill/>
        </p:spPr>
      </p:pic>
      <p:pic>
        <p:nvPicPr>
          <p:cNvPr id="6" name="Picture 2" descr="Výsledek obrázku pro poison">
            <a:extLst>
              <a:ext uri="{FF2B5EF4-FFF2-40B4-BE49-F238E27FC236}">
                <a16:creationId xmlns:a16="http://schemas.microsoft.com/office/drawing/2014/main" id="{ADFD448A-F346-490D-BF06-56CA3A7DC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270" y="1101969"/>
            <a:ext cx="542340" cy="485394"/>
          </a:xfrm>
          <a:prstGeom prst="rect">
            <a:avLst/>
          </a:prstGeom>
          <a:noFill/>
        </p:spPr>
      </p:pic>
      <p:pic>
        <p:nvPicPr>
          <p:cNvPr id="7" name="Picture 6" descr="Výsledek obrázku pro ok">
            <a:extLst>
              <a:ext uri="{FF2B5EF4-FFF2-40B4-BE49-F238E27FC236}">
                <a16:creationId xmlns:a16="http://schemas.microsoft.com/office/drawing/2014/main" id="{58904BB9-4D38-4CA2-909A-93940392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325" y="4335585"/>
            <a:ext cx="1905000" cy="1905001"/>
          </a:xfrm>
          <a:prstGeom prst="rect">
            <a:avLst/>
          </a:prstGeom>
          <a:noFill/>
        </p:spPr>
      </p:pic>
      <p:pic>
        <p:nvPicPr>
          <p:cNvPr id="8" name="Picture 8" descr="Výsledek obrázku pro not ok">
            <a:extLst>
              <a:ext uri="{FF2B5EF4-FFF2-40B4-BE49-F238E27FC236}">
                <a16:creationId xmlns:a16="http://schemas.microsoft.com/office/drawing/2014/main" id="{D227D15C-739C-45CD-8212-4F2706CA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1739" y="4106985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13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8BB95-B1A6-4496-92C5-10A5B1B2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- pravidla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81A04-EC44-42B1-BA12-5ECAF150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Případy nevybíráme podle závislé proměnné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4800" dirty="0"/>
              <a:t>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661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3325B-5EEC-4F4C-AF17-B98DDD04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– 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D66A3F-A830-4622-9F53-4090D09F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Výzkum faktorů, které vedou k úspěšnému zisku </a:t>
            </a:r>
            <a:r>
              <a:rPr lang="cs-CZ" dirty="0" err="1"/>
              <a:t>bc.</a:t>
            </a:r>
            <a:r>
              <a:rPr lang="cs-CZ" dirty="0"/>
              <a:t> titulu</a:t>
            </a:r>
          </a:p>
          <a:p>
            <a:endParaRPr lang="cs-CZ" dirty="0"/>
          </a:p>
          <a:p>
            <a:r>
              <a:rPr lang="cs-CZ" dirty="0"/>
              <a:t>Do výzkumu je vybráno 15 úspěšných </a:t>
            </a:r>
            <a:r>
              <a:rPr lang="cs-CZ" dirty="0" err="1"/>
              <a:t>bc.</a:t>
            </a:r>
            <a:r>
              <a:rPr lang="cs-CZ" dirty="0"/>
              <a:t> absolventů</a:t>
            </a:r>
          </a:p>
          <a:p>
            <a:endParaRPr lang="cs-CZ" dirty="0"/>
          </a:p>
          <a:p>
            <a:r>
              <a:rPr lang="cs-CZ" dirty="0"/>
              <a:t>Je tento postup správný? Pokud ne, co je potřebné změnit?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64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00C0C-D2DE-4572-A560-B879CF28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– 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A6C599-8E98-43AF-8F8B-1980362CE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designu výzkumu je závislá proměnná irelevantní</a:t>
            </a:r>
          </a:p>
          <a:p>
            <a:endParaRPr lang="cs-CZ" dirty="0"/>
          </a:p>
          <a:p>
            <a:r>
              <a:rPr lang="cs-CZ" dirty="0"/>
              <a:t>Výběr případů na základě hodnoty závislé proměnné jde úplně </a:t>
            </a:r>
            <a:r>
              <a:rPr lang="cs-CZ" b="1" dirty="0"/>
              <a:t>proti smyslu</a:t>
            </a:r>
            <a:r>
              <a:rPr lang="cs-CZ" dirty="0"/>
              <a:t> komparativní metody</a:t>
            </a:r>
          </a:p>
          <a:p>
            <a:endParaRPr lang="cs-CZ" dirty="0"/>
          </a:p>
          <a:p>
            <a:r>
              <a:rPr lang="cs-CZ" dirty="0"/>
              <a:t>Úmyslný výběr pouze případů se stejnou hodnotou závislé proměnné může zpochybnit samotný výzkum (v závislosti od jeho cílů)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744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FDF12-FF97-4813-8099-AE94DE0E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- pravidla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F1525C-ECC0-44B9-8253-F99E6EDB8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Případy nevybíráme podle závislé proměnné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Výběr případů podle největší shody (</a:t>
            </a:r>
            <a:r>
              <a:rPr lang="cs-CZ" i="1" dirty="0"/>
              <a:t>Most </a:t>
            </a:r>
            <a:r>
              <a:rPr lang="cs-CZ" i="1" dirty="0" err="1"/>
              <a:t>similar</a:t>
            </a:r>
            <a:r>
              <a:rPr lang="cs-CZ" i="1" dirty="0"/>
              <a:t> case </a:t>
            </a:r>
            <a:r>
              <a:rPr lang="cs-CZ" i="1" dirty="0" err="1"/>
              <a:t>selection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Výběr případů podle největšího rozdílu (</a:t>
            </a:r>
            <a:r>
              <a:rPr lang="cs-CZ" i="1" dirty="0"/>
              <a:t>Most </a:t>
            </a:r>
            <a:r>
              <a:rPr lang="cs-CZ" i="1" dirty="0" err="1"/>
              <a:t>different</a:t>
            </a:r>
            <a:r>
              <a:rPr lang="cs-CZ" i="1" dirty="0"/>
              <a:t> case </a:t>
            </a:r>
            <a:r>
              <a:rPr lang="cs-CZ" i="1" dirty="0" err="1"/>
              <a:t>selection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00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89F51-98B4-4E09-B8DE-79767820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 - druhy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0A423-2BFD-4270-A61D-DC195FFD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Nezávislé</a:t>
            </a:r>
            <a:r>
              <a:rPr lang="cs-CZ" dirty="0"/>
              <a:t> - předpokládaná příčina (x)</a:t>
            </a:r>
          </a:p>
          <a:p>
            <a:endParaRPr lang="cs-CZ" dirty="0"/>
          </a:p>
          <a:p>
            <a:r>
              <a:rPr lang="cs-CZ" b="1" dirty="0"/>
              <a:t>Závislé</a:t>
            </a:r>
            <a:r>
              <a:rPr lang="cs-CZ" dirty="0"/>
              <a:t> – předpokládaný následek (y)</a:t>
            </a:r>
          </a:p>
          <a:p>
            <a:endParaRPr lang="cs-CZ" dirty="0"/>
          </a:p>
          <a:p>
            <a:r>
              <a:rPr lang="cs-CZ" b="1" dirty="0"/>
              <a:t>„Třetí“</a:t>
            </a:r>
            <a:r>
              <a:rPr lang="cs-CZ" dirty="0"/>
              <a:t> proměnné (z):</a:t>
            </a:r>
          </a:p>
          <a:p>
            <a:pPr lvl="1"/>
            <a:r>
              <a:rPr lang="cs-CZ" dirty="0"/>
              <a:t>Intervenující</a:t>
            </a:r>
          </a:p>
          <a:p>
            <a:pPr lvl="1"/>
            <a:r>
              <a:rPr lang="cs-CZ" dirty="0"/>
              <a:t>Zdánlivě působící / náhodné</a:t>
            </a:r>
          </a:p>
          <a:p>
            <a:endParaRPr lang="cs-CZ" dirty="0"/>
          </a:p>
          <a:p>
            <a:r>
              <a:rPr lang="cs-CZ" dirty="0"/>
              <a:t>Jejich odlišování je nevyhnutné pro pochopení (nejen) komparativní metody</a:t>
            </a:r>
          </a:p>
          <a:p>
            <a:endParaRPr lang="cs-CZ" dirty="0"/>
          </a:p>
        </p:txBody>
      </p:sp>
      <p:pic>
        <p:nvPicPr>
          <p:cNvPr id="4" name="Picture 2" descr="http://www.aquafusionfurniture.co.uk/wp-content/uploads/2013/01/xyz-logo.png">
            <a:extLst>
              <a:ext uri="{FF2B5EF4-FFF2-40B4-BE49-F238E27FC236}">
                <a16:creationId xmlns:a16="http://schemas.microsoft.com/office/drawing/2014/main" id="{4764B118-A9F9-46A2-B623-2567CFA0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6" y="226989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88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EDE0B-FBA4-40AF-91A5-62A0AAE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sk-SK" dirty="0"/>
              <a:t>– </a:t>
            </a:r>
            <a:r>
              <a:rPr lang="en-US" i="1" dirty="0"/>
              <a:t>most similar CS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AA3DB7-87DB-4EAA-AA8F-A775D216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Jaké případy:</a:t>
            </a:r>
          </a:p>
          <a:p>
            <a:pPr lvl="1"/>
            <a:r>
              <a:rPr lang="cs-CZ" dirty="0"/>
              <a:t>Odlišují se co možná nejvíc v nezávislých proměnných</a:t>
            </a:r>
          </a:p>
          <a:p>
            <a:pPr lvl="1"/>
            <a:r>
              <a:rPr lang="cs-CZ" dirty="0"/>
              <a:t>Jsou si co nejvíc podobné v intervenujících/nepravých proměnných</a:t>
            </a:r>
          </a:p>
          <a:p>
            <a:endParaRPr lang="cs-CZ" dirty="0"/>
          </a:p>
          <a:p>
            <a:r>
              <a:rPr lang="cs-CZ" dirty="0"/>
              <a:t>Kontrola třetích proměnných – pokud budou mít na závislou proměnnou vliv, bude v každém z případů stejný</a:t>
            </a:r>
          </a:p>
          <a:p>
            <a:endParaRPr lang="cs-CZ" dirty="0"/>
          </a:p>
          <a:p>
            <a:r>
              <a:rPr lang="cs-CZ" dirty="0"/>
              <a:t>Jediný rozdílný efekt tak může vyvolat pouze nezávislá proměnná</a:t>
            </a:r>
          </a:p>
          <a:p>
            <a:endParaRPr lang="cs-CZ" dirty="0"/>
          </a:p>
          <a:p>
            <a:r>
              <a:rPr lang="cs-CZ" dirty="0"/>
              <a:t>Čím víc jsou si případy podobné, tím jistější je výzkum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13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AEBE8-325C-465C-B78F-675F27C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sk-SK" dirty="0"/>
              <a:t>– </a:t>
            </a:r>
            <a:r>
              <a:rPr lang="en-US" i="1" dirty="0"/>
              <a:t>most similar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C1AE58-47C0-4BEE-B24F-A17710AB6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volební systém</a:t>
            </a:r>
          </a:p>
          <a:p>
            <a:pPr lvl="1"/>
            <a:r>
              <a:rPr lang="cs-CZ" sz="2200" dirty="0"/>
              <a:t>Závislá (y) – zastoupení žen v parlamentu</a:t>
            </a:r>
          </a:p>
          <a:p>
            <a:pPr lvl="1"/>
            <a:r>
              <a:rPr lang="cs-CZ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cs-CZ" sz="2400" dirty="0"/>
              <a:t>Pro výzkum hledáme případy s co nejvíce rozdílným </a:t>
            </a:r>
            <a:r>
              <a:rPr lang="cs-CZ" sz="2400" b="1" i="1" dirty="0"/>
              <a:t>x</a:t>
            </a:r>
            <a:r>
              <a:rPr lang="cs-CZ" sz="2400" dirty="0"/>
              <a:t> a nejvíce podobnými </a:t>
            </a:r>
            <a:r>
              <a:rPr lang="cs-CZ" sz="2400" b="1" i="1" dirty="0"/>
              <a:t>z</a:t>
            </a:r>
          </a:p>
          <a:p>
            <a:endParaRPr lang="cs-CZ" sz="2400" dirty="0"/>
          </a:p>
          <a:p>
            <a:r>
              <a:rPr lang="cs-CZ" sz="2400" dirty="0"/>
              <a:t>V překladu hledáme státy s co nejvíce podobnými charakteristikami s výjimkou volebního systému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047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9609-B9BD-4CAE-9FA4-3DBBC750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sk-SK" dirty="0"/>
              <a:t>– </a:t>
            </a:r>
            <a:r>
              <a:rPr lang="en-US" i="1" dirty="0"/>
              <a:t>most similar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653284-CD42-46F7-B3D4-1A5ACA93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Možnosti řešení:</a:t>
            </a:r>
          </a:p>
          <a:p>
            <a:endParaRPr lang="cs-CZ" dirty="0"/>
          </a:p>
          <a:p>
            <a:r>
              <a:rPr lang="cs-CZ" dirty="0"/>
              <a:t>UK (většinový systém) a např. Belgie (poměrný)</a:t>
            </a:r>
          </a:p>
          <a:p>
            <a:pPr lvl="1"/>
            <a:r>
              <a:rPr lang="cs-CZ" dirty="0"/>
              <a:t>Je splněna podmínka podobnosti třetích proměnných?</a:t>
            </a:r>
          </a:p>
          <a:p>
            <a:endParaRPr lang="cs-CZ" dirty="0"/>
          </a:p>
          <a:p>
            <a:r>
              <a:rPr lang="cs-CZ" dirty="0"/>
              <a:t>Části UK navzájem</a:t>
            </a:r>
          </a:p>
          <a:p>
            <a:pPr lvl="1"/>
            <a:r>
              <a:rPr lang="cs-CZ" dirty="0"/>
              <a:t>Odlišné volební systémy – většinový (</a:t>
            </a:r>
            <a:r>
              <a:rPr lang="cs-CZ" dirty="0" err="1"/>
              <a:t>Westminister</a:t>
            </a:r>
            <a:r>
              <a:rPr lang="cs-CZ" dirty="0"/>
              <a:t>), systém jednoho přenosného hlasu (</a:t>
            </a:r>
            <a:r>
              <a:rPr lang="cs-CZ" dirty="0" err="1"/>
              <a:t>Sev</a:t>
            </a:r>
            <a:r>
              <a:rPr lang="cs-CZ" dirty="0"/>
              <a:t>. Irsko), smíšený (Skotsko, Wales)</a:t>
            </a:r>
          </a:p>
          <a:p>
            <a:pPr lvl="1"/>
            <a:r>
              <a:rPr lang="cs-CZ" dirty="0"/>
              <a:t>Velká podobnost třetích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070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3219D-4B86-4A59-9FE6-DD298748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en-US" dirty="0"/>
              <a:t>– </a:t>
            </a:r>
            <a:r>
              <a:rPr lang="en-US" i="1" dirty="0"/>
              <a:t>most different CS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9A5F3C-8D3A-466C-9452-1ED764EF6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b="1" dirty="0"/>
              <a:t>Jaké případy:</a:t>
            </a:r>
          </a:p>
          <a:p>
            <a:pPr lvl="1"/>
            <a:r>
              <a:rPr lang="cs-CZ" sz="2200" dirty="0"/>
              <a:t>Podobají se co nejvíc v nezávislých proměnných</a:t>
            </a:r>
          </a:p>
          <a:p>
            <a:pPr lvl="1"/>
            <a:r>
              <a:rPr lang="cs-CZ" sz="2200" dirty="0"/>
              <a:t>Jsou co nejvíc odlišné v intervenujících/nepravých proměnných</a:t>
            </a:r>
          </a:p>
          <a:p>
            <a:endParaRPr lang="cs-CZ" sz="2400" dirty="0"/>
          </a:p>
          <a:p>
            <a:r>
              <a:rPr lang="cs-CZ" sz="2400" dirty="0"/>
              <a:t>Přesný opak </a:t>
            </a:r>
            <a:r>
              <a:rPr lang="cs-CZ" sz="2400" i="1" dirty="0"/>
              <a:t>Most </a:t>
            </a:r>
            <a:r>
              <a:rPr lang="cs-CZ" sz="2400" i="1" dirty="0" err="1"/>
              <a:t>similar</a:t>
            </a:r>
            <a:r>
              <a:rPr lang="cs-CZ" sz="2400" i="1" dirty="0"/>
              <a:t> case </a:t>
            </a:r>
            <a:r>
              <a:rPr lang="cs-CZ" sz="2400" i="1" dirty="0" err="1"/>
              <a:t>selection</a:t>
            </a:r>
            <a:endParaRPr lang="cs-CZ" sz="2400" i="1" dirty="0"/>
          </a:p>
          <a:p>
            <a:endParaRPr lang="sk-SK" sz="2400" dirty="0"/>
          </a:p>
          <a:p>
            <a:r>
              <a:rPr lang="cs-CZ" sz="2400" dirty="0"/>
              <a:t>Kontrola třetích proměnných je v tom, že pokud má nezávislá proměnná vliv na závislou, tak efekt tohoto vlivu bude v každém případě stejný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83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45E172-D4F2-450E-BA0E-39C828D5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dirty="0"/>
              <a:t>Srovnejte pozici prezidenta v ČR a Německu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90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0587D-D2EF-4913-A163-880BB696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en-US" dirty="0"/>
              <a:t>– </a:t>
            </a:r>
            <a:r>
              <a:rPr lang="en-US" i="1" dirty="0"/>
              <a:t>most different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DE5875-D4A9-45FC-BF26-8E87ED99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volební systém</a:t>
            </a:r>
          </a:p>
          <a:p>
            <a:pPr lvl="1"/>
            <a:r>
              <a:rPr lang="cs-CZ" sz="2200" dirty="0"/>
              <a:t>Závislá (y) – zastoupení žen v parlamentu</a:t>
            </a:r>
          </a:p>
          <a:p>
            <a:pPr lvl="1"/>
            <a:r>
              <a:rPr lang="cs-CZ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cs-CZ" sz="2400" dirty="0"/>
              <a:t>Pro výzkum hledáme případy s co nejvíce podobným </a:t>
            </a:r>
            <a:r>
              <a:rPr lang="cs-CZ" sz="2400" b="1" i="1" dirty="0"/>
              <a:t>x</a:t>
            </a:r>
            <a:r>
              <a:rPr lang="cs-CZ" sz="2400" dirty="0"/>
              <a:t> a nejvíce rozdílnými </a:t>
            </a:r>
            <a:r>
              <a:rPr lang="cs-CZ" sz="2400" b="1" i="1" dirty="0"/>
              <a:t>z</a:t>
            </a:r>
          </a:p>
          <a:p>
            <a:endParaRPr lang="cs-CZ" sz="2400" dirty="0"/>
          </a:p>
          <a:p>
            <a:r>
              <a:rPr lang="cs-CZ" sz="2400" dirty="0"/>
              <a:t>V překladu hledáme státy s co nejvíce odlišnými charakteristikami, které ale mají podobný volební systém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5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4F134-6953-48EE-BF8C-6AC2330A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en-US" dirty="0"/>
              <a:t>– </a:t>
            </a:r>
            <a:r>
              <a:rPr lang="en-US" i="1" dirty="0"/>
              <a:t>most different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893AC5-4CBF-4C8E-920F-DDD652ED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Možnosti řešení:</a:t>
            </a:r>
          </a:p>
          <a:p>
            <a:endParaRPr lang="cs-CZ" dirty="0"/>
          </a:p>
          <a:p>
            <a:r>
              <a:rPr lang="cs-CZ" dirty="0"/>
              <a:t>Skotsko a Wales:</a:t>
            </a:r>
          </a:p>
          <a:p>
            <a:pPr lvl="1"/>
            <a:r>
              <a:rPr lang="cs-CZ" dirty="0"/>
              <a:t>Smíšený volební systém</a:t>
            </a:r>
          </a:p>
          <a:p>
            <a:pPr lvl="1"/>
            <a:r>
              <a:rPr lang="cs-CZ" dirty="0"/>
              <a:t>Problém – podobnost ve třetích proměnných</a:t>
            </a:r>
          </a:p>
          <a:p>
            <a:endParaRPr lang="cs-CZ" dirty="0"/>
          </a:p>
          <a:p>
            <a:r>
              <a:rPr lang="cs-CZ" dirty="0"/>
              <a:t>Odlišné státy s listinným poměrným systémem (výběr „nejméně zlých“):</a:t>
            </a:r>
          </a:p>
          <a:p>
            <a:pPr lvl="1"/>
            <a:r>
              <a:rPr lang="cs-CZ" dirty="0"/>
              <a:t>Švédsko a Portugalsko</a:t>
            </a:r>
          </a:p>
          <a:p>
            <a:pPr lvl="1"/>
            <a:r>
              <a:rPr lang="cs-CZ" dirty="0"/>
              <a:t>Holandsko a Izrael</a:t>
            </a:r>
          </a:p>
          <a:p>
            <a:pPr lvl="1"/>
            <a:r>
              <a:rPr lang="cs-CZ" dirty="0"/>
              <a:t>Česká republika, Belgie a Norsko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532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0DBFF-7F96-4926-8060-9F64C679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en-US" dirty="0"/>
              <a:t>similar</a:t>
            </a:r>
            <a:r>
              <a:rPr lang="cs-CZ" dirty="0"/>
              <a:t> nebo most </a:t>
            </a:r>
            <a:r>
              <a:rPr lang="en-US" dirty="0"/>
              <a:t>different</a:t>
            </a:r>
            <a:r>
              <a:rPr lang="cs-CZ" dirty="0"/>
              <a:t>? </a:t>
            </a:r>
            <a:br>
              <a:rPr lang="cs-CZ" dirty="0"/>
            </a:br>
            <a:r>
              <a:rPr lang="cs-CZ" sz="3600" dirty="0"/>
              <a:t>(pokud kravata je nezávislá proměnná)</a:t>
            </a:r>
            <a:endParaRPr lang="cs-CZ" dirty="0"/>
          </a:p>
        </p:txBody>
      </p:sp>
      <p:pic>
        <p:nvPicPr>
          <p:cNvPr id="4" name="Picture 2" descr="http://1.bp.blogspot.com/-ftaYE6ycG8E/TWspaDPvO2I/AAAAAAAACCI/1EyxwVA8oRg/s1600/Barack_Obama.jpg">
            <a:extLst>
              <a:ext uri="{FF2B5EF4-FFF2-40B4-BE49-F238E27FC236}">
                <a16:creationId xmlns:a16="http://schemas.microsoft.com/office/drawing/2014/main" id="{89937F47-D6BB-4F45-A6B0-871E1753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1323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giantbomb.com/uploads/original/9/93998/2415152-obama.jpg">
            <a:extLst>
              <a:ext uri="{FF2B5EF4-FFF2-40B4-BE49-F238E27FC236}">
                <a16:creationId xmlns:a16="http://schemas.microsoft.com/office/drawing/2014/main" id="{A7BBBE6D-F5B4-4F58-A6F8-C2244856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85" y="238186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87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0DBFF-7F96-4926-8060-9F64C679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en-US" dirty="0"/>
              <a:t>similar</a:t>
            </a:r>
            <a:r>
              <a:rPr lang="cs-CZ" dirty="0"/>
              <a:t> nebo most </a:t>
            </a:r>
            <a:r>
              <a:rPr lang="en-US" dirty="0"/>
              <a:t>different</a:t>
            </a:r>
            <a:r>
              <a:rPr lang="cs-CZ" dirty="0"/>
              <a:t>? </a:t>
            </a:r>
            <a:br>
              <a:rPr lang="cs-CZ" dirty="0"/>
            </a:br>
            <a:r>
              <a:rPr lang="cs-CZ" sz="3600" dirty="0"/>
              <a:t>(pokud kravata je nezávislá proměnná)</a:t>
            </a:r>
            <a:endParaRPr lang="cs-CZ" dirty="0"/>
          </a:p>
        </p:txBody>
      </p:sp>
      <p:pic>
        <p:nvPicPr>
          <p:cNvPr id="3078" name="Picture 6" descr="Trump musí svědčit v případu znásilnění. On i žalující žena jsou dost  staří, řekl soud - iDNES.cz">
            <a:extLst>
              <a:ext uri="{FF2B5EF4-FFF2-40B4-BE49-F238E27FC236}">
                <a16:creationId xmlns:a16="http://schemas.microsoft.com/office/drawing/2014/main" id="{E6B45F13-079A-4297-BCEA-00D99DD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76" y="2758830"/>
            <a:ext cx="4439924" cy="29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ftaYE6ycG8E/TWspaDPvO2I/AAAAAAAACCI/1EyxwVA8oRg/s1600/Barack_Obama.jpg">
            <a:extLst>
              <a:ext uri="{FF2B5EF4-FFF2-40B4-BE49-F238E27FC236}">
                <a16:creationId xmlns:a16="http://schemas.microsoft.com/office/drawing/2014/main" id="{097D1745-B375-4DCB-ADDA-4916E447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00" y="2493107"/>
            <a:ext cx="3251500" cy="350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2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324F6-73D1-4D96-BEF6-5566BFE7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E6AB3-4AA3-4D02-8B58-CD51DF10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„Vliv času konání zkoušek na právnické fakultě MU na jejich výsledky“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čas konání zkoušky</a:t>
            </a:r>
          </a:p>
          <a:p>
            <a:pPr lvl="1"/>
            <a:r>
              <a:rPr lang="cs-CZ" dirty="0"/>
              <a:t>Závislá (y) – průměr známek</a:t>
            </a:r>
          </a:p>
          <a:p>
            <a:pPr lvl="1"/>
            <a:r>
              <a:rPr lang="cs-CZ" dirty="0"/>
              <a:t>Třetí (z) – objem literatury v kurzech, forma zkoušky (písemná/ústní), stupeň (</a:t>
            </a:r>
            <a:r>
              <a:rPr lang="cs-CZ" dirty="0" err="1"/>
              <a:t>bc.</a:t>
            </a:r>
            <a:r>
              <a:rPr lang="cs-CZ" dirty="0"/>
              <a:t>/</a:t>
            </a:r>
            <a:r>
              <a:rPr lang="cs-CZ" dirty="0" err="1"/>
              <a:t>mgr</a:t>
            </a:r>
            <a:r>
              <a:rPr lang="cs-CZ" dirty="0"/>
              <a:t>), povinný/volitelný kurz</a:t>
            </a:r>
          </a:p>
          <a:p>
            <a:endParaRPr lang="cs-CZ" dirty="0"/>
          </a:p>
          <a:p>
            <a:r>
              <a:rPr lang="cs-CZ" dirty="0"/>
              <a:t>Jaké případy si mám vybrat, pokud postupuji technikou </a:t>
            </a:r>
            <a:r>
              <a:rPr lang="cs-CZ" b="1" dirty="0"/>
              <a:t>most </a:t>
            </a:r>
            <a:r>
              <a:rPr lang="cs-CZ" b="1" dirty="0" err="1"/>
              <a:t>similar</a:t>
            </a:r>
            <a:r>
              <a:rPr lang="cs-CZ" b="1" dirty="0"/>
              <a:t> </a:t>
            </a:r>
            <a:r>
              <a:rPr lang="cs-CZ" dirty="0"/>
              <a:t>case </a:t>
            </a:r>
            <a:r>
              <a:rPr lang="cs-CZ" dirty="0" err="1"/>
              <a:t>selection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064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324F6-73D1-4D96-BEF6-5566BFE7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E6AB3-4AA3-4D02-8B58-CD51DF10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„Vliv času konání zkoušek na právnické fakultě MU na jejich výsledky“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čas konání zkoušky</a:t>
            </a:r>
          </a:p>
          <a:p>
            <a:pPr lvl="1"/>
            <a:r>
              <a:rPr lang="cs-CZ" dirty="0"/>
              <a:t>Závislá (y) – průměr známek</a:t>
            </a:r>
          </a:p>
          <a:p>
            <a:pPr lvl="1"/>
            <a:r>
              <a:rPr lang="cs-CZ" dirty="0"/>
              <a:t>Třetí (z) – objem literatury v kurzech, forma zkoušky (písemná/ústní), stupeň (</a:t>
            </a:r>
            <a:r>
              <a:rPr lang="cs-CZ" dirty="0" err="1"/>
              <a:t>bc.</a:t>
            </a:r>
            <a:r>
              <a:rPr lang="cs-CZ" dirty="0"/>
              <a:t>/</a:t>
            </a:r>
            <a:r>
              <a:rPr lang="cs-CZ" dirty="0" err="1"/>
              <a:t>mgr</a:t>
            </a:r>
            <a:r>
              <a:rPr lang="cs-CZ" dirty="0"/>
              <a:t>), povinný/volitelný kurz</a:t>
            </a:r>
          </a:p>
          <a:p>
            <a:endParaRPr lang="cs-CZ" dirty="0"/>
          </a:p>
          <a:p>
            <a:r>
              <a:rPr lang="cs-CZ" b="1" dirty="0"/>
              <a:t>Odpověď:</a:t>
            </a:r>
          </a:p>
          <a:p>
            <a:pPr lvl="1"/>
            <a:r>
              <a:rPr lang="cs-CZ" dirty="0"/>
              <a:t>Co nejvíc podobné zkoušky v odlišném čase</a:t>
            </a:r>
          </a:p>
          <a:p>
            <a:pPr lvl="1"/>
            <a:r>
              <a:rPr lang="cs-CZ" dirty="0"/>
              <a:t>Např. všechny písemné zkoušky </a:t>
            </a:r>
            <a:r>
              <a:rPr lang="cs-CZ" dirty="0" err="1"/>
              <a:t>bc.</a:t>
            </a:r>
            <a:r>
              <a:rPr lang="cs-CZ" dirty="0"/>
              <a:t> stupně, volitelné kurzy s nákladem 250 stran textu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087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C9B1-B224-40DA-8A50-7A754D2E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E67BAC-F95C-47D2-A5D9-7DFD4872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„Vliv druhu česneku na úspěšné odplašení blízkých upírů“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druh česneku (dle země původu)</a:t>
            </a:r>
          </a:p>
          <a:p>
            <a:pPr lvl="1"/>
            <a:r>
              <a:rPr lang="cs-CZ" dirty="0"/>
              <a:t>Závislá (y) – úspěšnost v odplašení upírů (v %)</a:t>
            </a:r>
          </a:p>
          <a:p>
            <a:pPr lvl="1"/>
            <a:r>
              <a:rPr lang="cs-CZ" dirty="0"/>
              <a:t>Třetí (z) – věk upíra, původ upíra (Transylvánie/jinde), žízeň upíra, vlastnosti upíra (realistické/jako Edward </a:t>
            </a:r>
            <a:r>
              <a:rPr lang="cs-CZ" dirty="0" err="1"/>
              <a:t>Cullen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Jaké případy si mám vybrat, pokud postupuji technikou </a:t>
            </a:r>
            <a:r>
              <a:rPr lang="cs-CZ" b="1" dirty="0"/>
              <a:t>most </a:t>
            </a:r>
            <a:r>
              <a:rPr lang="cs-CZ" b="1" dirty="0" err="1"/>
              <a:t>different</a:t>
            </a:r>
            <a:r>
              <a:rPr lang="cs-CZ" b="1" dirty="0"/>
              <a:t> </a:t>
            </a:r>
            <a:r>
              <a:rPr lang="cs-CZ" dirty="0"/>
              <a:t>case </a:t>
            </a:r>
            <a:r>
              <a:rPr lang="cs-CZ" dirty="0" err="1"/>
              <a:t>selection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894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C9B1-B224-40DA-8A50-7A754D2E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E67BAC-F95C-47D2-A5D9-7DFD4872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29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„Vliv druhu česneku na úspěšné odplašení blízkých upírů“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druh česneku (dle země původu)</a:t>
            </a:r>
          </a:p>
          <a:p>
            <a:pPr lvl="1"/>
            <a:r>
              <a:rPr lang="cs-CZ" dirty="0"/>
              <a:t>Závislá (y) – úspěšnost v odplašení upírů (v %)</a:t>
            </a:r>
          </a:p>
          <a:p>
            <a:pPr lvl="1"/>
            <a:r>
              <a:rPr lang="cs-CZ" dirty="0"/>
              <a:t>Třetí (z) – věk upíra, původ upíra (Transylvánie/jinde), žízeň upíra, vlastnosti upíra (realistické/jako Edward </a:t>
            </a:r>
            <a:r>
              <a:rPr lang="cs-CZ" dirty="0" err="1"/>
              <a:t>Cullen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Odpověď:</a:t>
            </a:r>
          </a:p>
          <a:p>
            <a:pPr lvl="1"/>
            <a:r>
              <a:rPr lang="cs-CZ" dirty="0"/>
              <a:t>Různé typy upírů, proti kterým je použit stejný druh česneku (španělský)</a:t>
            </a:r>
          </a:p>
          <a:p>
            <a:pPr lvl="1"/>
            <a:r>
              <a:rPr lang="cs-CZ" dirty="0"/>
              <a:t>Např. staří i mladí upíři, z Transylvánie i odjinud, žízniví i bez pocitu žízně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872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48AB0-F6C3-4020-A529-32F4B301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-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39DC9-9CE5-4A94-8090-D010C4BE5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cs-CZ" dirty="0" err="1"/>
              <a:t>similar</a:t>
            </a:r>
            <a:r>
              <a:rPr lang="cs-CZ" dirty="0"/>
              <a:t> anebo most </a:t>
            </a:r>
            <a:r>
              <a:rPr lang="cs-CZ" dirty="0" err="1"/>
              <a:t>different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Nevybírat případy podle hodnot závislé proměnné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sz="4000" b="1" dirty="0"/>
              <a:t>Vždy</a:t>
            </a:r>
            <a:r>
              <a:rPr lang="cs-CZ" dirty="0"/>
              <a:t> </a:t>
            </a:r>
            <a:r>
              <a:rPr lang="cs-CZ" sz="3200" dirty="0"/>
              <a:t>zdůvodnit svůj výběr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69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D3998-BC7E-424A-801F-D093C594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Počet </a:t>
            </a:r>
            <a:r>
              <a:rPr lang="cs-CZ" dirty="0"/>
              <a:t>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6F1562-DF89-4637-8B3A-AED926A5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Neexistuje univerzální odpověď, jaký počet případů je optimální</a:t>
            </a:r>
          </a:p>
          <a:p>
            <a:endParaRPr lang="cs-CZ" dirty="0"/>
          </a:p>
          <a:p>
            <a:r>
              <a:rPr lang="cs-CZ" dirty="0"/>
              <a:t>V praxi nejednou náročné najít dostatek případů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 výzkumu je řazeno všechno, co je k dispozici</a:t>
            </a:r>
          </a:p>
          <a:p>
            <a:endParaRPr lang="cs-CZ" dirty="0"/>
          </a:p>
          <a:p>
            <a:r>
              <a:rPr lang="cs-CZ" dirty="0"/>
              <a:t>Základ spočívá v tématu výzkumu a výzkumných otázkách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ty určují podmínky a nároky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9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848F6-B864-432D-9893-3EBCA1BA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Srovnejte pozici prezidenta v ČR a Německu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456AA0-B42B-4B9B-AF52-79389CE2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Prezident ČR:</a:t>
            </a:r>
          </a:p>
          <a:p>
            <a:pPr lvl="1"/>
            <a:r>
              <a:rPr lang="cs-CZ" dirty="0"/>
              <a:t>Je volen přímo občany</a:t>
            </a:r>
          </a:p>
          <a:p>
            <a:pPr lvl="1"/>
            <a:r>
              <a:rPr lang="cs-CZ" dirty="0"/>
              <a:t>Funkční období – 5 let</a:t>
            </a:r>
          </a:p>
          <a:p>
            <a:pPr lvl="1"/>
            <a:r>
              <a:rPr lang="cs-CZ" dirty="0"/>
              <a:t>Vrchní velitel ozbrojených sil</a:t>
            </a:r>
          </a:p>
          <a:p>
            <a:pPr lvl="1"/>
            <a:r>
              <a:rPr lang="cs-CZ" dirty="0"/>
              <a:t>Uděluje amnestie, …</a:t>
            </a:r>
          </a:p>
          <a:p>
            <a:endParaRPr lang="cs-CZ" dirty="0"/>
          </a:p>
          <a:p>
            <a:r>
              <a:rPr lang="cs-CZ" b="1" dirty="0"/>
              <a:t>Prezident Německa:</a:t>
            </a:r>
          </a:p>
          <a:p>
            <a:pPr lvl="1"/>
            <a:r>
              <a:rPr lang="cs-CZ" dirty="0"/>
              <a:t>Volen na 5 let</a:t>
            </a:r>
          </a:p>
          <a:p>
            <a:pPr lvl="1"/>
            <a:r>
              <a:rPr lang="cs-CZ" dirty="0"/>
              <a:t>Volen nepřímo</a:t>
            </a:r>
          </a:p>
          <a:p>
            <a:pPr lvl="1"/>
            <a:r>
              <a:rPr lang="cs-CZ" dirty="0"/>
              <a:t>Kompetence: …</a:t>
            </a:r>
          </a:p>
        </p:txBody>
      </p:sp>
    </p:spTree>
    <p:extLst>
      <p:ext uri="{BB962C8B-B14F-4D97-AF65-F5344CB8AC3E}">
        <p14:creationId xmlns:p14="http://schemas.microsoft.com/office/powerpoint/2010/main" val="4179831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D8B28-A9ED-472E-9AA2-F7B96544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komparativní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5E58A-DF3B-455D-BC79-B592955B9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Mnoho proměnných, málo případů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Cestovatelský problém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954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527-4A66-4367-9D11-7016C035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 proměnných, málo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8E8CB-EB7A-4BC7-90C2-91689DBE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Rozmanitost politického světa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praxi je těžké najít dostatek případů pro kontrolu všech třetích proměnných</a:t>
            </a:r>
          </a:p>
          <a:p>
            <a:endParaRPr lang="cs-CZ" dirty="0"/>
          </a:p>
          <a:p>
            <a:r>
              <a:rPr lang="cs-CZ" dirty="0"/>
              <a:t>Problém tak je ve schopnosti izolovat samotný zkoumaný vztah nezávislé a závislé proměnné</a:t>
            </a:r>
          </a:p>
          <a:p>
            <a:endParaRPr lang="cs-CZ" dirty="0"/>
          </a:p>
        </p:txBody>
      </p:sp>
      <p:pic>
        <p:nvPicPr>
          <p:cNvPr id="4" name="Picture 2" descr="http://www.nature.com/ncomms/journal/v2/n2/images/ncomms1197-f5.jpg">
            <a:extLst>
              <a:ext uri="{FF2B5EF4-FFF2-40B4-BE49-F238E27FC236}">
                <a16:creationId xmlns:a16="http://schemas.microsoft.com/office/drawing/2014/main" id="{97D12727-2D81-4E4C-BDA0-77BA740C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924" y="1441939"/>
            <a:ext cx="3044868" cy="16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59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F01E4-A3BE-46CF-8F3A-19580390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 proměnných, málo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F9CA24-D5F2-4694-B03D-4A6A68E4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to řešit? (</a:t>
            </a:r>
            <a:r>
              <a:rPr lang="cs-CZ" dirty="0" err="1"/>
              <a:t>Lijphart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Zvýšení počtu případů</a:t>
            </a:r>
          </a:p>
          <a:p>
            <a:endParaRPr lang="cs-CZ" dirty="0"/>
          </a:p>
          <a:p>
            <a:r>
              <a:rPr lang="cs-CZ" dirty="0"/>
              <a:t>Sloučení více proměnných do jedné</a:t>
            </a:r>
          </a:p>
          <a:p>
            <a:endParaRPr lang="cs-CZ" dirty="0"/>
          </a:p>
          <a:p>
            <a:r>
              <a:rPr lang="cs-CZ" dirty="0"/>
              <a:t>Soustředění se pouze na klíčové proměnné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180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E720-3919-4FBD-B64F-7E1BCDA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Cestovatelský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DD9598-BC4F-49B5-A244-08646BD9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Odlišné </a:t>
            </a:r>
            <a:r>
              <a:rPr lang="cs-CZ" b="1" dirty="0"/>
              <a:t>chápání</a:t>
            </a:r>
            <a:r>
              <a:rPr lang="cs-CZ" dirty="0"/>
              <a:t> konceptů v čase a prostoru</a:t>
            </a:r>
          </a:p>
          <a:p>
            <a:endParaRPr lang="cs-CZ" dirty="0"/>
          </a:p>
          <a:p>
            <a:r>
              <a:rPr lang="cs-CZ" dirty="0"/>
              <a:t>Odlišná </a:t>
            </a:r>
            <a:r>
              <a:rPr lang="cs-CZ" b="1" dirty="0"/>
              <a:t>operacionalizace</a:t>
            </a:r>
            <a:r>
              <a:rPr lang="cs-CZ" dirty="0"/>
              <a:t> totožně chápaných konceptů</a:t>
            </a:r>
          </a:p>
          <a:p>
            <a:endParaRPr lang="cs-CZ" dirty="0"/>
          </a:p>
          <a:p>
            <a:r>
              <a:rPr lang="cs-CZ" dirty="0"/>
              <a:t>Volba podle stranické identifikace:</a:t>
            </a:r>
          </a:p>
          <a:p>
            <a:pPr lvl="1"/>
            <a:r>
              <a:rPr lang="cs-CZ" b="1" dirty="0"/>
              <a:t>USA</a:t>
            </a:r>
            <a:r>
              <a:rPr lang="cs-CZ" dirty="0"/>
              <a:t> – měřené názory voličů registrovaných k primárkám</a:t>
            </a:r>
          </a:p>
          <a:p>
            <a:pPr lvl="1"/>
            <a:r>
              <a:rPr lang="cs-CZ" b="1" dirty="0"/>
              <a:t>Evropa</a:t>
            </a:r>
            <a:r>
              <a:rPr lang="cs-CZ" dirty="0"/>
              <a:t> – data tohoto typu často nedostupná, nutná (nedokonalá) alternativa</a:t>
            </a:r>
          </a:p>
          <a:p>
            <a:endParaRPr lang="cs-CZ" dirty="0"/>
          </a:p>
        </p:txBody>
      </p:sp>
      <p:pic>
        <p:nvPicPr>
          <p:cNvPr id="4" name="Picture 2" descr="http://betanews.com/wp-content/uploads/2012/03/map-hiker-lost-e1332288024279.jpg">
            <a:extLst>
              <a:ext uri="{FF2B5EF4-FFF2-40B4-BE49-F238E27FC236}">
                <a16:creationId xmlns:a16="http://schemas.microsoft.com/office/drawing/2014/main" id="{A92AFA61-D82A-446F-BEE0-D5ED709B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57" y="162169"/>
            <a:ext cx="26411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81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eskatelevize.cz/ct24/sites/default/files/styles/scale_1180/public/images/1112566-512786.jpg?itok=meVspw7U">
            <a:extLst>
              <a:ext uri="{FF2B5EF4-FFF2-40B4-BE49-F238E27FC236}">
                <a16:creationId xmlns:a16="http://schemas.microsoft.com/office/drawing/2014/main" id="{65B88930-91F5-42E2-8311-C7CE3216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914400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8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E1A95-DAD7-4150-B6A1-AC5946DC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Základní 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04D3F0-CB90-4253-8DD5-4A97732D7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/>
              <a:t>Jednoduché srovnání </a:t>
            </a:r>
            <a:r>
              <a:rPr lang="cs-CZ" sz="4000" b="1" dirty="0"/>
              <a:t>≠</a:t>
            </a:r>
            <a:r>
              <a:rPr lang="cs-CZ" sz="4000" dirty="0"/>
              <a:t> komparativní metoda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0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74910-D495-46A8-8D40-0D0B01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F3E2A8-BD9B-4958-A76A-99E27A8C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Komparace jako přirozená cesta dávání věcí do kontextu a jejich interpretace</a:t>
            </a:r>
          </a:p>
          <a:p>
            <a:endParaRPr lang="cs-CZ" dirty="0"/>
          </a:p>
          <a:p>
            <a:r>
              <a:rPr lang="cs-CZ" dirty="0"/>
              <a:t>Lepší pochopení charakteristik konkrétního případu přes komparaci s jiným případem</a:t>
            </a:r>
          </a:p>
          <a:p>
            <a:endParaRPr lang="sk-SK" dirty="0"/>
          </a:p>
          <a:p>
            <a:r>
              <a:rPr lang="cs-CZ" dirty="0"/>
              <a:t>Úrokové sazby na spořícím účtu banky XY</a:t>
            </a:r>
          </a:p>
          <a:p>
            <a:endParaRPr lang="sk-SK" dirty="0"/>
          </a:p>
          <a:p>
            <a:r>
              <a:rPr lang="sk-SK" dirty="0"/>
              <a:t>Postavení </a:t>
            </a:r>
            <a:r>
              <a:rPr lang="cs-CZ" dirty="0"/>
              <a:t>prezidenta v </a:t>
            </a:r>
            <a:r>
              <a:rPr lang="cs-CZ" dirty="0" err="1"/>
              <a:t>poloprezidentské</a:t>
            </a:r>
            <a:r>
              <a:rPr lang="cs-CZ" dirty="0"/>
              <a:t> a parlamentní demokracii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84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7BABF-572B-4AF3-8E6B-0696A4D4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metoda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F91FDA-70FF-4CA7-8714-A07493DE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Debata o její podstatě</a:t>
            </a:r>
          </a:p>
          <a:p>
            <a:endParaRPr lang="cs-CZ" dirty="0"/>
          </a:p>
          <a:p>
            <a:r>
              <a:rPr lang="cs-CZ" dirty="0"/>
              <a:t>KM není pouze zaměření pozornosti na více případů</a:t>
            </a:r>
          </a:p>
          <a:p>
            <a:endParaRPr lang="cs-CZ" dirty="0"/>
          </a:p>
          <a:p>
            <a:r>
              <a:rPr lang="cs-CZ" dirty="0"/>
              <a:t>Patří mezi základní metody</a:t>
            </a:r>
          </a:p>
          <a:p>
            <a:endParaRPr lang="cs-CZ" dirty="0"/>
          </a:p>
          <a:p>
            <a:r>
              <a:rPr lang="cs-CZ" dirty="0"/>
              <a:t>Odhaluje empirické vztahy mezi proměnnými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38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89F51-98B4-4E09-B8DE-79767820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 - druhy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0A423-2BFD-4270-A61D-DC195FFD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Nezávislé</a:t>
            </a:r>
            <a:r>
              <a:rPr lang="cs-CZ" dirty="0"/>
              <a:t> - předpokládaná příčina (x)</a:t>
            </a:r>
          </a:p>
          <a:p>
            <a:endParaRPr lang="cs-CZ" dirty="0"/>
          </a:p>
          <a:p>
            <a:r>
              <a:rPr lang="cs-CZ" b="1" dirty="0"/>
              <a:t>Závislé</a:t>
            </a:r>
            <a:r>
              <a:rPr lang="cs-CZ" dirty="0"/>
              <a:t> – předpokládaný následek (y)</a:t>
            </a:r>
          </a:p>
          <a:p>
            <a:endParaRPr lang="cs-CZ" dirty="0"/>
          </a:p>
          <a:p>
            <a:r>
              <a:rPr lang="cs-CZ" b="1" dirty="0"/>
              <a:t>„Třetí“</a:t>
            </a:r>
            <a:r>
              <a:rPr lang="cs-CZ" dirty="0"/>
              <a:t> proměnné (z):</a:t>
            </a:r>
          </a:p>
          <a:p>
            <a:pPr lvl="1"/>
            <a:r>
              <a:rPr lang="cs-CZ" dirty="0"/>
              <a:t>Intervenující</a:t>
            </a:r>
          </a:p>
          <a:p>
            <a:pPr lvl="1"/>
            <a:r>
              <a:rPr lang="cs-CZ" dirty="0"/>
              <a:t>Zdánlivě působící / náhodné</a:t>
            </a:r>
          </a:p>
          <a:p>
            <a:endParaRPr lang="cs-CZ" dirty="0"/>
          </a:p>
          <a:p>
            <a:r>
              <a:rPr lang="cs-CZ" dirty="0"/>
              <a:t>Jejich odlišování je nevyhnutné pro pochopení (nejen) komparativní metody</a:t>
            </a:r>
          </a:p>
          <a:p>
            <a:endParaRPr lang="cs-CZ" dirty="0"/>
          </a:p>
        </p:txBody>
      </p:sp>
      <p:pic>
        <p:nvPicPr>
          <p:cNvPr id="4" name="Picture 2" descr="http://www.aquafusionfurniture.co.uk/wp-content/uploads/2013/01/xyz-logo.png">
            <a:extLst>
              <a:ext uri="{FF2B5EF4-FFF2-40B4-BE49-F238E27FC236}">
                <a16:creationId xmlns:a16="http://schemas.microsoft.com/office/drawing/2014/main" id="{4764B118-A9F9-46A2-B623-2567CFA0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6" y="226989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9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E585C-6CA8-44F5-B06C-800156DC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KM vs. jiné postupy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B40D6F-7529-41EA-8685-F7EE3ADE9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Komparativní metoda vs. </a:t>
            </a:r>
            <a:r>
              <a:rPr lang="sk-SK" dirty="0"/>
              <a:t>experiment a </a:t>
            </a:r>
            <a:r>
              <a:rPr lang="cs-CZ" dirty="0"/>
              <a:t>statistické metody</a:t>
            </a:r>
          </a:p>
          <a:p>
            <a:endParaRPr lang="sk-SK" dirty="0"/>
          </a:p>
          <a:p>
            <a:r>
              <a:rPr lang="cs-CZ" dirty="0"/>
              <a:t>Všechny mají shodné cíle</a:t>
            </a:r>
            <a:r>
              <a:rPr lang="sk-SK" dirty="0"/>
              <a:t>:</a:t>
            </a:r>
          </a:p>
          <a:p>
            <a:pPr lvl="1"/>
            <a:r>
              <a:rPr lang="cs-CZ" dirty="0"/>
              <a:t>Odhalují empirické vztahy mezi proměnnými</a:t>
            </a:r>
          </a:p>
          <a:p>
            <a:pPr lvl="1"/>
            <a:r>
              <a:rPr lang="cs-CZ" dirty="0"/>
              <a:t>Kontrolují vlivy jiných proměnných</a:t>
            </a:r>
          </a:p>
          <a:p>
            <a:endParaRPr lang="sk-SK" dirty="0"/>
          </a:p>
          <a:p>
            <a:r>
              <a:rPr lang="cs-CZ" dirty="0"/>
              <a:t>Nejsilnější je experiment, problém je v možnostech jeho reálného využití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9751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1662</Words>
  <Application>Microsoft Office PowerPoint</Application>
  <PresentationFormat>Širokoúhlá obrazovka</PresentationFormat>
  <Paragraphs>310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Komparativní metoda</vt:lpstr>
      <vt:lpstr>Prezentace aplikace PowerPoint</vt:lpstr>
      <vt:lpstr>Prezentace aplikace PowerPoint</vt:lpstr>
      <vt:lpstr>Srovnejte pozici prezidenta v ČR a Německu</vt:lpstr>
      <vt:lpstr>Základní bod</vt:lpstr>
      <vt:lpstr>Komparace</vt:lpstr>
      <vt:lpstr>Komparativní metoda</vt:lpstr>
      <vt:lpstr>Proměnné - druhy</vt:lpstr>
      <vt:lpstr>KM vs. jiné postupy</vt:lpstr>
      <vt:lpstr>Experiment</vt:lpstr>
      <vt:lpstr>Statistické metody</vt:lpstr>
      <vt:lpstr>KM vs. jiné postupy</vt:lpstr>
      <vt:lpstr>Vývoj v politologii</vt:lpstr>
      <vt:lpstr>Muži neumí vládnout</vt:lpstr>
      <vt:lpstr>Muži neumí vládnout</vt:lpstr>
      <vt:lpstr>Vývoj v politologii</vt:lpstr>
      <vt:lpstr>Interpretace komparativní politologie</vt:lpstr>
      <vt:lpstr>Použití KM</vt:lpstr>
      <vt:lpstr>John Stuart Mill</vt:lpstr>
      <vt:lpstr>Prezentace aplikace PowerPoint</vt:lpstr>
      <vt:lpstr>Výběr případů - pravidla</vt:lpstr>
      <vt:lpstr>Výběr případů – závislá proměnná</vt:lpstr>
      <vt:lpstr>Výběr případů – závislá proměnná</vt:lpstr>
      <vt:lpstr>Výběr případů - pravidla</vt:lpstr>
      <vt:lpstr>Proměnné - druhy</vt:lpstr>
      <vt:lpstr>Výběr případů – most similar CS</vt:lpstr>
      <vt:lpstr>Výběr případů – most similar CS</vt:lpstr>
      <vt:lpstr>Výběr případů – most similar CS</vt:lpstr>
      <vt:lpstr>Výběr případů – most different CS</vt:lpstr>
      <vt:lpstr>Výběr případů – most different CS</vt:lpstr>
      <vt:lpstr>Výběr případů – most different CS</vt:lpstr>
      <vt:lpstr>Most similar nebo most different?  (pokud kravata je nezávislá proměnná)</vt:lpstr>
      <vt:lpstr>Most similar nebo most different?  (pokud kravata je nezávislá proměnná)</vt:lpstr>
      <vt:lpstr>Příklad – výběr případů</vt:lpstr>
      <vt:lpstr>Příklad – výběr případů</vt:lpstr>
      <vt:lpstr>Příklad – výběr případů</vt:lpstr>
      <vt:lpstr>Příklad – výběr případů</vt:lpstr>
      <vt:lpstr>Výběr případů - zásady</vt:lpstr>
      <vt:lpstr>Počet případů</vt:lpstr>
      <vt:lpstr>Limity komparativní metody</vt:lpstr>
      <vt:lpstr>Mnoho proměnných, málo případů</vt:lpstr>
      <vt:lpstr>Mnoho proměnných, málo případů</vt:lpstr>
      <vt:lpstr>Cestovatelský problém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Komparativní metoda</dc:title>
  <dc:creator>Peter Spáč</dc:creator>
  <cp:lastModifiedBy>Peter Spáč</cp:lastModifiedBy>
  <cp:revision>2</cp:revision>
  <dcterms:created xsi:type="dcterms:W3CDTF">2021-10-21T07:21:46Z</dcterms:created>
  <dcterms:modified xsi:type="dcterms:W3CDTF">2022-11-04T20:05:18Z</dcterms:modified>
</cp:coreProperties>
</file>