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59" r:id="rId2"/>
    <p:sldMasterId id="2147483660" r:id="rId3"/>
  </p:sldMasterIdLst>
  <p:notesMasterIdLst>
    <p:notesMasterId r:id="rId24"/>
  </p:notesMasterIdLst>
  <p:handoutMasterIdLst>
    <p:handoutMasterId r:id="rId25"/>
  </p:handoutMasterIdLst>
  <p:sldIdLst>
    <p:sldId id="322" r:id="rId4"/>
    <p:sldId id="283" r:id="rId5"/>
    <p:sldId id="359" r:id="rId6"/>
    <p:sldId id="361" r:id="rId7"/>
    <p:sldId id="360" r:id="rId8"/>
    <p:sldId id="321" r:id="rId9"/>
    <p:sldId id="320" r:id="rId10"/>
    <p:sldId id="362" r:id="rId11"/>
    <p:sldId id="364" r:id="rId12"/>
    <p:sldId id="365" r:id="rId13"/>
    <p:sldId id="366" r:id="rId14"/>
    <p:sldId id="367" r:id="rId15"/>
    <p:sldId id="369" r:id="rId16"/>
    <p:sldId id="370" r:id="rId17"/>
    <p:sldId id="371" r:id="rId18"/>
    <p:sldId id="372" r:id="rId19"/>
    <p:sldId id="373" r:id="rId20"/>
    <p:sldId id="374" r:id="rId21"/>
    <p:sldId id="375" r:id="rId22"/>
    <p:sldId id="376" r:id="rId23"/>
  </p:sldIdLst>
  <p:sldSz cx="9144000" cy="6858000" type="screen4x3"/>
  <p:notesSz cx="9866313" cy="67357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0AC24"/>
    <a:srgbClr val="FED216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68" autoAdjust="0"/>
    <p:restoredTop sz="94638" autoAdjust="0"/>
  </p:normalViewPr>
  <p:slideViewPr>
    <p:cSldViewPr snapToGrid="0">
      <p:cViewPr varScale="1">
        <p:scale>
          <a:sx n="108" d="100"/>
          <a:sy n="108" d="100"/>
        </p:scale>
        <p:origin x="181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0911" y="0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398975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0911" y="6398975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D861AA7-C822-45F9-8643-6046D18D01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58827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8628" y="0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49613" y="504825"/>
            <a:ext cx="3367087" cy="2525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6632" y="3199488"/>
            <a:ext cx="7893050" cy="3031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397806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628" y="6397806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4F2CB291-B229-4257-B3E9-744322C74C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44561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94215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08619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525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37875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27419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93762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21473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2151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568963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83756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94862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36409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52779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45242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94215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94215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33205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91272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9717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" name="Rectangle 19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5" name="Rectangle 21"/>
            <p:cNvSpPr>
              <a:spLocks noChangeArrowheads="1"/>
            </p:cNvSpPr>
            <p:nvPr/>
          </p:nvSpPr>
          <p:spPr bwMode="auto">
            <a:xfrm>
              <a:off x="0" y="0"/>
              <a:ext cx="5760" cy="1477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cs-CZ">
                <a:latin typeface="Arial" charset="0"/>
              </a:endParaRPr>
            </a:p>
          </p:txBody>
        </p:sp>
        <p:pic>
          <p:nvPicPr>
            <p:cNvPr id="6" name="Picture 22" descr="titl CZ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2506663" y="2565400"/>
            <a:ext cx="5688012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8" name="Rectangle 1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443896D-F740-4D56-930D-397DDEE4FF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CC295D-580B-48E7-B766-CA55CF4D55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8" y="1125538"/>
            <a:ext cx="2057400" cy="500697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20725" y="1125538"/>
            <a:ext cx="6024563" cy="500697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29FD61-5C95-4060-AE5F-9367F16118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986B1-8290-4FDB-8686-EC8C46D10A8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2FB82-C61B-45A3-8C5A-9A05D25409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A0F8A1-C082-4427-A312-20A08E9313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1125538"/>
            <a:ext cx="4040188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1125538"/>
            <a:ext cx="40417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C65AE-1458-47B2-AD24-2B9608A5F3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565197-D1B3-444E-A400-109BD1F160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D427AA-E56C-491C-B13D-0E8C7AB86F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A5C48B-1801-4791-8788-E1EDE0B84E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B5131-3820-430E-B0D4-DF3279E7A9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FFDF5-FCF9-4BA4-8D0C-7D6ADE52960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66523-7E0A-4A43-B092-BFD3CE03584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E8A1B8-C59C-4974-8CDB-839AD15CDEA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FEAF04-0E22-4773-B55D-56F85BD39E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752694-B401-42E1-8A0A-1ECB53FEB69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644BB8-DBD6-4725-AAA7-6C36BC8DCB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E828F9-BFE7-40BE-8619-0703D66EC1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20950" y="1125538"/>
            <a:ext cx="31400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813425" y="1125538"/>
            <a:ext cx="3141663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8605C2-C0CA-48ED-A190-6FAF6BD890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DEBD2-4186-4ABE-B873-ADC526F55D4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61930-5AC4-48EE-A807-9EE5C5021FD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9D4176-74F5-4E6C-BA93-1B222C671B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B705AA-C910-44C2-8995-60759B9FA78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F2F975-536C-438F-8030-85254203AE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3C8F53-7228-4129-B599-4EFE1F9A6CB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EE8C2-FCAD-4789-83FD-5E84440319A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699A2-AD3A-4CD3-8ECB-AFC22B5CA3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2017713"/>
            <a:ext cx="40401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2017713"/>
            <a:ext cx="4041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F34403-BF45-4A47-9623-4436F0ADB9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3DA507-5693-4C38-8AC0-EEFF718E04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4BDC3-D570-4466-A3A2-A2EF38278B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3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4B2D8D-FA97-42E2-B5F2-06DD9DC66EC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1938C9-286F-4ECA-BE90-47E81DB54CD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92E642-BE95-44D1-8303-F1404E9D7D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64532" name="Rectangle 20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4531" name="Rectangle 19"/>
            <p:cNvSpPr>
              <a:spLocks noChangeArrowheads="1"/>
            </p:cNvSpPr>
            <p:nvPr/>
          </p:nvSpPr>
          <p:spPr bwMode="auto">
            <a:xfrm>
              <a:off x="0" y="0"/>
              <a:ext cx="5760" cy="510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pic>
          <p:nvPicPr>
            <p:cNvPr id="1033" name="Picture 21" descr="zahlavi CZ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2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2017713"/>
            <a:ext cx="8234363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AB51CA67-8434-41D0-B6E5-F070A3ECD7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85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8548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510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pic>
          <p:nvPicPr>
            <p:cNvPr id="2056" name="Picture 5" descr="zahlavi CZ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2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5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125538"/>
            <a:ext cx="8234363" cy="500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85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1085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39528002-99D1-43D2-8177-1CE66E1BE0C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1059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10596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510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pic>
          <p:nvPicPr>
            <p:cNvPr id="3080" name="Picture 5" descr="zahlavi CZ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2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075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20950" y="1125538"/>
            <a:ext cx="6434138" cy="500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1059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11060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BF22CD85-5EDA-42E0-952A-F099614CE5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 err="1">
                <a:solidFill>
                  <a:schemeClr val="tx1"/>
                </a:solidFill>
              </a:rPr>
              <a:t>Předplatónská</a:t>
            </a:r>
            <a:r>
              <a:rPr lang="cs-CZ" dirty="0">
                <a:solidFill>
                  <a:schemeClr val="tx1"/>
                </a:solidFill>
              </a:rPr>
              <a:t> politická filosofie, </a:t>
            </a:r>
            <a:r>
              <a:rPr lang="cs-CZ" dirty="0" err="1">
                <a:solidFill>
                  <a:schemeClr val="tx1"/>
                </a:solidFill>
              </a:rPr>
              <a:t>Sókratés</a:t>
            </a:r>
            <a:r>
              <a:rPr lang="cs-CZ" dirty="0">
                <a:solidFill>
                  <a:schemeClr val="tx1"/>
                </a:solidFill>
              </a:rPr>
              <a:t> a Platón</a:t>
            </a:r>
            <a:br>
              <a:rPr lang="cs-CZ" dirty="0">
                <a:solidFill>
                  <a:schemeClr val="tx1"/>
                </a:solidFill>
              </a:rPr>
            </a:br>
            <a:br>
              <a:rPr lang="cs-CZ" dirty="0">
                <a:solidFill>
                  <a:schemeClr val="tx1"/>
                </a:solidFill>
              </a:rPr>
            </a:br>
            <a:br>
              <a:rPr lang="cs-CZ" dirty="0">
                <a:solidFill>
                  <a:schemeClr val="tx1"/>
                </a:solidFill>
              </a:rPr>
            </a:br>
            <a:r>
              <a:rPr lang="cs-CZ" sz="1800" dirty="0">
                <a:solidFill>
                  <a:schemeClr val="tx1"/>
                </a:solidFill>
              </a:rPr>
              <a:t>Jiří Baroš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Tradice politického myšlení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6FFDF5-FCF9-4BA4-8D0C-7D6ADE52960E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0305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3205" y="1001487"/>
            <a:ext cx="8077309" cy="1055914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Řecká tragédie</a:t>
            </a:r>
            <a:endParaRPr lang="cs-CZ" sz="4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Tradice politického myšlení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873456" y="2743200"/>
            <a:ext cx="777705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Aischylos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, Sofokles,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Euripides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volba mezi konfliktními cíli a loajalitami 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Sofoklova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Antigona</a:t>
            </a:r>
            <a:endParaRPr lang="cs-CZ" sz="3000" dirty="0">
              <a:latin typeface="Sylfae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763857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3206" y="1015999"/>
            <a:ext cx="8189794" cy="814689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Sókratés</a:t>
            </a:r>
            <a:endParaRPr lang="cs-CZ" sz="4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Tradice politického myšlení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856343" y="1915886"/>
            <a:ext cx="72136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dialektika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etický intelektualismus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filosofický život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péče o duši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Obrana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Sókratova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a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Kritón</a:t>
            </a:r>
            <a:endParaRPr lang="cs-CZ" sz="3000" dirty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3917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3205" y="818866"/>
            <a:ext cx="8189795" cy="1184105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Platón</a:t>
            </a:r>
            <a:endParaRPr lang="cs-CZ" sz="4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Tradice politického myšlení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873456" y="2656114"/>
            <a:ext cx="7922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Obecná východiska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Platónova Ústava</a:t>
            </a:r>
            <a:endParaRPr lang="cs-CZ" sz="3000" dirty="0">
              <a:latin typeface="Sylfae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962531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3205" y="818866"/>
            <a:ext cx="8189795" cy="864791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Obecná východiska</a:t>
            </a:r>
            <a:endParaRPr lang="cs-CZ" sz="4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Tradice politického myšlení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873455" y="2002971"/>
            <a:ext cx="788954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forma a látka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poznání v. mínění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řád: věčné uspořádání věcí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kdo jsou nesobečtí vládci?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problém politické participace</a:t>
            </a:r>
            <a:endParaRPr lang="cs-CZ" sz="3000" dirty="0">
              <a:latin typeface="Sylfae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480379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3205" y="818866"/>
            <a:ext cx="8189795" cy="1184105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Platón</a:t>
            </a:r>
            <a:endParaRPr lang="cs-CZ" sz="4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Tradice politického myšlení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873456" y="2656114"/>
            <a:ext cx="7922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Obecná východiska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Platónova Ústava</a:t>
            </a:r>
            <a:endParaRPr lang="cs-CZ" sz="3000" dirty="0">
              <a:solidFill>
                <a:srgbClr val="FF0000"/>
              </a:solidFill>
              <a:latin typeface="Sylfae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31901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3205" y="818867"/>
            <a:ext cx="8189795" cy="1032793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I. kniha Ústavy</a:t>
            </a:r>
            <a:endParaRPr lang="cs-CZ" sz="4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Tradice politického myšlení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873456" y="2235200"/>
            <a:ext cx="776254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co je spravedlnost?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Kefalos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(žádostivá část duše)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</a:t>
            </a:r>
            <a:r>
              <a:rPr lang="cs-CZ" sz="3000" dirty="0" err="1">
                <a:latin typeface="Sylfaen"/>
                <a:cs typeface="Times New Roman"/>
              </a:rPr>
              <a:t>Polemarchos</a:t>
            </a:r>
            <a:r>
              <a:rPr lang="cs-CZ" sz="3000" dirty="0">
                <a:latin typeface="Sylfaen"/>
                <a:cs typeface="Times New Roman"/>
              </a:rPr>
              <a:t> (vznětlivá část duše)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</a:t>
            </a:r>
            <a:r>
              <a:rPr lang="cs-CZ" sz="3000" dirty="0" err="1">
                <a:latin typeface="Sylfaen"/>
                <a:cs typeface="Times New Roman"/>
              </a:rPr>
              <a:t>Thrasymachos</a:t>
            </a:r>
            <a:r>
              <a:rPr lang="cs-CZ" sz="3000" dirty="0">
                <a:latin typeface="Sylfaen"/>
                <a:cs typeface="Times New Roman"/>
              </a:rPr>
              <a:t> (anticipuje rozumovou část 	duše)</a:t>
            </a:r>
          </a:p>
        </p:txBody>
      </p:sp>
    </p:spTree>
    <p:extLst>
      <p:ext uri="{BB962C8B-B14F-4D97-AF65-F5344CB8AC3E}">
        <p14:creationId xmlns:p14="http://schemas.microsoft.com/office/powerpoint/2010/main" val="36516684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3205" y="818867"/>
            <a:ext cx="8189795" cy="888013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II. a III. kniha Ústavy</a:t>
            </a:r>
            <a:endParaRPr lang="cs-CZ" sz="4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Tradice politického myšlení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873456" y="1944914"/>
            <a:ext cx="774803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2800" dirty="0">
                <a:latin typeface="Sylfaen"/>
                <a:ea typeface="Calibri"/>
                <a:cs typeface="Times New Roman"/>
              </a:rPr>
              <a:t> je člověk spravedlivým jen z donucení aneb příběh o prstenu neviditelnosti</a:t>
            </a:r>
          </a:p>
          <a:p>
            <a:pPr>
              <a:buFont typeface="Wingdings" pitchFamily="2" charset="2"/>
              <a:buChar char="§"/>
            </a:pPr>
            <a:endParaRPr lang="cs-CZ" sz="28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2800" dirty="0">
                <a:latin typeface="Sylfaen"/>
                <a:ea typeface="Calibri"/>
                <a:cs typeface="Times New Roman"/>
              </a:rPr>
              <a:t> spravedlnost jako cesta k nejvyššímu štěstí</a:t>
            </a:r>
          </a:p>
          <a:p>
            <a:pPr>
              <a:buFont typeface="Wingdings" pitchFamily="2" charset="2"/>
              <a:buChar char="§"/>
            </a:pPr>
            <a:endParaRPr lang="cs-CZ" sz="28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2800" dirty="0">
                <a:latin typeface="Sylfaen"/>
                <a:ea typeface="Calibri"/>
                <a:cs typeface="Times New Roman"/>
              </a:rPr>
              <a:t> jak má vypadat spravedlivá obec?</a:t>
            </a:r>
          </a:p>
          <a:p>
            <a:pPr>
              <a:buFont typeface="Wingdings" pitchFamily="2" charset="2"/>
              <a:buChar char="§"/>
            </a:pPr>
            <a:endParaRPr lang="cs-CZ" sz="28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2800" dirty="0">
                <a:latin typeface="Sylfaen"/>
                <a:ea typeface="Calibri"/>
                <a:cs typeface="Times New Roman"/>
              </a:rPr>
              <a:t> mýtus o původu sociálních tříd</a:t>
            </a:r>
          </a:p>
          <a:p>
            <a:pPr>
              <a:buFont typeface="Wingdings" pitchFamily="2" charset="2"/>
              <a:buChar char="§"/>
            </a:pPr>
            <a:endParaRPr lang="cs-CZ" sz="2800" dirty="0">
              <a:latin typeface="Sylfaen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2800" dirty="0">
                <a:latin typeface="Sylfaen"/>
                <a:cs typeface="Times New Roman"/>
              </a:rPr>
              <a:t> problém výchovy</a:t>
            </a:r>
          </a:p>
        </p:txBody>
      </p:sp>
    </p:spTree>
    <p:extLst>
      <p:ext uri="{BB962C8B-B14F-4D97-AF65-F5344CB8AC3E}">
        <p14:creationId xmlns:p14="http://schemas.microsoft.com/office/powerpoint/2010/main" val="3711806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3206" y="818867"/>
            <a:ext cx="8189794" cy="857533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IV. kniha Ústavy</a:t>
            </a:r>
            <a:endParaRPr lang="cs-CZ" sz="4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Tradice politického myšlení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49458" y="2307771"/>
            <a:ext cx="811354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ctnosti obce a ctnosti duše???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spravedlnost: harmonie v duši člověka a polis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je analogie mezi jednotlivcem a obcí správná?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jak zkonstruovat polis, v níž bude </a:t>
            </a:r>
            <a:r>
              <a:rPr lang="cs-CZ" sz="3000" dirty="0" err="1">
                <a:latin typeface="Sylfaen"/>
                <a:cs typeface="Times New Roman"/>
              </a:rPr>
              <a:t>thumos</a:t>
            </a:r>
            <a:r>
              <a:rPr lang="cs-CZ" sz="3000" dirty="0">
                <a:latin typeface="Sylfaen"/>
                <a:cs typeface="Times New Roman"/>
              </a:rPr>
              <a:t> 	kontrolován?</a:t>
            </a:r>
          </a:p>
        </p:txBody>
      </p:sp>
    </p:spTree>
    <p:extLst>
      <p:ext uri="{BB962C8B-B14F-4D97-AF65-F5344CB8AC3E}">
        <p14:creationId xmlns:p14="http://schemas.microsoft.com/office/powerpoint/2010/main" val="29364174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3205" y="1045029"/>
            <a:ext cx="8189795" cy="844731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V.-VII. kniha Ústavy</a:t>
            </a:r>
            <a:endParaRPr lang="cs-CZ" sz="4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Tradice politického myšlení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725714" y="2801257"/>
            <a:ext cx="7866743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tři podmínky uskutečnění Platónské polis 	(omezení soukromého majetku, zrušení 	rodiny, ustavení filosofa krále)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doxa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(mínění) a epistémé (vědění) 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podobenství o jeskyni</a:t>
            </a:r>
            <a:endParaRPr lang="cs-CZ" sz="3000" dirty="0">
              <a:latin typeface="Sylfae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870221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3205" y="818867"/>
            <a:ext cx="8189795" cy="834673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VIII. až X. kniha Ústavy</a:t>
            </a:r>
            <a:endParaRPr lang="cs-CZ" sz="4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Tradice politického myšlení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725714" y="2104570"/>
            <a:ext cx="803728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etický výklad změn režimů: 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upadlé režimy: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timokracie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– oligarchie – 	demokracie – tyranida</a:t>
            </a:r>
            <a:endParaRPr lang="cs-CZ" sz="3000" dirty="0">
              <a:latin typeface="Sylfaen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Erót a duše tyranského člověka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nesmrtelnost duše</a:t>
            </a:r>
          </a:p>
        </p:txBody>
      </p:sp>
    </p:spTree>
    <p:extLst>
      <p:ext uri="{BB962C8B-B14F-4D97-AF65-F5344CB8AC3E}">
        <p14:creationId xmlns:p14="http://schemas.microsoft.com/office/powerpoint/2010/main" val="782409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968990"/>
          </a:xfrm>
        </p:spPr>
        <p:txBody>
          <a:bodyPr/>
          <a:lstStyle/>
          <a:p>
            <a:pPr algn="ctr"/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Co je politická filosofie?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Tradice politického myšlení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72098" y="2606723"/>
            <a:ext cx="821259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porozumět politické realitě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změnit politickou realitu</a:t>
            </a:r>
          </a:p>
          <a:p>
            <a:endParaRPr lang="cs-CZ" sz="3000" dirty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690155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3205" y="818868"/>
            <a:ext cx="8189795" cy="931990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Hodnocení Platóna - zdroje</a:t>
            </a:r>
            <a:endParaRPr lang="cs-CZ" sz="4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Tradice politického myšlení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725714" y="2104570"/>
            <a:ext cx="803728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Karl R.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Popper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: Otevřená společnost a její 	nepřátelé</a:t>
            </a:r>
          </a:p>
          <a:p>
            <a:pPr defTabSz="288000"/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Leo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Strauss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a jeho žáci 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Hlavní zdroje přednášky: Barša/Císař 	(přednášky z politické filosofie), Steven B. 	Smith (</a:t>
            </a:r>
            <a:r>
              <a:rPr lang="cs-CZ" sz="3000" i="1" dirty="0" err="1">
                <a:latin typeface="Sylfaen"/>
                <a:ea typeface="Calibri"/>
                <a:cs typeface="Times New Roman"/>
              </a:rPr>
              <a:t>Political</a:t>
            </a: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i="1" dirty="0" err="1">
                <a:latin typeface="Sylfaen"/>
                <a:ea typeface="Calibri"/>
                <a:cs typeface="Times New Roman"/>
              </a:rPr>
              <a:t>Philosophy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),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Sheldon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Wolin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	(</a:t>
            </a:r>
            <a:r>
              <a:rPr lang="cs-CZ" sz="3000" i="1" dirty="0" err="1">
                <a:latin typeface="Sylfaen"/>
                <a:ea typeface="Calibri"/>
                <a:cs typeface="Times New Roman"/>
              </a:rPr>
              <a:t>Politics</a:t>
            </a:r>
            <a:r>
              <a:rPr lang="cs-CZ" sz="3000" i="1" dirty="0">
                <a:latin typeface="Sylfaen"/>
                <a:ea typeface="Calibri"/>
                <a:cs typeface="Times New Roman"/>
              </a:rPr>
              <a:t> and Vision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16760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968990"/>
          </a:xfrm>
        </p:spPr>
        <p:txBody>
          <a:bodyPr/>
          <a:lstStyle/>
          <a:p>
            <a:pPr algn="ctr"/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Co je politická filosofie?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Tradice politického myšlení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72098" y="2606723"/>
            <a:ext cx="821259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porozumět politické realitě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změnit politickou realitu</a:t>
            </a:r>
          </a:p>
          <a:p>
            <a:endParaRPr lang="cs-CZ" sz="3000" dirty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96557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968990"/>
          </a:xfrm>
        </p:spPr>
        <p:txBody>
          <a:bodyPr/>
          <a:lstStyle/>
          <a:p>
            <a:pPr algn="ctr"/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Porozumět politické realitě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Tradice politického myšlení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68740" y="2210937"/>
            <a:ext cx="8215953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současnost má svůj původ v minulosti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existence permanentních otázek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kontext myšlení: prostor a čas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důležitost krizí</a:t>
            </a:r>
          </a:p>
        </p:txBody>
      </p:sp>
    </p:spTree>
    <p:extLst>
      <p:ext uri="{BB962C8B-B14F-4D97-AF65-F5344CB8AC3E}">
        <p14:creationId xmlns:p14="http://schemas.microsoft.com/office/powerpoint/2010/main" val="833815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968990"/>
          </a:xfrm>
        </p:spPr>
        <p:txBody>
          <a:bodyPr/>
          <a:lstStyle/>
          <a:p>
            <a:pPr algn="ctr"/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Co je politická filosofie?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Tradice politického myšlení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72098" y="2606723"/>
            <a:ext cx="821259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porozumět politické realitě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změnit politickou realitu</a:t>
            </a:r>
          </a:p>
          <a:p>
            <a:endParaRPr lang="cs-CZ" sz="3000" dirty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20895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2262" y="927100"/>
            <a:ext cx="8154537" cy="871058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Změnit politickou realitu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Tradice politického myšlení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41445" y="2333766"/>
            <a:ext cx="8299355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politická vize (každý máme svůj úhel pohledu)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politické představy veřejnými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politická filosofie jako architektonický obor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tradice a inovace v politickém myšlení</a:t>
            </a:r>
            <a:endParaRPr lang="cs-CZ" sz="3000" dirty="0">
              <a:latin typeface="Sylfae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01778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3205" y="818866"/>
            <a:ext cx="8189795" cy="1705970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Kontext vzniku politické filosofie</a:t>
            </a:r>
            <a:endParaRPr lang="cs-CZ" sz="4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Tradice politického myšlení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873457" y="2380343"/>
            <a:ext cx="7748029" cy="3930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úpadek polis</a:t>
            </a:r>
          </a:p>
          <a:p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rysy života v polis: </a:t>
            </a:r>
          </a:p>
          <a:p>
            <a:r>
              <a:rPr lang="cs-CZ" sz="3000" dirty="0">
                <a:latin typeface="Sylfaen"/>
                <a:ea typeface="Calibri"/>
                <a:cs typeface="Times New Roman"/>
              </a:rPr>
              <a:t>a) mimořádné postavení slova</a:t>
            </a:r>
          </a:p>
          <a:p>
            <a:r>
              <a:rPr lang="cs-CZ" sz="3000" dirty="0">
                <a:latin typeface="Sylfaen"/>
                <a:ea typeface="Calibri"/>
                <a:cs typeface="Times New Roman"/>
              </a:rPr>
              <a:t>b) veřejnost projevů společenského života</a:t>
            </a:r>
          </a:p>
          <a:p>
            <a:r>
              <a:rPr lang="cs-CZ" sz="3000" dirty="0">
                <a:latin typeface="Sylfaen"/>
                <a:ea typeface="Calibri"/>
                <a:cs typeface="Times New Roman"/>
              </a:rPr>
              <a:t>c)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isonomie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polis v. moderní společnost a liberální stát</a:t>
            </a:r>
            <a:endParaRPr lang="cs-CZ" sz="3000" dirty="0">
              <a:latin typeface="Sylfae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0255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3205" y="818866"/>
            <a:ext cx="8189795" cy="1213134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Řecká přírodní filosofie</a:t>
            </a:r>
            <a:endParaRPr lang="cs-CZ" sz="4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Tradice politického myšlení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873456" y="2278744"/>
            <a:ext cx="7889543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mytologie v. filosofie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iónská škola přírodní filosofie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příroda se stává něčím pochopitelným</a:t>
            </a: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není rozdíl mezi fyzikální realitou a 	společností: jednotící princip</a:t>
            </a:r>
          </a:p>
          <a:p>
            <a:pPr algn="ctr"/>
            <a:r>
              <a:rPr lang="cs-CZ" sz="3000" dirty="0">
                <a:latin typeface="Sylfaen"/>
                <a:ea typeface="Calibri"/>
                <a:cs typeface="Times New Roman"/>
              </a:rPr>
              <a:t>X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Sókratés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: zkoumání etických otázek</a:t>
            </a:r>
          </a:p>
        </p:txBody>
      </p:sp>
    </p:spTree>
    <p:extLst>
      <p:ext uri="{BB962C8B-B14F-4D97-AF65-F5344CB8AC3E}">
        <p14:creationId xmlns:p14="http://schemas.microsoft.com/office/powerpoint/2010/main" val="14732289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3205" y="818866"/>
            <a:ext cx="8222451" cy="966391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Sofisté</a:t>
            </a:r>
            <a:endParaRPr lang="cs-CZ" sz="4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Tradice politického myšlení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873456" y="2032000"/>
            <a:ext cx="788954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Kdo byli sofisté?</a:t>
            </a:r>
          </a:p>
          <a:p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„Člověk je mírou všech věcí“ (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Prótagorás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) 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rozlišení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physis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v.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nomoi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(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Hippiás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)</a:t>
            </a:r>
          </a:p>
          <a:p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egoismus a vláda silnějších (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Antifón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) 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sofisté a politika</a:t>
            </a:r>
            <a:endParaRPr lang="cs-CZ" sz="3000" dirty="0">
              <a:latin typeface="Sylfae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91260597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měsi">
  <a:themeElements>
    <a:clrScheme name="1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Směsi">
  <a:themeElements>
    <a:clrScheme name="2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2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2014</TotalTime>
  <Words>682</Words>
  <Application>Microsoft Office PowerPoint</Application>
  <PresentationFormat>Předvádění na obrazovce (4:3)</PresentationFormat>
  <Paragraphs>194</Paragraphs>
  <Slides>20</Slides>
  <Notes>19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20</vt:i4>
      </vt:variant>
    </vt:vector>
  </HeadingPairs>
  <TitlesOfParts>
    <vt:vector size="29" baseType="lpstr">
      <vt:lpstr>Arial</vt:lpstr>
      <vt:lpstr>Calibri</vt:lpstr>
      <vt:lpstr>Sylfaen</vt:lpstr>
      <vt:lpstr>Tahoma</vt:lpstr>
      <vt:lpstr>Times New Roman</vt:lpstr>
      <vt:lpstr>Wingdings</vt:lpstr>
      <vt:lpstr>Prezentace_MU_CZ</vt:lpstr>
      <vt:lpstr>1_Směsi</vt:lpstr>
      <vt:lpstr>2_Směsi</vt:lpstr>
      <vt:lpstr>Předplatónská politická filosofie, Sókratés a Platón   Jiří Baroš</vt:lpstr>
      <vt:lpstr>Co je politická filosofie?</vt:lpstr>
      <vt:lpstr>Co je politická filosofie?</vt:lpstr>
      <vt:lpstr>Porozumět politické realitě</vt:lpstr>
      <vt:lpstr>Co je politická filosofie?</vt:lpstr>
      <vt:lpstr>   Změnit politickou realitu</vt:lpstr>
      <vt:lpstr>   Kontext vzniku politické filosofie</vt:lpstr>
      <vt:lpstr>   Řecká přírodní filosofie</vt:lpstr>
      <vt:lpstr>   Sofisté</vt:lpstr>
      <vt:lpstr>   Řecká tragédie</vt:lpstr>
      <vt:lpstr>   Sókratés</vt:lpstr>
      <vt:lpstr>   Platón</vt:lpstr>
      <vt:lpstr>   Obecná východiska</vt:lpstr>
      <vt:lpstr>   Platón</vt:lpstr>
      <vt:lpstr>   I. kniha Ústavy</vt:lpstr>
      <vt:lpstr>   II. a III. kniha Ústavy</vt:lpstr>
      <vt:lpstr>   IV. kniha Ústavy</vt:lpstr>
      <vt:lpstr>   V.-VII. kniha Ústavy</vt:lpstr>
      <vt:lpstr>   VIII. až X. kniha Ústavy</vt:lpstr>
      <vt:lpstr>   Hodnocení Platóna - 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Vybrané  nedostatky  zákonodárného  procesu z pohledu teorie zákonodárství a judikatury Ústavního soudu ČR   Prezentace návrhu obsahové struktury dizertační práce   Marian Kokeš</dc:title>
  <dc:creator>PC;Jiří Baroš</dc:creator>
  <cp:lastModifiedBy>Jiří Baroš</cp:lastModifiedBy>
  <cp:revision>117</cp:revision>
  <cp:lastPrinted>2014-10-15T14:35:53Z</cp:lastPrinted>
  <dcterms:created xsi:type="dcterms:W3CDTF">2013-12-10T20:26:31Z</dcterms:created>
  <dcterms:modified xsi:type="dcterms:W3CDTF">2021-09-16T08:05:30Z</dcterms:modified>
</cp:coreProperties>
</file>