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88" r:id="rId21"/>
    <p:sldId id="278" r:id="rId22"/>
    <p:sldId id="287" r:id="rId23"/>
    <p:sldId id="276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D36656-A4CF-4B70-AD78-6DEE92840A8A}" v="2" dt="2022-11-16T19:02:45.2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" userId="2e8d26cd-55d7-4d78-8227-1866407259d9" providerId="ADAL" clId="{AFD36656-A4CF-4B70-AD78-6DEE92840A8A}"/>
    <pc:docChg chg="delSld modSld">
      <pc:chgData name="Peter" userId="2e8d26cd-55d7-4d78-8227-1866407259d9" providerId="ADAL" clId="{AFD36656-A4CF-4B70-AD78-6DEE92840A8A}" dt="2022-11-16T19:02:45.221" v="10"/>
      <pc:docMkLst>
        <pc:docMk/>
      </pc:docMkLst>
      <pc:sldChg chg="del">
        <pc:chgData name="Peter" userId="2e8d26cd-55d7-4d78-8227-1866407259d9" providerId="ADAL" clId="{AFD36656-A4CF-4B70-AD78-6DEE92840A8A}" dt="2022-11-16T19:02:26.282" v="0" actId="47"/>
        <pc:sldMkLst>
          <pc:docMk/>
          <pc:sldMk cId="3703295165" sldId="267"/>
        </pc:sldMkLst>
      </pc:sldChg>
      <pc:sldChg chg="modAnim">
        <pc:chgData name="Peter" userId="2e8d26cd-55d7-4d78-8227-1866407259d9" providerId="ADAL" clId="{AFD36656-A4CF-4B70-AD78-6DEE92840A8A}" dt="2022-11-16T19:02:45.221" v="10"/>
        <pc:sldMkLst>
          <pc:docMk/>
          <pc:sldMk cId="3177401550" sldId="276"/>
        </pc:sldMkLst>
      </pc:sldChg>
      <pc:sldChg chg="del">
        <pc:chgData name="Peter" userId="2e8d26cd-55d7-4d78-8227-1866407259d9" providerId="ADAL" clId="{AFD36656-A4CF-4B70-AD78-6DEE92840A8A}" dt="2022-11-16T19:02:38.674" v="8" actId="47"/>
        <pc:sldMkLst>
          <pc:docMk/>
          <pc:sldMk cId="689152782" sldId="277"/>
        </pc:sldMkLst>
      </pc:sldChg>
      <pc:sldChg chg="del">
        <pc:chgData name="Peter" userId="2e8d26cd-55d7-4d78-8227-1866407259d9" providerId="ADAL" clId="{AFD36656-A4CF-4B70-AD78-6DEE92840A8A}" dt="2022-11-16T19:02:34.067" v="1" actId="47"/>
        <pc:sldMkLst>
          <pc:docMk/>
          <pc:sldMk cId="2572179364" sldId="279"/>
        </pc:sldMkLst>
      </pc:sldChg>
      <pc:sldChg chg="del">
        <pc:chgData name="Peter" userId="2e8d26cd-55d7-4d78-8227-1866407259d9" providerId="ADAL" clId="{AFD36656-A4CF-4B70-AD78-6DEE92840A8A}" dt="2022-11-16T19:02:34.731" v="2" actId="47"/>
        <pc:sldMkLst>
          <pc:docMk/>
          <pc:sldMk cId="1623774986" sldId="280"/>
        </pc:sldMkLst>
      </pc:sldChg>
      <pc:sldChg chg="del">
        <pc:chgData name="Peter" userId="2e8d26cd-55d7-4d78-8227-1866407259d9" providerId="ADAL" clId="{AFD36656-A4CF-4B70-AD78-6DEE92840A8A}" dt="2022-11-16T19:02:35.251" v="3" actId="47"/>
        <pc:sldMkLst>
          <pc:docMk/>
          <pc:sldMk cId="3837538163" sldId="281"/>
        </pc:sldMkLst>
      </pc:sldChg>
      <pc:sldChg chg="del">
        <pc:chgData name="Peter" userId="2e8d26cd-55d7-4d78-8227-1866407259d9" providerId="ADAL" clId="{AFD36656-A4CF-4B70-AD78-6DEE92840A8A}" dt="2022-11-16T19:02:36.929" v="5" actId="47"/>
        <pc:sldMkLst>
          <pc:docMk/>
          <pc:sldMk cId="4028381416" sldId="282"/>
        </pc:sldMkLst>
      </pc:sldChg>
      <pc:sldChg chg="del">
        <pc:chgData name="Peter" userId="2e8d26cd-55d7-4d78-8227-1866407259d9" providerId="ADAL" clId="{AFD36656-A4CF-4B70-AD78-6DEE92840A8A}" dt="2022-11-16T19:02:37.481" v="6" actId="47"/>
        <pc:sldMkLst>
          <pc:docMk/>
          <pc:sldMk cId="3952958514" sldId="283"/>
        </pc:sldMkLst>
      </pc:sldChg>
      <pc:sldChg chg="del">
        <pc:chgData name="Peter" userId="2e8d26cd-55d7-4d78-8227-1866407259d9" providerId="ADAL" clId="{AFD36656-A4CF-4B70-AD78-6DEE92840A8A}" dt="2022-11-16T19:02:38.026" v="7" actId="47"/>
        <pc:sldMkLst>
          <pc:docMk/>
          <pc:sldMk cId="3401541529" sldId="284"/>
        </pc:sldMkLst>
      </pc:sldChg>
      <pc:sldChg chg="del">
        <pc:chgData name="Peter" userId="2e8d26cd-55d7-4d78-8227-1866407259d9" providerId="ADAL" clId="{AFD36656-A4CF-4B70-AD78-6DEE92840A8A}" dt="2022-11-16T19:02:35.787" v="4" actId="47"/>
        <pc:sldMkLst>
          <pc:docMk/>
          <pc:sldMk cId="2684615314" sldId="286"/>
        </pc:sldMkLst>
      </pc:sldChg>
    </pc:docChg>
  </pc:docChgLst>
  <pc:docChgLst>
    <pc:chgData name="Peter Spáč" userId="2e8d26cd-55d7-4d78-8227-1866407259d9" providerId="ADAL" clId="{A9304E8A-EC67-4B81-A190-BBC147E2D57A}"/>
    <pc:docChg chg="addSld modSld">
      <pc:chgData name="Peter Spáč" userId="2e8d26cd-55d7-4d78-8227-1866407259d9" providerId="ADAL" clId="{A9304E8A-EC67-4B81-A190-BBC147E2D57A}" dt="2022-11-14T14:56:54.485" v="23" actId="14100"/>
      <pc:docMkLst>
        <pc:docMk/>
      </pc:docMkLst>
      <pc:sldChg chg="modSp">
        <pc:chgData name="Peter Spáč" userId="2e8d26cd-55d7-4d78-8227-1866407259d9" providerId="ADAL" clId="{A9304E8A-EC67-4B81-A190-BBC147E2D57A}" dt="2022-11-14T14:39:06.512" v="2" actId="20577"/>
        <pc:sldMkLst>
          <pc:docMk/>
          <pc:sldMk cId="1271399682" sldId="256"/>
        </pc:sldMkLst>
        <pc:spChg chg="mod">
          <ac:chgData name="Peter Spáč" userId="2e8d26cd-55d7-4d78-8227-1866407259d9" providerId="ADAL" clId="{A9304E8A-EC67-4B81-A190-BBC147E2D57A}" dt="2022-11-14T14:39:06.512" v="2" actId="20577"/>
          <ac:spMkLst>
            <pc:docMk/>
            <pc:sldMk cId="1271399682" sldId="256"/>
            <ac:spMk id="3" creationId="{6761236A-D9DA-43E7-B117-A5CFA73D1724}"/>
          </ac:spMkLst>
        </pc:spChg>
      </pc:sldChg>
      <pc:sldChg chg="addSp delSp modSp add mod">
        <pc:chgData name="Peter Spáč" userId="2e8d26cd-55d7-4d78-8227-1866407259d9" providerId="ADAL" clId="{A9304E8A-EC67-4B81-A190-BBC147E2D57A}" dt="2022-11-14T14:56:54.485" v="23" actId="14100"/>
        <pc:sldMkLst>
          <pc:docMk/>
          <pc:sldMk cId="2569351173" sldId="288"/>
        </pc:sldMkLst>
        <pc:spChg chg="mod">
          <ac:chgData name="Peter Spáč" userId="2e8d26cd-55d7-4d78-8227-1866407259d9" providerId="ADAL" clId="{A9304E8A-EC67-4B81-A190-BBC147E2D57A}" dt="2022-11-14T14:56:39.077" v="13" actId="20577"/>
          <ac:spMkLst>
            <pc:docMk/>
            <pc:sldMk cId="2569351173" sldId="288"/>
            <ac:spMk id="2" creationId="{5A7F8C01-794F-4CCE-AC6E-7F6C60F52A37}"/>
          </ac:spMkLst>
        </pc:spChg>
        <pc:spChg chg="del">
          <ac:chgData name="Peter Spáč" userId="2e8d26cd-55d7-4d78-8227-1866407259d9" providerId="ADAL" clId="{A9304E8A-EC67-4B81-A190-BBC147E2D57A}" dt="2022-11-14T14:56:44.109" v="15"/>
          <ac:spMkLst>
            <pc:docMk/>
            <pc:sldMk cId="2569351173" sldId="288"/>
            <ac:spMk id="3" creationId="{CFE3414D-957C-45CE-8C1F-ADEAFFD42177}"/>
          </ac:spMkLst>
        </pc:spChg>
        <pc:graphicFrameChg chg="add mod">
          <ac:chgData name="Peter Spáč" userId="2e8d26cd-55d7-4d78-8227-1866407259d9" providerId="ADAL" clId="{A9304E8A-EC67-4B81-A190-BBC147E2D57A}" dt="2022-11-14T14:56:54.485" v="23" actId="14100"/>
          <ac:graphicFrameMkLst>
            <pc:docMk/>
            <pc:sldMk cId="2569351173" sldId="288"/>
            <ac:graphicFrameMk id="4" creationId="{30029C01-77FA-4BD0-A813-6784949D0872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352;kola\Politol&#243;gia\S&#250;kromn&#233;\&#268;l&#225;nky\Sociol&#243;gia\Alphabet%20Voting\Podiely%20priezvisk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Hárok2!$A$1:$A$23</c:f>
              <c:strCache>
                <c:ptCount val="23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K</c:v>
                </c:pt>
                <c:pt idx="11">
                  <c:v>L</c:v>
                </c:pt>
                <c:pt idx="12">
                  <c:v>M</c:v>
                </c:pt>
                <c:pt idx="13">
                  <c:v>N</c:v>
                </c:pt>
                <c:pt idx="14">
                  <c:v>O</c:v>
                </c:pt>
                <c:pt idx="15">
                  <c:v>P</c:v>
                </c:pt>
                <c:pt idx="16">
                  <c:v>R</c:v>
                </c:pt>
                <c:pt idx="17">
                  <c:v>S</c:v>
                </c:pt>
                <c:pt idx="18">
                  <c:v>T</c:v>
                </c:pt>
                <c:pt idx="19">
                  <c:v>U</c:v>
                </c:pt>
                <c:pt idx="20">
                  <c:v>V</c:v>
                </c:pt>
                <c:pt idx="21">
                  <c:v>W</c:v>
                </c:pt>
                <c:pt idx="22">
                  <c:v>Z</c:v>
                </c:pt>
              </c:strCache>
            </c:strRef>
          </c:cat>
          <c:val>
            <c:numRef>
              <c:f>Hárok2!$B$1:$B$23</c:f>
              <c:numCache>
                <c:formatCode>General</c:formatCode>
                <c:ptCount val="23"/>
                <c:pt idx="0">
                  <c:v>152</c:v>
                </c:pt>
                <c:pt idx="1">
                  <c:v>160</c:v>
                </c:pt>
                <c:pt idx="2">
                  <c:v>12</c:v>
                </c:pt>
                <c:pt idx="3">
                  <c:v>8</c:v>
                </c:pt>
                <c:pt idx="4">
                  <c:v>0</c:v>
                </c:pt>
                <c:pt idx="5">
                  <c:v>1</c:v>
                </c:pt>
                <c:pt idx="6">
                  <c:v>4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F2-4C10-B8DD-D7B57F452E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689920"/>
        <c:axId val="123225600"/>
      </c:barChart>
      <c:catAx>
        <c:axId val="9468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sk-SK"/>
          </a:p>
        </c:txPr>
        <c:crossAx val="123225600"/>
        <c:crosses val="autoZero"/>
        <c:auto val="1"/>
        <c:lblAlgn val="ctr"/>
        <c:lblOffset val="100"/>
        <c:noMultiLvlLbl val="0"/>
      </c:catAx>
      <c:valAx>
        <c:axId val="123225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sk-SK"/>
          </a:p>
        </c:txPr>
        <c:crossAx val="94689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'List1 (3)'!$B$53</c:f>
              <c:strCache>
                <c:ptCount val="1"/>
                <c:pt idx="0">
                  <c:v>rozdiel</c:v>
                </c:pt>
              </c:strCache>
            </c:strRef>
          </c:tx>
          <c:invertIfNegative val="0"/>
          <c:cat>
            <c:strRef>
              <c:f>'List1 (3)'!$A$54:$A$75</c:f>
              <c:strCache>
                <c:ptCount val="22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K</c:v>
                </c:pt>
                <c:pt idx="11">
                  <c:v>L</c:v>
                </c:pt>
                <c:pt idx="12">
                  <c:v>M</c:v>
                </c:pt>
                <c:pt idx="13">
                  <c:v>N</c:v>
                </c:pt>
                <c:pt idx="14">
                  <c:v>O</c:v>
                </c:pt>
                <c:pt idx="15">
                  <c:v>P</c:v>
                </c:pt>
                <c:pt idx="16">
                  <c:v>R</c:v>
                </c:pt>
                <c:pt idx="17">
                  <c:v>S</c:v>
                </c:pt>
                <c:pt idx="18">
                  <c:v>T</c:v>
                </c:pt>
                <c:pt idx="19">
                  <c:v>U</c:v>
                </c:pt>
                <c:pt idx="20">
                  <c:v>V</c:v>
                </c:pt>
                <c:pt idx="21">
                  <c:v>Z</c:v>
                </c:pt>
              </c:strCache>
            </c:strRef>
          </c:cat>
          <c:val>
            <c:numRef>
              <c:f>'List1 (3)'!$B$54:$B$75</c:f>
              <c:numCache>
                <c:formatCode>General</c:formatCode>
                <c:ptCount val="22"/>
                <c:pt idx="0">
                  <c:v>0.6719026468782725</c:v>
                </c:pt>
                <c:pt idx="1">
                  <c:v>0.19259176701818448</c:v>
                </c:pt>
                <c:pt idx="2">
                  <c:v>0.34863073240469489</c:v>
                </c:pt>
                <c:pt idx="3">
                  <c:v>9.1529234865259657E-3</c:v>
                </c:pt>
                <c:pt idx="4">
                  <c:v>-6.3734517748167296E-2</c:v>
                </c:pt>
                <c:pt idx="5">
                  <c:v>0.41830315628247899</c:v>
                </c:pt>
                <c:pt idx="6">
                  <c:v>5.3508029224333953E-2</c:v>
                </c:pt>
                <c:pt idx="7">
                  <c:v>8.7242222950896231E-2</c:v>
                </c:pt>
                <c:pt idx="8">
                  <c:v>-0.2948380228609615</c:v>
                </c:pt>
                <c:pt idx="9">
                  <c:v>-0.21512606935081469</c:v>
                </c:pt>
                <c:pt idx="10">
                  <c:v>-0.20171048355370058</c:v>
                </c:pt>
                <c:pt idx="11">
                  <c:v>-0.35519456126366333</c:v>
                </c:pt>
                <c:pt idx="12">
                  <c:v>-3.4526929047070221E-2</c:v>
                </c:pt>
                <c:pt idx="13">
                  <c:v>-0.21205380206528945</c:v>
                </c:pt>
                <c:pt idx="14">
                  <c:v>0.27186749301333424</c:v>
                </c:pt>
                <c:pt idx="15">
                  <c:v>-6.318890849277603E-2</c:v>
                </c:pt>
                <c:pt idx="16">
                  <c:v>-0.25074937870686675</c:v>
                </c:pt>
                <c:pt idx="17">
                  <c:v>-3.8495866275205515E-3</c:v>
                </c:pt>
                <c:pt idx="18">
                  <c:v>-0.22922454245611845</c:v>
                </c:pt>
                <c:pt idx="19">
                  <c:v>-0.43155310006138736</c:v>
                </c:pt>
                <c:pt idx="20">
                  <c:v>-9.6630387710034404E-2</c:v>
                </c:pt>
                <c:pt idx="21">
                  <c:v>0.18699420461757765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31-4448-9449-BFBA2F92A2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313664"/>
        <c:axId val="48964352"/>
      </c:barChart>
      <c:catAx>
        <c:axId val="51313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k-SK"/>
          </a:p>
        </c:txPr>
        <c:crossAx val="48964352"/>
        <c:crosses val="autoZero"/>
        <c:auto val="1"/>
        <c:lblAlgn val="ctr"/>
        <c:lblOffset val="100"/>
        <c:noMultiLvlLbl val="0"/>
      </c:catAx>
      <c:valAx>
        <c:axId val="48964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k-SK"/>
          </a:p>
        </c:txPr>
        <c:crossAx val="5131366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List3!$R$2:$R$20</c:f>
              <c:strCache>
                <c:ptCount val="19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F</c:v>
                </c:pt>
                <c:pt idx="5">
                  <c:v>G</c:v>
                </c:pt>
                <c:pt idx="6">
                  <c:v>H</c:v>
                </c:pt>
                <c:pt idx="7">
                  <c:v>J</c:v>
                </c:pt>
                <c:pt idx="8">
                  <c:v>K</c:v>
                </c:pt>
                <c:pt idx="9">
                  <c:v>L</c:v>
                </c:pt>
                <c:pt idx="10">
                  <c:v>M</c:v>
                </c:pt>
                <c:pt idx="11">
                  <c:v>N</c:v>
                </c:pt>
                <c:pt idx="12">
                  <c:v>O</c:v>
                </c:pt>
                <c:pt idx="13">
                  <c:v>P</c:v>
                </c:pt>
                <c:pt idx="14">
                  <c:v>R</c:v>
                </c:pt>
                <c:pt idx="15">
                  <c:v>S</c:v>
                </c:pt>
                <c:pt idx="16">
                  <c:v>T</c:v>
                </c:pt>
                <c:pt idx="17">
                  <c:v>V</c:v>
                </c:pt>
                <c:pt idx="18">
                  <c:v>Z</c:v>
                </c:pt>
              </c:strCache>
            </c:strRef>
          </c:cat>
          <c:val>
            <c:numRef>
              <c:f>List3!$S$2:$S$20</c:f>
              <c:numCache>
                <c:formatCode>General</c:formatCode>
                <c:ptCount val="19"/>
                <c:pt idx="0">
                  <c:v>25.4</c:v>
                </c:pt>
                <c:pt idx="1">
                  <c:v>19.3</c:v>
                </c:pt>
                <c:pt idx="2">
                  <c:v>17.5</c:v>
                </c:pt>
                <c:pt idx="3">
                  <c:v>16.100000000000001</c:v>
                </c:pt>
                <c:pt idx="4">
                  <c:v>13.3</c:v>
                </c:pt>
                <c:pt idx="5">
                  <c:v>11.6</c:v>
                </c:pt>
                <c:pt idx="6">
                  <c:v>14.1</c:v>
                </c:pt>
                <c:pt idx="7">
                  <c:v>14.7</c:v>
                </c:pt>
                <c:pt idx="8">
                  <c:v>11.4</c:v>
                </c:pt>
                <c:pt idx="9">
                  <c:v>10.8</c:v>
                </c:pt>
                <c:pt idx="10">
                  <c:v>11</c:v>
                </c:pt>
                <c:pt idx="11">
                  <c:v>10.9</c:v>
                </c:pt>
                <c:pt idx="12">
                  <c:v>15.7</c:v>
                </c:pt>
                <c:pt idx="13">
                  <c:v>12.9</c:v>
                </c:pt>
                <c:pt idx="14">
                  <c:v>13</c:v>
                </c:pt>
                <c:pt idx="15">
                  <c:v>12.2</c:v>
                </c:pt>
                <c:pt idx="16">
                  <c:v>12.2</c:v>
                </c:pt>
                <c:pt idx="17">
                  <c:v>14.7</c:v>
                </c:pt>
                <c:pt idx="18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E0-4121-9ABA-9747F0AC3F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9327200"/>
        <c:axId val="514150000"/>
      </c:barChart>
      <c:catAx>
        <c:axId val="65932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514150000"/>
        <c:crosses val="autoZero"/>
        <c:auto val="1"/>
        <c:lblAlgn val="ctr"/>
        <c:lblOffset val="100"/>
        <c:noMultiLvlLbl val="0"/>
      </c:catAx>
      <c:valAx>
        <c:axId val="514150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659327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71ADC7-04FE-4D9F-9C4F-7C3681E2D4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0D937C3-890E-4216-96F1-3B834BA077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585EF2-5901-4CD6-844A-E8CBF199A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8D5C-A48E-466F-8072-AB79F689931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BA8B4B-66CF-4831-A691-1A8B612E1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ECF322-BA36-47E3-93CF-D1E56876D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576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45BF68-7A2F-4A2C-848E-4B554A43C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5C91562-DE84-43C0-B019-4686D75AF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44C674-7BBC-4C30-B8A2-EDB03E2E5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8D5C-A48E-466F-8072-AB79F689931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503656-2A1F-4139-A606-32D9F22F2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A82887-25FA-44D6-8046-CCD11FCFA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737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6E465B9-EF54-4610-9389-1AF096D129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975F51A-78B4-45EE-B651-E9F8CCA805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513D49-8FE1-4690-BFA0-7BF769F46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8D5C-A48E-466F-8072-AB79F689931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3E0BAA-BCBB-4DB8-8308-42EEE039A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F184AE-5B64-47D7-9B13-CB83F8F24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75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9E8967-8240-48E5-BF9D-C10A1800A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B37229-7F5E-42B9-A0AA-7AA67E3D5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7EF89D-DF08-4EE2-A56D-6A12019C6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8D5C-A48E-466F-8072-AB79F689931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8C2EC4-895F-4830-AD92-83749748C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06378B-525C-4BD7-83B1-32FEC6A41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548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BAFC40-EC56-4076-A051-C78750C6B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41DCC32-530E-4DCD-AD64-F6AB71727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3F79B3-6EEA-4A8D-8A45-C9E5C9D33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8D5C-A48E-466F-8072-AB79F689931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C5009A-DE80-46B2-8BD9-BCBF4CDA4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5E7A11-79B5-49AC-9AA7-457BC2BD1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53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23D73D-902C-4850-A551-0A84F285E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C9A336-BEF5-46ED-B40F-E6C555139A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B69A60B-5E57-4108-BED7-BA0ACE955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BA9733-2EB3-4101-8F01-36B0A5E2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8D5C-A48E-466F-8072-AB79F689931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7AEDDEC-F50E-4D0F-AFCF-E2CCBDF2E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6F8DF3-31F5-45FF-877C-3FF139B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989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57B6EF-6129-4609-B083-89710A2AF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DB449FE-06F0-4397-B56F-E449DDE31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7D73D3F-CDDF-4FC9-8DA1-9D365A432A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7F32121-8160-4EFF-9BEA-96923BD71F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18AF5A0-4E71-4D33-904A-5E3ECCECAD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C904DFB-CBAA-4664-8591-7F7A72EDC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8D5C-A48E-466F-8072-AB79F689931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58F1C14-6645-41D0-87A2-4798E80DA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626BE04-EB6B-4E75-8729-A68D84507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136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A8BF03-B398-46FF-B5F4-A85DFD32F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36FD137-8EFA-454C-875B-3D3EAE7AD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8D5C-A48E-466F-8072-AB79F689931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EC99CB9-8CD1-4B86-8DB9-3B495D1D3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6FD2DB6-11BD-46C8-BA8F-01F194E35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272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01CBEC6-F147-4C87-849B-DEA5BFAF7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8D5C-A48E-466F-8072-AB79F689931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8BA19DC-DB1D-4A1B-BF6B-A9355A67D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0D84D64-736E-447E-A984-1E9CE341E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526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73D98-1E35-473B-8A3A-E9D832E62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0E5733-850E-4B1C-8E6A-B3C4F1E6A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9A0CC4D-D632-4B2E-923F-FE8DAC0DD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EDCFC8F-C1DC-4FC9-B771-F61691A0E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8D5C-A48E-466F-8072-AB79F689931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39F0821-5CFD-4E41-B279-DA8F0158C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4470B8-C383-4CEF-8F4F-6F4C5EA96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75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AB3EAF-B0BF-4288-BD78-5CEF9D370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D2FD58E-C1CD-4535-8AE2-A2659093F8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8948A1B-2379-469C-8609-77D471BC1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AD4595-07D9-49A2-BCE1-1F7AB8CC7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8D5C-A48E-466F-8072-AB79F689931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E8257D-3B22-4C8A-9031-492624D3D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7E45C3-C876-430E-AFE6-C6EA2C82D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16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D02637A-80EE-4023-A55A-6DDA378C8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A73D408-0C5A-491B-A26C-D059B3FAA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01222D-0B1D-436B-A80D-9FFCF97671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58D5C-A48E-466F-8072-AB79F689931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257E77-B8D1-48D3-BF5C-21852CCB08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F3CDBD-9AF5-47CB-8205-40B9FCB591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63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EDB3B9-0758-4EA0-8B9A-E346BE66B1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Abeceda a volby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61236A-D9DA-43E7-B117-A5CFA73D17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4185"/>
            <a:ext cx="9144000" cy="1655762"/>
          </a:xfrm>
        </p:spPr>
        <p:txBody>
          <a:bodyPr/>
          <a:lstStyle/>
          <a:p>
            <a:r>
              <a:rPr lang="cs-CZ" dirty="0"/>
              <a:t>POLb1108</a:t>
            </a:r>
          </a:p>
          <a:p>
            <a:r>
              <a:rPr lang="cs-CZ" dirty="0"/>
              <a:t>14.11.2022</a:t>
            </a:r>
          </a:p>
        </p:txBody>
      </p:sp>
    </p:spTree>
    <p:extLst>
      <p:ext uri="{BB962C8B-B14F-4D97-AF65-F5344CB8AC3E}">
        <p14:creationId xmlns:p14="http://schemas.microsoft.com/office/powerpoint/2010/main" val="1271399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D99138-1C9C-46DF-862E-12CB4094F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 pořadí v praxi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73A306-463D-4A9A-BFDF-AD6335812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Mnoho důkazů z mnoha zemí</a:t>
            </a:r>
          </a:p>
          <a:p>
            <a:endParaRPr lang="cs-CZ" dirty="0"/>
          </a:p>
          <a:p>
            <a:r>
              <a:rPr lang="cs-CZ" b="1" dirty="0"/>
              <a:t>Kalifornia</a:t>
            </a:r>
            <a:r>
              <a:rPr lang="cs-CZ" dirty="0"/>
              <a:t> (Ho a </a:t>
            </a:r>
            <a:r>
              <a:rPr lang="cs-CZ" dirty="0" err="1"/>
              <a:t>Imai</a:t>
            </a:r>
            <a:r>
              <a:rPr lang="cs-CZ" dirty="0"/>
              <a:t> 2008), </a:t>
            </a:r>
            <a:r>
              <a:rPr lang="cs-CZ" b="1" dirty="0"/>
              <a:t>New York</a:t>
            </a:r>
            <a:r>
              <a:rPr lang="cs-CZ" dirty="0"/>
              <a:t> (</a:t>
            </a:r>
            <a:r>
              <a:rPr lang="cs-CZ" dirty="0" err="1"/>
              <a:t>Koppel</a:t>
            </a:r>
            <a:r>
              <a:rPr lang="cs-CZ" dirty="0"/>
              <a:t> a </a:t>
            </a:r>
            <a:r>
              <a:rPr lang="cs-CZ" dirty="0" err="1"/>
              <a:t>Steen</a:t>
            </a:r>
            <a:r>
              <a:rPr lang="cs-CZ" dirty="0"/>
              <a:t> 2004), </a:t>
            </a:r>
            <a:r>
              <a:rPr lang="cs-CZ" b="1" dirty="0"/>
              <a:t>Španělsko</a:t>
            </a:r>
            <a:r>
              <a:rPr lang="cs-CZ" dirty="0"/>
              <a:t> (</a:t>
            </a:r>
            <a:r>
              <a:rPr lang="cs-CZ" dirty="0" err="1"/>
              <a:t>Bagues</a:t>
            </a:r>
            <a:r>
              <a:rPr lang="cs-CZ" dirty="0"/>
              <a:t> a </a:t>
            </a:r>
            <a:r>
              <a:rPr lang="cs-CZ" dirty="0" err="1"/>
              <a:t>Esteve-Volart</a:t>
            </a:r>
            <a:r>
              <a:rPr lang="cs-CZ" dirty="0"/>
              <a:t> 2011), </a:t>
            </a:r>
            <a:r>
              <a:rPr lang="cs-CZ" b="1" dirty="0"/>
              <a:t>Austrálie</a:t>
            </a:r>
            <a:r>
              <a:rPr lang="cs-CZ" dirty="0"/>
              <a:t> (King a </a:t>
            </a:r>
            <a:r>
              <a:rPr lang="cs-CZ" dirty="0" err="1"/>
              <a:t>Leigh</a:t>
            </a:r>
            <a:r>
              <a:rPr lang="cs-CZ" dirty="0"/>
              <a:t> 2009), </a:t>
            </a:r>
            <a:r>
              <a:rPr lang="cs-CZ" b="1" dirty="0"/>
              <a:t>Irsko</a:t>
            </a:r>
            <a:r>
              <a:rPr lang="cs-CZ" dirty="0"/>
              <a:t> (</a:t>
            </a:r>
            <a:r>
              <a:rPr lang="cs-CZ" dirty="0" err="1"/>
              <a:t>Regan</a:t>
            </a:r>
            <a:r>
              <a:rPr lang="cs-CZ" dirty="0"/>
              <a:t> 2012)</a:t>
            </a:r>
          </a:p>
          <a:p>
            <a:endParaRPr lang="cs-CZ" dirty="0"/>
          </a:p>
          <a:p>
            <a:r>
              <a:rPr lang="cs-CZ" dirty="0"/>
              <a:t>Naměřený efekt často silnější než rozdíl mezi vítězem voleb a druhým v pořadí</a:t>
            </a:r>
          </a:p>
          <a:p>
            <a:endParaRPr lang="cs-CZ" dirty="0"/>
          </a:p>
          <a:p>
            <a:r>
              <a:rPr lang="cs-CZ" dirty="0"/>
              <a:t>Lépe umístění kandidáti získávají nejen </a:t>
            </a:r>
            <a:r>
              <a:rPr lang="cs-CZ" b="1" dirty="0"/>
              <a:t>více hlasů</a:t>
            </a:r>
            <a:r>
              <a:rPr lang="cs-CZ" dirty="0"/>
              <a:t>, ale mají i </a:t>
            </a:r>
            <a:r>
              <a:rPr lang="cs-CZ" b="1" dirty="0"/>
              <a:t>lepší přístup k mandátům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0406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6077A1-CBD5-457F-A41F-A8E4BCB4A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 to problém?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76F673-4D37-4E98-8225-BBB4B572A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 (částečně)</a:t>
            </a:r>
          </a:p>
          <a:p>
            <a:pPr lvl="1"/>
            <a:r>
              <a:rPr lang="cs-CZ" dirty="0"/>
              <a:t>Pokud o pořadí kandidátů na svých listinách rozhodují samotné politické strany</a:t>
            </a:r>
          </a:p>
          <a:p>
            <a:pPr lvl="1"/>
            <a:r>
              <a:rPr lang="cs-CZ" dirty="0"/>
              <a:t>Pořadí kandidátů je věcí jejich politického subjektu a je výsledkem určité úvahy (ideové, pragmatické, mocenské)</a:t>
            </a:r>
          </a:p>
          <a:p>
            <a:endParaRPr lang="cs-CZ" dirty="0"/>
          </a:p>
          <a:p>
            <a:r>
              <a:rPr lang="cs-CZ" dirty="0"/>
              <a:t>ANO</a:t>
            </a:r>
          </a:p>
          <a:p>
            <a:pPr lvl="1"/>
            <a:r>
              <a:rPr lang="cs-CZ" dirty="0"/>
              <a:t>Pokud o pořadí kandidátů rozhoduje zvolené kritérium, které nevypovídá nic o kvalitě kandidátů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857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F57573-C9C2-4EFB-938A-2B68FFBEB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Abeceda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8A9D4A-3EB1-4890-8D96-828841A05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 B C D E F G H I J K L M N O P Q R S T U V W X Y Z</a:t>
            </a:r>
          </a:p>
          <a:p>
            <a:endParaRPr lang="cs-CZ" dirty="0"/>
          </a:p>
          <a:p>
            <a:r>
              <a:rPr lang="cs-CZ" dirty="0"/>
              <a:t>Zažitý a obecně akceptovaný sled písmen ve stejném pořadí</a:t>
            </a:r>
          </a:p>
          <a:p>
            <a:endParaRPr lang="cs-CZ" dirty="0"/>
          </a:p>
          <a:p>
            <a:r>
              <a:rPr lang="cs-CZ" dirty="0"/>
              <a:t>Ve skutečnosti absolutně náhodné pořadí písmen, na kterém se společnost shodla, že bude užíváno</a:t>
            </a:r>
          </a:p>
          <a:p>
            <a:endParaRPr lang="cs-CZ" dirty="0"/>
          </a:p>
          <a:p>
            <a:r>
              <a:rPr lang="cs-CZ" dirty="0"/>
              <a:t>A S D F G H J K L P O I U Y T R E W Q Z X C V B N 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6817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283984-9606-41B9-8830-3258D20FA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Abeceda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A4BC95-3574-475C-A175-B6555B834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Zdánlivě neutrální prvek:</a:t>
            </a:r>
          </a:p>
          <a:p>
            <a:endParaRPr lang="cs-CZ" dirty="0"/>
          </a:p>
          <a:p>
            <a:pPr lvl="1"/>
            <a:r>
              <a:rPr lang="cs-CZ" dirty="0"/>
              <a:t>Jména studentů v notesu zkoušejícího</a:t>
            </a:r>
          </a:p>
          <a:p>
            <a:pPr lvl="1"/>
            <a:r>
              <a:rPr lang="cs-CZ" dirty="0"/>
              <a:t>Telefonní seznamy</a:t>
            </a:r>
          </a:p>
          <a:p>
            <a:pPr lvl="1"/>
            <a:r>
              <a:rPr lang="cs-CZ" dirty="0"/>
              <a:t>Statistické seznamy obcí v okresech</a:t>
            </a:r>
          </a:p>
          <a:p>
            <a:pPr lvl="1"/>
            <a:endParaRPr lang="cs-CZ" dirty="0"/>
          </a:p>
          <a:p>
            <a:r>
              <a:rPr lang="cs-CZ" dirty="0"/>
              <a:t>Pokud platí předpoklad, že samotné pořadí má význam, neutralita abecedy je eliminována</a:t>
            </a:r>
          </a:p>
          <a:p>
            <a:endParaRPr lang="cs-CZ" dirty="0"/>
          </a:p>
          <a:p>
            <a:r>
              <a:rPr lang="cs-CZ" dirty="0"/>
              <a:t>O to víc, pokud je neutralita (= rovnost) součástí ústavně zakotveného volebního práva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491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DF1FD8-7088-434A-A554-7C7F1DC66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Abeceda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B46912-781B-42A2-B978-6C5C517EA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je to problém?</a:t>
            </a:r>
          </a:p>
          <a:p>
            <a:endParaRPr lang="cs-CZ" dirty="0"/>
          </a:p>
          <a:p>
            <a:r>
              <a:rPr lang="cs-CZ" dirty="0"/>
              <a:t>1) pořadí kandidátů je stanoveno na základně zcela náhodného prvku (proč ne barva vlasů nebo výška?)</a:t>
            </a:r>
          </a:p>
          <a:p>
            <a:endParaRPr lang="cs-CZ" dirty="0"/>
          </a:p>
          <a:p>
            <a:r>
              <a:rPr lang="cs-CZ" dirty="0"/>
              <a:t>2) abecední kritérium nevypovídá nic o kvalitě kandidátů</a:t>
            </a:r>
          </a:p>
          <a:p>
            <a:endParaRPr lang="cs-CZ" dirty="0"/>
          </a:p>
          <a:p>
            <a:r>
              <a:rPr lang="cs-CZ"/>
              <a:t>3) </a:t>
            </a:r>
            <a:r>
              <a:rPr lang="cs-CZ" dirty="0"/>
              <a:t>statisticky se na čelo / závěr listin mají vyšší šanci dostat kandidáti s příjmením začínajícím na písmeno z okrajů abecedy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202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0052CE-6021-44B6-8B6C-E77AD01B1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Krajské volby SR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099182-5313-4CA8-82FB-A606B4245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Spáč, Voda, </a:t>
            </a:r>
            <a:r>
              <a:rPr lang="cs-CZ" dirty="0" err="1"/>
              <a:t>Zagrapan</a:t>
            </a:r>
            <a:r>
              <a:rPr lang="cs-CZ" dirty="0"/>
              <a:t> 2016</a:t>
            </a:r>
          </a:p>
          <a:p>
            <a:endParaRPr lang="cs-CZ" dirty="0"/>
          </a:p>
          <a:p>
            <a:r>
              <a:rPr lang="cs-CZ" dirty="0"/>
              <a:t>Analýza efektu pořadí v krajských volbách na Slovensku 2005 - 2013</a:t>
            </a:r>
          </a:p>
          <a:p>
            <a:endParaRPr lang="cs-CZ" dirty="0"/>
          </a:p>
          <a:p>
            <a:r>
              <a:rPr lang="cs-CZ" dirty="0"/>
              <a:t>Kandidáti všech stran a nezávislí na společné listině s abecedním řazením</a:t>
            </a:r>
          </a:p>
          <a:p>
            <a:endParaRPr lang="cs-CZ" dirty="0"/>
          </a:p>
          <a:p>
            <a:r>
              <a:rPr lang="cs-CZ" dirty="0"/>
              <a:t>Zkoumány výsledky celkem 8 881 kandidátů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460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C45469-D467-4FE2-BD7C-EF89B7856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Krajské volby SR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540731-5966-487D-9095-785A11269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jsme chtěli zjistit: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Existuje výhoda pro kandidáty na čele / konci listiny?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Je mezi zvolenými víc osob s příjmeními ze začátku / z konce abecedy než jich je mezi kandidáty?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Je distribuce jmen zvolených poslanců odlišná než distribuce jmen kandidátů?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43108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C084E3-C6BA-4145-8415-BF3374776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Krajské volby SR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5E614D-46A6-4D21-AC44-616C5BC22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Výsledky (vždy oproti kandidátům na pozicích 3 až 3. od konce):</a:t>
            </a:r>
          </a:p>
          <a:p>
            <a:endParaRPr lang="cs-CZ" sz="2200" dirty="0"/>
          </a:p>
          <a:p>
            <a:r>
              <a:rPr lang="cs-CZ" sz="2200" dirty="0"/>
              <a:t>Počty hlasů:</a:t>
            </a:r>
          </a:p>
          <a:p>
            <a:pPr lvl="1"/>
            <a:r>
              <a:rPr lang="cs-CZ" sz="2200" dirty="0"/>
              <a:t>První pozice (+ 2,18 </a:t>
            </a:r>
            <a:r>
              <a:rPr lang="cs-CZ" sz="2200" dirty="0" err="1"/>
              <a:t>p.b</a:t>
            </a:r>
            <a:r>
              <a:rPr lang="cs-CZ" sz="2200" dirty="0"/>
              <a:t>.), druhá (+ 1,14), předposlední (+ 1,43), poslední (+ 1,19)</a:t>
            </a:r>
          </a:p>
          <a:p>
            <a:endParaRPr lang="cs-CZ" sz="2200" dirty="0"/>
          </a:p>
          <a:p>
            <a:r>
              <a:rPr lang="cs-CZ" sz="2200" dirty="0"/>
              <a:t>Šance na zvolení</a:t>
            </a:r>
          </a:p>
          <a:p>
            <a:pPr lvl="1"/>
            <a:r>
              <a:rPr lang="cs-CZ" sz="2200" dirty="0"/>
              <a:t>První pozice (+ 75 %), poslední pozice (+ 49 %)</a:t>
            </a:r>
          </a:p>
          <a:p>
            <a:endParaRPr lang="cs-CZ" dirty="0"/>
          </a:p>
          <a:p>
            <a:r>
              <a:rPr lang="cs-CZ" sz="2200" dirty="0"/>
              <a:t>Distribuce jmen zvolených zastupitelů posunuta oproti kandidátům směrem k začátku abecedy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246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B26169-3AD3-4710-B8CF-C32ABD9BF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Krajské volby SR</a:t>
            </a:r>
          </a:p>
        </p:txBody>
      </p:sp>
      <p:graphicFrame>
        <p:nvGraphicFramePr>
          <p:cNvPr id="4" name="Zástupný symbol pro obsah 8">
            <a:extLst>
              <a:ext uri="{FF2B5EF4-FFF2-40B4-BE49-F238E27FC236}">
                <a16:creationId xmlns:a16="http://schemas.microsoft.com/office/drawing/2014/main" id="{F0CA2895-1CBA-46EF-8149-9BCBEF90EB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05295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51417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D9172A-F083-42B4-97B8-093A41037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Krajské volby SR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75B8F7A-1990-462B-8ABD-7DC867D48F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49258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8420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3E7585-337F-42B2-8B2B-06DDED912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Ideál voleb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873807-4178-4C32-B6DE-886598BDC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Svobodné a spravedlivé volby</a:t>
            </a:r>
          </a:p>
          <a:p>
            <a:endParaRPr lang="cs-CZ" dirty="0"/>
          </a:p>
          <a:p>
            <a:r>
              <a:rPr lang="cs-CZ" dirty="0"/>
              <a:t>Férový volební systém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Každý volič má stejně silný hlas</a:t>
            </a:r>
          </a:p>
          <a:p>
            <a:endParaRPr lang="cs-CZ" dirty="0"/>
          </a:p>
          <a:p>
            <a:r>
              <a:rPr lang="cs-CZ" dirty="0"/>
              <a:t>Stejné šance pro kandidáty získat mandát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69779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7F8C01-794F-4CCE-AC6E-7F6C60F52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Volby</a:t>
            </a:r>
            <a:r>
              <a:rPr lang="sk-SK" dirty="0"/>
              <a:t> 2022</a:t>
            </a:r>
            <a:endParaRPr lang="en-US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30029C01-77FA-4BD0-A813-6784949D08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730199"/>
              </p:ext>
            </p:extLst>
          </p:nvPr>
        </p:nvGraphicFramePr>
        <p:xfrm>
          <a:off x="838200" y="1825625"/>
          <a:ext cx="10515600" cy="4864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93511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72FB59-75B7-4062-BED6-4D0435B8A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Experiment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2800" dirty="0"/>
              <a:t>(</a:t>
            </a:r>
            <a:r>
              <a:rPr lang="cs-CZ" sz="2800" dirty="0" err="1"/>
              <a:t>Jusko</a:t>
            </a:r>
            <a:r>
              <a:rPr lang="cs-CZ" sz="2800" dirty="0"/>
              <a:t>, Spáč, Voda 2019)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5F2C1773-5917-4326-80E5-AC6DC7FD6B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1183082"/>
              </p:ext>
            </p:extLst>
          </p:nvPr>
        </p:nvGraphicFramePr>
        <p:xfrm>
          <a:off x="838200" y="3748210"/>
          <a:ext cx="10515600" cy="2675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0919599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05838543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6979951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355353350"/>
                    </a:ext>
                  </a:extLst>
                </a:gridCol>
              </a:tblGrid>
              <a:tr h="535110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Voliči A-B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Voliči B-A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Všichni voliči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82880"/>
                  </a:ext>
                </a:extLst>
              </a:tr>
              <a:tr h="53511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První pozice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00B050"/>
                          </a:solidFill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FF0000"/>
                          </a:solidFill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9536950"/>
                  </a:ext>
                </a:extLst>
              </a:tr>
              <a:tr h="53511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Druhá pozice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FF0000"/>
                          </a:solidFill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00B050"/>
                          </a:solidFill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244756"/>
                  </a:ext>
                </a:extLst>
              </a:tr>
              <a:tr h="53511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Spolu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6945716"/>
                  </a:ext>
                </a:extLst>
              </a:tr>
              <a:tr h="535110">
                <a:tc gridSpan="4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Výsledky: kandidát </a:t>
                      </a:r>
                      <a:r>
                        <a:rPr lang="cs-CZ" b="0" dirty="0">
                          <a:solidFill>
                            <a:srgbClr val="00B050"/>
                          </a:solidFill>
                        </a:rPr>
                        <a:t>A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 (120), kandidát </a:t>
                      </a:r>
                      <a:r>
                        <a:rPr lang="cs-CZ" b="0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 (80)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5774653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D31D934E-0D79-41F1-875C-29DF8EA18B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1148" y="317192"/>
            <a:ext cx="2381582" cy="1333686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2E7E94C6-2071-41C6-9238-DA72A70199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497283">
            <a:off x="8130536" y="346077"/>
            <a:ext cx="712447" cy="524329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B57B549-AB22-4820-8D53-28897323C9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126268">
            <a:off x="10096105" y="1837563"/>
            <a:ext cx="712447" cy="52432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4123C9E-5F8B-4682-8DE5-10F5A081F1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146993">
            <a:off x="9250710" y="1662271"/>
            <a:ext cx="606748" cy="48391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608AA4DD-4BC3-477E-89EB-4B4DC4BFB7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306149">
            <a:off x="8344192" y="1133977"/>
            <a:ext cx="635710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4467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72FB59-75B7-4062-BED6-4D0435B8A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Experiment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2800" dirty="0"/>
              <a:t>(</a:t>
            </a:r>
            <a:r>
              <a:rPr lang="cs-CZ" sz="2800" dirty="0" err="1"/>
              <a:t>Jusko</a:t>
            </a:r>
            <a:r>
              <a:rPr lang="cs-CZ" sz="2800" dirty="0"/>
              <a:t>, Spáč, Voda 2019)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5F2C1773-5917-4326-80E5-AC6DC7FD6B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9557737"/>
              </p:ext>
            </p:extLst>
          </p:nvPr>
        </p:nvGraphicFramePr>
        <p:xfrm>
          <a:off x="838200" y="3748210"/>
          <a:ext cx="10515600" cy="2675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0919599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05838543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6979951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355353350"/>
                    </a:ext>
                  </a:extLst>
                </a:gridCol>
              </a:tblGrid>
              <a:tr h="535110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Voliči A-B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Voliči B-A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Všichni voliči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82880"/>
                  </a:ext>
                </a:extLst>
              </a:tr>
              <a:tr h="53511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První pozice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00B050"/>
                          </a:solidFill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9536950"/>
                  </a:ext>
                </a:extLst>
              </a:tr>
              <a:tr h="53511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Druhá pozice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FF0000"/>
                          </a:solidFill>
                        </a:rPr>
                        <a:t>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00B050"/>
                          </a:solidFill>
                        </a:rPr>
                        <a:t>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244756"/>
                  </a:ext>
                </a:extLst>
              </a:tr>
              <a:tr h="53511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Spolu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484171"/>
                  </a:ext>
                </a:extLst>
              </a:tr>
              <a:tr h="535110">
                <a:tc gridSpan="4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Výsledky: kandidát </a:t>
                      </a:r>
                      <a:r>
                        <a:rPr lang="cs-CZ" b="0" dirty="0">
                          <a:solidFill>
                            <a:srgbClr val="00B050"/>
                          </a:solidFill>
                        </a:rPr>
                        <a:t>A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 (120), kandidát </a:t>
                      </a:r>
                      <a:r>
                        <a:rPr lang="cs-CZ" b="0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 (80)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8147384"/>
                  </a:ext>
                </a:extLst>
              </a:tr>
            </a:tbl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C8E7EC66-4753-4296-9E66-D1392F4268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7561" y="154164"/>
            <a:ext cx="4105848" cy="1810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4494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C13193-2D32-44AC-8EDD-8B39EB574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Experiment </a:t>
            </a:r>
            <a:br>
              <a:rPr lang="cs-CZ" dirty="0"/>
            </a:br>
            <a:r>
              <a:rPr lang="cs-CZ" sz="2800" dirty="0"/>
              <a:t>(</a:t>
            </a:r>
            <a:r>
              <a:rPr lang="cs-CZ" sz="2800" dirty="0" err="1"/>
              <a:t>Jusko</a:t>
            </a:r>
            <a:r>
              <a:rPr lang="cs-CZ" sz="2800" dirty="0"/>
              <a:t>, Spáč, Voda 2019)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B63FF316-16A7-4ADF-9003-25405CE167CE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35" t="1723" r="-3315" b="-2487"/>
          <a:stretch/>
        </p:blipFill>
        <p:spPr bwMode="auto">
          <a:xfrm>
            <a:off x="1477108" y="1690688"/>
            <a:ext cx="8792307" cy="4968020"/>
          </a:xfrm>
          <a:prstGeom prst="rect">
            <a:avLst/>
          </a:prstGeom>
          <a:noFill/>
          <a:ln w="3175" cap="flat" cmpd="sng" algn="ctr">
            <a:solidFill>
              <a:srgbClr val="808585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36C107FD-90A9-4B02-9783-616092F2472D}"/>
              </a:ext>
            </a:extLst>
          </p:cNvPr>
          <p:cNvCxnSpPr/>
          <p:nvPr/>
        </p:nvCxnSpPr>
        <p:spPr>
          <a:xfrm>
            <a:off x="2563446" y="3290277"/>
            <a:ext cx="69088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Řečová bublina: obdélníkový bublinový popisek 6">
            <a:extLst>
              <a:ext uri="{FF2B5EF4-FFF2-40B4-BE49-F238E27FC236}">
                <a16:creationId xmlns:a16="http://schemas.microsoft.com/office/drawing/2014/main" id="{CDF075C4-0289-442C-8C7C-C77987B1CA16}"/>
              </a:ext>
            </a:extLst>
          </p:cNvPr>
          <p:cNvSpPr/>
          <p:nvPr/>
        </p:nvSpPr>
        <p:spPr>
          <a:xfrm>
            <a:off x="7909170" y="742463"/>
            <a:ext cx="1039446" cy="776770"/>
          </a:xfrm>
          <a:prstGeom prst="wedgeRectCallout">
            <a:avLst>
              <a:gd name="adj1" fmla="val -19124"/>
              <a:gd name="adj2" fmla="val 27681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rgbClr val="FF0000"/>
                </a:solidFill>
              </a:rPr>
              <a:t>Ideál</a:t>
            </a:r>
          </a:p>
        </p:txBody>
      </p:sp>
      <p:sp>
        <p:nvSpPr>
          <p:cNvPr id="8" name="Řečová bublina: obdélníkový bublinový popisek 7">
            <a:extLst>
              <a:ext uri="{FF2B5EF4-FFF2-40B4-BE49-F238E27FC236}">
                <a16:creationId xmlns:a16="http://schemas.microsoft.com/office/drawing/2014/main" id="{158EBBC7-5A7B-4666-B2A4-9595086CB81F}"/>
              </a:ext>
            </a:extLst>
          </p:cNvPr>
          <p:cNvSpPr/>
          <p:nvPr/>
        </p:nvSpPr>
        <p:spPr>
          <a:xfrm>
            <a:off x="5693508" y="255045"/>
            <a:ext cx="1926491" cy="776770"/>
          </a:xfrm>
          <a:prstGeom prst="wedgeRectCallout">
            <a:avLst>
              <a:gd name="adj1" fmla="val -164327"/>
              <a:gd name="adj2" fmla="val 29794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Skutečnost</a:t>
            </a:r>
          </a:p>
        </p:txBody>
      </p:sp>
    </p:spTree>
    <p:extLst>
      <p:ext uri="{BB962C8B-B14F-4D97-AF65-F5344CB8AC3E}">
        <p14:creationId xmlns:p14="http://schemas.microsoft.com/office/powerpoint/2010/main" val="3177401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9C254-EF17-4482-9097-9A66D4069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Realita voleb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FC3BB1-A511-4FC9-A5D4-FEA723887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Svobodné a spravedlivé volby nejsou zárukou, že všechny „dobré“ atributy voleb jsou na svém maximu</a:t>
            </a:r>
          </a:p>
          <a:p>
            <a:endParaRPr lang="cs-CZ" dirty="0"/>
          </a:p>
          <a:p>
            <a:r>
              <a:rPr lang="cs-CZ" dirty="0"/>
              <a:t>Volební systémy mohou ohýbat realitu (hranice obvodů)</a:t>
            </a:r>
          </a:p>
          <a:p>
            <a:endParaRPr lang="cs-CZ" dirty="0"/>
          </a:p>
          <a:p>
            <a:r>
              <a:rPr lang="cs-CZ" dirty="0"/>
              <a:t>Silové pozice voličů se liší (republikán v Kalifornii)</a:t>
            </a:r>
          </a:p>
          <a:p>
            <a:endParaRPr lang="cs-CZ" dirty="0"/>
          </a:p>
          <a:p>
            <a:r>
              <a:rPr lang="cs-CZ" dirty="0"/>
              <a:t>Přístup kandidátů k mandátům není stejný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984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F09D25-DB2D-4A59-A446-87EC97F37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 pořadí na volebním lístku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8C793F-BD74-452A-AFDD-D243AF917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anglické lit. tzv. </a:t>
            </a:r>
            <a:r>
              <a:rPr lang="cs-CZ" i="1" dirty="0" err="1"/>
              <a:t>Ballot</a:t>
            </a:r>
            <a:r>
              <a:rPr lang="cs-CZ" i="1" dirty="0"/>
              <a:t> </a:t>
            </a:r>
            <a:r>
              <a:rPr lang="cs-CZ" i="1" dirty="0" err="1"/>
              <a:t>order</a:t>
            </a:r>
            <a:r>
              <a:rPr lang="cs-CZ" i="1" dirty="0"/>
              <a:t> </a:t>
            </a:r>
            <a:r>
              <a:rPr lang="cs-CZ" i="1" dirty="0" err="1"/>
              <a:t>effect</a:t>
            </a:r>
            <a:endParaRPr lang="cs-CZ" i="1" dirty="0"/>
          </a:p>
          <a:p>
            <a:endParaRPr lang="cs-CZ" dirty="0"/>
          </a:p>
          <a:p>
            <a:r>
              <a:rPr lang="cs-CZ" dirty="0"/>
              <a:t>Struktura volebního lístku má vliv na šance kandidátů získat mandát</a:t>
            </a:r>
          </a:p>
          <a:p>
            <a:endParaRPr lang="cs-CZ" dirty="0"/>
          </a:p>
          <a:p>
            <a:r>
              <a:rPr lang="cs-CZ" dirty="0"/>
              <a:t>Klíčové atributy:</a:t>
            </a:r>
          </a:p>
          <a:p>
            <a:pPr lvl="1"/>
            <a:r>
              <a:rPr lang="cs-CZ" dirty="0"/>
              <a:t>Délka (počet kandidátů na listině)</a:t>
            </a:r>
          </a:p>
          <a:p>
            <a:pPr lvl="1"/>
            <a:r>
              <a:rPr lang="cs-CZ" dirty="0"/>
              <a:t>Význam voleb a informovanost voličů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42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0CAAA9-2939-4D30-9E20-39EA60DCA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 pořadí na volebním lístku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ED595E-41EB-45F2-8FCC-DBA18E8F8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Pořadí kandidátů na listině není pouze technický a formální aspekt</a:t>
            </a:r>
          </a:p>
          <a:p>
            <a:endParaRPr lang="cs-CZ" dirty="0"/>
          </a:p>
          <a:p>
            <a:r>
              <a:rPr lang="cs-CZ" dirty="0"/>
              <a:t>Pořadí jako klíčový prediktor zisku (nebo ztráty) hlasů</a:t>
            </a:r>
          </a:p>
          <a:p>
            <a:endParaRPr lang="cs-CZ" dirty="0"/>
          </a:p>
          <a:p>
            <a:r>
              <a:rPr lang="cs-CZ" dirty="0"/>
              <a:t>Jinými slovy – být na prvním místě na listině není to samé jako být v jejím středu</a:t>
            </a:r>
          </a:p>
          <a:p>
            <a:endParaRPr lang="cs-CZ" dirty="0"/>
          </a:p>
          <a:p>
            <a:r>
              <a:rPr lang="cs-CZ" dirty="0"/>
              <a:t>Větší objem jmen na listině snižuje pozornost voličů, kteří ke své volbě využívají kognitivní zkratky</a:t>
            </a:r>
          </a:p>
          <a:p>
            <a:endParaRPr lang="cs-CZ" dirty="0"/>
          </a:p>
          <a:p>
            <a:r>
              <a:rPr lang="cs-CZ" dirty="0"/>
              <a:t>To platí zejména u voleb nižšího významu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8186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600A35-1AB8-4EA9-9729-1877BF33C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Satisficing theory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EFF410-F67F-4E15-9F35-6513EC3C9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Miller a </a:t>
            </a:r>
            <a:r>
              <a:rPr lang="cs-CZ" dirty="0" err="1"/>
              <a:t>Krosnick</a:t>
            </a:r>
            <a:r>
              <a:rPr lang="cs-CZ" dirty="0"/>
              <a:t> 1998</a:t>
            </a:r>
          </a:p>
          <a:p>
            <a:endParaRPr lang="cs-CZ" dirty="0"/>
          </a:p>
          <a:p>
            <a:r>
              <a:rPr lang="cs-CZ" dirty="0"/>
              <a:t>Voliči ochotni přijímat i </a:t>
            </a:r>
            <a:r>
              <a:rPr lang="cs-CZ" dirty="0" err="1"/>
              <a:t>suboptimální</a:t>
            </a:r>
            <a:r>
              <a:rPr lang="cs-CZ" dirty="0"/>
              <a:t> rozhodnutí, pokud jsou dostatečně přijatelná</a:t>
            </a:r>
          </a:p>
          <a:p>
            <a:endParaRPr lang="cs-CZ" dirty="0"/>
          </a:p>
          <a:p>
            <a:r>
              <a:rPr lang="cs-CZ" dirty="0"/>
              <a:t>S každým dalším jménem na listině zájem voličů upadá</a:t>
            </a:r>
          </a:p>
          <a:p>
            <a:endParaRPr lang="cs-CZ" dirty="0"/>
          </a:p>
          <a:p>
            <a:r>
              <a:rPr lang="cs-CZ" dirty="0"/>
              <a:t>Výsledný efekt:</a:t>
            </a:r>
          </a:p>
          <a:p>
            <a:pPr lvl="1"/>
            <a:r>
              <a:rPr lang="cs-CZ" dirty="0"/>
              <a:t>Podpora kandidátů na čelních pozicích (</a:t>
            </a:r>
            <a:r>
              <a:rPr lang="cs-CZ" dirty="0" err="1"/>
              <a:t>primacy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Podpora kandidátů na spodních pozicích (</a:t>
            </a:r>
            <a:r>
              <a:rPr lang="cs-CZ" dirty="0" err="1"/>
              <a:t>recency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670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627382-4246-4F9F-B59D-58C200704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Jiná vysvětlení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9B969B-7473-4598-B22D-411B1F686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Snaha voličů vystupovat jako „dobří občané“:</a:t>
            </a:r>
          </a:p>
          <a:p>
            <a:pPr lvl="1"/>
            <a:r>
              <a:rPr lang="cs-CZ" dirty="0"/>
              <a:t>Důležité je pro ně volit bez ohledu na to koho </a:t>
            </a:r>
          </a:p>
          <a:p>
            <a:pPr lvl="1"/>
            <a:r>
              <a:rPr lang="cs-CZ" dirty="0"/>
              <a:t>Hlas dostane subjekt „první na ráně“</a:t>
            </a:r>
          </a:p>
          <a:p>
            <a:endParaRPr lang="cs-CZ" dirty="0"/>
          </a:p>
          <a:p>
            <a:r>
              <a:rPr lang="cs-CZ" dirty="0"/>
              <a:t>Komplikovaný mechanismus volby:</a:t>
            </a:r>
          </a:p>
          <a:p>
            <a:pPr lvl="1"/>
            <a:r>
              <a:rPr lang="cs-CZ" dirty="0"/>
              <a:t>Austrálie</a:t>
            </a:r>
          </a:p>
          <a:p>
            <a:pPr lvl="1"/>
            <a:r>
              <a:rPr lang="cs-CZ" dirty="0"/>
              <a:t>Udělování bodů kandidátům</a:t>
            </a:r>
          </a:p>
          <a:p>
            <a:pPr lvl="1"/>
            <a:r>
              <a:rPr lang="cs-CZ" dirty="0" err="1"/>
              <a:t>Donkey</a:t>
            </a:r>
            <a:r>
              <a:rPr lang="cs-CZ" dirty="0"/>
              <a:t> </a:t>
            </a:r>
            <a:r>
              <a:rPr lang="cs-CZ" dirty="0" err="1"/>
              <a:t>voting</a:t>
            </a:r>
            <a:r>
              <a:rPr lang="cs-CZ" dirty="0"/>
              <a:t> (oslí hlasy) – hlasy uděleny sestupně nebo vzestupně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4832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ow-to-vote card - Wikipedia">
            <a:extLst>
              <a:ext uri="{FF2B5EF4-FFF2-40B4-BE49-F238E27FC236}">
                <a16:creationId xmlns:a16="http://schemas.microsoft.com/office/drawing/2014/main" id="{9FB30181-4F03-481E-B178-08A245741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397" y="15833"/>
            <a:ext cx="3302555" cy="682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2018 Wentworth by-election - ABC News (Australian Broadcasting Corporation)">
            <a:extLst>
              <a:ext uri="{FF2B5EF4-FFF2-40B4-BE49-F238E27FC236}">
                <a16:creationId xmlns:a16="http://schemas.microsoft.com/office/drawing/2014/main" id="{55A776D4-C5B8-4F16-BFE1-F5401E907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5833"/>
            <a:ext cx="4971215" cy="682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688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B030CAF0-3321-4791-86E1-54312F91C01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8308" y="171145"/>
            <a:ext cx="5812209" cy="66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Výsledek obrázku pro yes">
            <a:extLst>
              <a:ext uri="{FF2B5EF4-FFF2-40B4-BE49-F238E27FC236}">
                <a16:creationId xmlns:a16="http://schemas.microsoft.com/office/drawing/2014/main" id="{F4A72A4D-808B-4F40-A335-C362107D0A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96985" y="332657"/>
            <a:ext cx="1368152" cy="1368152"/>
          </a:xfrm>
          <a:prstGeom prst="rect">
            <a:avLst/>
          </a:prstGeom>
          <a:noFill/>
        </p:spPr>
      </p:pic>
      <p:pic>
        <p:nvPicPr>
          <p:cNvPr id="6" name="Picture 6" descr="Výsledek obrázku pro no">
            <a:extLst>
              <a:ext uri="{FF2B5EF4-FFF2-40B4-BE49-F238E27FC236}">
                <a16:creationId xmlns:a16="http://schemas.microsoft.com/office/drawing/2014/main" id="{AB317BB6-D540-4DA5-BA4E-D9051F09FC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96985" y="2996952"/>
            <a:ext cx="1368152" cy="1368152"/>
          </a:xfrm>
          <a:prstGeom prst="rect">
            <a:avLst/>
          </a:prstGeom>
          <a:noFill/>
        </p:spPr>
      </p:pic>
      <p:pic>
        <p:nvPicPr>
          <p:cNvPr id="7" name="Picture 4" descr="Výsledek obrázku pro yes">
            <a:extLst>
              <a:ext uri="{FF2B5EF4-FFF2-40B4-BE49-F238E27FC236}">
                <a16:creationId xmlns:a16="http://schemas.microsoft.com/office/drawing/2014/main" id="{558DEF82-FF16-4B55-A076-67340D2743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13009" y="5564122"/>
            <a:ext cx="936104" cy="936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240492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827</Words>
  <Application>Microsoft Office PowerPoint</Application>
  <PresentationFormat>Širokouhlá</PresentationFormat>
  <Paragraphs>163</Paragraphs>
  <Slides>23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Abeceda a volby</vt:lpstr>
      <vt:lpstr>Ideál voleb</vt:lpstr>
      <vt:lpstr>Realita voleb</vt:lpstr>
      <vt:lpstr>Efekt pořadí na volebním lístku</vt:lpstr>
      <vt:lpstr>Efekt pořadí na volebním lístku</vt:lpstr>
      <vt:lpstr>Satisficing theory</vt:lpstr>
      <vt:lpstr>Jiná vysvětlení</vt:lpstr>
      <vt:lpstr>Prezentácia programu PowerPoint</vt:lpstr>
      <vt:lpstr>Prezentácia programu PowerPoint</vt:lpstr>
      <vt:lpstr>Efekt pořadí v praxi</vt:lpstr>
      <vt:lpstr>Je to problém?</vt:lpstr>
      <vt:lpstr>Abeceda</vt:lpstr>
      <vt:lpstr>Abeceda</vt:lpstr>
      <vt:lpstr>Abeceda</vt:lpstr>
      <vt:lpstr>Krajské volby SR</vt:lpstr>
      <vt:lpstr>Krajské volby SR</vt:lpstr>
      <vt:lpstr>Krajské volby SR</vt:lpstr>
      <vt:lpstr>Krajské volby SR</vt:lpstr>
      <vt:lpstr>Krajské volby SR</vt:lpstr>
      <vt:lpstr>Volby 2022</vt:lpstr>
      <vt:lpstr>Experiment  (Jusko, Spáč, Voda 2019)</vt:lpstr>
      <vt:lpstr>Experiment  (Jusko, Spáč, Voda 2019)</vt:lpstr>
      <vt:lpstr>Experiment  (Jusko, Spáč, Voda 2019)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Abeceda a volby</dc:title>
  <dc:creator>Peter Spáč</dc:creator>
  <cp:lastModifiedBy>Peter</cp:lastModifiedBy>
  <cp:revision>3</cp:revision>
  <dcterms:created xsi:type="dcterms:W3CDTF">2021-11-08T12:00:58Z</dcterms:created>
  <dcterms:modified xsi:type="dcterms:W3CDTF">2022-11-16T19:02:47Z</dcterms:modified>
</cp:coreProperties>
</file>