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8" r:id="rId3"/>
    <p:sldId id="258" r:id="rId4"/>
    <p:sldId id="270" r:id="rId5"/>
    <p:sldId id="266" r:id="rId6"/>
    <p:sldId id="280" r:id="rId7"/>
    <p:sldId id="269" r:id="rId8"/>
    <p:sldId id="259" r:id="rId9"/>
    <p:sldId id="272" r:id="rId10"/>
    <p:sldId id="260" r:id="rId11"/>
    <p:sldId id="274" r:id="rId12"/>
    <p:sldId id="261" r:id="rId13"/>
    <p:sldId id="262" r:id="rId14"/>
    <p:sldId id="263" r:id="rId15"/>
    <p:sldId id="267" r:id="rId16"/>
    <p:sldId id="275" r:id="rId17"/>
    <p:sldId id="273" r:id="rId18"/>
    <p:sldId id="277" r:id="rId19"/>
    <p:sldId id="278" r:id="rId20"/>
    <p:sldId id="279" r:id="rId21"/>
    <p:sldId id="264" r:id="rId22"/>
    <p:sldId id="281" r:id="rId23"/>
    <p:sldId id="283" r:id="rId24"/>
    <p:sldId id="284" r:id="rId25"/>
    <p:sldId id="285" r:id="rId26"/>
    <p:sldId id="286" r:id="rId27"/>
    <p:sldId id="289" r:id="rId28"/>
    <p:sldId id="290" r:id="rId29"/>
    <p:sldId id="288" r:id="rId30"/>
    <p:sldId id="287" r:id="rId31"/>
    <p:sldId id="291" r:id="rId32"/>
    <p:sldId id="292" r:id="rId33"/>
    <p:sldId id="294" r:id="rId34"/>
    <p:sldId id="293" r:id="rId35"/>
    <p:sldId id="265" r:id="rId36"/>
    <p:sldId id="271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 autoAdjust="0"/>
    <p:restoredTop sz="95748" autoAdjust="0"/>
  </p:normalViewPr>
  <p:slideViewPr>
    <p:cSldViewPr snapToGrid="0">
      <p:cViewPr varScale="1">
        <p:scale>
          <a:sx n="121" d="100"/>
          <a:sy n="121" d="100"/>
        </p:scale>
        <p:origin x="1000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Jusko" userId="9c047079-7d34-4614-9d9b-4788ba959305" providerId="ADAL" clId="{7225B4D2-B164-DD49-8BC9-A3411FB07A60}"/>
    <pc:docChg chg="modSld">
      <pc:chgData name="Jakub Jusko" userId="9c047079-7d34-4614-9d9b-4788ba959305" providerId="ADAL" clId="{7225B4D2-B164-DD49-8BC9-A3411FB07A60}" dt="2021-09-12T20:29:55.601" v="0" actId="790"/>
      <pc:docMkLst>
        <pc:docMk/>
      </pc:docMkLst>
      <pc:sldChg chg="modSp mod">
        <pc:chgData name="Jakub Jusko" userId="9c047079-7d34-4614-9d9b-4788ba959305" providerId="ADAL" clId="{7225B4D2-B164-DD49-8BC9-A3411FB07A60}" dt="2021-09-12T20:29:55.601" v="0" actId="790"/>
        <pc:sldMkLst>
          <pc:docMk/>
          <pc:sldMk cId="1158939877" sldId="256"/>
        </pc:sldMkLst>
        <pc:spChg chg="mod">
          <ac:chgData name="Jakub Jusko" userId="9c047079-7d34-4614-9d9b-4788ba959305" providerId="ADAL" clId="{7225B4D2-B164-DD49-8BC9-A3411FB07A60}" dt="2021-09-12T20:29:55.601" v="0" actId="790"/>
          <ac:spMkLst>
            <pc:docMk/>
            <pc:sldMk cId="1158939877" sldId="256"/>
            <ac:spMk id="2" creationId="{4AA6C805-D43D-9246-8F45-F7D14F2D25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0004D1A2-E289-AA47-B94B-01BB01C92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C687E64B-5AC4-3A41-A1D1-731CB04E7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7635DD7C-E644-6A43-A1B7-1DE38233F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F14E04A5-4797-1348-B7F6-EE6C8A968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75ADEBBD-800A-EE45-B7A1-67CD94DC8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F4C3194-85F4-774C-9C36-260FA0619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E4039839-F51B-5042-9375-558343FF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4" name="Grafický objekt 5">
            <a:extLst>
              <a:ext uri="{FF2B5EF4-FFF2-40B4-BE49-F238E27FC236}">
                <a16:creationId xmlns:a16="http://schemas.microsoft.com/office/drawing/2014/main" id="{EDD78AE1-E8DB-9E40-A0CD-AFB2C1BDD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EAFC13FF-A91C-FD4E-ACB1-45B8F395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484A610E-C5AF-7441-A9B6-66F370901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8B5418F-6235-B841-A95D-FB1A7B7E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E4235525-362F-0D45-BD44-45A52C405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>
                <a:latin typeface="Garamond" panose="02020404030301010803" pitchFamily="18" charset="0"/>
              </a:rPr>
              <a:t>Počasí a volby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>
                <a:latin typeface="Garamond" panose="02020404030301010803" pitchFamily="18" charset="0"/>
              </a:rPr>
              <a:t>Mgr. Jakub Jusko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Efekt počasí na volební účast v praxi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53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Počasí “rozložené“ na proměnné – hlavně déšť, sníh, teplota, </a:t>
            </a:r>
            <a:r>
              <a:rPr lang="cs-CZ" dirty="0" err="1">
                <a:latin typeface="Constantia" panose="02030602050306030303" pitchFamily="18" charset="0"/>
              </a:rPr>
              <a:t>slneční</a:t>
            </a:r>
            <a:r>
              <a:rPr lang="cs-CZ" dirty="0">
                <a:latin typeface="Constantia" panose="02030602050306030303" pitchFamily="18" charset="0"/>
              </a:rPr>
              <a:t> záření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Převládající důkazy: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sz="3200" dirty="0">
                <a:latin typeface="Constantia" panose="02030602050306030303" pitchFamily="18" charset="0"/>
              </a:rPr>
              <a:t>     </a:t>
            </a:r>
            <a:r>
              <a:rPr lang="cs-CZ" sz="2800" dirty="0">
                <a:latin typeface="Constantia" panose="02030602050306030303" pitchFamily="18" charset="0"/>
              </a:rPr>
              <a:t>Dešťové srážky         -&gt;     Volební účast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USA, Kanada, Holandsko, Španělsko, Německo, (výjimka např. Švédsko)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VÚ snížená od 0,033 do 0,12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na 1 mm srážek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  <p:sp>
        <p:nvSpPr>
          <p:cNvPr id="7" name="Šípka nahor 6">
            <a:extLst>
              <a:ext uri="{FF2B5EF4-FFF2-40B4-BE49-F238E27FC236}">
                <a16:creationId xmlns:a16="http://schemas.microsoft.com/office/drawing/2014/main" id="{907543D5-8D3F-5D4B-8488-873C24965123}"/>
              </a:ext>
            </a:extLst>
          </p:cNvPr>
          <p:cNvSpPr/>
          <p:nvPr/>
        </p:nvSpPr>
        <p:spPr bwMode="auto">
          <a:xfrm>
            <a:off x="3720465" y="39600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Šípka nadol 8">
            <a:extLst>
              <a:ext uri="{FF2B5EF4-FFF2-40B4-BE49-F238E27FC236}">
                <a16:creationId xmlns:a16="http://schemas.microsoft.com/office/drawing/2014/main" id="{A872F424-7412-5C4D-8BB9-F64B5A4B82EF}"/>
              </a:ext>
            </a:extLst>
          </p:cNvPr>
          <p:cNvSpPr/>
          <p:nvPr/>
        </p:nvSpPr>
        <p:spPr bwMode="auto">
          <a:xfrm>
            <a:off x="7472430" y="3960001"/>
            <a:ext cx="347472" cy="44119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784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Efekt počasí na volební účast v praxi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Převládajíce důkazy: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sz="2800" dirty="0">
                <a:latin typeface="Constantia" panose="02030602050306030303" pitchFamily="18" charset="0"/>
              </a:rPr>
              <a:t>      Teplota vzduchu         -&gt;     Volební účast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Kanada, Holandsko, </a:t>
            </a:r>
            <a:r>
              <a:rPr lang="cs-CZ" dirty="0" err="1">
                <a:latin typeface="Constantia" panose="02030602050306030303" pitchFamily="18" charset="0"/>
              </a:rPr>
              <a:t>Francouzsko</a:t>
            </a: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 1 °C nárůst volební účasti od 0,05 do 0,44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10" name="Šípka nahor 9">
            <a:extLst>
              <a:ext uri="{FF2B5EF4-FFF2-40B4-BE49-F238E27FC236}">
                <a16:creationId xmlns:a16="http://schemas.microsoft.com/office/drawing/2014/main" id="{CD6392F5-966E-5341-B889-6BB257B043D0}"/>
              </a:ext>
            </a:extLst>
          </p:cNvPr>
          <p:cNvSpPr/>
          <p:nvPr/>
        </p:nvSpPr>
        <p:spPr bwMode="auto">
          <a:xfrm>
            <a:off x="3795203" y="22836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ípka nahor 10">
            <a:extLst>
              <a:ext uri="{FF2B5EF4-FFF2-40B4-BE49-F238E27FC236}">
                <a16:creationId xmlns:a16="http://schemas.microsoft.com/office/drawing/2014/main" id="{98939615-029B-D348-866B-740D9CF05879}"/>
              </a:ext>
            </a:extLst>
          </p:cNvPr>
          <p:cNvSpPr/>
          <p:nvPr/>
        </p:nvSpPr>
        <p:spPr bwMode="auto">
          <a:xfrm>
            <a:off x="7621905" y="2283601"/>
            <a:ext cx="285750" cy="38862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585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Může to být problém?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NE </a:t>
            </a:r>
          </a:p>
          <a:p>
            <a:pPr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Ide „jen“ o volební účast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Malý efekt (10 mm srážek přibližně len o 1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nižší účast)                                                            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441BDC2-3B71-3B40-9789-4546387501F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ANO</a:t>
            </a:r>
          </a:p>
          <a:p>
            <a:pPr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Volby sami o sebe těsné (aj malá změna může rozhodnut): </a:t>
            </a:r>
            <a:r>
              <a:rPr lang="cs-CZ" b="1" dirty="0">
                <a:latin typeface="Constantia" panose="02030602050306030303" pitchFamily="18" charset="0"/>
              </a:rPr>
              <a:t>Vplyv počasí na voliče stran není stejný – </a:t>
            </a:r>
            <a:r>
              <a:rPr lang="cs-CZ" dirty="0">
                <a:latin typeface="Constantia" panose="02030602050306030303" pitchFamily="18" charset="0"/>
              </a:rPr>
              <a:t>nepřímý vliv na kompozici volebních těles </a:t>
            </a:r>
            <a:endParaRPr lang="cs-CZ" b="1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endParaRPr lang="cs-CZ" b="1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Nové poznatky: počasí může ovlivnit rozhodováni voličů (Bassi 2019)</a:t>
            </a:r>
          </a:p>
        </p:txBody>
      </p:sp>
    </p:spTree>
    <p:extLst>
      <p:ext uri="{BB962C8B-B14F-4D97-AF65-F5344CB8AC3E}">
        <p14:creationId xmlns:p14="http://schemas.microsoft.com/office/powerpoint/2010/main" val="131488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605790"/>
            <a:ext cx="8064900" cy="594360"/>
          </a:xfrm>
        </p:spPr>
        <p:txBody>
          <a:bodyPr>
            <a:noAutofit/>
          </a:bodyPr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Jak zkoumat?</a:t>
            </a:r>
          </a:p>
        </p:txBody>
      </p:sp>
      <p:pic>
        <p:nvPicPr>
          <p:cNvPr id="4098" name="Picture 2" descr="Very Wet Year So Far in the Carolinas">
            <a:extLst>
              <a:ext uri="{FF2B5EF4-FFF2-40B4-BE49-F238E27FC236}">
                <a16:creationId xmlns:a16="http://schemas.microsoft.com/office/drawing/2014/main" id="{C4C450D0-F863-594D-A25C-78A9CB67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369411"/>
            <a:ext cx="3677670" cy="20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ípka doprava 1">
            <a:extLst>
              <a:ext uri="{FF2B5EF4-FFF2-40B4-BE49-F238E27FC236}">
                <a16:creationId xmlns:a16="http://schemas.microsoft.com/office/drawing/2014/main" id="{411580A5-AC28-4F43-B16D-12A2FF6A80EC}"/>
              </a:ext>
            </a:extLst>
          </p:cNvPr>
          <p:cNvSpPr/>
          <p:nvPr/>
        </p:nvSpPr>
        <p:spPr bwMode="auto">
          <a:xfrm>
            <a:off x="4177424" y="216143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10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FC447022-2660-7549-A5D5-0C297DBA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80" y="1460622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iabetes and Sun Protection - Protecting ski, feet, eyes and medication">
            <a:extLst>
              <a:ext uri="{FF2B5EF4-FFF2-40B4-BE49-F238E27FC236}">
                <a16:creationId xmlns:a16="http://schemas.microsoft.com/office/drawing/2014/main" id="{4E7661AF-D8DF-1F49-A007-489D30FF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798464"/>
            <a:ext cx="3448620" cy="2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ípka doprava 8">
            <a:extLst>
              <a:ext uri="{FF2B5EF4-FFF2-40B4-BE49-F238E27FC236}">
                <a16:creationId xmlns:a16="http://schemas.microsoft.com/office/drawing/2014/main" id="{CCD4F8CC-0FA0-704F-B321-A1F3F3700AB1}"/>
              </a:ext>
            </a:extLst>
          </p:cNvPr>
          <p:cNvSpPr/>
          <p:nvPr/>
        </p:nvSpPr>
        <p:spPr bwMode="auto">
          <a:xfrm>
            <a:off x="4179936" y="4590734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" name="Picture 4" descr="Prezidenta môže voliť viac ako 4 milióny Slovákov. Prvovoličov je 280-tisíc  | Glob.sk">
            <a:extLst>
              <a:ext uri="{FF2B5EF4-FFF2-40B4-BE49-F238E27FC236}">
                <a16:creationId xmlns:a16="http://schemas.microsoft.com/office/drawing/2014/main" id="{6BF0DB4A-8979-274E-858F-024FF209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60" y="3797360"/>
            <a:ext cx="3107070" cy="20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1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Krajské volby SR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234892"/>
            <a:ext cx="8064900" cy="5325928"/>
          </a:xfrm>
        </p:spPr>
        <p:txBody>
          <a:bodyPr/>
          <a:lstStyle/>
          <a:p>
            <a:pPr marL="54000" indent="0">
              <a:buNone/>
            </a:pPr>
            <a:endParaRPr lang="cs-CZ" u="sng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65 meteorologických stanic, 2620 obcí, 5 voleb (2001, 2005, 2009, 2013, 2017)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„Ideální podmínky“: nepovinné, druhořadé, nízká VÚ, stejné období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Snaha o: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1. </a:t>
            </a:r>
            <a:r>
              <a:rPr lang="cs-CZ" dirty="0">
                <a:latin typeface="Constantia" panose="02030602050306030303" pitchFamily="18" charset="0"/>
              </a:rPr>
              <a:t>potvrzení vlivu počasí (déšť + teplota) na volební účast v regionálních volbách 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2. </a:t>
            </a:r>
            <a:r>
              <a:rPr lang="cs-CZ" dirty="0">
                <a:latin typeface="Constantia" panose="02030602050306030303" pitchFamily="18" charset="0"/>
              </a:rPr>
              <a:t>poukázaní zvýhodnění jisté skupiny kandidátů (</a:t>
            </a:r>
            <a:r>
              <a:rPr lang="cs-CZ" dirty="0" err="1">
                <a:latin typeface="Constantia" panose="02030602050306030303" pitchFamily="18" charset="0"/>
              </a:rPr>
              <a:t>incumbenti</a:t>
            </a:r>
            <a:r>
              <a:rPr lang="cs-CZ" dirty="0">
                <a:latin typeface="Constantia" panose="02030602050306030303" pitchFamily="18" charset="0"/>
              </a:rPr>
              <a:t>) vlivem deště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0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A765CC2-FBC6-0D4A-89D6-2B210B88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0" y="2517569"/>
            <a:ext cx="7465677" cy="419792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B5C7B04-699E-F249-99FA-EC2E134C2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37" y="222514"/>
            <a:ext cx="7152740" cy="27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34975FE-083B-E949-9AB4-777F661F6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A8E1DE8-71E6-8347-AC4A-022A0C41D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8"/>
            <a:ext cx="5390782" cy="34988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F98B381-E59B-CB45-9E7A-2B868100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93" y="3429000"/>
            <a:ext cx="5221689" cy="3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9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Krajské volby SR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Výsledky: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b="1" dirty="0">
                <a:latin typeface="Constantia" panose="02030602050306030303" pitchFamily="18" charset="0"/>
              </a:rPr>
              <a:t>1. </a:t>
            </a:r>
            <a:r>
              <a:rPr lang="cs-CZ" dirty="0">
                <a:latin typeface="Constantia" panose="02030602050306030303" pitchFamily="18" charset="0"/>
              </a:rPr>
              <a:t>Déšť, který padal ve volební den v okolí obce ve všeobecnosti snižoval volební účast v obci (0,092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na 1 mm deště)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b="1" dirty="0">
                <a:latin typeface="Constantia" panose="02030602050306030303" pitchFamily="18" charset="0"/>
              </a:rPr>
              <a:t>2. </a:t>
            </a:r>
            <a:r>
              <a:rPr lang="cs-CZ" dirty="0">
                <a:latin typeface="Constantia" panose="02030602050306030303" pitchFamily="18" charset="0"/>
              </a:rPr>
              <a:t>Zvyšující se průměrná teplota vzduchu snižovala volební účast (o 0,591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 s každým stupněm Celzia) (opačně jak se čekalo) 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r>
              <a:rPr lang="cs-CZ" sz="1500" b="1" dirty="0">
                <a:latin typeface="Constantia" panose="02030602050306030303" pitchFamily="18" charset="0"/>
              </a:rPr>
              <a:t>(3. </a:t>
            </a:r>
            <a:r>
              <a:rPr lang="cs-CZ" sz="1500" dirty="0">
                <a:latin typeface="Constantia" panose="02030602050306030303" pitchFamily="18" charset="0"/>
              </a:rPr>
              <a:t>Obhájci mandátu (předseda VÚC) získávali vyšší podíl hlasů víc při nižších srážkách a zvyšující se teplotě (opačně jak se čekalo))</a:t>
            </a:r>
          </a:p>
          <a:p>
            <a:pPr marL="54000" indent="0" algn="ctr">
              <a:buNone/>
            </a:pPr>
            <a:r>
              <a:rPr lang="cs-CZ" dirty="0">
                <a:latin typeface="Constantia" panose="02030602050306030303" pitchFamily="18" charset="0"/>
              </a:rPr>
              <a:t>?</a:t>
            </a:r>
          </a:p>
          <a:p>
            <a:pPr marL="54000" indent="0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Pro “lepší“ účast by u slovenských krajských voleb nemělo moc pršet ani být moc teplo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Déšť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EF4DC1-DC1C-ECE3-823A-AB642317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" y="1829775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8F8E9A9-470D-A5AF-B3B0-9ECC6E61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829775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71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8EE26C-9F73-6CD5-4B1A-03C82FCB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934606"/>
            <a:ext cx="4432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ED0588F-95FF-E24D-1095-EB085882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9" y="1934606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1E2148AA-5FFE-696A-F0AB-F9EFAE802665}"/>
              </a:ext>
            </a:extLst>
          </p:cNvPr>
          <p:cNvSpPr txBox="1">
            <a:spLocks/>
          </p:cNvSpPr>
          <p:nvPr/>
        </p:nvSpPr>
        <p:spPr>
          <a:xfrm>
            <a:off x="539100" y="520426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Teplota</a:t>
            </a:r>
          </a:p>
        </p:txBody>
      </p:sp>
    </p:spTree>
    <p:extLst>
      <p:ext uri="{BB962C8B-B14F-4D97-AF65-F5344CB8AC3E}">
        <p14:creationId xmlns:p14="http://schemas.microsoft.com/office/powerpoint/2010/main" val="19969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AAAC2EE-CB88-6842-AA33-F6FC116A6F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pic>
        <p:nvPicPr>
          <p:cNvPr id="4" name="Obrázek 6" descr="Obsah obrázku osoba, vsedě, žena, fotka&#10;&#10;Popis byl vytvořen automaticky">
            <a:extLst>
              <a:ext uri="{FF2B5EF4-FFF2-40B4-BE49-F238E27FC236}">
                <a16:creationId xmlns:a16="http://schemas.microsoft.com/office/drawing/2014/main" id="{FAD5E6EC-E992-4044-87D6-980195CBD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37" y="378000"/>
            <a:ext cx="5459824" cy="5702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9967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k-SK" dirty="0">
              <a:latin typeface="Constantia" panose="02030602050306030303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8DEB89-B9CD-76BF-4F05-5655B213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8" y="1964690"/>
            <a:ext cx="43180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B0CDDA2-DA78-AF16-1136-03313E16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44" y="1964690"/>
            <a:ext cx="42418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8E749CF8-0D83-03FF-F12C-C6D63D15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Jiné možnosti zkoumání - Mračnost</a:t>
            </a:r>
          </a:p>
        </p:txBody>
      </p:sp>
    </p:spTree>
    <p:extLst>
      <p:ext uri="{BB962C8B-B14F-4D97-AF65-F5344CB8AC3E}">
        <p14:creationId xmlns:p14="http://schemas.microsoft.com/office/powerpoint/2010/main" val="1731251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83090"/>
            <a:ext cx="8064900" cy="186318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Řešení?</a:t>
            </a:r>
          </a:p>
        </p:txBody>
      </p:sp>
    </p:spTree>
    <p:extLst>
      <p:ext uri="{BB962C8B-B14F-4D97-AF65-F5344CB8AC3E}">
        <p14:creationId xmlns:p14="http://schemas.microsoft.com/office/powerpoint/2010/main" val="103158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203212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2. Přírodní katastrofy</a:t>
            </a:r>
          </a:p>
        </p:txBody>
      </p:sp>
    </p:spTree>
    <p:extLst>
      <p:ext uri="{BB962C8B-B14F-4D97-AF65-F5344CB8AC3E}">
        <p14:creationId xmlns:p14="http://schemas.microsoft.com/office/powerpoint/2010/main" val="117625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6" name="Obrázok 5" descr="Obrázok, na ktorom je text, vonkajšie, zamračené&#10;&#10;Automaticky generovaný popis">
            <a:extLst>
              <a:ext uri="{FF2B5EF4-FFF2-40B4-BE49-F238E27FC236}">
                <a16:creationId xmlns:a16="http://schemas.microsoft.com/office/drawing/2014/main" id="{EC920317-180C-5893-5BDF-7DFE221EC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7" y="158496"/>
            <a:ext cx="4369989" cy="6541008"/>
          </a:xfrm>
          <a:prstGeom prst="rect">
            <a:avLst/>
          </a:prstGeom>
        </p:spPr>
      </p:pic>
      <p:pic>
        <p:nvPicPr>
          <p:cNvPr id="7" name="Picture 2" descr="Silnější než samotné tornádo.“ Moravu pustošily i savé víry, říká odborník  - Seznam Zprávy">
            <a:extLst>
              <a:ext uri="{FF2B5EF4-FFF2-40B4-BE49-F238E27FC236}">
                <a16:creationId xmlns:a16="http://schemas.microsoft.com/office/drawing/2014/main" id="{F2FE0F7B-D123-559B-42A7-E36DB019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6" y="2179320"/>
            <a:ext cx="4123605" cy="2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66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4" name="Picture 1" descr="page61image37038448">
            <a:extLst>
              <a:ext uri="{FF2B5EF4-FFF2-40B4-BE49-F238E27FC236}">
                <a16:creationId xmlns:a16="http://schemas.microsoft.com/office/drawing/2014/main" id="{AD26421C-36F6-1FB6-90BD-3014992A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280416"/>
            <a:ext cx="5253563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ge62image37081776">
            <a:extLst>
              <a:ext uri="{FF2B5EF4-FFF2-40B4-BE49-F238E27FC236}">
                <a16:creationId xmlns:a16="http://schemas.microsoft.com/office/drawing/2014/main" id="{4CC23EA6-842E-065E-FE3E-4ACF62079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771900"/>
            <a:ext cx="5753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1026" name="Picture 2" descr="Veľká voda naďalej trápi Slovensko, dvaja ľudia sú nezvestní - Domáce -  Správy - Pravda">
            <a:extLst>
              <a:ext uri="{FF2B5EF4-FFF2-40B4-BE49-F238E27FC236}">
                <a16:creationId xmlns:a16="http://schemas.microsoft.com/office/drawing/2014/main" id="{EE3216A0-A6FE-0229-44F2-A650661B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144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95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378000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Volební účast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030014"/>
            <a:ext cx="8064900" cy="53075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Argument racionální volby – zvýšené náklady (víc jako déšť) -&gt; </a:t>
            </a:r>
            <a:r>
              <a:rPr lang="cs-CZ" u="sng" dirty="0">
                <a:latin typeface="Constantia" panose="02030602050306030303" pitchFamily="18" charset="0"/>
              </a:rPr>
              <a:t>nevolení</a:t>
            </a:r>
          </a:p>
          <a:p>
            <a:pPr marL="54000" indent="0" algn="ctr">
              <a:buNone/>
            </a:pPr>
            <a:r>
              <a:rPr lang="cs-CZ" dirty="0">
                <a:latin typeface="Constantia" panose="02030602050306030303" pitchFamily="18" charset="0"/>
              </a:rPr>
              <a:t>ALE</a:t>
            </a:r>
          </a:p>
          <a:p>
            <a:pPr marL="54000" indent="0" algn="ctr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Motivační aspekt? – chci vyjádřit názor na řešení krize -&gt; </a:t>
            </a:r>
            <a:r>
              <a:rPr lang="cs-CZ" u="sng" dirty="0">
                <a:latin typeface="Constantia" panose="02030602050306030303" pitchFamily="18" charset="0"/>
              </a:rPr>
              <a:t>volení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Rozličné výsledky:</a:t>
            </a:r>
          </a:p>
          <a:p>
            <a:pPr marL="54000" indent="0" algn="just">
              <a:buNone/>
            </a:pPr>
            <a:r>
              <a:rPr lang="cs-CZ" dirty="0">
                <a:latin typeface="Constantia" panose="02030602050306030303" pitchFamily="18" charset="0"/>
              </a:rPr>
              <a:t>- Bez efektu - </a:t>
            </a:r>
            <a:r>
              <a:rPr lang="cs-CZ" dirty="0" err="1">
                <a:latin typeface="Constantia" panose="02030602050306030303" pitchFamily="18" charset="0"/>
              </a:rPr>
              <a:t>Bodet</a:t>
            </a:r>
            <a:r>
              <a:rPr lang="cs-CZ" dirty="0">
                <a:latin typeface="Constantia" panose="02030602050306030303" pitchFamily="18" charset="0"/>
              </a:rPr>
              <a:t>, Thomas a </a:t>
            </a:r>
            <a:r>
              <a:rPr lang="cs-CZ" dirty="0" err="1">
                <a:latin typeface="Constantia" panose="02030602050306030303" pitchFamily="18" charset="0"/>
              </a:rPr>
              <a:t>Tessier</a:t>
            </a:r>
            <a:r>
              <a:rPr lang="cs-CZ" dirty="0">
                <a:latin typeface="Constantia" panose="02030602050306030303" pitchFamily="18" charset="0"/>
              </a:rPr>
              <a:t> 2016, </a:t>
            </a:r>
            <a:r>
              <a:rPr lang="cs-CZ" dirty="0" err="1">
                <a:latin typeface="Constantia" panose="02030602050306030303" pitchFamily="18" charset="0"/>
              </a:rPr>
              <a:t>Lasala</a:t>
            </a:r>
            <a:r>
              <a:rPr lang="cs-CZ" dirty="0">
                <a:latin typeface="Constantia" panose="02030602050306030303" pitchFamily="18" charset="0"/>
              </a:rPr>
              <a:t>-Blanco et al. 2017 </a:t>
            </a:r>
          </a:p>
          <a:p>
            <a:pPr algn="just"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Negativní efekt – </a:t>
            </a:r>
            <a:r>
              <a:rPr lang="cs-CZ" dirty="0" err="1">
                <a:latin typeface="Constantia" panose="02030602050306030303" pitchFamily="18" charset="0"/>
              </a:rPr>
              <a:t>Sinclair</a:t>
            </a:r>
            <a:r>
              <a:rPr lang="cs-CZ" dirty="0">
                <a:latin typeface="Constantia" panose="02030602050306030303" pitchFamily="18" charset="0"/>
              </a:rPr>
              <a:t> et al. 2011 (ALE víc zasáhnuté oblasti vyšší účast),</a:t>
            </a:r>
          </a:p>
          <a:p>
            <a:pPr algn="just"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Pozitivní efekt – Fair et al. 2017 </a:t>
            </a:r>
          </a:p>
          <a:p>
            <a:pPr algn="just">
              <a:buFontTx/>
              <a:buChar char="-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Rozdíl při řešení volební účasti při „běžném“ počasí a přírodní katastrofě</a:t>
            </a: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5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12" name="Obrázok 11" descr="Obrázok, na ktorom je mapa&#10;&#10;Automaticky generovaný popis">
            <a:extLst>
              <a:ext uri="{FF2B5EF4-FFF2-40B4-BE49-F238E27FC236}">
                <a16:creationId xmlns:a16="http://schemas.microsoft.com/office/drawing/2014/main" id="{B4CF67EE-7726-68FE-A8CD-46AB2C245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61" y="0"/>
            <a:ext cx="5229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5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accent1"/>
                </a:solidFill>
                <a:latin typeface="Garamond" panose="02020404030301010803" pitchFamily="18" charset="0"/>
              </a:rPr>
              <a:t>Volebná účasť</a:t>
            </a:r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7843BCFC-7FA2-382E-67C7-2B291F78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83" y="0"/>
            <a:ext cx="529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7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sk-SK" dirty="0">
                <a:solidFill>
                  <a:schemeClr val="accent1"/>
                </a:solidFill>
                <a:latin typeface="Garamond" panose="02020404030301010803" pitchFamily="18" charset="0"/>
              </a:rPr>
              <a:t>Volebná účasť</a:t>
            </a:r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B4B74D69-D7F9-E65E-F085-9458F3652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71" y="0"/>
            <a:ext cx="38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34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Počasí a lidé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Úvahy o vplyve počasí od nepaměti – Hippokrates, </a:t>
            </a:r>
            <a:r>
              <a:rPr lang="cs-CZ" dirty="0" err="1">
                <a:latin typeface="Constantia" panose="02030602050306030303" pitchFamily="18" charset="0"/>
              </a:rPr>
              <a:t>Montesquieu</a:t>
            </a: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Vztah </a:t>
            </a:r>
            <a:r>
              <a:rPr lang="cs-CZ" b="1" dirty="0" err="1">
                <a:latin typeface="Constantia" panose="02030602050306030303" pitchFamily="18" charset="0"/>
              </a:rPr>
              <a:t>klímy</a:t>
            </a:r>
            <a:r>
              <a:rPr lang="cs-CZ" dirty="0">
                <a:latin typeface="Constantia" panose="02030602050306030303" pitchFamily="18" charset="0"/>
              </a:rPr>
              <a:t> a osobnosti, inteligence, plodnosti, tónu hlasu,...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Počasí</a:t>
            </a:r>
            <a:r>
              <a:rPr lang="cs-CZ" dirty="0">
                <a:latin typeface="Constantia" panose="02030602050306030303" pitchFamily="18" charset="0"/>
              </a:rPr>
              <a:t> a chování člověka: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Nálada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Kognitivní styl myšlení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Agresivita, kriminalita 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Nakupováni (deštníky, burza) 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Nezištná pomoc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Hodnocení jiného pohlaví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88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20426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Vliv na výsledky stran a kandidátů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71576"/>
            <a:ext cx="8064900" cy="516599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Oblast tzv. retrospektivní zodpovědnosti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Dva pohledy na voličské chápaní zodpovědnosti politiků:</a:t>
            </a:r>
          </a:p>
          <a:p>
            <a:pPr marL="54000" indent="0" algn="just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dirty="0">
                <a:latin typeface="Constantia" panose="02030602050306030303" pitchFamily="18" charset="0"/>
              </a:rPr>
              <a:t>Volič je iracionálny/ignorantský - žraloci, </a:t>
            </a:r>
            <a:r>
              <a:rPr lang="cs-CZ" dirty="0" err="1">
                <a:latin typeface="Constantia" panose="02030602050306030303" pitchFamily="18" charset="0"/>
              </a:rPr>
              <a:t>sportové</a:t>
            </a:r>
            <a:r>
              <a:rPr lang="cs-CZ" dirty="0">
                <a:latin typeface="Constantia" panose="02030602050306030303" pitchFamily="18" charset="0"/>
              </a:rPr>
              <a:t> zápasy...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dirty="0">
                <a:latin typeface="Constantia" panose="02030602050306030303" pitchFamily="18" charset="0"/>
              </a:rPr>
              <a:t>Volič je racionálny - retrospektivně hodnotí výkon politika</a:t>
            </a:r>
          </a:p>
          <a:p>
            <a:pPr algn="just">
              <a:buFontTx/>
              <a:buChar char="-"/>
            </a:pPr>
            <a:r>
              <a:rPr lang="cs-CZ" sz="1500" dirty="0">
                <a:latin typeface="Constantia" panose="02030602050306030303" pitchFamily="18" charset="0"/>
              </a:rPr>
              <a:t>přírodní katastrofy v skutečnosti můžou poskytnout informaci o vládní připravenosti a jejich schopnostech, výkon subjektu, který je za řešení krize zodpovědný</a:t>
            </a:r>
          </a:p>
          <a:p>
            <a:pPr algn="just">
              <a:buFontTx/>
              <a:buChar char="-"/>
            </a:pPr>
            <a:r>
              <a:rPr lang="cs-CZ" sz="1500" dirty="0">
                <a:latin typeface="Constantia" panose="02030602050306030303" pitchFamily="18" charset="0"/>
              </a:rPr>
              <a:t>nejde o iracionalitu, ale o reflektování politické (ne)kompetence</a:t>
            </a:r>
          </a:p>
          <a:p>
            <a:pPr marL="54000" indent="0" algn="just">
              <a:buNone/>
            </a:pPr>
            <a:r>
              <a:rPr lang="cs-CZ" sz="1500" dirty="0">
                <a:latin typeface="Constantia" panose="02030602050306030303" pitchFamily="18" charset="0"/>
              </a:rPr>
              <a:t>+ vděčnost? + klientelismus? </a:t>
            </a:r>
          </a:p>
          <a:p>
            <a:pPr algn="just">
              <a:buFontTx/>
              <a:buChar char="-"/>
            </a:pPr>
            <a:endParaRPr lang="cs-CZ" sz="15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cs-CZ" sz="1500" u="sng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cs-CZ" sz="1500" u="sng" dirty="0">
                <a:latin typeface="Constantia" panose="02030602050306030303" pitchFamily="18" charset="0"/>
              </a:rPr>
              <a:t>Metodologicky</a:t>
            </a:r>
            <a:r>
              <a:rPr lang="cs-CZ" sz="1500" dirty="0">
                <a:latin typeface="Constantia" panose="02030602050306030303" pitchFamily="18" charset="0"/>
              </a:rPr>
              <a:t> – lepší na zkoumání vlivu </a:t>
            </a:r>
            <a:r>
              <a:rPr lang="cs-CZ" sz="1500" dirty="0" err="1">
                <a:latin typeface="Constantia" panose="02030602050306030303" pitchFamily="18" charset="0"/>
              </a:rPr>
              <a:t>government</a:t>
            </a:r>
            <a:r>
              <a:rPr lang="cs-CZ" sz="1500" dirty="0">
                <a:latin typeface="Constantia" panose="02030602050306030303" pitchFamily="18" charset="0"/>
              </a:rPr>
              <a:t> </a:t>
            </a:r>
            <a:r>
              <a:rPr lang="cs-CZ" sz="1500" dirty="0" err="1">
                <a:latin typeface="Constantia" panose="02030602050306030303" pitchFamily="18" charset="0"/>
              </a:rPr>
              <a:t>spending</a:t>
            </a:r>
            <a:r>
              <a:rPr lang="cs-CZ" sz="1500" dirty="0">
                <a:latin typeface="Constantia" panose="02030602050306030303" pitchFamily="18" charset="0"/>
              </a:rPr>
              <a:t> (</a:t>
            </a:r>
            <a:r>
              <a:rPr lang="cs-CZ" sz="1500" dirty="0" err="1">
                <a:latin typeface="Constantia" panose="02030602050306030303" pitchFamily="18" charset="0"/>
              </a:rPr>
              <a:t>incumbenta</a:t>
            </a:r>
            <a:r>
              <a:rPr lang="cs-CZ" sz="1500" dirty="0">
                <a:latin typeface="Constantia" panose="02030602050306030303" pitchFamily="18" charset="0"/>
              </a:rPr>
              <a:t>) na volební výsledek (jako všeobecné ekonomické reformy)</a:t>
            </a:r>
          </a:p>
          <a:p>
            <a:pPr marL="54000" indent="0" algn="just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Tx/>
              <a:buChar char="-"/>
            </a:pPr>
            <a:endParaRPr lang="cs-CZ" sz="1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52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Může přírodní neštěstí pomoct politikovi při znovuzvolení?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692166"/>
            <a:ext cx="8064900" cy="4645408"/>
          </a:xfrm>
        </p:spPr>
        <p:txBody>
          <a:bodyPr/>
          <a:lstStyle/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NIE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Abney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Hill</a:t>
            </a:r>
            <a:r>
              <a:rPr lang="cs-CZ" dirty="0">
                <a:latin typeface="Constantia" panose="02030602050306030303" pitchFamily="18" charset="0"/>
              </a:rPr>
              <a:t> (1966), hurikán Betsy a starostové v </a:t>
            </a:r>
            <a:r>
              <a:rPr lang="cs-CZ" dirty="0" err="1">
                <a:latin typeface="Constantia" panose="02030602050306030303" pitchFamily="18" charset="0"/>
              </a:rPr>
              <a:t>Louisiane</a:t>
            </a:r>
            <a:r>
              <a:rPr lang="cs-CZ" dirty="0">
                <a:latin typeface="Constantia" panose="02030602050306030303" pitchFamily="18" charset="0"/>
              </a:rPr>
              <a:t>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Bodet</a:t>
            </a:r>
            <a:r>
              <a:rPr lang="cs-CZ" dirty="0">
                <a:latin typeface="Constantia" panose="02030602050306030303" pitchFamily="18" charset="0"/>
              </a:rPr>
              <a:t> et al. (2016), povodeň v Calgary a starostové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Cole et al. (2012), deště v Indii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b="1" dirty="0">
                <a:latin typeface="Constantia" panose="02030602050306030303" pitchFamily="18" charset="0"/>
              </a:rPr>
              <a:t>ÁNO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Masiero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Santarrosa</a:t>
            </a:r>
            <a:r>
              <a:rPr lang="cs-CZ" dirty="0">
                <a:latin typeface="Constantia" panose="02030602050306030303" pitchFamily="18" charset="0"/>
              </a:rPr>
              <a:t> (2021), zemětřesení v Itálii a starostové </a:t>
            </a:r>
            <a:br>
              <a:rPr lang="cs-CZ" dirty="0">
                <a:latin typeface="Constantia" panose="02030602050306030303" pitchFamily="18" charset="0"/>
              </a:rPr>
            </a:br>
            <a:r>
              <a:rPr lang="cs-CZ" dirty="0">
                <a:latin typeface="Constantia" panose="02030602050306030303" pitchFamily="18" charset="0"/>
              </a:rPr>
              <a:t>(5 </a:t>
            </a:r>
            <a:r>
              <a:rPr lang="cs-CZ" dirty="0" err="1">
                <a:latin typeface="Constantia" panose="02030602050306030303" pitchFamily="18" charset="0"/>
              </a:rPr>
              <a:t>p.b</a:t>
            </a:r>
            <a:r>
              <a:rPr lang="cs-CZ" dirty="0">
                <a:latin typeface="Constantia" panose="02030602050306030303" pitchFamily="18" charset="0"/>
              </a:rPr>
              <a:t>.)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Bechtel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Hainmueller</a:t>
            </a:r>
            <a:r>
              <a:rPr lang="cs-CZ" dirty="0">
                <a:latin typeface="Constantia" panose="02030602050306030303" pitchFamily="18" charset="0"/>
              </a:rPr>
              <a:t> (2011), povodeň v Německu a SPD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Gallego</a:t>
            </a:r>
            <a:r>
              <a:rPr lang="cs-CZ" dirty="0">
                <a:latin typeface="Constantia" panose="02030602050306030303" pitchFamily="18" charset="0"/>
              </a:rPr>
              <a:t> (2018), povodeň v Kolumbii a lokální volby</a:t>
            </a:r>
          </a:p>
          <a:p>
            <a:pPr marL="54000" indent="0" algn="just">
              <a:buNone/>
            </a:pPr>
            <a:r>
              <a:rPr lang="cs-CZ" dirty="0">
                <a:latin typeface="Constantia" panose="02030602050306030303" pitchFamily="18" charset="0"/>
              </a:rPr>
              <a:t>+ další -&gt; převládá ÁNO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07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Podmínky efektu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987972"/>
            <a:ext cx="8064900" cy="534960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Hlavní vládni </a:t>
            </a:r>
            <a:r>
              <a:rPr lang="cs-CZ" dirty="0" err="1">
                <a:latin typeface="Constantia" panose="02030602050306030303" pitchFamily="18" charset="0"/>
              </a:rPr>
              <a:t>incumbenti</a:t>
            </a:r>
            <a:r>
              <a:rPr lang="cs-CZ" dirty="0">
                <a:latin typeface="Constantia" panose="02030602050306030303" pitchFamily="18" charset="0"/>
              </a:rPr>
              <a:t> (</a:t>
            </a:r>
            <a:r>
              <a:rPr lang="cs-CZ" dirty="0" err="1">
                <a:latin typeface="Constantia" panose="02030602050306030303" pitchFamily="18" charset="0"/>
              </a:rPr>
              <a:t>Blankenship</a:t>
            </a:r>
            <a:r>
              <a:rPr lang="cs-CZ" dirty="0">
                <a:latin typeface="Constantia" panose="02030602050306030303" pitchFamily="18" charset="0"/>
              </a:rPr>
              <a:t> et al. 2021)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 roku voleb výhodnější (Cole et al. 2012)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Bližší při volbách -&gt; zneužívaní (</a:t>
            </a:r>
            <a:r>
              <a:rPr lang="cs-CZ" dirty="0" err="1">
                <a:latin typeface="Constantia" panose="02030602050306030303" pitchFamily="18" charset="0"/>
              </a:rPr>
              <a:t>Wang</a:t>
            </a:r>
            <a:r>
              <a:rPr lang="cs-CZ" dirty="0">
                <a:latin typeface="Constantia" panose="02030602050306030303" pitchFamily="18" charset="0"/>
              </a:rPr>
              <a:t> 2020)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Levicové a nacionalistické strany alokují víc $ (</a:t>
            </a:r>
            <a:r>
              <a:rPr lang="cs-CZ" dirty="0" err="1">
                <a:latin typeface="Constantia" panose="02030602050306030303" pitchFamily="18" charset="0"/>
              </a:rPr>
              <a:t>Klomp</a:t>
            </a:r>
            <a:r>
              <a:rPr lang="cs-CZ" dirty="0">
                <a:latin typeface="Constantia" panose="02030602050306030303" pitchFamily="18" charset="0"/>
              </a:rPr>
              <a:t> 2020)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Odškodnění lépe než prevence (</a:t>
            </a:r>
            <a:r>
              <a:rPr lang="cs-CZ" dirty="0" err="1">
                <a:latin typeface="Constantia" panose="02030602050306030303" pitchFamily="18" charset="0"/>
              </a:rPr>
              <a:t>Gallego</a:t>
            </a:r>
            <a:r>
              <a:rPr lang="cs-CZ" dirty="0">
                <a:latin typeface="Constantia" panose="02030602050306030303" pitchFamily="18" charset="0"/>
              </a:rPr>
              <a:t> 2018)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Odměna trvá déle (25 % původní odměny v dalších volbách) (</a:t>
            </a:r>
            <a:r>
              <a:rPr lang="cs-CZ" dirty="0" err="1">
                <a:latin typeface="Constantia" panose="02030602050306030303" pitchFamily="18" charset="0"/>
              </a:rPr>
              <a:t>Bechtel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Hainmueller</a:t>
            </a:r>
            <a:r>
              <a:rPr lang="cs-CZ" dirty="0">
                <a:latin typeface="Constantia" panose="02030602050306030303" pitchFamily="18" charset="0"/>
              </a:rPr>
              <a:t> 2011)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Silnější efekt v méně demokraticky etablovaných krajinách (</a:t>
            </a:r>
            <a:r>
              <a:rPr lang="cs-CZ" dirty="0" err="1">
                <a:latin typeface="Constantia" panose="02030602050306030303" pitchFamily="18" charset="0"/>
              </a:rPr>
              <a:t>Neugart</a:t>
            </a:r>
            <a:r>
              <a:rPr lang="cs-CZ" dirty="0">
                <a:latin typeface="Constantia" panose="02030602050306030303" pitchFamily="18" charset="0"/>
              </a:rPr>
              <a:t> a Rode 2021)</a:t>
            </a:r>
          </a:p>
        </p:txBody>
      </p:sp>
    </p:spTree>
    <p:extLst>
      <p:ext uri="{BB962C8B-B14F-4D97-AF65-F5344CB8AC3E}">
        <p14:creationId xmlns:p14="http://schemas.microsoft.com/office/powerpoint/2010/main" val="585731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83090"/>
            <a:ext cx="8064900" cy="186318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  <a:latin typeface="Garamond" panose="02020404030301010803" pitchFamily="18" charset="0"/>
              </a:rPr>
              <a:t>Řešení?</a:t>
            </a:r>
          </a:p>
        </p:txBody>
      </p:sp>
    </p:spTree>
    <p:extLst>
      <p:ext uri="{BB962C8B-B14F-4D97-AF65-F5344CB8AC3E}">
        <p14:creationId xmlns:p14="http://schemas.microsoft.com/office/powerpoint/2010/main" val="1215505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520426"/>
            <a:ext cx="8064900" cy="135057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Shrnutí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74702"/>
            <a:ext cx="8064900" cy="534960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Počasí zdánlivě </a:t>
            </a:r>
            <a:r>
              <a:rPr lang="cs-CZ" b="1" dirty="0">
                <a:latin typeface="Constantia" panose="02030602050306030303" pitchFamily="18" charset="0"/>
              </a:rPr>
              <a:t>irelevantní</a:t>
            </a:r>
            <a:r>
              <a:rPr lang="cs-CZ" dirty="0">
                <a:latin typeface="Constantia" panose="02030602050306030303" pitchFamily="18" charset="0"/>
              </a:rPr>
              <a:t> faktor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Často „dobré“ </a:t>
            </a:r>
            <a:r>
              <a:rPr lang="cs-CZ" b="1" dirty="0">
                <a:latin typeface="Constantia" panose="02030602050306030303" pitchFamily="18" charset="0"/>
              </a:rPr>
              <a:t>metodologické</a:t>
            </a:r>
            <a:r>
              <a:rPr lang="cs-CZ" dirty="0">
                <a:latin typeface="Constantia" panose="02030602050306030303" pitchFamily="18" charset="0"/>
              </a:rPr>
              <a:t> zázemí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Důležitá role </a:t>
            </a:r>
            <a:r>
              <a:rPr lang="cs-CZ" b="1" dirty="0">
                <a:latin typeface="Constantia" panose="02030602050306030303" pitchFamily="18" charset="0"/>
              </a:rPr>
              <a:t>kontextu</a:t>
            </a:r>
            <a:r>
              <a:rPr lang="cs-CZ" dirty="0">
                <a:latin typeface="Constantia" panose="02030602050306030303" pitchFamily="18" charset="0"/>
              </a:rPr>
              <a:t> -&gt; často protichůdné závěry výzkumů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Zájem</a:t>
            </a:r>
            <a:r>
              <a:rPr lang="cs-CZ" dirty="0">
                <a:latin typeface="Constantia" panose="02030602050306030303" pitchFamily="18" charset="0"/>
              </a:rPr>
              <a:t> médií o počasí, narůstající zájem o problematiku </a:t>
            </a:r>
            <a:r>
              <a:rPr lang="cs-CZ" dirty="0" err="1">
                <a:latin typeface="Constantia" panose="02030602050306030303" pitchFamily="18" charset="0"/>
              </a:rPr>
              <a:t>klimatickej</a:t>
            </a:r>
            <a:r>
              <a:rPr lang="cs-CZ" dirty="0">
                <a:latin typeface="Constantia" panose="02030602050306030303" pitchFamily="18" charset="0"/>
              </a:rPr>
              <a:t> změny a extrémních projevů počasí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Může vplývat v:</a:t>
            </a:r>
          </a:p>
          <a:p>
            <a:pPr marL="511200" indent="-457200" algn="just">
              <a:buAutoNum type="arabicParenR"/>
            </a:pPr>
            <a:r>
              <a:rPr lang="cs-CZ" b="1" dirty="0">
                <a:latin typeface="Constantia" panose="02030602050306030303" pitchFamily="18" charset="0"/>
              </a:rPr>
              <a:t>Den voleb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cs-CZ" b="1" dirty="0">
                <a:latin typeface="Constantia" panose="02030602050306030303" pitchFamily="18" charset="0"/>
              </a:rPr>
              <a:t>Před volbami </a:t>
            </a:r>
            <a:r>
              <a:rPr lang="cs-CZ" dirty="0">
                <a:latin typeface="Constantia" panose="02030602050306030303" pitchFamily="18" charset="0"/>
              </a:rPr>
              <a:t>– přírodní katastrofy</a:t>
            </a: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endParaRPr lang="cs-CZ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3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1026" name="Picture 2" descr="Sure blame the &quot;Weather&quot; - Dr Evil meme | Meme Generator">
            <a:extLst>
              <a:ext uri="{FF2B5EF4-FFF2-40B4-BE49-F238E27FC236}">
                <a16:creationId xmlns:a16="http://schemas.microsoft.com/office/drawing/2014/main" id="{1A385FD0-08FB-2245-82B3-0DEA2FF10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33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20" y="479970"/>
            <a:ext cx="8064900" cy="451576"/>
          </a:xfr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  <a:latin typeface="Garamond" panose="02020404030301010803" pitchFamily="18" charset="0"/>
              </a:rPr>
              <a:t>Literatura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271752"/>
            <a:ext cx="8064900" cy="5220128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Arnold, Felix a </a:t>
            </a:r>
            <a:r>
              <a:rPr lang="sk-SK" sz="1000" dirty="0" err="1">
                <a:latin typeface="Garamond" panose="02020404030301010803" pitchFamily="18" charset="0"/>
              </a:rPr>
              <a:t>Ronny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Freier</a:t>
            </a:r>
            <a:r>
              <a:rPr lang="sk-SK" sz="1000" dirty="0">
                <a:latin typeface="Garamond" panose="02020404030301010803" pitchFamily="18" charset="0"/>
              </a:rPr>
              <a:t>. 2016. „</a:t>
            </a:r>
            <a:r>
              <a:rPr lang="sk-SK" sz="1000" dirty="0" err="1">
                <a:latin typeface="Garamond" panose="02020404030301010803" pitchFamily="18" charset="0"/>
              </a:rPr>
              <a:t>Only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Conservatives</a:t>
            </a:r>
            <a:r>
              <a:rPr lang="sk-SK" sz="1000" dirty="0">
                <a:latin typeface="Garamond" panose="02020404030301010803" pitchFamily="18" charset="0"/>
              </a:rPr>
              <a:t> are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German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Local</a:t>
            </a:r>
            <a:r>
              <a:rPr lang="sk-SK" sz="1000" dirty="0">
                <a:latin typeface="Garamond" panose="02020404030301010803" pitchFamily="18" charset="0"/>
              </a:rPr>
              <a:t> and State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.” </a:t>
            </a:r>
            <a:r>
              <a:rPr lang="sk-SK" sz="1000" i="1" dirty="0" err="1">
                <a:latin typeface="Garamond" panose="02020404030301010803" pitchFamily="18" charset="0"/>
              </a:rPr>
              <a:t>Electoral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Studies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41, č. 1 (Marec): 216–221.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Artés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Joaquín</a:t>
            </a:r>
            <a:r>
              <a:rPr lang="sk-SK" sz="1000" dirty="0">
                <a:latin typeface="Garamond" panose="02020404030301010803" pitchFamily="18" charset="0"/>
              </a:rPr>
              <a:t>. 2014. „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 in Spain: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Partisan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Spanish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.” </a:t>
            </a:r>
            <a:r>
              <a:rPr lang="sk-SK" sz="1000" i="1" dirty="0" err="1">
                <a:latin typeface="Garamond" panose="02020404030301010803" pitchFamily="18" charset="0"/>
              </a:rPr>
              <a:t>European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Economy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34, č. 1 (</a:t>
            </a:r>
            <a:r>
              <a:rPr lang="sk-SK" sz="1000" dirty="0" err="1">
                <a:latin typeface="Garamond" panose="02020404030301010803" pitchFamily="18" charset="0"/>
              </a:rPr>
              <a:t>Jún</a:t>
            </a:r>
            <a:r>
              <a:rPr lang="sk-SK" sz="1000" dirty="0">
                <a:latin typeface="Garamond" panose="02020404030301010803" pitchFamily="18" charset="0"/>
              </a:rPr>
              <a:t>): 126–141.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Bassi</a:t>
            </a:r>
            <a:r>
              <a:rPr lang="sk-SK" sz="1000" dirty="0">
                <a:latin typeface="Garamond" panose="02020404030301010803" pitchFamily="18" charset="0"/>
              </a:rPr>
              <a:t>, Anna. 2019. „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Risk,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Experimental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Analysis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on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Choice</a:t>
            </a:r>
            <a:r>
              <a:rPr lang="sk-SK" sz="1000" dirty="0">
                <a:latin typeface="Garamond" panose="02020404030301010803" pitchFamily="18" charset="0"/>
              </a:rPr>
              <a:t>.“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Experimental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Science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6, č. 1 (Jar): 1–16.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Bechtel</a:t>
            </a:r>
            <a:r>
              <a:rPr lang="sk-SK" sz="1000" dirty="0">
                <a:latin typeface="Garamond" panose="02020404030301010803" pitchFamily="18" charset="0"/>
              </a:rPr>
              <a:t>, M. M., &amp; </a:t>
            </a:r>
            <a:r>
              <a:rPr lang="sk-SK" sz="1000" dirty="0" err="1">
                <a:latin typeface="Garamond" panose="02020404030301010803" pitchFamily="18" charset="0"/>
              </a:rPr>
              <a:t>Hainmueller</a:t>
            </a:r>
            <a:r>
              <a:rPr lang="sk-SK" sz="1000" dirty="0">
                <a:latin typeface="Garamond" panose="02020404030301010803" pitchFamily="18" charset="0"/>
              </a:rPr>
              <a:t>, J. (2011).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lasting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gratitude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analysis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short</a:t>
            </a:r>
            <a:r>
              <a:rPr lang="sk-SK" sz="1000" dirty="0">
                <a:latin typeface="Garamond" panose="02020404030301010803" pitchFamily="18" charset="0"/>
              </a:rPr>
              <a:t>‐and </a:t>
            </a:r>
            <a:r>
              <a:rPr lang="sk-SK" sz="1000" dirty="0" err="1">
                <a:latin typeface="Garamond" panose="02020404030301010803" pitchFamily="18" charset="0"/>
              </a:rPr>
              <a:t>long</a:t>
            </a:r>
            <a:r>
              <a:rPr lang="sk-SK" sz="1000" dirty="0">
                <a:latin typeface="Garamond" panose="02020404030301010803" pitchFamily="18" charset="0"/>
              </a:rPr>
              <a:t>‐term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returns</a:t>
            </a:r>
            <a:r>
              <a:rPr lang="sk-SK" sz="1000" dirty="0">
                <a:latin typeface="Garamond" panose="02020404030301010803" pitchFamily="18" charset="0"/>
              </a:rPr>
              <a:t> to </a:t>
            </a:r>
            <a:r>
              <a:rPr lang="sk-SK" sz="1000" dirty="0" err="1">
                <a:latin typeface="Garamond" panose="02020404030301010803" pitchFamily="18" charset="0"/>
              </a:rPr>
              <a:t>beneficial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policy</a:t>
            </a:r>
            <a:r>
              <a:rPr lang="sk-SK" sz="1000" dirty="0">
                <a:latin typeface="Garamond" panose="02020404030301010803" pitchFamily="18" charset="0"/>
              </a:rPr>
              <a:t>. American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, 55(4), 852-868.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Blankenship</a:t>
            </a:r>
            <a:r>
              <a:rPr lang="sk-SK" sz="1000" dirty="0">
                <a:latin typeface="Garamond" panose="02020404030301010803" pitchFamily="18" charset="0"/>
              </a:rPr>
              <a:t>, B., </a:t>
            </a:r>
            <a:r>
              <a:rPr lang="sk-SK" sz="1000" dirty="0" err="1">
                <a:latin typeface="Garamond" panose="02020404030301010803" pitchFamily="18" charset="0"/>
              </a:rPr>
              <a:t>Kennedy</a:t>
            </a:r>
            <a:r>
              <a:rPr lang="sk-SK" sz="1000" dirty="0">
                <a:latin typeface="Garamond" panose="02020404030301010803" pitchFamily="18" charset="0"/>
              </a:rPr>
              <a:t>, R., </a:t>
            </a:r>
            <a:r>
              <a:rPr lang="sk-SK" sz="1000" dirty="0" err="1">
                <a:latin typeface="Garamond" panose="02020404030301010803" pitchFamily="18" charset="0"/>
              </a:rPr>
              <a:t>Urpelainen</a:t>
            </a:r>
            <a:r>
              <a:rPr lang="sk-SK" sz="1000" dirty="0">
                <a:latin typeface="Garamond" panose="02020404030301010803" pitchFamily="18" charset="0"/>
              </a:rPr>
              <a:t>, J., &amp; </a:t>
            </a:r>
            <a:r>
              <a:rPr lang="sk-SK" sz="1000" dirty="0" err="1">
                <a:latin typeface="Garamond" panose="02020404030301010803" pitchFamily="18" charset="0"/>
              </a:rPr>
              <a:t>Yang</a:t>
            </a:r>
            <a:r>
              <a:rPr lang="sk-SK" sz="1000" dirty="0">
                <a:latin typeface="Garamond" panose="02020404030301010803" pitchFamily="18" charset="0"/>
              </a:rPr>
              <a:t>, J. (2021). </a:t>
            </a:r>
            <a:r>
              <a:rPr lang="sk-SK" sz="1000" dirty="0" err="1">
                <a:latin typeface="Garamond" panose="02020404030301010803" pitchFamily="18" charset="0"/>
              </a:rPr>
              <a:t>Barking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up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wrong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tree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How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alignment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shapes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backlash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Comparative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54(7), 1163-1196.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Bodet</a:t>
            </a:r>
            <a:r>
              <a:rPr lang="sk-SK" sz="1000" dirty="0">
                <a:latin typeface="Garamond" panose="02020404030301010803" pitchFamily="18" charset="0"/>
              </a:rPr>
              <a:t>, M. A., Thomas, M., &amp; </a:t>
            </a:r>
            <a:r>
              <a:rPr lang="sk-SK" sz="1000" dirty="0" err="1">
                <a:latin typeface="Garamond" panose="02020404030301010803" pitchFamily="18" charset="0"/>
              </a:rPr>
              <a:t>Tessier</a:t>
            </a:r>
            <a:r>
              <a:rPr lang="sk-SK" sz="1000" dirty="0">
                <a:latin typeface="Garamond" panose="02020404030301010803" pitchFamily="18" charset="0"/>
              </a:rPr>
              <a:t>, C. (2016). </a:t>
            </a:r>
            <a:r>
              <a:rPr lang="sk-SK" sz="1000" dirty="0" err="1">
                <a:latin typeface="Garamond" panose="02020404030301010803" pitchFamily="18" charset="0"/>
              </a:rPr>
              <a:t>Come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hell</a:t>
            </a:r>
            <a:r>
              <a:rPr lang="sk-SK" sz="1000" dirty="0">
                <a:latin typeface="Garamond" panose="02020404030301010803" pitchFamily="18" charset="0"/>
              </a:rPr>
              <a:t> or </a:t>
            </a:r>
            <a:r>
              <a:rPr lang="sk-SK" sz="1000" dirty="0" err="1">
                <a:latin typeface="Garamond" panose="02020404030301010803" pitchFamily="18" charset="0"/>
              </a:rPr>
              <a:t>high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water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investigation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effects</a:t>
            </a:r>
            <a:r>
              <a:rPr lang="sk-SK" sz="1000" dirty="0">
                <a:latin typeface="Garamond" panose="02020404030301010803" pitchFamily="18" charset="0"/>
              </a:rPr>
              <a:t> of a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on a </a:t>
            </a:r>
            <a:r>
              <a:rPr lang="sk-SK" sz="1000" dirty="0" err="1">
                <a:latin typeface="Garamond" panose="02020404030301010803" pitchFamily="18" charset="0"/>
              </a:rPr>
              <a:t>local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43, 85-94.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Cole</a:t>
            </a:r>
            <a:r>
              <a:rPr lang="sk-SK" sz="1000" dirty="0">
                <a:latin typeface="Garamond" panose="02020404030301010803" pitchFamily="18" charset="0"/>
              </a:rPr>
              <a:t>, S., </a:t>
            </a:r>
            <a:r>
              <a:rPr lang="sk-SK" sz="1000" dirty="0" err="1">
                <a:latin typeface="Garamond" panose="02020404030301010803" pitchFamily="18" charset="0"/>
              </a:rPr>
              <a:t>Healy</a:t>
            </a:r>
            <a:r>
              <a:rPr lang="sk-SK" sz="1000" dirty="0">
                <a:latin typeface="Garamond" panose="02020404030301010803" pitchFamily="18" charset="0"/>
              </a:rPr>
              <a:t>, A., &amp; </a:t>
            </a:r>
            <a:r>
              <a:rPr lang="sk-SK" sz="1000" dirty="0" err="1">
                <a:latin typeface="Garamond" panose="02020404030301010803" pitchFamily="18" charset="0"/>
              </a:rPr>
              <a:t>Werker</a:t>
            </a:r>
            <a:r>
              <a:rPr lang="sk-SK" sz="1000" dirty="0">
                <a:latin typeface="Garamond" panose="02020404030301010803" pitchFamily="18" charset="0"/>
              </a:rPr>
              <a:t>, E. (2012). Do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demand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responsive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governments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Indian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relief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Development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Economics</a:t>
            </a:r>
            <a:r>
              <a:rPr lang="sk-SK" sz="1000" dirty="0">
                <a:latin typeface="Garamond" panose="02020404030301010803" pitchFamily="18" charset="0"/>
              </a:rPr>
              <a:t>, 97(2), 167-181.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Downs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Anthony</a:t>
            </a:r>
            <a:r>
              <a:rPr lang="sk-SK" sz="1000" dirty="0">
                <a:latin typeface="Garamond" panose="02020404030301010803" pitchFamily="18" charset="0"/>
              </a:rPr>
              <a:t>. 1957. </a:t>
            </a:r>
            <a:r>
              <a:rPr lang="sk-SK" sz="1000" i="1" dirty="0" err="1">
                <a:latin typeface="Garamond" panose="02020404030301010803" pitchFamily="18" charset="0"/>
              </a:rPr>
              <a:t>An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Economic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Theory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Democracy</a:t>
            </a:r>
            <a:r>
              <a:rPr lang="sk-SK" sz="1000" dirty="0">
                <a:latin typeface="Garamond" panose="02020404030301010803" pitchFamily="18" charset="0"/>
              </a:rPr>
              <a:t>. New York: </a:t>
            </a:r>
            <a:r>
              <a:rPr lang="sk-SK" sz="1000" dirty="0" err="1">
                <a:latin typeface="Garamond" panose="02020404030301010803" pitchFamily="18" charset="0"/>
              </a:rPr>
              <a:t>Harper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Row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Eisinga</a:t>
            </a:r>
            <a:r>
              <a:rPr lang="sk-SK" sz="1000" dirty="0">
                <a:latin typeface="Garamond" panose="02020404030301010803" pitchFamily="18" charset="0"/>
              </a:rPr>
              <a:t>, Rob, </a:t>
            </a:r>
            <a:r>
              <a:rPr lang="sk-SK" sz="1000" dirty="0" err="1">
                <a:latin typeface="Garamond" panose="02020404030301010803" pitchFamily="18" charset="0"/>
              </a:rPr>
              <a:t>Manfred</a:t>
            </a:r>
            <a:r>
              <a:rPr lang="sk-SK" sz="1000" dirty="0">
                <a:latin typeface="Garamond" panose="02020404030301010803" pitchFamily="18" charset="0"/>
              </a:rPr>
              <a:t> T. </a:t>
            </a:r>
            <a:r>
              <a:rPr lang="sk-SK" sz="1000" dirty="0" err="1">
                <a:latin typeface="Garamond" panose="02020404030301010803" pitchFamily="18" charset="0"/>
              </a:rPr>
              <a:t>Grotenhuis</a:t>
            </a:r>
            <a:r>
              <a:rPr lang="sk-SK" sz="1000" dirty="0">
                <a:latin typeface="Garamond" panose="02020404030301010803" pitchFamily="18" charset="0"/>
              </a:rPr>
              <a:t> a </a:t>
            </a:r>
            <a:r>
              <a:rPr lang="sk-SK" sz="1000" dirty="0" err="1">
                <a:latin typeface="Garamond" panose="02020404030301010803" pitchFamily="18" charset="0"/>
              </a:rPr>
              <a:t>Ben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Pelzer</a:t>
            </a:r>
            <a:r>
              <a:rPr lang="sk-SK" sz="1000" dirty="0">
                <a:latin typeface="Garamond" panose="02020404030301010803" pitchFamily="18" charset="0"/>
              </a:rPr>
              <a:t>. 2012a. „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Conditions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Dutch</a:t>
            </a:r>
            <a:r>
              <a:rPr lang="sk-SK" sz="1000" dirty="0">
                <a:latin typeface="Garamond" panose="02020404030301010803" pitchFamily="18" charset="0"/>
              </a:rPr>
              <a:t> National </a:t>
            </a:r>
            <a:r>
              <a:rPr lang="sk-SK" sz="1000" dirty="0" err="1">
                <a:latin typeface="Garamond" panose="02020404030301010803" pitchFamily="18" charset="0"/>
              </a:rPr>
              <a:t>Parliament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, 1971–2010.“ </a:t>
            </a:r>
            <a:r>
              <a:rPr lang="sk-SK" sz="1000" i="1" dirty="0">
                <a:latin typeface="Garamond" panose="02020404030301010803" pitchFamily="18" charset="0"/>
              </a:rPr>
              <a:t>International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Biometeorology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56, č. 4 (</a:t>
            </a:r>
            <a:r>
              <a:rPr lang="sk-SK" sz="1000" dirty="0" err="1">
                <a:latin typeface="Garamond" panose="02020404030301010803" pitchFamily="18" charset="0"/>
              </a:rPr>
              <a:t>Júl</a:t>
            </a:r>
            <a:r>
              <a:rPr lang="sk-SK" sz="1000" dirty="0">
                <a:latin typeface="Garamond" panose="02020404030301010803" pitchFamily="18" charset="0"/>
              </a:rPr>
              <a:t>): 783–786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>
                <a:latin typeface="Garamond" panose="02020404030301010803" pitchFamily="18" charset="0"/>
              </a:rPr>
              <a:t>Fair, C. C., </a:t>
            </a:r>
            <a:r>
              <a:rPr lang="sk-SK" sz="1000" dirty="0" err="1">
                <a:latin typeface="Garamond" panose="02020404030301010803" pitchFamily="18" charset="0"/>
              </a:rPr>
              <a:t>Kuhn</a:t>
            </a:r>
            <a:r>
              <a:rPr lang="sk-SK" sz="1000" dirty="0">
                <a:latin typeface="Garamond" panose="02020404030301010803" pitchFamily="18" charset="0"/>
              </a:rPr>
              <a:t>, P., </a:t>
            </a:r>
            <a:r>
              <a:rPr lang="sk-SK" sz="1000" dirty="0" err="1">
                <a:latin typeface="Garamond" panose="02020404030301010803" pitchFamily="18" charset="0"/>
              </a:rPr>
              <a:t>Malhotra</a:t>
            </a:r>
            <a:r>
              <a:rPr lang="sk-SK" sz="1000" dirty="0">
                <a:latin typeface="Garamond" panose="02020404030301010803" pitchFamily="18" charset="0"/>
              </a:rPr>
              <a:t>, N. A., &amp; </a:t>
            </a:r>
            <a:r>
              <a:rPr lang="sk-SK" sz="1000" dirty="0" err="1">
                <a:latin typeface="Garamond" panose="02020404030301010803" pitchFamily="18" charset="0"/>
              </a:rPr>
              <a:t>Shapiro</a:t>
            </a:r>
            <a:r>
              <a:rPr lang="sk-SK" sz="1000" dirty="0">
                <a:latin typeface="Garamond" panose="02020404030301010803" pitchFamily="18" charset="0"/>
              </a:rPr>
              <a:t>, J. (2017).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engagement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2010–11 </a:t>
            </a:r>
            <a:r>
              <a:rPr lang="sk-SK" sz="1000" dirty="0" err="1">
                <a:latin typeface="Garamond" panose="02020404030301010803" pitchFamily="18" charset="0"/>
              </a:rPr>
              <a:t>Pakistani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floods</a:t>
            </a:r>
            <a:r>
              <a:rPr lang="sk-SK" sz="10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Gallego</a:t>
            </a:r>
            <a:r>
              <a:rPr lang="sk-SK" sz="1000" dirty="0">
                <a:latin typeface="Garamond" panose="02020404030301010803" pitchFamily="18" charset="0"/>
              </a:rPr>
              <a:t>, J. (2018). </a:t>
            </a:r>
            <a:r>
              <a:rPr lang="sk-SK" sz="1000" dirty="0" err="1">
                <a:latin typeface="Garamond" panose="02020404030301010803" pitchFamily="18" charset="0"/>
              </a:rPr>
              <a:t>Natural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disasters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clientelism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case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floods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landslides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Colombia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55, 73-88.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Gomez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Brad</a:t>
            </a:r>
            <a:r>
              <a:rPr lang="sk-SK" sz="1000" dirty="0">
                <a:latin typeface="Garamond" panose="02020404030301010803" pitchFamily="18" charset="0"/>
              </a:rPr>
              <a:t> T., Thomas G. </a:t>
            </a:r>
            <a:r>
              <a:rPr lang="sk-SK" sz="1000" dirty="0" err="1">
                <a:latin typeface="Garamond" panose="02020404030301010803" pitchFamily="18" charset="0"/>
              </a:rPr>
              <a:t>Hansford</a:t>
            </a:r>
            <a:r>
              <a:rPr lang="sk-SK" sz="1000" dirty="0">
                <a:latin typeface="Garamond" panose="02020404030301010803" pitchFamily="18" charset="0"/>
              </a:rPr>
              <a:t> a George A. </a:t>
            </a:r>
            <a:r>
              <a:rPr lang="sk-SK" sz="1000" dirty="0" err="1">
                <a:latin typeface="Garamond" panose="02020404030301010803" pitchFamily="18" charset="0"/>
              </a:rPr>
              <a:t>Krause</a:t>
            </a:r>
            <a:r>
              <a:rPr lang="sk-SK" sz="1000" dirty="0">
                <a:latin typeface="Garamond" panose="02020404030301010803" pitchFamily="18" charset="0"/>
              </a:rPr>
              <a:t>. 2007. „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Republicans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Should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Pray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for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, and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in U.S. </a:t>
            </a:r>
            <a:r>
              <a:rPr lang="sk-SK" sz="1000" dirty="0" err="1">
                <a:latin typeface="Garamond" panose="02020404030301010803" pitchFamily="18" charset="0"/>
              </a:rPr>
              <a:t>Presidential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i="1" dirty="0">
                <a:latin typeface="Garamond" panose="02020404030301010803" pitchFamily="18" charset="0"/>
              </a:rPr>
              <a:t>.“ </a:t>
            </a:r>
            <a:r>
              <a:rPr lang="sk-SK" sz="1000" i="1" dirty="0" err="1">
                <a:latin typeface="Garamond" panose="02020404030301010803" pitchFamily="18" charset="0"/>
              </a:rPr>
              <a:t>The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Politics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69, č. 3 (August): 649–663.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Harley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Trevor</a:t>
            </a:r>
            <a:r>
              <a:rPr lang="sk-SK" sz="1000" dirty="0">
                <a:latin typeface="Garamond" panose="02020404030301010803" pitchFamily="18" charset="0"/>
              </a:rPr>
              <a:t>. 2019. </a:t>
            </a:r>
            <a:r>
              <a:rPr lang="sk-SK" sz="1000" i="1" dirty="0" err="1">
                <a:latin typeface="Garamond" panose="02020404030301010803" pitchFamily="18" charset="0"/>
              </a:rPr>
              <a:t>The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Psychology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. New York: </a:t>
            </a:r>
            <a:r>
              <a:rPr lang="sk-SK" sz="1000" dirty="0" err="1">
                <a:latin typeface="Garamond" panose="02020404030301010803" pitchFamily="18" charset="0"/>
              </a:rPr>
              <a:t>Routledge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Jusko</a:t>
            </a:r>
            <a:r>
              <a:rPr lang="sk-SK" sz="1000" dirty="0">
                <a:latin typeface="Garamond" panose="02020404030301010803" pitchFamily="18" charset="0"/>
              </a:rPr>
              <a:t>, Jakub. 2020. „Voľby pod dáždnikom: vplyv počasia na regionálne voľby na Slovensku“ Diplomová </a:t>
            </a:r>
            <a:r>
              <a:rPr lang="sk-SK" sz="1000" dirty="0" err="1">
                <a:latin typeface="Garamond" panose="02020404030301010803" pitchFamily="18" charset="0"/>
              </a:rPr>
              <a:t>práca</a:t>
            </a:r>
            <a:r>
              <a:rPr lang="sk-SK" sz="1000" dirty="0">
                <a:latin typeface="Garamond" panose="02020404030301010803" pitchFamily="18" charset="0"/>
              </a:rPr>
              <a:t>, Masarykova univerzita.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Klomp</a:t>
            </a:r>
            <a:r>
              <a:rPr lang="sk-SK" sz="1000" dirty="0">
                <a:latin typeface="Garamond" panose="02020404030301010803" pitchFamily="18" charset="0"/>
              </a:rPr>
              <a:t>, J. (2020). </a:t>
            </a:r>
            <a:r>
              <a:rPr lang="sk-SK" sz="1000" dirty="0" err="1">
                <a:latin typeface="Garamond" panose="02020404030301010803" pitchFamily="18" charset="0"/>
              </a:rPr>
              <a:t>Election</a:t>
            </a:r>
            <a:r>
              <a:rPr lang="sk-SK" sz="1000" dirty="0">
                <a:latin typeface="Garamond" panose="02020404030301010803" pitchFamily="18" charset="0"/>
              </a:rPr>
              <a:t> or </a:t>
            </a:r>
            <a:r>
              <a:rPr lang="sk-SK" sz="1000" dirty="0" err="1">
                <a:latin typeface="Garamond" panose="02020404030301010803" pitchFamily="18" charset="0"/>
              </a:rPr>
              <a:t>disaster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support</a:t>
            </a:r>
            <a:r>
              <a:rPr lang="sk-SK" sz="1000" dirty="0">
                <a:latin typeface="Garamond" panose="02020404030301010803" pitchFamily="18" charset="0"/>
              </a:rPr>
              <a:t>?.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Development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56(1), 205-220. ISO 690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Lasala-Blanco</a:t>
            </a:r>
            <a:r>
              <a:rPr lang="sk-SK" sz="1000" dirty="0">
                <a:latin typeface="Garamond" panose="02020404030301010803" pitchFamily="18" charset="0"/>
              </a:rPr>
              <a:t>, N., </a:t>
            </a:r>
            <a:r>
              <a:rPr lang="sk-SK" sz="1000" dirty="0" err="1">
                <a:latin typeface="Garamond" panose="02020404030301010803" pitchFamily="18" charset="0"/>
              </a:rPr>
              <a:t>Shapiro</a:t>
            </a:r>
            <a:r>
              <a:rPr lang="sk-SK" sz="1000" dirty="0">
                <a:latin typeface="Garamond" panose="02020404030301010803" pitchFamily="18" charset="0"/>
              </a:rPr>
              <a:t>, R. Y., &amp; </a:t>
            </a:r>
            <a:r>
              <a:rPr lang="sk-SK" sz="1000" dirty="0" err="1">
                <a:latin typeface="Garamond" panose="02020404030301010803" pitchFamily="18" charset="0"/>
              </a:rPr>
              <a:t>Rivera-Burgos</a:t>
            </a:r>
            <a:r>
              <a:rPr lang="sk-SK" sz="1000" dirty="0">
                <a:latin typeface="Garamond" panose="02020404030301010803" pitchFamily="18" charset="0"/>
              </a:rPr>
              <a:t>, V. (2017). </a:t>
            </a:r>
            <a:r>
              <a:rPr lang="sk-SK" sz="1000" dirty="0" err="1">
                <a:latin typeface="Garamond" panose="02020404030301010803" pitchFamily="18" charset="0"/>
              </a:rPr>
              <a:t>Turnout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disruptions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Survey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2012 </a:t>
            </a:r>
            <a:r>
              <a:rPr lang="sk-SK" sz="1000" dirty="0" err="1">
                <a:latin typeface="Garamond" panose="02020404030301010803" pitchFamily="18" charset="0"/>
              </a:rPr>
              <a:t>presidential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elections</a:t>
            </a:r>
            <a:r>
              <a:rPr lang="sk-SK" sz="1000" dirty="0">
                <a:latin typeface="Garamond" panose="02020404030301010803" pitchFamily="18" charset="0"/>
              </a:rPr>
              <a:t> in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aftermath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Hurricane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Sandy</a:t>
            </a:r>
            <a:r>
              <a:rPr lang="sk-SK" sz="1000" dirty="0">
                <a:latin typeface="Garamond" panose="02020404030301010803" pitchFamily="18" charset="0"/>
              </a:rPr>
              <a:t>.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Studies</a:t>
            </a:r>
            <a:r>
              <a:rPr lang="sk-SK" sz="1000" dirty="0">
                <a:latin typeface="Garamond" panose="02020404030301010803" pitchFamily="18" charset="0"/>
              </a:rPr>
              <a:t>, 45, 141-152.	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Leslie</a:t>
            </a:r>
            <a:r>
              <a:rPr lang="sk-SK" sz="1000" dirty="0">
                <a:latin typeface="Garamond" panose="02020404030301010803" pitchFamily="18" charset="0"/>
              </a:rPr>
              <a:t>, </a:t>
            </a:r>
            <a:r>
              <a:rPr lang="sk-SK" sz="1000" dirty="0" err="1">
                <a:latin typeface="Garamond" panose="02020404030301010803" pitchFamily="18" charset="0"/>
              </a:rPr>
              <a:t>Patrick</a:t>
            </a:r>
            <a:r>
              <a:rPr lang="sk-SK" sz="1000" dirty="0">
                <a:latin typeface="Garamond" panose="02020404030301010803" pitchFamily="18" charset="0"/>
              </a:rPr>
              <a:t> A. a </a:t>
            </a:r>
            <a:r>
              <a:rPr lang="sk-SK" sz="1000" dirty="0" err="1">
                <a:latin typeface="Garamond" panose="02020404030301010803" pitchFamily="18" charset="0"/>
              </a:rPr>
              <a:t>Barıs</a:t>
            </a:r>
            <a:r>
              <a:rPr lang="sk-SK" sz="1000" dirty="0">
                <a:latin typeface="Garamond" panose="02020404030301010803" pitchFamily="18" charset="0"/>
              </a:rPr>
              <a:t>̧ </a:t>
            </a:r>
            <a:r>
              <a:rPr lang="sk-SK" sz="1000" dirty="0" err="1">
                <a:latin typeface="Garamond" panose="02020404030301010803" pitchFamily="18" charset="0"/>
              </a:rPr>
              <a:t>Arı</a:t>
            </a:r>
            <a:r>
              <a:rPr lang="sk-SK" sz="1000" dirty="0">
                <a:latin typeface="Garamond" panose="02020404030301010803" pitchFamily="18" charset="0"/>
              </a:rPr>
              <a:t>. 2018. „</a:t>
            </a:r>
            <a:r>
              <a:rPr lang="sk-SK" sz="1000" dirty="0" err="1">
                <a:latin typeface="Garamond" panose="02020404030301010803" pitchFamily="18" charset="0"/>
              </a:rPr>
              <a:t>Could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Rainfall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Have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Swung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Result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Brexit</a:t>
            </a:r>
            <a:r>
              <a:rPr lang="sk-SK" sz="1000" dirty="0">
                <a:latin typeface="Garamond" panose="02020404030301010803" pitchFamily="18" charset="0"/>
              </a:rPr>
              <a:t> Referendum?“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Geography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65, č. 1 (</a:t>
            </a:r>
            <a:r>
              <a:rPr lang="sk-SK" sz="1000" dirty="0" err="1">
                <a:latin typeface="Garamond" panose="02020404030301010803" pitchFamily="18" charset="0"/>
              </a:rPr>
              <a:t>Júl</a:t>
            </a:r>
            <a:r>
              <a:rPr lang="sk-SK" sz="1000" dirty="0">
                <a:latin typeface="Garamond" panose="02020404030301010803" pitchFamily="18" charset="0"/>
              </a:rPr>
              <a:t>): 134–142.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Neugart</a:t>
            </a:r>
            <a:r>
              <a:rPr lang="sk-SK" sz="1000" dirty="0">
                <a:latin typeface="Garamond" panose="02020404030301010803" pitchFamily="18" charset="0"/>
              </a:rPr>
              <a:t>, M., &amp; Rode, J. (2021).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after</a:t>
            </a:r>
            <a:r>
              <a:rPr lang="sk-SK" sz="1000" dirty="0">
                <a:latin typeface="Garamond" panose="02020404030301010803" pitchFamily="18" charset="0"/>
              </a:rPr>
              <a:t> a major </a:t>
            </a:r>
            <a:r>
              <a:rPr lang="sk-SK" sz="1000" dirty="0" err="1">
                <a:latin typeface="Garamond" panose="02020404030301010803" pitchFamily="18" charset="0"/>
              </a:rPr>
              <a:t>flood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there</a:t>
            </a:r>
            <a:r>
              <a:rPr lang="sk-SK" sz="1000" dirty="0">
                <a:latin typeface="Garamond" panose="02020404030301010803" pitchFamily="18" charset="0"/>
              </a:rPr>
              <a:t> a </a:t>
            </a:r>
            <a:r>
              <a:rPr lang="sk-SK" sz="1000" dirty="0" err="1">
                <a:latin typeface="Garamond" panose="02020404030301010803" pitchFamily="18" charset="0"/>
              </a:rPr>
              <a:t>link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between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democratic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experience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retrospective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?. </a:t>
            </a:r>
            <a:r>
              <a:rPr lang="sk-SK" sz="1000" dirty="0" err="1">
                <a:latin typeface="Garamond" panose="02020404030301010803" pitchFamily="18" charset="0"/>
              </a:rPr>
              <a:t>European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Economic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Review</a:t>
            </a:r>
            <a:r>
              <a:rPr lang="sk-SK" sz="1000" dirty="0">
                <a:latin typeface="Garamond" panose="02020404030301010803" pitchFamily="18" charset="0"/>
              </a:rPr>
              <a:t>, 133, 103665.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Riker</a:t>
            </a:r>
            <a:r>
              <a:rPr lang="sk-SK" sz="1000" dirty="0">
                <a:latin typeface="Garamond" panose="02020404030301010803" pitchFamily="18" charset="0"/>
              </a:rPr>
              <a:t>, William H. a Peter C. </a:t>
            </a:r>
            <a:r>
              <a:rPr lang="sk-SK" sz="1000" dirty="0" err="1">
                <a:latin typeface="Garamond" panose="02020404030301010803" pitchFamily="18" charset="0"/>
              </a:rPr>
              <a:t>Ordeshook</a:t>
            </a:r>
            <a:r>
              <a:rPr lang="sk-SK" sz="1000" dirty="0">
                <a:latin typeface="Garamond" panose="02020404030301010803" pitchFamily="18" charset="0"/>
              </a:rPr>
              <a:t>. 1968. „A </a:t>
            </a:r>
            <a:r>
              <a:rPr lang="sk-SK" sz="1000" dirty="0" err="1">
                <a:latin typeface="Garamond" panose="02020404030301010803" pitchFamily="18" charset="0"/>
              </a:rPr>
              <a:t>Theory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Calculus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Voting</a:t>
            </a:r>
            <a:r>
              <a:rPr lang="sk-SK" sz="1000" dirty="0">
                <a:latin typeface="Garamond" panose="02020404030301010803" pitchFamily="18" charset="0"/>
              </a:rPr>
              <a:t>.“ </a:t>
            </a:r>
            <a:r>
              <a:rPr lang="sk-SK" sz="1000" i="1" dirty="0">
                <a:latin typeface="Garamond" panose="02020404030301010803" pitchFamily="18" charset="0"/>
              </a:rPr>
              <a:t>American </a:t>
            </a:r>
            <a:r>
              <a:rPr lang="sk-SK" sz="1000" i="1" dirty="0" err="1">
                <a:latin typeface="Garamond" panose="02020404030301010803" pitchFamily="18" charset="0"/>
              </a:rPr>
              <a:t>Political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Science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i="1" dirty="0" err="1">
                <a:latin typeface="Garamond" panose="02020404030301010803" pitchFamily="18" charset="0"/>
              </a:rPr>
              <a:t>Review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62, č. 1 (Marec): 25–43.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Sinclair</a:t>
            </a:r>
            <a:r>
              <a:rPr lang="sk-SK" sz="1000" dirty="0">
                <a:latin typeface="Garamond" panose="02020404030301010803" pitchFamily="18" charset="0"/>
              </a:rPr>
              <a:t>, B., </a:t>
            </a:r>
            <a:r>
              <a:rPr lang="sk-SK" sz="1000" dirty="0" err="1">
                <a:latin typeface="Garamond" panose="02020404030301010803" pitchFamily="18" charset="0"/>
              </a:rPr>
              <a:t>Hall</a:t>
            </a:r>
            <a:r>
              <a:rPr lang="sk-SK" sz="1000" dirty="0">
                <a:latin typeface="Garamond" panose="02020404030301010803" pitchFamily="18" charset="0"/>
              </a:rPr>
              <a:t>, T. E., &amp; </a:t>
            </a:r>
            <a:r>
              <a:rPr lang="sk-SK" sz="1000" dirty="0" err="1">
                <a:latin typeface="Garamond" panose="02020404030301010803" pitchFamily="18" charset="0"/>
              </a:rPr>
              <a:t>Alvarez</a:t>
            </a:r>
            <a:r>
              <a:rPr lang="sk-SK" sz="1000" dirty="0">
                <a:latin typeface="Garamond" panose="02020404030301010803" pitchFamily="18" charset="0"/>
              </a:rPr>
              <a:t>, R. M. (2011). </a:t>
            </a:r>
            <a:r>
              <a:rPr lang="sk-SK" sz="1000" dirty="0" err="1">
                <a:latin typeface="Garamond" panose="02020404030301010803" pitchFamily="18" charset="0"/>
              </a:rPr>
              <a:t>Flooding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</a:t>
            </a:r>
            <a:r>
              <a:rPr lang="sk-SK" sz="1000" dirty="0">
                <a:latin typeface="Garamond" panose="02020404030301010803" pitchFamily="18" charset="0"/>
              </a:rPr>
              <a:t>: </a:t>
            </a:r>
            <a:r>
              <a:rPr lang="sk-SK" sz="1000" dirty="0" err="1">
                <a:latin typeface="Garamond" panose="02020404030301010803" pitchFamily="18" charset="0"/>
              </a:rPr>
              <a:t>Hurricane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Katrina</a:t>
            </a:r>
            <a:r>
              <a:rPr lang="sk-SK" sz="1000" dirty="0">
                <a:latin typeface="Garamond" panose="02020404030301010803" pitchFamily="18" charset="0"/>
              </a:rPr>
              <a:t> and </a:t>
            </a:r>
            <a:r>
              <a:rPr lang="sk-SK" sz="1000" dirty="0" err="1">
                <a:latin typeface="Garamond" panose="02020404030301010803" pitchFamily="18" charset="0"/>
              </a:rPr>
              <a:t>voter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participation</a:t>
            </a:r>
            <a:r>
              <a:rPr lang="sk-SK" sz="1000" dirty="0">
                <a:latin typeface="Garamond" panose="02020404030301010803" pitchFamily="18" charset="0"/>
              </a:rPr>
              <a:t> in New </a:t>
            </a:r>
            <a:r>
              <a:rPr lang="sk-SK" sz="1000" dirty="0" err="1">
                <a:latin typeface="Garamond" panose="02020404030301010803" pitchFamily="18" charset="0"/>
              </a:rPr>
              <a:t>Orleans</a:t>
            </a:r>
            <a:r>
              <a:rPr lang="sk-SK" sz="1000" dirty="0">
                <a:latin typeface="Garamond" panose="02020404030301010803" pitchFamily="18" charset="0"/>
              </a:rPr>
              <a:t>. American </a:t>
            </a:r>
            <a:r>
              <a:rPr lang="sk-SK" sz="1000" dirty="0" err="1">
                <a:latin typeface="Garamond" panose="02020404030301010803" pitchFamily="18" charset="0"/>
              </a:rPr>
              <a:t>politics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research</a:t>
            </a:r>
            <a:r>
              <a:rPr lang="sk-SK" sz="1000" dirty="0">
                <a:latin typeface="Garamond" panose="02020404030301010803" pitchFamily="18" charset="0"/>
              </a:rPr>
              <a:t>, 39(5), 921-957.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Stockemer</a:t>
            </a:r>
            <a:r>
              <a:rPr lang="sk-SK" sz="1000" dirty="0">
                <a:latin typeface="Garamond" panose="02020404030301010803" pitchFamily="18" charset="0"/>
              </a:rPr>
              <a:t>, Daniel a Michael </a:t>
            </a:r>
            <a:r>
              <a:rPr lang="sk-SK" sz="1000" dirty="0" err="1">
                <a:latin typeface="Garamond" panose="02020404030301010803" pitchFamily="18" charset="0"/>
              </a:rPr>
              <a:t>Wigginton</a:t>
            </a:r>
            <a:r>
              <a:rPr lang="sk-SK" sz="1000" dirty="0">
                <a:latin typeface="Garamond" panose="02020404030301010803" pitchFamily="18" charset="0"/>
              </a:rPr>
              <a:t>. 2018. „Fair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Voters</a:t>
            </a:r>
            <a:r>
              <a:rPr lang="sk-SK" sz="1000" dirty="0">
                <a:latin typeface="Garamond" panose="02020404030301010803" pitchFamily="18" charset="0"/>
              </a:rPr>
              <a:t>: Do </a:t>
            </a:r>
            <a:r>
              <a:rPr lang="sk-SK" sz="1000" dirty="0" err="1">
                <a:latin typeface="Garamond" panose="02020404030301010803" pitchFamily="18" charset="0"/>
              </a:rPr>
              <a:t>Canadians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Stay</a:t>
            </a:r>
            <a:r>
              <a:rPr lang="sk-SK" sz="1000" dirty="0">
                <a:latin typeface="Garamond" panose="02020404030301010803" pitchFamily="18" charset="0"/>
              </a:rPr>
              <a:t> at </a:t>
            </a:r>
            <a:r>
              <a:rPr lang="sk-SK" sz="1000" dirty="0" err="1">
                <a:latin typeface="Garamond" panose="02020404030301010803" pitchFamily="18" charset="0"/>
              </a:rPr>
              <a:t>Home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when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the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Weather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is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Bad</a:t>
            </a:r>
            <a:r>
              <a:rPr lang="sk-SK" sz="1000" dirty="0">
                <a:latin typeface="Garamond" panose="02020404030301010803" pitchFamily="18" charset="0"/>
              </a:rPr>
              <a:t>?“ </a:t>
            </a:r>
            <a:r>
              <a:rPr lang="sk-SK" sz="1000" i="1" dirty="0">
                <a:latin typeface="Garamond" panose="02020404030301010803" pitchFamily="18" charset="0"/>
              </a:rPr>
              <a:t>International </a:t>
            </a:r>
            <a:r>
              <a:rPr lang="sk-SK" sz="1000" i="1" dirty="0" err="1">
                <a:latin typeface="Garamond" panose="02020404030301010803" pitchFamily="18" charset="0"/>
              </a:rPr>
              <a:t>Journal</a:t>
            </a:r>
            <a:r>
              <a:rPr lang="sk-SK" sz="1000" i="1" dirty="0">
                <a:latin typeface="Garamond" panose="02020404030301010803" pitchFamily="18" charset="0"/>
              </a:rPr>
              <a:t> of </a:t>
            </a:r>
            <a:r>
              <a:rPr lang="sk-SK" sz="1000" i="1" dirty="0" err="1">
                <a:latin typeface="Garamond" panose="02020404030301010803" pitchFamily="18" charset="0"/>
              </a:rPr>
              <a:t>Biometeorology</a:t>
            </a:r>
            <a:r>
              <a:rPr lang="sk-SK" sz="1000" i="1" dirty="0">
                <a:latin typeface="Garamond" panose="02020404030301010803" pitchFamily="18" charset="0"/>
              </a:rPr>
              <a:t> </a:t>
            </a:r>
            <a:r>
              <a:rPr lang="sk-SK" sz="1000" dirty="0">
                <a:latin typeface="Garamond" panose="02020404030301010803" pitchFamily="18" charset="0"/>
              </a:rPr>
              <a:t>62, č. 1 (</a:t>
            </a:r>
            <a:r>
              <a:rPr lang="sk-SK" sz="1000" dirty="0" err="1">
                <a:latin typeface="Garamond" panose="02020404030301010803" pitchFamily="18" charset="0"/>
              </a:rPr>
              <a:t>Február</a:t>
            </a:r>
            <a:r>
              <a:rPr lang="sk-SK" sz="1000" dirty="0">
                <a:latin typeface="Garamond" panose="02020404030301010803" pitchFamily="18" charset="0"/>
              </a:rPr>
              <a:t>): 1027–1037.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000" dirty="0" err="1">
                <a:latin typeface="Garamond" panose="02020404030301010803" pitchFamily="18" charset="0"/>
              </a:rPr>
              <a:t>Wang</a:t>
            </a:r>
            <a:r>
              <a:rPr lang="sk-SK" sz="1000" dirty="0">
                <a:latin typeface="Garamond" panose="02020404030301010803" pitchFamily="18" charset="0"/>
              </a:rPr>
              <a:t>, A. H. E. (2020). </a:t>
            </a:r>
            <a:r>
              <a:rPr lang="sk-SK" sz="1000" dirty="0" err="1">
                <a:latin typeface="Garamond" panose="02020404030301010803" pitchFamily="18" charset="0"/>
              </a:rPr>
              <a:t>Efficiency</a:t>
            </a:r>
            <a:r>
              <a:rPr lang="sk-SK" sz="1000" dirty="0">
                <a:latin typeface="Garamond" panose="02020404030301010803" pitchFamily="18" charset="0"/>
              </a:rPr>
              <a:t> over </a:t>
            </a:r>
            <a:r>
              <a:rPr lang="sk-SK" sz="1000" dirty="0" err="1">
                <a:latin typeface="Garamond" panose="02020404030301010803" pitchFamily="18" charset="0"/>
              </a:rPr>
              <a:t>generosity</a:t>
            </a:r>
            <a:r>
              <a:rPr lang="sk-SK" sz="1000" dirty="0">
                <a:latin typeface="Garamond" panose="02020404030301010803" pitchFamily="18" charset="0"/>
              </a:rPr>
              <a:t>? </a:t>
            </a:r>
            <a:r>
              <a:rPr lang="sk-SK" sz="1000" dirty="0" err="1">
                <a:latin typeface="Garamond" panose="02020404030301010803" pitchFamily="18" charset="0"/>
              </a:rPr>
              <a:t>Evidence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electoral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accountability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from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typhoon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dayoff</a:t>
            </a:r>
            <a:r>
              <a:rPr lang="sk-SK" sz="1000" dirty="0">
                <a:latin typeface="Garamond" panose="02020404030301010803" pitchFamily="18" charset="0"/>
              </a:rPr>
              <a:t> in Taiwan. </a:t>
            </a:r>
            <a:r>
              <a:rPr lang="sk-SK" sz="1000" dirty="0" err="1">
                <a:latin typeface="Garamond" panose="02020404030301010803" pitchFamily="18" charset="0"/>
              </a:rPr>
              <a:t>Asian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Journal</a:t>
            </a:r>
            <a:r>
              <a:rPr lang="sk-SK" sz="1000" dirty="0">
                <a:latin typeface="Garamond" panose="02020404030301010803" pitchFamily="18" charset="0"/>
              </a:rPr>
              <a:t> of </a:t>
            </a:r>
            <a:r>
              <a:rPr lang="sk-SK" sz="1000" dirty="0" err="1">
                <a:latin typeface="Garamond" panose="02020404030301010803" pitchFamily="18" charset="0"/>
              </a:rPr>
              <a:t>Political</a:t>
            </a:r>
            <a:r>
              <a:rPr lang="sk-SK" sz="1000" dirty="0">
                <a:latin typeface="Garamond" panose="02020404030301010803" pitchFamily="18" charset="0"/>
              </a:rPr>
              <a:t> </a:t>
            </a:r>
            <a:r>
              <a:rPr lang="sk-SK" sz="1000" dirty="0" err="1">
                <a:latin typeface="Garamond" panose="02020404030301010803" pitchFamily="18" charset="0"/>
              </a:rPr>
              <a:t>Science</a:t>
            </a:r>
            <a:r>
              <a:rPr lang="sk-SK" sz="1000" dirty="0">
                <a:latin typeface="Garamond" panose="02020404030301010803" pitchFamily="18" charset="0"/>
              </a:rPr>
              <a:t>, 28(1), 32-46.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1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3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CD0FA05-C874-7A48-A497-184DBC944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Picture 2" descr="The difference between Correlation and Causalty.">
            <a:extLst>
              <a:ext uri="{FF2B5EF4-FFF2-40B4-BE49-F238E27FC236}">
                <a16:creationId xmlns:a16="http://schemas.microsoft.com/office/drawing/2014/main" id="{156F72FA-2970-7448-9A28-5D11C3A3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5" y="1360170"/>
            <a:ext cx="6012677" cy="41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DC92F951-0556-694A-8BC7-4969460A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1482935"/>
            <a:ext cx="2567860" cy="40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82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Počasí a politika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8916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Protesty (demonstrace v Dánsku, hnutí Tea Party v USA)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Door</a:t>
            </a:r>
            <a:r>
              <a:rPr lang="cs-CZ" dirty="0">
                <a:latin typeface="Constantia" panose="02030602050306030303" pitchFamily="18" charset="0"/>
              </a:rPr>
              <a:t>-to-</a:t>
            </a:r>
            <a:r>
              <a:rPr lang="cs-CZ" dirty="0" err="1">
                <a:latin typeface="Constantia" panose="02030602050306030303" pitchFamily="18" charset="0"/>
              </a:rPr>
              <a:t>door</a:t>
            </a:r>
            <a:r>
              <a:rPr lang="cs-CZ" dirty="0">
                <a:latin typeface="Constantia" panose="02030602050306030303" pitchFamily="18" charset="0"/>
              </a:rPr>
              <a:t> kampaň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Referenda (Švýcarsko, UK)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Účast ve volbách: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-Jedna z „hot </a:t>
            </a:r>
            <a:r>
              <a:rPr lang="cs-CZ" dirty="0" err="1">
                <a:latin typeface="Constantia" panose="02030602050306030303" pitchFamily="18" charset="0"/>
              </a:rPr>
              <a:t>issues</a:t>
            </a:r>
            <a:r>
              <a:rPr lang="cs-CZ" dirty="0">
                <a:latin typeface="Constantia" panose="02030602050306030303" pitchFamily="18" charset="0"/>
              </a:rPr>
              <a:t>“ politického výzkumu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-Vysoká účast jako znak jisté spokojenosti s demokratickým systémem</a:t>
            </a:r>
          </a:p>
          <a:p>
            <a:pPr marL="54000" indent="0">
              <a:buNone/>
            </a:pPr>
            <a:r>
              <a:rPr lang="cs-CZ" dirty="0">
                <a:latin typeface="Constantia" panose="02030602050306030303" pitchFamily="18" charset="0"/>
              </a:rPr>
              <a:t>-Různé vplyvy: mikro-úroveň, makro-úroveň</a:t>
            </a:r>
          </a:p>
        </p:txBody>
      </p:sp>
    </p:spTree>
    <p:extLst>
      <p:ext uri="{BB962C8B-B14F-4D97-AF65-F5344CB8AC3E}">
        <p14:creationId xmlns:p14="http://schemas.microsoft.com/office/powerpoint/2010/main" val="359806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203212"/>
            <a:ext cx="8064900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1. Volební den</a:t>
            </a:r>
          </a:p>
        </p:txBody>
      </p:sp>
    </p:spTree>
    <p:extLst>
      <p:ext uri="{BB962C8B-B14F-4D97-AF65-F5344CB8AC3E}">
        <p14:creationId xmlns:p14="http://schemas.microsoft.com/office/powerpoint/2010/main" val="187973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FFFFA00C-530A-E540-B324-D01A8EF3F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0" y="249381"/>
            <a:ext cx="3990155" cy="2998519"/>
          </a:xfrm>
          <a:prstGeom prst="rect">
            <a:avLst/>
          </a:prstGeom>
        </p:spPr>
      </p:pic>
      <p:pic>
        <p:nvPicPr>
          <p:cNvPr id="10" name="Obrázok 9" descr="Obrázok, na ktorom je text, vizitka, obálka, dokument&#10;&#10;Automaticky generovaný popis">
            <a:extLst>
              <a:ext uri="{FF2B5EF4-FFF2-40B4-BE49-F238E27FC236}">
                <a16:creationId xmlns:a16="http://schemas.microsoft.com/office/drawing/2014/main" id="{E9D9DF6D-5D65-7A41-98A9-0122C59B3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55" y="564521"/>
            <a:ext cx="4571999" cy="268337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DC84565-D274-1743-9035-6688CD77D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98" y="3337560"/>
            <a:ext cx="39462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Teorie racionální volby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697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onstantia" panose="02030602050306030303" pitchFamily="18" charset="0"/>
              </a:rPr>
              <a:t>Downs</a:t>
            </a:r>
            <a:r>
              <a:rPr lang="cs-CZ" dirty="0">
                <a:latin typeface="Constantia" panose="02030602050306030303" pitchFamily="18" charset="0"/>
              </a:rPr>
              <a:t> (1957), </a:t>
            </a:r>
            <a:r>
              <a:rPr lang="cs-CZ" dirty="0" err="1">
                <a:latin typeface="Constantia" panose="02030602050306030303" pitchFamily="18" charset="0"/>
              </a:rPr>
              <a:t>Riker</a:t>
            </a:r>
            <a:r>
              <a:rPr lang="cs-CZ" dirty="0">
                <a:latin typeface="Constantia" panose="02030602050306030303" pitchFamily="18" charset="0"/>
              </a:rPr>
              <a:t> a </a:t>
            </a:r>
            <a:r>
              <a:rPr lang="cs-CZ" dirty="0" err="1">
                <a:latin typeface="Constantia" panose="02030602050306030303" pitchFamily="18" charset="0"/>
              </a:rPr>
              <a:t>Ordeshook</a:t>
            </a:r>
            <a:r>
              <a:rPr lang="cs-CZ" dirty="0">
                <a:latin typeface="Constantia" panose="02030602050306030303" pitchFamily="18" charset="0"/>
              </a:rPr>
              <a:t> (1968)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Akce jednotlivce jako prostředek dosáhnutí cíle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Občan kalkuluje, jaké benefity a náklady sú s volbou spojené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sz="3200" b="1" dirty="0" err="1">
                <a:latin typeface="Constantia" panose="02030602050306030303" pitchFamily="18" charset="0"/>
              </a:rPr>
              <a:t>R</a:t>
            </a:r>
            <a:r>
              <a:rPr lang="cs-CZ" sz="3200" b="1" dirty="0">
                <a:latin typeface="Constantia" panose="02030602050306030303" pitchFamily="18" charset="0"/>
              </a:rPr>
              <a:t> = PB - C</a:t>
            </a:r>
          </a:p>
          <a:p>
            <a:pPr marL="54000" indent="0" algn="ctr">
              <a:buNone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Volič by měl odvolit, když PB &gt; C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onstantia" panose="02030602050306030303" pitchFamily="18" charset="0"/>
              </a:rPr>
              <a:t>Modifikovaná verze: </a:t>
            </a:r>
            <a:r>
              <a:rPr lang="cs-CZ" dirty="0" err="1">
                <a:latin typeface="Constantia" panose="02030602050306030303" pitchFamily="18" charset="0"/>
              </a:rPr>
              <a:t>R</a:t>
            </a:r>
            <a:r>
              <a:rPr lang="cs-CZ" dirty="0">
                <a:latin typeface="Constantia" panose="02030602050306030303" pitchFamily="18" charset="0"/>
              </a:rPr>
              <a:t> = PB – C + D</a:t>
            </a:r>
          </a:p>
        </p:txBody>
      </p:sp>
    </p:spTree>
    <p:extLst>
      <p:ext uri="{BB962C8B-B14F-4D97-AF65-F5344CB8AC3E}">
        <p14:creationId xmlns:p14="http://schemas.microsoft.com/office/powerpoint/2010/main" val="289616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1"/>
                </a:solidFill>
                <a:latin typeface="Garamond" panose="02020404030301010803" pitchFamily="18" charset="0"/>
              </a:rPr>
              <a:t>Teorie racionální volby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697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latin typeface="Constantia" panose="02030602050306030303" pitchFamily="18" charset="0"/>
              </a:rPr>
              <a:t> Náklady na volení: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Nutnost registrace před volbami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Cesta od bydliště k volební místnosti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Čas při rozhodovaní se</a:t>
            </a:r>
          </a:p>
          <a:p>
            <a:pPr>
              <a:buFontTx/>
              <a:buChar char="-"/>
            </a:pPr>
            <a:r>
              <a:rPr lang="cs-CZ" dirty="0">
                <a:latin typeface="Constantia" panose="02030602050306030303" pitchFamily="18" charset="0"/>
              </a:rPr>
              <a:t>Čas strávený cestováním</a:t>
            </a:r>
          </a:p>
          <a:p>
            <a:pPr>
              <a:buFontTx/>
              <a:buChar char="-"/>
            </a:pPr>
            <a:r>
              <a:rPr lang="cs-CZ" u="sng" dirty="0" err="1">
                <a:latin typeface="Constantia" panose="02030602050306030303" pitchFamily="18" charset="0"/>
              </a:rPr>
              <a:t>Počasie</a:t>
            </a:r>
            <a:r>
              <a:rPr lang="cs-CZ" dirty="0">
                <a:latin typeface="Constantia" panose="02030602050306030303" pitchFamily="18" charset="0"/>
              </a:rPr>
              <a:t> (nálada, oblíkaní se, nepříjemná cesta, nebezpečenství úrazu)</a:t>
            </a:r>
          </a:p>
          <a:p>
            <a:pPr>
              <a:buFontTx/>
              <a:buChar char="-"/>
            </a:pPr>
            <a:endParaRPr lang="cs-CZ" u="sng" dirty="0">
              <a:latin typeface="Constantia" panose="02030602050306030303" pitchFamily="18" charset="0"/>
            </a:endParaRPr>
          </a:p>
          <a:p>
            <a:pPr marL="54000" indent="0">
              <a:buNone/>
            </a:pPr>
            <a:endParaRPr lang="cs-CZ" u="sng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cs-CZ" sz="2800" b="1" dirty="0">
                <a:latin typeface="Constantia" panose="02030602050306030303" pitchFamily="18" charset="0"/>
              </a:rPr>
              <a:t>Když jsou benefity a náklady přibližně stejné, i malá změna v den voleb (např. počasí) může přesvědčit voliče</a:t>
            </a:r>
          </a:p>
          <a:p>
            <a:pPr>
              <a:buFontTx/>
              <a:buChar char="-"/>
            </a:pPr>
            <a:endParaRPr lang="cs-CZ" u="sn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3478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4-3-cz.potx" id="{D7A7A407-EA95-402E-A2E1-F4E83BB896B4}" vid="{701BB1D0-3800-4DAE-B2C6-FE22C8BECD5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1840</Words>
  <Application>Microsoft Macintosh PowerPoint</Application>
  <PresentationFormat>Prezentácia na obrazovke (4:3)</PresentationFormat>
  <Paragraphs>233</Paragraphs>
  <Slides>36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42" baseType="lpstr">
      <vt:lpstr>Arial</vt:lpstr>
      <vt:lpstr>Constantia</vt:lpstr>
      <vt:lpstr>Garamond</vt:lpstr>
      <vt:lpstr>Tahoma</vt:lpstr>
      <vt:lpstr>Wingdings</vt:lpstr>
      <vt:lpstr>Prezentace_MU_CZ</vt:lpstr>
      <vt:lpstr>Počasí a volby</vt:lpstr>
      <vt:lpstr>Prezentácia programu PowerPoint</vt:lpstr>
      <vt:lpstr>Počasí a lidé</vt:lpstr>
      <vt:lpstr>Prezentácia programu PowerPoint</vt:lpstr>
      <vt:lpstr>Počasí a politika</vt:lpstr>
      <vt:lpstr>1. Volební den</vt:lpstr>
      <vt:lpstr>Prezentácia programu PowerPoint</vt:lpstr>
      <vt:lpstr>Teorie racionální volby</vt:lpstr>
      <vt:lpstr>Teorie racionální volby</vt:lpstr>
      <vt:lpstr>Efekt počasí na volební účast v praxi</vt:lpstr>
      <vt:lpstr>Efekt počasí na volební účast v praxi</vt:lpstr>
      <vt:lpstr>Může to být problém?</vt:lpstr>
      <vt:lpstr>Jak zkoumat?</vt:lpstr>
      <vt:lpstr>Krajské volby SR</vt:lpstr>
      <vt:lpstr>Prezentácia programu PowerPoint</vt:lpstr>
      <vt:lpstr>Prezentácia programu PowerPoint</vt:lpstr>
      <vt:lpstr>Krajské volby SR</vt:lpstr>
      <vt:lpstr>Jiné možnosti zkoumání - Déšť</vt:lpstr>
      <vt:lpstr>Prezentácia programu PowerPoint</vt:lpstr>
      <vt:lpstr>Jiné možnosti zkoumání - Mračnost</vt:lpstr>
      <vt:lpstr>Řešení?</vt:lpstr>
      <vt:lpstr>2. Přírodní katastrofy</vt:lpstr>
      <vt:lpstr>Prezentácia programu PowerPoint</vt:lpstr>
      <vt:lpstr>Prezentácia programu PowerPoint</vt:lpstr>
      <vt:lpstr>Prezentácia programu PowerPoint</vt:lpstr>
      <vt:lpstr>Volební účast</vt:lpstr>
      <vt:lpstr>Prezentácia programu PowerPoint</vt:lpstr>
      <vt:lpstr>Volebná účasť</vt:lpstr>
      <vt:lpstr>Volebná účasť</vt:lpstr>
      <vt:lpstr>Vliv na výsledky stran a kandidátů</vt:lpstr>
      <vt:lpstr>Může přírodní neštěstí pomoct politikovi při znovuzvolení?</vt:lpstr>
      <vt:lpstr>Podmínky efektu</vt:lpstr>
      <vt:lpstr>Řešení?</vt:lpstr>
      <vt:lpstr>Shrnutí</vt:lpstr>
      <vt:lpstr>Prezentácia programu PowerPoint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Počasie a voľby</dc:title>
  <dc:creator>Jakub Jusko</dc:creator>
  <cp:lastModifiedBy>Jakub Jusko</cp:lastModifiedBy>
  <cp:revision>32</cp:revision>
  <dcterms:created xsi:type="dcterms:W3CDTF">2021-01-04T15:05:13Z</dcterms:created>
  <dcterms:modified xsi:type="dcterms:W3CDTF">2022-11-28T17:39:28Z</dcterms:modified>
</cp:coreProperties>
</file>