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2" r:id="rId3"/>
    <p:sldId id="259" r:id="rId4"/>
    <p:sldId id="283" r:id="rId5"/>
    <p:sldId id="284" r:id="rId6"/>
    <p:sldId id="257" r:id="rId7"/>
    <p:sldId id="258" r:id="rId8"/>
    <p:sldId id="261" r:id="rId9"/>
    <p:sldId id="293" r:id="rId10"/>
    <p:sldId id="263" r:id="rId11"/>
    <p:sldId id="294" r:id="rId12"/>
    <p:sldId id="262" r:id="rId13"/>
    <p:sldId id="286" r:id="rId14"/>
    <p:sldId id="287" r:id="rId15"/>
    <p:sldId id="285" r:id="rId16"/>
    <p:sldId id="295" r:id="rId17"/>
    <p:sldId id="264" r:id="rId18"/>
    <p:sldId id="288" r:id="rId19"/>
    <p:sldId id="290" r:id="rId20"/>
    <p:sldId id="296" r:id="rId21"/>
    <p:sldId id="269" r:id="rId22"/>
    <p:sldId id="270" r:id="rId23"/>
    <p:sldId id="271" r:id="rId24"/>
    <p:sldId id="272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8T22:23:24.51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0 787 24575,'4'-8'0,"13"-18"0,8-17 0,15-12 0,8-9 0,5-6 0,0-2 0,0-1 0,-2 5 0,3 1 0,-9 9 0,-3 6 0,-5 8 0,-6 11 0,-3 12 0,-7 5 0,-3 5 0,-4 5-8191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8T22:23:26.00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1 543 24575,'1'0'0,"0"1"0,0 0 0,1-1 0,-1 1 0,0-1 0,1 0 0,-1 1 0,0-1 0,1 0 0,-1 0 0,0 0 0,1 0 0,-1 0 0,1 0 0,-1 0 0,0 0 0,1-1 0,-1 1 0,0 0 0,1-1 0,-1 1 0,0-1 0,0 0 0,1 1 0,1-3 0,34-22 0,-33 23 0,53-48 36,-1-2 0,69-85-1,-79 84-403,1 1 0,3 3 0,74-57 0,-105 93-6458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8T22:23:29.56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50 24575,'30'-2'0,"0"-2"0,1 0 0,36-11 0,44-7 0,-108 22 0,-1-1 0,1 1 0,0-1 0,0 1 0,-1 0 0,1 0 0,0 0 0,0 0 0,0 1 0,-1-1 0,1 1 0,0 0 0,-1 0 0,1 0 0,-1 0 0,1 0 0,-1 0 0,1 1 0,-1-1 0,0 1 0,1-1 0,-1 1 0,0 0 0,0 0 0,0 0 0,-1 0 0,1 1 0,0-1 0,1 4 0,0 3 0,0 0 0,-1 1 0,0-1 0,-1 1 0,0 0 0,-1 19 0,1-18 0,12 378 0,-13-362-1365,0-3-5461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8T22:23:30.209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72 24575,'4'0'0,"9"-4"0,11-5 0,4-1 0,2-3 0,0 1 0,-2 2 0,-1 3 0,-2 3 0,0 2 0,-2 1 0,-4 1-8191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8T22:23:31.83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1 297 24575,'3'-21'0,"0"1"0,1-1 0,2 1 0,0 0 0,1 1 0,0-1 0,2 2 0,16-27 0,-11 16 0,-11 23 0,1 0 0,-1 0 0,1 1 0,0-1 0,0 1 0,1-1 0,-1 1 0,10-7 0,-13 11 0,0 1 0,1-1 0,-1 0 0,0 0 0,0 1 0,1-1 0,-1 1 0,0 0 0,1-1 0,-1 1 0,1 0 0,-1 0 0,0-1 0,1 1 0,-1 0 0,1 0 0,-1 1 0,3-1 0,-2 1 0,0 0 0,0 0 0,0 1 0,-1-1 0,1 0 0,0 0 0,-1 1 0,1-1 0,-1 1 0,1 0 0,-1-1 0,0 1 0,0 0 0,1 0 0,-1 0 0,1 2 0,12 30 0,-1 1 0,-2 0 0,10 57 0,15 43 0,-29-111 0,-1 1 0,-1-1 0,1 28 0,-5-48-151,-1 0-1,1-1 0,0 1 0,0-1 1,1 1-1,-1-1 0,1 1 1,1 3-1,7 7-6674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8T22:23:34.15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24575,'79'0'0,"155"19"0,-231-18 0,1 0 0,-1 0 0,0 0 0,0 0 0,0 0 0,0 1 0,0 0 0,0-1 0,-1 1 0,1 0 0,0 0 0,-1 1 0,0-1 0,1 1 0,-1-1 0,0 1 0,0-1 0,0 1 0,-1 0 0,1 0 0,-1 0 0,0 0 0,1 0 0,-1 1 0,0-1 0,-1 0 0,1 5 0,2 11 0,-1-1 0,-2 1 0,-2 34 0,1-22 0,-6 269-1365,6-273-5461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8T22:23:34.76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91 24575,'4'0'0,"5"0"0,5 0 0,8 0 0,12-4 0,4-1 0,0-8 0,1-2 0,-2 3 0,-4 2 0,-3-1 0,-3 2 0,-2 2 0,-5 3-8191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8T22:24:10.38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98 24575,'1'-1'0,"-1"0"0,0 0 0,0 1 0,1-1 0,-1 0 0,1 0 0,-1 1 0,1-1 0,-1 0 0,1 0 0,-1 1 0,1-1 0,0 1 0,-1-1 0,1 0 0,0 1 0,-1-1 0,1 1 0,0 0 0,0-1 0,0 1 0,-1 0 0,1-1 0,0 1 0,1 0 0,29-8 0,-16 5 0,80-38 0,-45 18 0,-48 22 0,-1 0 0,1 0 0,0 0 0,0 1 0,-1-1 0,1 0 0,0 1 0,0-1 0,0 1 0,0 0 0,0 0 0,-1 0 0,1-1 0,0 2 0,0-1 0,0 0 0,0 0 0,0 1 0,-1-1 0,1 1 0,0-1 0,0 1 0,0 0 0,-1 0 0,1 0 0,-1 0 0,1 0 0,0 0 0,-1 0 0,0 0 0,1 1 0,-1-1 0,0 1 0,0-1 0,1 1 0,-1-1 0,0 1 0,-1 0 0,1-1 0,0 1 0,0 0 0,-1 0 0,1-1 0,-1 1 0,1 3 0,2 10 0,-1 1 0,-1-1 0,0 1 0,-3 23 0,2-23 0,-1 13 0,0-1 0,-2 0 0,-2 1 0,0-2 0,-2 1 0,-14 38 0,-1-5 0,14-35 0,-1-1 0,-1 0 0,-1-1 0,-26 42 0,36-64 0,0 0 0,0-1 0,-1 1 0,1 0 0,-1 0 0,0-1 0,1 1 0,-1-1 0,0 1 0,0-1 0,0 0 0,0 1 0,0-1 0,0 0 0,0-1 0,0 1 0,0 0 0,-5 0 0,5-1 0,1 0 0,-1 0 0,1-1 0,-1 1 0,1-1 0,-1 1 0,1-1 0,-1 0 0,1 1 0,-1-1 0,1 0 0,0 0 0,-1 0 0,1 0 0,0 0 0,0 0 0,0-1 0,0 1 0,0 0 0,-1-2 0,-2-4 0,0-1 0,0 1 0,1-1 0,0 0 0,0 0 0,1 0 0,0 0 0,-1-16 0,2 18 0,1 0 0,0 1 0,0-1 0,0 0 0,1 0 0,0 0 0,0 0 0,0 0 0,1 1 0,4-10 0,-5 13 0,0 1 0,0-1 0,0 0 0,1 1 0,-1-1 0,0 1 0,1 0 0,0 0 0,-1-1 0,1 1 0,0 0 0,-1 0 0,1 1 0,0-1 0,0 0 0,0 1 0,0-1 0,0 1 0,0-1 0,0 1 0,0 0 0,0 0 0,0 0 0,0 0 0,0 0 0,0 0 0,0 0 0,-1 1 0,1-1 0,0 1 0,0 0 0,0-1 0,0 1 0,0 0 0,2 2 0,74 34 0,-53-24 0,1-1 0,1-1 0,28 8 0,-49-17 0,7 2 0,1-1 0,0 0 0,1-1 0,18 0 0,-31-2 0,1 0 0,-1 0 0,0 0 0,1 0 0,-1 0 0,1-1 0,-1 1 0,0-1 0,1 0 0,-1 1 0,0-1 0,0 0 0,0-1 0,0 1 0,0 0 0,0-1 0,0 1 0,0-1 0,0 1 0,0-1 0,-1 0 0,1 0 0,-1 1 0,1-1 0,-1 0 0,0-1 0,0 1 0,0 0 0,0 0 0,0 0 0,0-1 0,0-4 0,1-13-1365,-1 0-5461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444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737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896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389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924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6863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816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3640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529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060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236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EA7E9-1B92-4043-B473-B7E5B96B50D7}" type="datetimeFigureOut">
              <a:rPr lang="sk-SK" smtClean="0"/>
              <a:t>18. 9. 2022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9A93B-A50E-4513-ABF9-7440C23C37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919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customXml" Target="../ink/ink6.xml"/><Relationship Id="rId18" Type="http://schemas.openxmlformats.org/officeDocument/2006/relationships/image" Target="../media/image21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8.png"/><Relationship Id="rId17" Type="http://schemas.openxmlformats.org/officeDocument/2006/relationships/customXml" Target="../ink/ink8.xml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7.png"/><Relationship Id="rId19" Type="http://schemas.openxmlformats.org/officeDocument/2006/relationships/image" Target="../media/image22.jpeg"/><Relationship Id="rId4" Type="http://schemas.openxmlformats.org/officeDocument/2006/relationships/image" Target="../media/image14.png"/><Relationship Id="rId9" Type="http://schemas.openxmlformats.org/officeDocument/2006/relationships/customXml" Target="../ink/ink4.xml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Volební paradoxy I.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POLb1108 Mýty a fakta voleb</a:t>
            </a:r>
            <a:endParaRPr lang="sk-SK" dirty="0"/>
          </a:p>
          <a:p>
            <a:r>
              <a:rPr lang="sk-SK" dirty="0"/>
              <a:t>Daniel Kerekes</a:t>
            </a:r>
          </a:p>
        </p:txBody>
      </p:sp>
    </p:spTree>
    <p:extLst>
      <p:ext uri="{BB962C8B-B14F-4D97-AF65-F5344CB8AC3E}">
        <p14:creationId xmlns:p14="http://schemas.microsoft.com/office/powerpoint/2010/main" val="331001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09EA20-8DE7-4F67-9646-B68AA211933B}"/>
              </a:ext>
            </a:extLst>
          </p:cNvPr>
          <p:cNvSpPr txBox="1"/>
          <p:nvPr/>
        </p:nvSpPr>
        <p:spPr>
          <a:xfrm>
            <a:off x="273269" y="1497702"/>
            <a:ext cx="85974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i="0" dirty="0">
                <a:solidFill>
                  <a:srgbClr val="FF8400"/>
                </a:solidFill>
                <a:effectLst/>
                <a:latin typeface="Arial" panose="020B0604020202020204" pitchFamily="34" charset="0"/>
              </a:rPr>
              <a:t>§ 48</a:t>
            </a:r>
          </a:p>
          <a:p>
            <a:pPr algn="l"/>
            <a:r>
              <a:rPr lang="en-GB" sz="1800" b="1" i="0" dirty="0" err="1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Určení</a:t>
            </a:r>
            <a:r>
              <a:rPr lang="en-GB" sz="1800" b="1" i="0" dirty="0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počtu</a:t>
            </a:r>
            <a:r>
              <a:rPr lang="en-GB" sz="1800" b="1" i="0" dirty="0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poslanců</a:t>
            </a:r>
            <a:r>
              <a:rPr lang="en-GB" sz="1800" b="1" i="0" dirty="0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volených</a:t>
            </a:r>
            <a:r>
              <a:rPr lang="en-GB" sz="1800" b="1" i="0" dirty="0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GB" sz="1800" b="1" i="0" dirty="0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volebních</a:t>
            </a:r>
            <a:r>
              <a:rPr lang="en-GB" sz="1800" b="1" i="0" dirty="0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1" i="0" dirty="0" err="1">
                <a:solidFill>
                  <a:srgbClr val="08A8F8"/>
                </a:solidFill>
                <a:effectLst/>
                <a:latin typeface="Arial" panose="020B0604020202020204" pitchFamily="34" charset="0"/>
              </a:rPr>
              <a:t>krajích</a:t>
            </a:r>
            <a:endParaRPr lang="en-GB" sz="1800" b="1" i="0" dirty="0">
              <a:solidFill>
                <a:srgbClr val="08A8F8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(1)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Na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základě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výsledků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hlasování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převzatých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volebních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okrsků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zvláštních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volebních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okrsků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pověřených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obecních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úřadů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podle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§ 43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zjistí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Český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statistický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úřad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celkový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počet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platných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hlasů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byly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všech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volebních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krajích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odevzdány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všechny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politické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strany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politická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hnutí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koalice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vydělí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počtem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volených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poslanců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podle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§ 24.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Číslo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takto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vypočtené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zaokrouhlené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jednotky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republikovým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mandátovým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číslem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(2)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Republikovým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mandátovým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číslem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dělí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celkový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počet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platných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hlasů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odevzdaných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každém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volebním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kraji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Celé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číslo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takto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vypočtené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počtem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mandátů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připadají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jednotlivým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volebním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krajům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GB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(3)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Nebyly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-li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takto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rozděleny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všechny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mandáty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připadnou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zbylé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mandáty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postupně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volebním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krajům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vykazují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největší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zbytek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dělení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rovnosti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zbytků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rozhoduje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los</a:t>
            </a:r>
            <a:r>
              <a:rPr lang="en-GB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6556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CD51EB-5050-DDE1-B962-F4991339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53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248259" y="6039521"/>
            <a:ext cx="2037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RMČ (kvóta): 26875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B92882-BC45-8C5E-FAF9-A748440B3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279594"/>
              </p:ext>
            </p:extLst>
          </p:nvPr>
        </p:nvGraphicFramePr>
        <p:xfrm>
          <a:off x="215900" y="207918"/>
          <a:ext cx="8770159" cy="5669184"/>
        </p:xfrm>
        <a:graphic>
          <a:graphicData uri="http://schemas.openxmlformats.org/drawingml/2006/table">
            <a:tbl>
              <a:tblPr firstRow="1" firstCol="1" lastRow="1">
                <a:tableStyleId>{9D7B26C5-4107-4FEC-AEDC-1716B250A1EF}</a:tableStyleId>
              </a:tblPr>
              <a:tblGrid>
                <a:gridCol w="2019949">
                  <a:extLst>
                    <a:ext uri="{9D8B030D-6E8A-4147-A177-3AD203B41FA5}">
                      <a16:colId xmlns:a16="http://schemas.microsoft.com/office/drawing/2014/main" val="2734664034"/>
                    </a:ext>
                  </a:extLst>
                </a:gridCol>
                <a:gridCol w="1840966">
                  <a:extLst>
                    <a:ext uri="{9D8B030D-6E8A-4147-A177-3AD203B41FA5}">
                      <a16:colId xmlns:a16="http://schemas.microsoft.com/office/drawing/2014/main" val="1463165071"/>
                    </a:ext>
                  </a:extLst>
                </a:gridCol>
                <a:gridCol w="1227311">
                  <a:extLst>
                    <a:ext uri="{9D8B030D-6E8A-4147-A177-3AD203B41FA5}">
                      <a16:colId xmlns:a16="http://schemas.microsoft.com/office/drawing/2014/main" val="3549582950"/>
                    </a:ext>
                  </a:extLst>
                </a:gridCol>
                <a:gridCol w="1227311">
                  <a:extLst>
                    <a:ext uri="{9D8B030D-6E8A-4147-A177-3AD203B41FA5}">
                      <a16:colId xmlns:a16="http://schemas.microsoft.com/office/drawing/2014/main" val="1959594423"/>
                    </a:ext>
                  </a:extLst>
                </a:gridCol>
                <a:gridCol w="1227311">
                  <a:extLst>
                    <a:ext uri="{9D8B030D-6E8A-4147-A177-3AD203B41FA5}">
                      <a16:colId xmlns:a16="http://schemas.microsoft.com/office/drawing/2014/main" val="4106844677"/>
                    </a:ext>
                  </a:extLst>
                </a:gridCol>
                <a:gridCol w="1227311">
                  <a:extLst>
                    <a:ext uri="{9D8B030D-6E8A-4147-A177-3AD203B41FA5}">
                      <a16:colId xmlns:a16="http://schemas.microsoft.com/office/drawing/2014/main" val="2156392079"/>
                    </a:ext>
                  </a:extLst>
                </a:gridCol>
              </a:tblGrid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kraj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err="1">
                          <a:effectLst/>
                        </a:rPr>
                        <a:t>hlasy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>
                          <a:effectLst/>
                        </a:rPr>
                        <a:t>1. scr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>
                          <a:effectLst/>
                        </a:rPr>
                        <a:t>zvyšok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>
                          <a:effectLst/>
                        </a:rPr>
                        <a:t>2. scr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err="1">
                          <a:effectLst/>
                        </a:rPr>
                        <a:t>spolu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8092799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Hl. m. Praha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627399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23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0.345079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23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0167570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Středočeský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706634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26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0.293358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26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1402454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Jihočeský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335839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0.496335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5240320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Plzeňský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289679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0.778753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6730705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Karlovarský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130303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0.848484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2762471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Ústecký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377126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0.032595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149137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Liberecký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221549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0.243684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0762342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Královéhradecký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294415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0.954977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9510149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Pardubický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273992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0.195051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3433516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Vysočina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277194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0.314195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721977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>
                          <a:effectLst/>
                        </a:rPr>
                        <a:t>Jihomoravský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624290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23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0.229395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23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9144390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Olomoucký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324828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0.086623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936005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Zlínský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313215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11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0.654512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0076650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 err="1">
                          <a:effectLst/>
                        </a:rPr>
                        <a:t>Moravskoslezský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578627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21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0.530307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22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3763235"/>
                  </a:ext>
                </a:extLst>
              </a:tr>
              <a:tr h="354324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194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6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200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6762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215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ual Coffee Grinder,IMAVO Vintage Style Wooden Coffee Grinder Roller  Grain Mill Hand Crank Coffee Grinders Kitchen &amp;amp; Dining Coffee, Tea &amp;amp;  Espresso galeriaslastorres.com">
            <a:extLst>
              <a:ext uri="{FF2B5EF4-FFF2-40B4-BE49-F238E27FC236}">
                <a16:creationId xmlns:a16="http://schemas.microsoft.com/office/drawing/2014/main" id="{CFC2A164-9BE3-4307-85BF-AA1FF391C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047750"/>
            <a:ext cx="3886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021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7395C4-0826-3A7D-69D5-5614B7015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5" y="488538"/>
            <a:ext cx="9144000" cy="3004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2840B-C218-A5B9-9C59-E3843834A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616" y="3640973"/>
            <a:ext cx="5241328" cy="294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62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B887D8-3947-407F-B6FE-5DF075663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971"/>
            <a:ext cx="9144000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0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3076AC4-1A36-BF1F-9E2E-3DB16FBAF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86033"/>
              </p:ext>
            </p:extLst>
          </p:nvPr>
        </p:nvGraphicFramePr>
        <p:xfrm>
          <a:off x="264506" y="259650"/>
          <a:ext cx="8614986" cy="6338700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2277526">
                  <a:extLst>
                    <a:ext uri="{9D8B030D-6E8A-4147-A177-3AD203B41FA5}">
                      <a16:colId xmlns:a16="http://schemas.microsoft.com/office/drawing/2014/main" val="3735032287"/>
                    </a:ext>
                  </a:extLst>
                </a:gridCol>
                <a:gridCol w="1267492">
                  <a:extLst>
                    <a:ext uri="{9D8B030D-6E8A-4147-A177-3AD203B41FA5}">
                      <a16:colId xmlns:a16="http://schemas.microsoft.com/office/drawing/2014/main" val="674538555"/>
                    </a:ext>
                  </a:extLst>
                </a:gridCol>
                <a:gridCol w="1267492">
                  <a:extLst>
                    <a:ext uri="{9D8B030D-6E8A-4147-A177-3AD203B41FA5}">
                      <a16:colId xmlns:a16="http://schemas.microsoft.com/office/drawing/2014/main" val="231386488"/>
                    </a:ext>
                  </a:extLst>
                </a:gridCol>
                <a:gridCol w="1267492">
                  <a:extLst>
                    <a:ext uri="{9D8B030D-6E8A-4147-A177-3AD203B41FA5}">
                      <a16:colId xmlns:a16="http://schemas.microsoft.com/office/drawing/2014/main" val="2449016042"/>
                    </a:ext>
                  </a:extLst>
                </a:gridCol>
                <a:gridCol w="1267492">
                  <a:extLst>
                    <a:ext uri="{9D8B030D-6E8A-4147-A177-3AD203B41FA5}">
                      <a16:colId xmlns:a16="http://schemas.microsoft.com/office/drawing/2014/main" val="3353289312"/>
                    </a:ext>
                  </a:extLst>
                </a:gridCol>
                <a:gridCol w="1267492">
                  <a:extLst>
                    <a:ext uri="{9D8B030D-6E8A-4147-A177-3AD203B41FA5}">
                      <a16:colId xmlns:a16="http://schemas.microsoft.com/office/drawing/2014/main" val="2279774409"/>
                    </a:ext>
                  </a:extLst>
                </a:gridCol>
              </a:tblGrid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strana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 err="1">
                          <a:effectLst/>
                        </a:rPr>
                        <a:t>Spolu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 err="1">
                          <a:effectLst/>
                        </a:rPr>
                        <a:t>Ano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PirSTAN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effectLst/>
                        </a:rPr>
                        <a:t>SPD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ostatné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5406870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>
                          <a:effectLst/>
                        </a:rPr>
                        <a:t>Hl. m. Praha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251090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109588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142100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28859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95762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5575179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Středočeský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203091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176100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137532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55105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134806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5891702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Jihočeský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97698</a:t>
                      </a:r>
                      <a:r>
                        <a:rPr lang="sk-SK" sz="2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-6003</a:t>
                      </a:r>
                      <a:endParaRPr lang="en-GB" sz="2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89509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45357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30183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73092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0714697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Plzeňský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76994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84107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40210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28874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59494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4665515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Karlovarský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26355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43081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18546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16629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5701802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Ústecký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74565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134322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52797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44774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70668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7208173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Liberecký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50464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59515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47350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24384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0523203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>
                          <a:effectLst/>
                        </a:rPr>
                        <a:t>Královéhradecký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84166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79463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44551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26661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59574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1892479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Pardubický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78163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73556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38628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25673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57972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4483832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Vysočina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77631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74113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37451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24729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7728779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>
                          <a:effectLst/>
                        </a:rPr>
                        <a:t>Jihomoravský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187497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158362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88601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58427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131403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682271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Olomoucký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79715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96714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40124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39759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8596585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Zlínský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87019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84534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42117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35662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6422370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Moravskoslezský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119457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195176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64412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74191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125391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463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76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4B1577-75E8-F179-ABFF-785C8EC1F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049369"/>
              </p:ext>
            </p:extLst>
          </p:nvPr>
        </p:nvGraphicFramePr>
        <p:xfrm>
          <a:off x="199391" y="91540"/>
          <a:ext cx="8745218" cy="3566064"/>
        </p:xfrm>
        <a:graphic>
          <a:graphicData uri="http://schemas.openxmlformats.org/drawingml/2006/table">
            <a:tbl>
              <a:tblPr firstRow="1" firstCol="1" lastRow="1">
                <a:tableStyleId>{9D7B26C5-4107-4FEC-AEDC-1716B250A1EF}</a:tableStyleId>
              </a:tblPr>
              <a:tblGrid>
                <a:gridCol w="1263649">
                  <a:extLst>
                    <a:ext uri="{9D8B030D-6E8A-4147-A177-3AD203B41FA5}">
                      <a16:colId xmlns:a16="http://schemas.microsoft.com/office/drawing/2014/main" val="2734664034"/>
                    </a:ext>
                  </a:extLst>
                </a:gridCol>
                <a:gridCol w="1654233">
                  <a:extLst>
                    <a:ext uri="{9D8B030D-6E8A-4147-A177-3AD203B41FA5}">
                      <a16:colId xmlns:a16="http://schemas.microsoft.com/office/drawing/2014/main" val="1463165071"/>
                    </a:ext>
                  </a:extLst>
                </a:gridCol>
                <a:gridCol w="2155873">
                  <a:extLst>
                    <a:ext uri="{9D8B030D-6E8A-4147-A177-3AD203B41FA5}">
                      <a16:colId xmlns:a16="http://schemas.microsoft.com/office/drawing/2014/main" val="3549582950"/>
                    </a:ext>
                  </a:extLst>
                </a:gridCol>
                <a:gridCol w="1223821">
                  <a:extLst>
                    <a:ext uri="{9D8B030D-6E8A-4147-A177-3AD203B41FA5}">
                      <a16:colId xmlns:a16="http://schemas.microsoft.com/office/drawing/2014/main" val="1959594423"/>
                    </a:ext>
                  </a:extLst>
                </a:gridCol>
                <a:gridCol w="1223821">
                  <a:extLst>
                    <a:ext uri="{9D8B030D-6E8A-4147-A177-3AD203B41FA5}">
                      <a16:colId xmlns:a16="http://schemas.microsoft.com/office/drawing/2014/main" val="4106844677"/>
                    </a:ext>
                  </a:extLst>
                </a:gridCol>
                <a:gridCol w="1223821">
                  <a:extLst>
                    <a:ext uri="{9D8B030D-6E8A-4147-A177-3AD203B41FA5}">
                      <a16:colId xmlns:a16="http://schemas.microsoft.com/office/drawing/2014/main" val="2156392079"/>
                    </a:ext>
                  </a:extLst>
                </a:gridCol>
              </a:tblGrid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err="1">
                          <a:effectLst/>
                        </a:rPr>
                        <a:t>kraj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</a:rPr>
                        <a:t>hlasy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1. </a:t>
                      </a:r>
                      <a:r>
                        <a:rPr lang="en-GB" sz="1200" b="1" u="none" strike="noStrike" dirty="0" err="1">
                          <a:effectLst/>
                        </a:rPr>
                        <a:t>scr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</a:rPr>
                        <a:t>zvyšok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>
                          <a:effectLst/>
                        </a:rPr>
                        <a:t>2. scr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</a:rPr>
                        <a:t>spolu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8092799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Hl. m. Praha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627399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0.345079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23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90167570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err="1">
                          <a:effectLst/>
                        </a:rPr>
                        <a:t>Středočeský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706634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0.293358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21402454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err="1">
                          <a:effectLst/>
                        </a:rPr>
                        <a:t>Jihočeský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335839</a:t>
                      </a:r>
                      <a:endParaRPr lang="en-GB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0.496335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5240320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err="1">
                          <a:effectLst/>
                        </a:rPr>
                        <a:t>Plzeňský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289679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0.778753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6730705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effectLst/>
                        </a:rPr>
                        <a:t>Karlovarský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130303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0.848484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2762471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effectLst/>
                        </a:rPr>
                        <a:t>Ústecký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377126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0.032595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149137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err="1">
                          <a:effectLst/>
                        </a:rPr>
                        <a:t>Liberecký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221549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0.243684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0762342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effectLst/>
                        </a:rPr>
                        <a:t>Královéhradecký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294415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0.954977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9510149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effectLst/>
                        </a:rPr>
                        <a:t>Pardubický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273992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0.195051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3433516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err="1">
                          <a:effectLst/>
                        </a:rPr>
                        <a:t>Vysočina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277194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0.314195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721977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effectLst/>
                        </a:rPr>
                        <a:t>Jihomoravský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624290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0.229395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9144390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err="1">
                          <a:effectLst/>
                        </a:rPr>
                        <a:t>Olomoucký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324828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0.086623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936005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err="1">
                          <a:effectLst/>
                        </a:rPr>
                        <a:t>Zlínský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313215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0.654512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0076650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err="1">
                          <a:effectLst/>
                        </a:rPr>
                        <a:t>Moravskoslezský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578627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0.530307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3763235"/>
                  </a:ext>
                </a:extLst>
              </a:tr>
              <a:tr h="222879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194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6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200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676252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CD77B6-DEEE-93A6-90F8-93CEE3853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793376"/>
              </p:ext>
            </p:extLst>
          </p:nvPr>
        </p:nvGraphicFramePr>
        <p:xfrm>
          <a:off x="232411" y="3779520"/>
          <a:ext cx="8712198" cy="3078480"/>
        </p:xfrm>
        <a:graphic>
          <a:graphicData uri="http://schemas.openxmlformats.org/drawingml/2006/table">
            <a:tbl>
              <a:tblPr firstRow="1" firstCol="1" lastRow="1">
                <a:tableStyleId>{9D7B26C5-4107-4FEC-AEDC-1716B250A1EF}</a:tableStyleId>
              </a:tblPr>
              <a:tblGrid>
                <a:gridCol w="1172440">
                  <a:extLst>
                    <a:ext uri="{9D8B030D-6E8A-4147-A177-3AD203B41FA5}">
                      <a16:colId xmlns:a16="http://schemas.microsoft.com/office/drawing/2014/main" val="1133454818"/>
                    </a:ext>
                  </a:extLst>
                </a:gridCol>
                <a:gridCol w="1731626">
                  <a:extLst>
                    <a:ext uri="{9D8B030D-6E8A-4147-A177-3AD203B41FA5}">
                      <a16:colId xmlns:a16="http://schemas.microsoft.com/office/drawing/2014/main" val="2774351701"/>
                    </a:ext>
                  </a:extLst>
                </a:gridCol>
                <a:gridCol w="2108854">
                  <a:extLst>
                    <a:ext uri="{9D8B030D-6E8A-4147-A177-3AD203B41FA5}">
                      <a16:colId xmlns:a16="http://schemas.microsoft.com/office/drawing/2014/main" val="202125836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196534444"/>
                    </a:ext>
                  </a:extLst>
                </a:gridCol>
                <a:gridCol w="1205345">
                  <a:extLst>
                    <a:ext uri="{9D8B030D-6E8A-4147-A177-3AD203B41FA5}">
                      <a16:colId xmlns:a16="http://schemas.microsoft.com/office/drawing/2014/main" val="1159590565"/>
                    </a:ext>
                  </a:extLst>
                </a:gridCol>
                <a:gridCol w="1213773">
                  <a:extLst>
                    <a:ext uri="{9D8B030D-6E8A-4147-A177-3AD203B41FA5}">
                      <a16:colId xmlns:a16="http://schemas.microsoft.com/office/drawing/2014/main" val="105246052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kraj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>
                          <a:effectLst/>
                        </a:rPr>
                        <a:t>hlasy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 scr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zvyšok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 scr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>
                          <a:effectLst/>
                        </a:rPr>
                        <a:t>spolu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0744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Hl. m. Praha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627399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0.371168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20036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Středočeský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706634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0.322742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83208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Jihočeský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329836</a:t>
                      </a:r>
                      <a:endParaRPr lang="en-GB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0.286683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GB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7384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Plzeňský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289679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0.790799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99519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Karlovarský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130303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0.853902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39739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Ústecký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377126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0.048277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05154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Liberecký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221549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0.252896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76435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Královéhradecký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294415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0.967219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14390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Pardubický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273992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0.206444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29723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Vysočina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277194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0.325722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05499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Jihomoravský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624290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0.255355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05373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Olomoucký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324828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0.10013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18638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Zlínský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313215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0.667536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94496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Moravskoslezský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578627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0.554368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4284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194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200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620896"/>
                  </a:ext>
                </a:extLst>
              </a:tr>
            </a:tbl>
          </a:graphicData>
        </a:graphic>
      </p:graphicFrame>
      <p:sp>
        <p:nvSpPr>
          <p:cNvPr id="6" name="Obdĺžnik 2">
            <a:extLst>
              <a:ext uri="{FF2B5EF4-FFF2-40B4-BE49-F238E27FC236}">
                <a16:creationId xmlns:a16="http://schemas.microsoft.com/office/drawing/2014/main" id="{8FE86666-75B9-3D9D-28DE-25AC39757652}"/>
              </a:ext>
            </a:extLst>
          </p:cNvPr>
          <p:cNvSpPr/>
          <p:nvPr/>
        </p:nvSpPr>
        <p:spPr>
          <a:xfrm>
            <a:off x="199391" y="3410785"/>
            <a:ext cx="16802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/>
              <a:t>RMČ (kvóta): 26875</a:t>
            </a:r>
          </a:p>
        </p:txBody>
      </p:sp>
      <p:sp>
        <p:nvSpPr>
          <p:cNvPr id="7" name="Obdĺžnik 2">
            <a:extLst>
              <a:ext uri="{FF2B5EF4-FFF2-40B4-BE49-F238E27FC236}">
                <a16:creationId xmlns:a16="http://schemas.microsoft.com/office/drawing/2014/main" id="{0AE1B900-6B77-BEBA-AD8F-CC6F7FC80B0A}"/>
              </a:ext>
            </a:extLst>
          </p:cNvPr>
          <p:cNvSpPr/>
          <p:nvPr/>
        </p:nvSpPr>
        <p:spPr>
          <a:xfrm>
            <a:off x="232411" y="6611181"/>
            <a:ext cx="16802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/>
              <a:t>RMČ (kvóta): 26845</a:t>
            </a:r>
          </a:p>
        </p:txBody>
      </p:sp>
    </p:spTree>
    <p:extLst>
      <p:ext uri="{BB962C8B-B14F-4D97-AF65-F5344CB8AC3E}">
        <p14:creationId xmlns:p14="http://schemas.microsoft.com/office/powerpoint/2010/main" val="2211862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C2780-D199-7ADA-CC7E-D33739BEB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739"/>
            <a:ext cx="9144000" cy="2789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E34E11-22B8-3B7F-7DD6-45FA864F9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" y="3528492"/>
            <a:ext cx="9144000" cy="27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27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ual Coffee Grinder,IMAVO Vintage Style Wooden Coffee Grinder Roller  Grain Mill Hand Crank Coffee Grinders Kitchen &amp;amp; Dining Coffee, Tea &amp;amp;  Espresso galeriaslastorres.com">
            <a:extLst>
              <a:ext uri="{FF2B5EF4-FFF2-40B4-BE49-F238E27FC236}">
                <a16:creationId xmlns:a16="http://schemas.microsoft.com/office/drawing/2014/main" id="{CFC2A164-9BE3-4307-85BF-AA1FF391C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047750"/>
            <a:ext cx="3886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576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seated on tiered chairs in lecture hall, looking at laptops and notes">
            <a:extLst>
              <a:ext uri="{FF2B5EF4-FFF2-40B4-BE49-F238E27FC236}">
                <a16:creationId xmlns:a16="http://schemas.microsoft.com/office/drawing/2014/main" id="{C6766160-259E-AE88-27FF-B8FFF4CE8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104430"/>
            <a:ext cx="3968749" cy="2649139"/>
          </a:xfrm>
          <a:prstGeom prst="rect">
            <a:avLst/>
          </a:prstGeom>
        </p:spPr>
      </p:pic>
      <p:pic>
        <p:nvPicPr>
          <p:cNvPr id="1026" name="Picture 2" descr="How Math Class Can Prepare Students for the Jobs of the Future | EdNews  Daily">
            <a:extLst>
              <a:ext uri="{FF2B5EF4-FFF2-40B4-BE49-F238E27FC236}">
                <a16:creationId xmlns:a16="http://schemas.microsoft.com/office/drawing/2014/main" id="{AFB5CB73-3B53-46CF-DA7C-8B390226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2648" y="2312789"/>
            <a:ext cx="3968751" cy="22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A3F51D-CBBF-C329-75F9-101C07A77326}"/>
              </a:ext>
            </a:extLst>
          </p:cNvPr>
          <p:cNvSpPr txBox="1"/>
          <p:nvPr/>
        </p:nvSpPr>
        <p:spPr>
          <a:xfrm>
            <a:off x="2360882" y="698268"/>
            <a:ext cx="4422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dirty="0"/>
              <a:t>Očakávanie v. realita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03791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7395C4-0826-3A7D-69D5-5614B7015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5" y="488538"/>
            <a:ext cx="9144000" cy="30047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68FE15D-7B95-DF2D-1FFE-F88C33DDE4BC}"/>
                  </a:ext>
                </a:extLst>
              </p14:cNvPr>
              <p14:cNvContentPartPr/>
              <p14:nvPr/>
            </p14:nvContentPartPr>
            <p14:xfrm>
              <a:off x="964015" y="2867171"/>
              <a:ext cx="228600" cy="2833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68FE15D-7B95-DF2D-1FFE-F88C33DDE4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695" y="2862851"/>
                <a:ext cx="23724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1939EFC-F3AE-D449-50FA-627A94051235}"/>
                  </a:ext>
                </a:extLst>
              </p14:cNvPr>
              <p14:cNvContentPartPr/>
              <p14:nvPr/>
            </p14:nvContentPartPr>
            <p14:xfrm>
              <a:off x="2909095" y="2905331"/>
              <a:ext cx="217080" cy="197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1939EFC-F3AE-D449-50FA-627A940512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4775" y="2901011"/>
                <a:ext cx="225720" cy="20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21A6C0D8-0A70-48F1-CE89-0FAA72807EB6}"/>
              </a:ext>
            </a:extLst>
          </p:cNvPr>
          <p:cNvGrpSpPr/>
          <p:nvPr/>
        </p:nvGrpSpPr>
        <p:grpSpPr>
          <a:xfrm>
            <a:off x="889135" y="3218171"/>
            <a:ext cx="316800" cy="212040"/>
            <a:chOff x="889135" y="3218171"/>
            <a:chExt cx="316800" cy="212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5B164E9-1C70-B578-5B0F-C128C120DA98}"/>
                    </a:ext>
                  </a:extLst>
                </p14:cNvPr>
                <p14:cNvContentPartPr/>
                <p14:nvPr/>
              </p14:nvContentPartPr>
              <p14:xfrm>
                <a:off x="889135" y="3223931"/>
                <a:ext cx="133200" cy="2062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5B164E9-1C70-B578-5B0F-C128C120DA9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4815" y="3219611"/>
                  <a:ext cx="1418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AE2D36B-0B43-6CC7-B0CD-FDDEFED1B8EE}"/>
                    </a:ext>
                  </a:extLst>
                </p14:cNvPr>
                <p14:cNvContentPartPr/>
                <p14:nvPr/>
              </p14:nvContentPartPr>
              <p14:xfrm>
                <a:off x="972295" y="3332291"/>
                <a:ext cx="99720" cy="262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AE2D36B-0B43-6CC7-B0CD-FDDEFED1B8E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67975" y="3327971"/>
                  <a:ext cx="1083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309C948-190A-217F-8863-2C6A7D227E06}"/>
                    </a:ext>
                  </a:extLst>
                </p14:cNvPr>
                <p14:cNvContentPartPr/>
                <p14:nvPr/>
              </p14:nvContentPartPr>
              <p14:xfrm>
                <a:off x="1088575" y="3218171"/>
                <a:ext cx="117360" cy="1926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309C948-190A-217F-8863-2C6A7D227E0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84255" y="3213851"/>
                  <a:ext cx="126000" cy="20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F5CD17-34FE-587E-3ED8-0BC8754B4ECC}"/>
              </a:ext>
            </a:extLst>
          </p:cNvPr>
          <p:cNvGrpSpPr/>
          <p:nvPr/>
        </p:nvGrpSpPr>
        <p:grpSpPr>
          <a:xfrm>
            <a:off x="2817655" y="3173171"/>
            <a:ext cx="409680" cy="235080"/>
            <a:chOff x="2817655" y="3173171"/>
            <a:chExt cx="409680" cy="235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6949D36-1BE4-72F7-7A72-DA7C3025BCBE}"/>
                    </a:ext>
                  </a:extLst>
                </p14:cNvPr>
                <p14:cNvContentPartPr/>
                <p14:nvPr/>
              </p14:nvContentPartPr>
              <p14:xfrm>
                <a:off x="2817655" y="3208091"/>
                <a:ext cx="137160" cy="2001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6949D36-1BE4-72F7-7A72-DA7C3025BCB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13335" y="3203771"/>
                  <a:ext cx="1458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1448576-6EDB-64E5-E3F5-A8B15E1F3CAB}"/>
                    </a:ext>
                  </a:extLst>
                </p14:cNvPr>
                <p14:cNvContentPartPr/>
                <p14:nvPr/>
              </p14:nvContentPartPr>
              <p14:xfrm>
                <a:off x="2909095" y="3325451"/>
                <a:ext cx="133560" cy="327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1448576-6EDB-64E5-E3F5-A8B15E1F3CA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04775" y="3321131"/>
                  <a:ext cx="1422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01393B1-C23E-4FD8-4C5A-EF73ACC06983}"/>
                    </a:ext>
                  </a:extLst>
                </p14:cNvPr>
                <p14:cNvContentPartPr/>
                <p14:nvPr/>
              </p14:nvContentPartPr>
              <p14:xfrm>
                <a:off x="3050575" y="3173171"/>
                <a:ext cx="176760" cy="2325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01393B1-C23E-4FD8-4C5A-EF73ACC0698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6255" y="3168851"/>
                  <a:ext cx="185400" cy="241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146" name="Picture 2" descr="Petr Fiala: Kto je nový český premiér? - Svet SME">
            <a:extLst>
              <a:ext uri="{FF2B5EF4-FFF2-40B4-BE49-F238E27FC236}">
                <a16:creationId xmlns:a16="http://schemas.microsoft.com/office/drawing/2014/main" id="{E810DBB0-D102-BBFE-D902-C2D8EFEE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054" y="3609802"/>
            <a:ext cx="4738255" cy="313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2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Alabamský</a:t>
            </a:r>
            <a:r>
              <a:rPr lang="sk-SK" dirty="0"/>
              <a:t> paradox</a:t>
            </a:r>
          </a:p>
        </p:txBody>
      </p:sp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099745"/>
              </p:ext>
            </p:extLst>
          </p:nvPr>
        </p:nvGraphicFramePr>
        <p:xfrm>
          <a:off x="991671" y="2353468"/>
          <a:ext cx="7096257" cy="1520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3751">
                  <a:extLst>
                    <a:ext uri="{9D8B030D-6E8A-4147-A177-3AD203B41FA5}">
                      <a16:colId xmlns:a16="http://schemas.microsoft.com/office/drawing/2014/main" val="1389763969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2018878726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101809283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398674153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1001499485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2679368486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57637804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 dirty="0">
                          <a:effectLst/>
                        </a:rPr>
                        <a:t>Strana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 dirty="0">
                          <a:effectLst/>
                        </a:rPr>
                        <a:t>Hlasy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Delenie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 dirty="0">
                          <a:effectLst/>
                        </a:rPr>
                        <a:t>Zvyšok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1.scr.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2.scr.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Spolu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1185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A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6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4,285714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0,285714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4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4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8893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B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6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4,285714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0,285714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4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4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80823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C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1,428571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0,428571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23483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Spolu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14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09619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Kvóta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1,4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560279"/>
                  </a:ext>
                </a:extLst>
              </a:tr>
            </a:tbl>
          </a:graphicData>
        </a:graphic>
      </p:graphicFrame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812367"/>
              </p:ext>
            </p:extLst>
          </p:nvPr>
        </p:nvGraphicFramePr>
        <p:xfrm>
          <a:off x="991672" y="4536442"/>
          <a:ext cx="7096257" cy="1572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3751">
                  <a:extLst>
                    <a:ext uri="{9D8B030D-6E8A-4147-A177-3AD203B41FA5}">
                      <a16:colId xmlns:a16="http://schemas.microsoft.com/office/drawing/2014/main" val="1990963599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1101667124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1319583956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3249740339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1875846774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3849635179"/>
                    </a:ext>
                  </a:extLst>
                </a:gridCol>
                <a:gridCol w="1013751">
                  <a:extLst>
                    <a:ext uri="{9D8B030D-6E8A-4147-A177-3AD203B41FA5}">
                      <a16:colId xmlns:a16="http://schemas.microsoft.com/office/drawing/2014/main" val="1687479512"/>
                    </a:ext>
                  </a:extLst>
                </a:gridCol>
              </a:tblGrid>
              <a:tr h="26384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 dirty="0">
                          <a:effectLst/>
                        </a:rPr>
                        <a:t>Strana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 dirty="0">
                          <a:effectLst/>
                        </a:rPr>
                        <a:t>Hlasy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 dirty="0">
                          <a:effectLst/>
                        </a:rPr>
                        <a:t>Delenie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Zvyšok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1.scr.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2.scr.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Spolu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2085835"/>
                  </a:ext>
                </a:extLst>
              </a:tr>
              <a:tr h="26384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 dirty="0">
                          <a:effectLst/>
                        </a:rPr>
                        <a:t>A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6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4,714286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0,714286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4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5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6969022"/>
                  </a:ext>
                </a:extLst>
              </a:tr>
              <a:tr h="26384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B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6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4,714286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0,714286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4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5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6577815"/>
                  </a:ext>
                </a:extLst>
              </a:tr>
              <a:tr h="26384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C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1,571429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0,571429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9018687"/>
                  </a:ext>
                </a:extLst>
              </a:tr>
              <a:tr h="22224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Spolu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14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440093"/>
                  </a:ext>
                </a:extLst>
              </a:tr>
              <a:tr h="26384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Kvóta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1,272727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0567640"/>
                  </a:ext>
                </a:extLst>
              </a:tr>
            </a:tbl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991671" y="1837410"/>
            <a:ext cx="1674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10 mandátov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991671" y="4020384"/>
            <a:ext cx="141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11 mandátov</a:t>
            </a:r>
          </a:p>
        </p:txBody>
      </p:sp>
    </p:spTree>
    <p:extLst>
      <p:ext uri="{BB962C8B-B14F-4D97-AF65-F5344CB8AC3E}">
        <p14:creationId xmlns:p14="http://schemas.microsoft.com/office/powerpoint/2010/main" val="104059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Populačný paradox</a:t>
            </a:r>
          </a:p>
        </p:txBody>
      </p:sp>
      <p:graphicFrame>
        <p:nvGraphicFramePr>
          <p:cNvPr id="3" name="Tabuľ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496419"/>
              </p:ext>
            </p:extLst>
          </p:nvPr>
        </p:nvGraphicFramePr>
        <p:xfrm>
          <a:off x="916232" y="1394475"/>
          <a:ext cx="7311536" cy="2280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3630">
                  <a:extLst>
                    <a:ext uri="{9D8B030D-6E8A-4147-A177-3AD203B41FA5}">
                      <a16:colId xmlns:a16="http://schemas.microsoft.com/office/drawing/2014/main" val="2645579218"/>
                    </a:ext>
                  </a:extLst>
                </a:gridCol>
                <a:gridCol w="874651">
                  <a:extLst>
                    <a:ext uri="{9D8B030D-6E8A-4147-A177-3AD203B41FA5}">
                      <a16:colId xmlns:a16="http://schemas.microsoft.com/office/drawing/2014/main" val="3442188152"/>
                    </a:ext>
                  </a:extLst>
                </a:gridCol>
                <a:gridCol w="874651">
                  <a:extLst>
                    <a:ext uri="{9D8B030D-6E8A-4147-A177-3AD203B41FA5}">
                      <a16:colId xmlns:a16="http://schemas.microsoft.com/office/drawing/2014/main" val="2593809166"/>
                    </a:ext>
                  </a:extLst>
                </a:gridCol>
                <a:gridCol w="874651">
                  <a:extLst>
                    <a:ext uri="{9D8B030D-6E8A-4147-A177-3AD203B41FA5}">
                      <a16:colId xmlns:a16="http://schemas.microsoft.com/office/drawing/2014/main" val="277238131"/>
                    </a:ext>
                  </a:extLst>
                </a:gridCol>
                <a:gridCol w="874651">
                  <a:extLst>
                    <a:ext uri="{9D8B030D-6E8A-4147-A177-3AD203B41FA5}">
                      <a16:colId xmlns:a16="http://schemas.microsoft.com/office/drawing/2014/main" val="1706900148"/>
                    </a:ext>
                  </a:extLst>
                </a:gridCol>
                <a:gridCol w="874651">
                  <a:extLst>
                    <a:ext uri="{9D8B030D-6E8A-4147-A177-3AD203B41FA5}">
                      <a16:colId xmlns:a16="http://schemas.microsoft.com/office/drawing/2014/main" val="1029331425"/>
                    </a:ext>
                  </a:extLst>
                </a:gridCol>
                <a:gridCol w="874651">
                  <a:extLst>
                    <a:ext uri="{9D8B030D-6E8A-4147-A177-3AD203B41FA5}">
                      <a16:colId xmlns:a16="http://schemas.microsoft.com/office/drawing/2014/main" val="3651908563"/>
                    </a:ext>
                  </a:extLst>
                </a:gridCol>
              </a:tblGrid>
              <a:tr h="217115"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hlasy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delenie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1.scr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zvyšok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2.scr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Spolu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1997078"/>
                  </a:ext>
                </a:extLst>
              </a:tr>
              <a:tr h="217115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Smer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880 111</a:t>
                      </a:r>
                      <a:endParaRPr lang="sk-SK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62,47239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62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0,472388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62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0769665"/>
                  </a:ext>
                </a:extLst>
              </a:tr>
              <a:tr h="217115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SDKÚ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390 042</a:t>
                      </a:r>
                      <a:endParaRPr lang="sk-SK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27,68612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27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0,686116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28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712685"/>
                  </a:ext>
                </a:extLst>
              </a:tr>
              <a:tr h="217115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SaS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307 287</a:t>
                      </a:r>
                      <a:endParaRPr lang="sk-SK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21,81197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21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0,811968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22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8404410"/>
                  </a:ext>
                </a:extLst>
              </a:tr>
              <a:tr h="217115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KDH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215 755</a:t>
                      </a:r>
                      <a:endParaRPr lang="sk-SK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15,31481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15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0,314807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15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9604749"/>
                  </a:ext>
                </a:extLst>
              </a:tr>
              <a:tr h="217115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MOST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205 538</a:t>
                      </a:r>
                      <a:endParaRPr lang="sk-SK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14,58958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14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0,58958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14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4897438"/>
                  </a:ext>
                </a:extLst>
              </a:tr>
              <a:tr h="217115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SNS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128 490</a:t>
                      </a:r>
                      <a:endParaRPr lang="sk-SK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9,120528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9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0,120528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9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4135340"/>
                  </a:ext>
                </a:extLst>
              </a:tr>
              <a:tr h="217115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Spolu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2 127 223</a:t>
                      </a:r>
                      <a:endParaRPr lang="sk-SK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148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5347493"/>
                  </a:ext>
                </a:extLst>
              </a:tr>
              <a:tr h="217115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Kvóta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14088</a:t>
                      </a:r>
                      <a:endParaRPr lang="sk-SK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4353372"/>
                  </a:ext>
                </a:extLst>
              </a:tr>
            </a:tbl>
          </a:graphicData>
        </a:graphic>
      </p:graphicFrame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527309"/>
              </p:ext>
            </p:extLst>
          </p:nvPr>
        </p:nvGraphicFramePr>
        <p:xfrm>
          <a:off x="916240" y="3955413"/>
          <a:ext cx="3249568" cy="2280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392">
                  <a:extLst>
                    <a:ext uri="{9D8B030D-6E8A-4147-A177-3AD203B41FA5}">
                      <a16:colId xmlns:a16="http://schemas.microsoft.com/office/drawing/2014/main" val="2474189997"/>
                    </a:ext>
                  </a:extLst>
                </a:gridCol>
                <a:gridCol w="812392">
                  <a:extLst>
                    <a:ext uri="{9D8B030D-6E8A-4147-A177-3AD203B41FA5}">
                      <a16:colId xmlns:a16="http://schemas.microsoft.com/office/drawing/2014/main" val="4130113550"/>
                    </a:ext>
                  </a:extLst>
                </a:gridCol>
                <a:gridCol w="652937">
                  <a:extLst>
                    <a:ext uri="{9D8B030D-6E8A-4147-A177-3AD203B41FA5}">
                      <a16:colId xmlns:a16="http://schemas.microsoft.com/office/drawing/2014/main" val="3808200296"/>
                    </a:ext>
                  </a:extLst>
                </a:gridCol>
                <a:gridCol w="971847">
                  <a:extLst>
                    <a:ext uri="{9D8B030D-6E8A-4147-A177-3AD203B41FA5}">
                      <a16:colId xmlns:a16="http://schemas.microsoft.com/office/drawing/2014/main" val="8382085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predtým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 dirty="0">
                          <a:effectLst/>
                        </a:rPr>
                        <a:t>+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potom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32165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Smer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880 111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10000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890 111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9815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SDKÚ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390 042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500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390 542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10465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SaS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307 287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11000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318 287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62321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KDH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215 755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2000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217 755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90872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MOST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205 538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205 538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86091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SNS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128 490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5000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133 490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68582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Spolu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2 155 723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00180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Kvóta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14276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5600263"/>
                  </a:ext>
                </a:extLst>
              </a:tr>
            </a:tbl>
          </a:graphicData>
        </a:graphic>
      </p:graphicFrame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19446"/>
              </p:ext>
            </p:extLst>
          </p:nvPr>
        </p:nvGraphicFramePr>
        <p:xfrm>
          <a:off x="4165808" y="3955412"/>
          <a:ext cx="4061960" cy="2280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392">
                  <a:extLst>
                    <a:ext uri="{9D8B030D-6E8A-4147-A177-3AD203B41FA5}">
                      <a16:colId xmlns:a16="http://schemas.microsoft.com/office/drawing/2014/main" val="276090114"/>
                    </a:ext>
                  </a:extLst>
                </a:gridCol>
                <a:gridCol w="812392">
                  <a:extLst>
                    <a:ext uri="{9D8B030D-6E8A-4147-A177-3AD203B41FA5}">
                      <a16:colId xmlns:a16="http://schemas.microsoft.com/office/drawing/2014/main" val="2683512323"/>
                    </a:ext>
                  </a:extLst>
                </a:gridCol>
                <a:gridCol w="812392">
                  <a:extLst>
                    <a:ext uri="{9D8B030D-6E8A-4147-A177-3AD203B41FA5}">
                      <a16:colId xmlns:a16="http://schemas.microsoft.com/office/drawing/2014/main" val="4281344315"/>
                    </a:ext>
                  </a:extLst>
                </a:gridCol>
                <a:gridCol w="812392">
                  <a:extLst>
                    <a:ext uri="{9D8B030D-6E8A-4147-A177-3AD203B41FA5}">
                      <a16:colId xmlns:a16="http://schemas.microsoft.com/office/drawing/2014/main" val="248265652"/>
                    </a:ext>
                  </a:extLst>
                </a:gridCol>
                <a:gridCol w="812392">
                  <a:extLst>
                    <a:ext uri="{9D8B030D-6E8A-4147-A177-3AD203B41FA5}">
                      <a16:colId xmlns:a16="http://schemas.microsoft.com/office/drawing/2014/main" val="192721872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 dirty="0">
                          <a:effectLst/>
                        </a:rPr>
                        <a:t>delenie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1.scr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zvyšok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2.scr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u="none" strike="noStrike">
                          <a:effectLst/>
                        </a:rPr>
                        <a:t>Spolu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28848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62,35017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62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0,350168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62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38808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27,35654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27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0,356542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27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21246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22,29525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22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0,295251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22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23405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15,25322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15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0,253222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15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13247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14,39745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14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0,39745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sk-SK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63826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9,350658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9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 dirty="0">
                          <a:effectLst/>
                        </a:rPr>
                        <a:t>0,350658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9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6479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600" u="none" strike="noStrike">
                          <a:effectLst/>
                        </a:rPr>
                        <a:t>149</a:t>
                      </a:r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94905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k-S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9524876"/>
                  </a:ext>
                </a:extLst>
              </a:tr>
            </a:tbl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916232" y="6331683"/>
            <a:ext cx="328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Spracované podľa: </a:t>
            </a:r>
            <a:r>
              <a:rPr lang="sk-SK" dirty="0" err="1"/>
              <a:t>Dančišin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9592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Paradox nového štátu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1907 – vznik Oklahomy</a:t>
            </a:r>
          </a:p>
          <a:p>
            <a:r>
              <a:rPr lang="sk-SK" dirty="0"/>
              <a:t>Komora reprezentantov: 386 kresiel</a:t>
            </a:r>
          </a:p>
          <a:p>
            <a:r>
              <a:rPr lang="sk-SK" dirty="0"/>
              <a:t>Zámer zväčšiť komoru tak, aby sa neukrátili iné štáty.</a:t>
            </a:r>
          </a:p>
          <a:p>
            <a:r>
              <a:rPr lang="sk-SK" dirty="0"/>
              <a:t>Na Oklahomu pripadalo 5 kresiel</a:t>
            </a:r>
          </a:p>
          <a:p>
            <a:r>
              <a:rPr lang="sk-SK" dirty="0"/>
              <a:t>Výsledok?</a:t>
            </a:r>
          </a:p>
          <a:p>
            <a:pPr lvl="1"/>
            <a:r>
              <a:rPr lang="sk-SK" dirty="0"/>
              <a:t>Nová komora: 391 kresiel</a:t>
            </a:r>
          </a:p>
          <a:p>
            <a:pPr lvl="1"/>
            <a:r>
              <a:rPr lang="sk-SK" dirty="0"/>
              <a:t>Maine + 1 kreslo</a:t>
            </a:r>
          </a:p>
          <a:p>
            <a:pPr lvl="1"/>
            <a:r>
              <a:rPr lang="sk-SK" dirty="0"/>
              <a:t>New York – 1 kreslo</a:t>
            </a:r>
          </a:p>
          <a:p>
            <a:pPr lvl="1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6427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AB675BC2-B755-4595-8A2E-D8CA765BA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564" y="1245419"/>
            <a:ext cx="8418871" cy="56125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Paradox nevolenia</a:t>
            </a:r>
          </a:p>
        </p:txBody>
      </p:sp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488711"/>
              </p:ext>
            </p:extLst>
          </p:nvPr>
        </p:nvGraphicFramePr>
        <p:xfrm>
          <a:off x="628650" y="1690689"/>
          <a:ext cx="8193381" cy="2342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7429">
                  <a:extLst>
                    <a:ext uri="{9D8B030D-6E8A-4147-A177-3AD203B41FA5}">
                      <a16:colId xmlns:a16="http://schemas.microsoft.com/office/drawing/2014/main" val="1432173194"/>
                    </a:ext>
                  </a:extLst>
                </a:gridCol>
                <a:gridCol w="1516488">
                  <a:extLst>
                    <a:ext uri="{9D8B030D-6E8A-4147-A177-3AD203B41FA5}">
                      <a16:colId xmlns:a16="http://schemas.microsoft.com/office/drawing/2014/main" val="584375563"/>
                    </a:ext>
                  </a:extLst>
                </a:gridCol>
                <a:gridCol w="1516488">
                  <a:extLst>
                    <a:ext uri="{9D8B030D-6E8A-4147-A177-3AD203B41FA5}">
                      <a16:colId xmlns:a16="http://schemas.microsoft.com/office/drawing/2014/main" val="4032134567"/>
                    </a:ext>
                  </a:extLst>
                </a:gridCol>
                <a:gridCol w="1516488">
                  <a:extLst>
                    <a:ext uri="{9D8B030D-6E8A-4147-A177-3AD203B41FA5}">
                      <a16:colId xmlns:a16="http://schemas.microsoft.com/office/drawing/2014/main" val="1601208886"/>
                    </a:ext>
                  </a:extLst>
                </a:gridCol>
                <a:gridCol w="1516488">
                  <a:extLst>
                    <a:ext uri="{9D8B030D-6E8A-4147-A177-3AD203B41FA5}">
                      <a16:colId xmlns:a16="http://schemas.microsoft.com/office/drawing/2014/main" val="2463239298"/>
                    </a:ext>
                  </a:extLst>
                </a:gridCol>
              </a:tblGrid>
              <a:tr h="585656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voličov: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1" u="none" strike="noStrike" dirty="0">
                          <a:effectLst/>
                        </a:rPr>
                        <a:t>26</a:t>
                      </a:r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1" u="none" strike="noStrike" dirty="0">
                          <a:effectLst/>
                        </a:rPr>
                        <a:t>47</a:t>
                      </a:r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1" u="none" strike="noStrike" dirty="0">
                          <a:effectLst/>
                        </a:rPr>
                        <a:t>2</a:t>
                      </a:r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1" u="none" strike="noStrike" dirty="0">
                          <a:effectLst/>
                        </a:rPr>
                        <a:t>25</a:t>
                      </a:r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9031996"/>
                  </a:ext>
                </a:extLst>
              </a:tr>
              <a:tr h="585656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u="none" strike="noStrike" dirty="0">
                          <a:effectLst/>
                        </a:rPr>
                        <a:t>1. preferencia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u="none" strike="noStrike" dirty="0" err="1">
                          <a:effectLst/>
                        </a:rPr>
                        <a:t>Babiš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u="none" strike="noStrike" dirty="0" err="1">
                          <a:effectLst/>
                        </a:rPr>
                        <a:t>Nerudová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u="none" strike="noStrike" dirty="0" err="1">
                          <a:effectLst/>
                        </a:rPr>
                        <a:t>Nerudová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u="none" strike="noStrike" dirty="0">
                          <a:effectLst/>
                        </a:rPr>
                        <a:t>Pavel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8441669"/>
                  </a:ext>
                </a:extLst>
              </a:tr>
              <a:tr h="585656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u="none" strike="noStrike" dirty="0">
                          <a:effectLst/>
                        </a:rPr>
                        <a:t>2. preferencia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u="none" strike="noStrike" dirty="0" err="1">
                          <a:effectLst/>
                        </a:rPr>
                        <a:t>Nerudová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u="none" strike="noStrike" dirty="0">
                          <a:effectLst/>
                        </a:rPr>
                        <a:t>Pavel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u="none" strike="noStrike" dirty="0">
                          <a:effectLst/>
                        </a:rPr>
                        <a:t>Pavel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u="none" strike="noStrike" dirty="0" err="1">
                          <a:effectLst/>
                        </a:rPr>
                        <a:t>Babiš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1602996"/>
                  </a:ext>
                </a:extLst>
              </a:tr>
              <a:tr h="585656">
                <a:tc>
                  <a:txBody>
                    <a:bodyPr/>
                    <a:lstStyle/>
                    <a:p>
                      <a:pPr algn="l" fontAlgn="b"/>
                      <a:r>
                        <a:rPr lang="sk-SK" sz="1800" u="none" strike="noStrike" dirty="0">
                          <a:effectLst/>
                        </a:rPr>
                        <a:t>3. preferencia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u="none" strike="noStrike" dirty="0">
                          <a:effectLst/>
                        </a:rPr>
                        <a:t>Pavel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0" i="0" u="none" strike="noStrike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Babiš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u="none" strike="noStrike" dirty="0" err="1">
                          <a:effectLst/>
                        </a:rPr>
                        <a:t>Babiš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u="none" strike="noStrike" dirty="0" err="1">
                          <a:effectLst/>
                        </a:rPr>
                        <a:t>Nerudová</a:t>
                      </a:r>
                      <a:endParaRPr lang="sk-SK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0784304"/>
                  </a:ext>
                </a:extLst>
              </a:tr>
            </a:tbl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739588" y="4235824"/>
            <a:ext cx="255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Spracované podľa: </a:t>
            </a:r>
            <a:r>
              <a:rPr lang="sk-SK" dirty="0" err="1"/>
              <a:t>Nurmi</a:t>
            </a:r>
            <a:endParaRPr lang="sk-SK" dirty="0"/>
          </a:p>
        </p:txBody>
      </p:sp>
      <p:sp>
        <p:nvSpPr>
          <p:cNvPr id="8" name="Znak násobenia 7"/>
          <p:cNvSpPr/>
          <p:nvPr/>
        </p:nvSpPr>
        <p:spPr>
          <a:xfrm>
            <a:off x="4572000" y="1546412"/>
            <a:ext cx="874059" cy="887506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91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9579219-5A49-4232-A425-BD56DFD1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14300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26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Obsah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Zoznamka</a:t>
            </a:r>
            <a:endParaRPr lang="sk-SK" dirty="0"/>
          </a:p>
          <a:p>
            <a:r>
              <a:rPr lang="sk-SK" dirty="0"/>
              <a:t>Trochu matematiky</a:t>
            </a:r>
          </a:p>
          <a:p>
            <a:r>
              <a:rPr lang="sk-SK" dirty="0"/>
              <a:t>Trochu zamyslenia sa</a:t>
            </a:r>
          </a:p>
          <a:p>
            <a:r>
              <a:rPr lang="sk-SK" dirty="0"/>
              <a:t>Príklady paradoxov</a:t>
            </a:r>
          </a:p>
        </p:txBody>
      </p:sp>
    </p:spTree>
    <p:extLst>
      <p:ext uri="{BB962C8B-B14F-4D97-AF65-F5344CB8AC3E}">
        <p14:creationId xmlns:p14="http://schemas.microsoft.com/office/powerpoint/2010/main" val="205500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oung man using smartphone on city street at night">
            <a:extLst>
              <a:ext uri="{FF2B5EF4-FFF2-40B4-BE49-F238E27FC236}">
                <a16:creationId xmlns:a16="http://schemas.microsoft.com/office/drawing/2014/main" id="{BC3E8BE9-C3C8-4D32-AD5F-B61CFEBBF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11" y="0"/>
            <a:ext cx="10289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97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F05160A2-EA93-4974-A436-901AB967A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16" r="585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758" b="31992"/>
          <a:stretch/>
        </p:blipFill>
        <p:spPr>
          <a:xfrm>
            <a:off x="-1523980" y="11"/>
            <a:ext cx="12191980" cy="6857989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0" y="1122362"/>
            <a:ext cx="9144000" cy="2900518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FFFFFF"/>
                </a:solidFill>
              </a:rPr>
              <a:t>Môžem strane uškodiť tým, že ju budem voliť?</a:t>
            </a:r>
          </a:p>
        </p:txBody>
      </p:sp>
    </p:spTree>
    <p:extLst>
      <p:ext uri="{BB962C8B-B14F-4D97-AF65-F5344CB8AC3E}">
        <p14:creationId xmlns:p14="http://schemas.microsoft.com/office/powerpoint/2010/main" val="1958360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758" b="31992"/>
          <a:stretch/>
        </p:blipFill>
        <p:spPr>
          <a:xfrm>
            <a:off x="-1523980" y="11"/>
            <a:ext cx="12191980" cy="6857989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0" y="1122362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sk-SK" dirty="0">
                <a:solidFill>
                  <a:srgbClr val="FFFFFF"/>
                </a:solidFill>
              </a:rPr>
              <a:t>Aké kritéria by mal spĺňať volebný systém, resp. procedúra prevodu hlasov na mandáty?</a:t>
            </a:r>
          </a:p>
        </p:txBody>
      </p:sp>
    </p:spTree>
    <p:extLst>
      <p:ext uri="{BB962C8B-B14F-4D97-AF65-F5344CB8AC3E}">
        <p14:creationId xmlns:p14="http://schemas.microsoft.com/office/powerpoint/2010/main" val="3078276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A7768-47E6-18C3-D3F5-3F09496B0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757237"/>
            <a:ext cx="54483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7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648F45-97DA-0CD9-6BBA-6FAA6EFCB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569008"/>
              </p:ext>
            </p:extLst>
          </p:nvPr>
        </p:nvGraphicFramePr>
        <p:xfrm>
          <a:off x="264506" y="259650"/>
          <a:ext cx="8614986" cy="6338700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2277526">
                  <a:extLst>
                    <a:ext uri="{9D8B030D-6E8A-4147-A177-3AD203B41FA5}">
                      <a16:colId xmlns:a16="http://schemas.microsoft.com/office/drawing/2014/main" val="3735032287"/>
                    </a:ext>
                  </a:extLst>
                </a:gridCol>
                <a:gridCol w="1267492">
                  <a:extLst>
                    <a:ext uri="{9D8B030D-6E8A-4147-A177-3AD203B41FA5}">
                      <a16:colId xmlns:a16="http://schemas.microsoft.com/office/drawing/2014/main" val="674538555"/>
                    </a:ext>
                  </a:extLst>
                </a:gridCol>
                <a:gridCol w="1267492">
                  <a:extLst>
                    <a:ext uri="{9D8B030D-6E8A-4147-A177-3AD203B41FA5}">
                      <a16:colId xmlns:a16="http://schemas.microsoft.com/office/drawing/2014/main" val="231386488"/>
                    </a:ext>
                  </a:extLst>
                </a:gridCol>
                <a:gridCol w="1267492">
                  <a:extLst>
                    <a:ext uri="{9D8B030D-6E8A-4147-A177-3AD203B41FA5}">
                      <a16:colId xmlns:a16="http://schemas.microsoft.com/office/drawing/2014/main" val="2449016042"/>
                    </a:ext>
                  </a:extLst>
                </a:gridCol>
                <a:gridCol w="1267492">
                  <a:extLst>
                    <a:ext uri="{9D8B030D-6E8A-4147-A177-3AD203B41FA5}">
                      <a16:colId xmlns:a16="http://schemas.microsoft.com/office/drawing/2014/main" val="3353289312"/>
                    </a:ext>
                  </a:extLst>
                </a:gridCol>
                <a:gridCol w="1267492">
                  <a:extLst>
                    <a:ext uri="{9D8B030D-6E8A-4147-A177-3AD203B41FA5}">
                      <a16:colId xmlns:a16="http://schemas.microsoft.com/office/drawing/2014/main" val="2279774409"/>
                    </a:ext>
                  </a:extLst>
                </a:gridCol>
              </a:tblGrid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strana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 err="1">
                          <a:effectLst/>
                        </a:rPr>
                        <a:t>Spolu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 err="1">
                          <a:effectLst/>
                        </a:rPr>
                        <a:t>Ano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PirSTAN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effectLst/>
                        </a:rPr>
                        <a:t>SPD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ostatné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5406870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>
                          <a:effectLst/>
                        </a:rPr>
                        <a:t>Hl. m. Praha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251090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109588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142100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28859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95762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5575179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Středočeský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203091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176100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137532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55105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134806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5891702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Jihočeský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97698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89509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45357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30183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73092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0714697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Plzeňský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76994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84107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40210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28874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59494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4665515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Karlovarský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26355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43081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18546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16629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25692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5701802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Ústecký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74565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134322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52797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44774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70668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7208173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Liberecký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50464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59515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47350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24384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0523203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>
                          <a:effectLst/>
                        </a:rPr>
                        <a:t>Královéhradecký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84166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79463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44551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26661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59574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1892479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Pardubický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78163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73556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38628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25673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57972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4483832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Vysočina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77631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74113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37451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24729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7728779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>
                          <a:effectLst/>
                        </a:rPr>
                        <a:t>Jihomoravský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187497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158362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88601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58427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131403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682271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Olomoucký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79715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96714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40124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39759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8596585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Zlínský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87019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84534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42117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35662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6422370"/>
                  </a:ext>
                </a:extLst>
              </a:tr>
              <a:tr h="42258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u="none" strike="noStrike" dirty="0" err="1">
                          <a:effectLst/>
                        </a:rPr>
                        <a:t>Moravskoslezský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119457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195176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64412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74191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125391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463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292678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1002</Words>
  <Application>Microsoft Office PowerPoint</Application>
  <PresentationFormat>On-screen Show (4:3)</PresentationFormat>
  <Paragraphs>688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Motív balíka Office</vt:lpstr>
      <vt:lpstr>Volební paradoxy I.</vt:lpstr>
      <vt:lpstr>PowerPoint Presentation</vt:lpstr>
      <vt:lpstr>Obsah</vt:lpstr>
      <vt:lpstr>PowerPoint Presentation</vt:lpstr>
      <vt:lpstr>PowerPoint Presentation</vt:lpstr>
      <vt:lpstr>Môžem strane uškodiť tým, že ju budem voliť?</vt:lpstr>
      <vt:lpstr>Aké kritéria by mal spĺňať volebný systém, resp. procedúra prevodu hlasov na mandáty?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Alabamský paradox</vt:lpstr>
      <vt:lpstr>Populačný paradox</vt:lpstr>
      <vt:lpstr>Paradox nového štátu</vt:lpstr>
      <vt:lpstr>Paradox nevolenia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Volební paradoxy I.</dc:title>
  <dc:creator>Daniel Kerekes</dc:creator>
  <cp:lastModifiedBy>Daniel Kerekeš | FMV EU v Bratislave</cp:lastModifiedBy>
  <cp:revision>10</cp:revision>
  <dcterms:created xsi:type="dcterms:W3CDTF">2019-09-22T20:19:15Z</dcterms:created>
  <dcterms:modified xsi:type="dcterms:W3CDTF">2022-09-18T22:30:28Z</dcterms:modified>
</cp:coreProperties>
</file>