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71" r:id="rId7"/>
    <p:sldId id="260" r:id="rId8"/>
    <p:sldId id="262" r:id="rId9"/>
    <p:sldId id="263" r:id="rId10"/>
    <p:sldId id="268" r:id="rId11"/>
    <p:sldId id="270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33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59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94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26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74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22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83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64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37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27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06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35F4E-DB42-41D1-B737-4E475B20A680}" type="datetimeFigureOut">
              <a:rPr lang="cs-CZ" smtClean="0"/>
              <a:t>29.11.2022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755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ink@fs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Environmentální politické strany a hnutí ve Francii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Mgr. Michal Pink, Ph.D. </a:t>
            </a:r>
          </a:p>
          <a:p>
            <a:r>
              <a:rPr lang="cs-CZ" dirty="0">
                <a:hlinkClick r:id="rId2"/>
              </a:rPr>
              <a:t>pink@fss.muni.cz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4243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José </a:t>
            </a:r>
            <a:r>
              <a:rPr lang="cs-CZ" dirty="0" err="1"/>
              <a:t>Bové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0982" y="1542472"/>
            <a:ext cx="11582400" cy="4969163"/>
          </a:xfrm>
        </p:spPr>
        <p:txBody>
          <a:bodyPr/>
          <a:lstStyle/>
          <a:p>
            <a:r>
              <a:rPr lang="cs-CZ" dirty="0"/>
              <a:t>Aktivista, antiglobalista, farmář a EP poslanec 2009 – 2019, literát , vězeň</a:t>
            </a:r>
          </a:p>
          <a:p>
            <a:r>
              <a:rPr lang="cs-CZ" dirty="0"/>
              <a:t>Kandidát v prezidentských volbách 2007 – 1,32% </a:t>
            </a:r>
          </a:p>
          <a:p>
            <a:r>
              <a:rPr lang="cs-CZ" dirty="0"/>
              <a:t>Podporován </a:t>
            </a:r>
            <a:r>
              <a:rPr lang="cs-CZ" dirty="0" err="1"/>
              <a:t>Juliette</a:t>
            </a:r>
            <a:r>
              <a:rPr lang="cs-CZ" dirty="0"/>
              <a:t> </a:t>
            </a:r>
            <a:r>
              <a:rPr lang="cs-CZ" dirty="0" err="1"/>
              <a:t>Binoche</a:t>
            </a:r>
            <a:endParaRPr lang="cs-CZ" dirty="0"/>
          </a:p>
          <a:p>
            <a:r>
              <a:rPr lang="cs-CZ" dirty="0"/>
              <a:t>Hovoří anglicky, vyrůstal v USA </a:t>
            </a:r>
          </a:p>
          <a:p>
            <a:r>
              <a:rPr lang="cs-CZ" dirty="0"/>
              <a:t>Okupační stávky, demolice, problémová osoba </a:t>
            </a:r>
          </a:p>
          <a:p>
            <a:r>
              <a:rPr lang="cs-CZ" dirty="0"/>
              <a:t>Zákaz vstupu do USA – hrozba </a:t>
            </a:r>
          </a:p>
          <a:p>
            <a:r>
              <a:rPr lang="cs-CZ" dirty="0"/>
              <a:t>Bojovník za voliče „bez hlasu“ </a:t>
            </a:r>
          </a:p>
          <a:p>
            <a:r>
              <a:rPr lang="cs-CZ" dirty="0"/>
              <a:t>https://www.youtube.com/watch?v=1riGwPStcPo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765" y="1986279"/>
            <a:ext cx="4004260" cy="318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897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Jean </a:t>
            </a:r>
            <a:r>
              <a:rPr lang="cs-CZ" b="1" dirty="0" err="1"/>
              <a:t>Lassalle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7835" y="1465407"/>
            <a:ext cx="11279909" cy="5073938"/>
          </a:xfrm>
        </p:spPr>
        <p:txBody>
          <a:bodyPr/>
          <a:lstStyle/>
          <a:p>
            <a:r>
              <a:rPr lang="cs-CZ" dirty="0"/>
              <a:t>Starosta, </a:t>
            </a:r>
            <a:r>
              <a:rPr lang="cs-CZ" dirty="0" err="1"/>
              <a:t>Lourdios-Ichère</a:t>
            </a:r>
            <a:r>
              <a:rPr lang="cs-CZ" dirty="0"/>
              <a:t>, poslanec AN, Prezidentský kandidát </a:t>
            </a:r>
          </a:p>
          <a:p>
            <a:r>
              <a:rPr lang="cs-CZ" dirty="0"/>
              <a:t>IV. Obvod </a:t>
            </a:r>
            <a:r>
              <a:rPr lang="cs-CZ" dirty="0" err="1"/>
              <a:t>dept</a:t>
            </a:r>
            <a:r>
              <a:rPr lang="cs-CZ" dirty="0"/>
              <a:t>. n. 64 </a:t>
            </a:r>
          </a:p>
          <a:p>
            <a:r>
              <a:rPr lang="cs-CZ" dirty="0"/>
              <a:t>Syn pastevce, hodně svérázný člověk </a:t>
            </a:r>
          </a:p>
          <a:p>
            <a:r>
              <a:rPr lang="cs-CZ" dirty="0"/>
              <a:t>Dříve UDF, dnes nezávislí, „</a:t>
            </a:r>
            <a:r>
              <a:rPr lang="cs-CZ" dirty="0" err="1"/>
              <a:t>Résistons</a:t>
            </a:r>
            <a:r>
              <a:rPr lang="cs-CZ" dirty="0"/>
              <a:t>“ </a:t>
            </a:r>
          </a:p>
          <a:p>
            <a:r>
              <a:rPr lang="cs-CZ" dirty="0"/>
              <a:t>Hladovka, lokální zájmy </a:t>
            </a:r>
          </a:p>
          <a:p>
            <a:r>
              <a:rPr lang="cs-CZ" dirty="0"/>
              <a:t>https://www.youtube.com/watch?v=Xeh5p8temc4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327" y="2029426"/>
            <a:ext cx="3643421" cy="472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56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7145" y="1483879"/>
            <a:ext cx="10515600" cy="4351338"/>
          </a:xfrm>
        </p:spPr>
        <p:txBody>
          <a:bodyPr/>
          <a:lstStyle/>
          <a:p>
            <a:r>
              <a:rPr lang="cs-CZ" dirty="0"/>
              <a:t>Environmentální hnutí – pozice nalevo, spolupráce s PS a PCF </a:t>
            </a:r>
          </a:p>
          <a:p>
            <a:r>
              <a:rPr lang="cs-CZ" dirty="0"/>
              <a:t>Vnitřní nejednotnost – vzájemná konkurence</a:t>
            </a:r>
          </a:p>
          <a:p>
            <a:r>
              <a:rPr lang="cs-CZ" dirty="0"/>
              <a:t>Nepříznivé podmínky – volební systém </a:t>
            </a:r>
          </a:p>
          <a:p>
            <a:r>
              <a:rPr lang="cs-CZ" dirty="0"/>
              <a:t>Máme být ve vládě? Nejednoznačný postoj k prezidentovi FH i EM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908" y="3468324"/>
            <a:ext cx="6026092" cy="338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95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20852"/>
            <a:ext cx="10515600" cy="1325563"/>
          </a:xfrm>
        </p:spPr>
        <p:txBody>
          <a:bodyPr/>
          <a:lstStyle/>
          <a:p>
            <a:r>
              <a:rPr lang="cs-CZ" dirty="0"/>
              <a:t>Hlavní znaky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7505" y="1174459"/>
            <a:ext cx="11459361" cy="5575476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/>
              <a:t>základní znak: nejednotnost, heterogenita, velké množství konkurujících stran </a:t>
            </a:r>
          </a:p>
          <a:p>
            <a:pPr lvl="0"/>
            <a:r>
              <a:rPr lang="cs-CZ" dirty="0"/>
              <a:t>pochází z protestních hnutí (Přátelé Země, Greenpeace)</a:t>
            </a:r>
          </a:p>
          <a:p>
            <a:pPr lvl="0"/>
            <a:r>
              <a:rPr lang="cs-CZ" dirty="0"/>
              <a:t>první náznaky politické angažovanosti, 70. roky jako post revolucionáři roku 1968</a:t>
            </a:r>
          </a:p>
          <a:p>
            <a:pPr lvl="0"/>
            <a:r>
              <a:rPr lang="cs-CZ" dirty="0"/>
              <a:t>potíž vystoupení z NATO, sebrali jim „vítr z plachet“, </a:t>
            </a:r>
            <a:r>
              <a:rPr lang="cs-CZ" dirty="0" err="1"/>
              <a:t>postmateriální</a:t>
            </a:r>
            <a:r>
              <a:rPr lang="cs-CZ" dirty="0"/>
              <a:t> hodnoty</a:t>
            </a:r>
          </a:p>
          <a:p>
            <a:pPr lvl="0"/>
            <a:r>
              <a:rPr lang="cs-CZ" dirty="0"/>
              <a:t>Prezidentské volby 1974 – René </a:t>
            </a:r>
            <a:r>
              <a:rPr lang="cs-CZ" dirty="0" err="1"/>
              <a:t>Dumont</a:t>
            </a:r>
            <a:r>
              <a:rPr lang="cs-CZ" dirty="0"/>
              <a:t>, zisk 1,3% hlasů,</a:t>
            </a:r>
          </a:p>
          <a:p>
            <a:pPr lvl="0"/>
            <a:r>
              <a:rPr lang="cs-CZ" dirty="0"/>
              <a:t>v 70. letech existují, ale bez pevná struktury, ta vzniká až po 1984, </a:t>
            </a:r>
          </a:p>
          <a:p>
            <a:pPr lvl="0"/>
            <a:r>
              <a:rPr lang="cs-CZ" dirty="0" err="1"/>
              <a:t>Brice</a:t>
            </a:r>
            <a:r>
              <a:rPr lang="cs-CZ" dirty="0"/>
              <a:t> </a:t>
            </a:r>
            <a:r>
              <a:rPr lang="cs-CZ" dirty="0" err="1"/>
              <a:t>Lalonde</a:t>
            </a:r>
            <a:r>
              <a:rPr lang="cs-CZ" dirty="0"/>
              <a:t> - mimo stranu, mluvčí Přátelé země, prezidentský kandidát 1981 </a:t>
            </a:r>
          </a:p>
          <a:p>
            <a:pPr lvl="0"/>
            <a:r>
              <a:rPr lang="cs-CZ" dirty="0" err="1"/>
              <a:t>Alsasští</a:t>
            </a:r>
            <a:r>
              <a:rPr lang="cs-CZ" dirty="0"/>
              <a:t> protinukleární bojovníci - Ekologie a přežití</a:t>
            </a:r>
          </a:p>
          <a:p>
            <a:pPr lvl="0"/>
            <a:r>
              <a:rPr lang="cs-CZ" dirty="0" err="1"/>
              <a:t>Antion</a:t>
            </a:r>
            <a:r>
              <a:rPr lang="cs-CZ" dirty="0"/>
              <a:t> </a:t>
            </a:r>
            <a:r>
              <a:rPr lang="cs-CZ" dirty="0" err="1"/>
              <a:t>Waechter</a:t>
            </a:r>
            <a:r>
              <a:rPr lang="cs-CZ" dirty="0"/>
              <a:t> – 1978 9,5% hlasů v Alsasku, 1986 jde do čela, ne širší spolupráce  </a:t>
            </a:r>
          </a:p>
          <a:p>
            <a:pPr lvl="0"/>
            <a:r>
              <a:rPr lang="cs-CZ" dirty="0"/>
              <a:t>Do cca 1986, celá řada „zelených kandidátek“, bez dlouhého trvání </a:t>
            </a:r>
          </a:p>
          <a:p>
            <a:pPr lvl="0"/>
            <a:r>
              <a:rPr lang="cs-CZ" dirty="0"/>
              <a:t>Ekologie dnes, Paříž a ekologie, Ekologie a feminismus aj.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907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Les </a:t>
            </a:r>
            <a:r>
              <a:rPr lang="cs-CZ" dirty="0" err="1"/>
              <a:t>Verts</a:t>
            </a:r>
            <a:r>
              <a:rPr lang="cs-CZ" dirty="0"/>
              <a:t> – Zelení I.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8782" y="1476462"/>
            <a:ext cx="11467750" cy="5190345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/>
              <a:t>klasické zelená evropská strana, spolupracující se socialisty vládní koalice 97 – 02</a:t>
            </a:r>
          </a:p>
          <a:p>
            <a:pPr lvl="0"/>
            <a:r>
              <a:rPr lang="cs-CZ" dirty="0"/>
              <a:t>vznikají spojením dvou menších subjektů v roce 1984 z důvodu kandidatury do EP, </a:t>
            </a:r>
          </a:p>
          <a:p>
            <a:pPr lvl="0"/>
            <a:r>
              <a:rPr lang="cs-CZ" dirty="0"/>
              <a:t>3,4%, ale v Alsasku například více než 10% </a:t>
            </a:r>
          </a:p>
          <a:p>
            <a:pPr lvl="0"/>
            <a:r>
              <a:rPr lang="cs-CZ" dirty="0"/>
              <a:t>hlavním představitelem do cca druhé poloviny 80 let byl </a:t>
            </a:r>
            <a:r>
              <a:rPr lang="cs-CZ" dirty="0" err="1"/>
              <a:t>Brice</a:t>
            </a:r>
            <a:r>
              <a:rPr lang="cs-CZ" dirty="0"/>
              <a:t> </a:t>
            </a:r>
            <a:r>
              <a:rPr lang="cs-CZ" dirty="0" err="1"/>
              <a:t>Lalonde</a:t>
            </a:r>
            <a:endParaRPr lang="cs-CZ" dirty="0"/>
          </a:p>
          <a:p>
            <a:pPr lvl="0"/>
            <a:r>
              <a:rPr lang="cs-CZ" dirty="0"/>
              <a:t>nedokáží využít situace po potopení </a:t>
            </a:r>
            <a:r>
              <a:rPr lang="cs-CZ" dirty="0" err="1"/>
              <a:t>Rainbow</a:t>
            </a:r>
            <a:r>
              <a:rPr lang="cs-CZ" dirty="0"/>
              <a:t> </a:t>
            </a:r>
            <a:r>
              <a:rPr lang="cs-CZ" dirty="0" err="1"/>
              <a:t>Warrior</a:t>
            </a:r>
            <a:r>
              <a:rPr lang="cs-CZ" dirty="0"/>
              <a:t> I. na Novém Zélandu</a:t>
            </a:r>
          </a:p>
          <a:p>
            <a:pPr lvl="0"/>
            <a:r>
              <a:rPr lang="cs-CZ" dirty="0"/>
              <a:t>Stejná situace - Černobylu </a:t>
            </a:r>
          </a:p>
          <a:p>
            <a:pPr lvl="0"/>
            <a:r>
              <a:rPr lang="cs-CZ" dirty="0"/>
              <a:t>vystupují jen jako jedna z protestujících frakcí mezi anarchisty a trockisty</a:t>
            </a:r>
          </a:p>
          <a:p>
            <a:pPr lvl="0"/>
            <a:r>
              <a:rPr lang="cs-CZ" dirty="0"/>
              <a:t>1986, předsedou se stává </a:t>
            </a:r>
            <a:r>
              <a:rPr lang="cs-CZ" dirty="0" err="1"/>
              <a:t>Antoin</a:t>
            </a:r>
            <a:r>
              <a:rPr lang="cs-CZ" dirty="0"/>
              <a:t> </a:t>
            </a:r>
            <a:r>
              <a:rPr lang="cs-CZ" dirty="0" err="1"/>
              <a:t>Waechter</a:t>
            </a:r>
            <a:r>
              <a:rPr lang="cs-CZ" dirty="0"/>
              <a:t> z Alsaska, konkurent </a:t>
            </a:r>
            <a:r>
              <a:rPr lang="cs-CZ" dirty="0" err="1"/>
              <a:t>Lalonda</a:t>
            </a:r>
            <a:endParaRPr lang="cs-CZ" dirty="0"/>
          </a:p>
          <a:p>
            <a:pPr lvl="0"/>
            <a:r>
              <a:rPr lang="cs-CZ" dirty="0"/>
              <a:t>nezískají takovou podporu, jak si představují v parlamentních volbách </a:t>
            </a:r>
          </a:p>
          <a:p>
            <a:pPr lvl="0"/>
            <a:r>
              <a:rPr lang="cs-CZ" dirty="0"/>
              <a:t>účastní se prezidentských voleb 1988, nutné boje pro kandidaturu, 3,8%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445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Arial" panose="020B0604020202020204" pitchFamily="34" charset="0"/>
                <a:ea typeface="Times New Roman" panose="02020603050405020304" pitchFamily="18" charset="0"/>
              </a:rPr>
              <a:t>Les </a:t>
            </a:r>
            <a:r>
              <a:rPr lang="cs-CZ" altLang="cs-CZ" dirty="0" err="1">
                <a:latin typeface="Arial" panose="020B0604020202020204" pitchFamily="34" charset="0"/>
                <a:ea typeface="Times New Roman" panose="02020603050405020304" pitchFamily="18" charset="0"/>
              </a:rPr>
              <a:t>Verts</a:t>
            </a:r>
            <a:r>
              <a:rPr lang="cs-CZ" altLang="cs-CZ" dirty="0">
                <a:latin typeface="Arial" panose="020B0604020202020204" pitchFamily="34" charset="0"/>
                <a:ea typeface="Times New Roman" panose="02020603050405020304" pitchFamily="18" charset="0"/>
              </a:rPr>
              <a:t> – Zelení 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1728" y="1371600"/>
            <a:ext cx="11207692" cy="5311833"/>
          </a:xfrm>
        </p:spPr>
        <p:txBody>
          <a:bodyPr>
            <a:noAutofit/>
          </a:bodyPr>
          <a:lstStyle/>
          <a:p>
            <a:pPr lvl="0"/>
            <a:r>
              <a:rPr lang="cs-CZ" sz="2400" dirty="0"/>
              <a:t>Volby 1988 - vůbec se neangažují a vyhlašují bojkot proti většinového systému </a:t>
            </a:r>
          </a:p>
          <a:p>
            <a:pPr lvl="0"/>
            <a:r>
              <a:rPr lang="cs-CZ" sz="2400" dirty="0" err="1"/>
              <a:t>Lalonde</a:t>
            </a:r>
            <a:r>
              <a:rPr lang="cs-CZ" sz="2400" dirty="0"/>
              <a:t> jde však do vlády, nezávislý s podporou PS, rozkol Les </a:t>
            </a:r>
            <a:r>
              <a:rPr lang="cs-CZ" sz="2400" dirty="0" err="1"/>
              <a:t>Verts</a:t>
            </a:r>
            <a:r>
              <a:rPr lang="cs-CZ" sz="2400" dirty="0"/>
              <a:t>/</a:t>
            </a:r>
            <a:r>
              <a:rPr lang="cs-CZ" sz="2400" dirty="0" err="1"/>
              <a:t>Lalonde</a:t>
            </a:r>
            <a:endParaRPr lang="cs-CZ" sz="2400" dirty="0"/>
          </a:p>
          <a:p>
            <a:pPr lvl="0"/>
            <a:r>
              <a:rPr lang="cs-CZ" sz="2400" dirty="0"/>
              <a:t>1989 Úspěch v komunálních volbách a ve volbách do EP,  </a:t>
            </a:r>
          </a:p>
          <a:p>
            <a:pPr lvl="0"/>
            <a:r>
              <a:rPr lang="cs-CZ" sz="2400" dirty="0"/>
              <a:t>1992 Postupně se zařazují do stranického systému a rozbourávají čtverylku</a:t>
            </a:r>
          </a:p>
          <a:p>
            <a:pPr lvl="0"/>
            <a:r>
              <a:rPr lang="cs-CZ" sz="2400" dirty="0"/>
              <a:t>Volby do AN 1993, existuje tady tendence ke vzájemné spolupráci </a:t>
            </a:r>
          </a:p>
          <a:p>
            <a:pPr lvl="0"/>
            <a:r>
              <a:rPr lang="cs-CZ" sz="2400" dirty="0"/>
              <a:t>1995  </a:t>
            </a:r>
            <a:r>
              <a:rPr lang="cs-CZ" sz="2400" dirty="0" err="1"/>
              <a:t>Dominique</a:t>
            </a:r>
            <a:r>
              <a:rPr lang="cs-CZ" sz="2400" dirty="0"/>
              <a:t> </a:t>
            </a:r>
            <a:r>
              <a:rPr lang="cs-CZ" sz="2400" dirty="0" err="1"/>
              <a:t>Voynet</a:t>
            </a:r>
            <a:r>
              <a:rPr lang="cs-CZ" sz="2400" dirty="0"/>
              <a:t> 3,3% (nejhorší výsledek, poslední), podpora i MEI a GE </a:t>
            </a:r>
          </a:p>
          <a:p>
            <a:pPr lvl="0"/>
            <a:r>
              <a:rPr lang="cs-CZ" sz="2400" dirty="0"/>
              <a:t>Po volbách se však nadále rozvíjí možnost spolupracovat s PS, zastánce </a:t>
            </a:r>
            <a:r>
              <a:rPr lang="cs-CZ" sz="2400" dirty="0" err="1"/>
              <a:t>Cochet</a:t>
            </a:r>
            <a:r>
              <a:rPr lang="cs-CZ" sz="2400" dirty="0"/>
              <a:t> </a:t>
            </a:r>
          </a:p>
          <a:p>
            <a:pPr lvl="0"/>
            <a:r>
              <a:rPr lang="cs-CZ" sz="2400" dirty="0"/>
              <a:t>1997 – získají 30 kandidatur podpořených PS, zisk 6,71% hlasů a 9 mandátů </a:t>
            </a:r>
          </a:p>
          <a:p>
            <a:pPr lvl="0"/>
            <a:r>
              <a:rPr lang="cs-CZ" sz="2400" dirty="0"/>
              <a:t>Vlastní ministr </a:t>
            </a:r>
            <a:r>
              <a:rPr lang="cs-CZ" sz="2400" dirty="0" err="1"/>
              <a:t>Dominique</a:t>
            </a:r>
            <a:r>
              <a:rPr lang="cs-CZ" sz="2400" dirty="0"/>
              <a:t> </a:t>
            </a:r>
            <a:r>
              <a:rPr lang="cs-CZ" sz="2400" dirty="0" err="1"/>
              <a:t>Voynet</a:t>
            </a:r>
            <a:r>
              <a:rPr lang="cs-CZ" sz="2400" dirty="0"/>
              <a:t> – restrikce na poli životního prostředí </a:t>
            </a:r>
          </a:p>
          <a:p>
            <a:pPr lvl="0"/>
            <a:r>
              <a:rPr lang="cs-CZ" sz="2400" dirty="0"/>
              <a:t>v červnu 1999 získávají LV podporu 9,7% a 9 europoslanců</a:t>
            </a:r>
          </a:p>
          <a:p>
            <a:r>
              <a:rPr lang="cs-CZ" sz="2400" dirty="0"/>
              <a:t>2002 </a:t>
            </a:r>
            <a:r>
              <a:rPr lang="cs-CZ" sz="2400" dirty="0" err="1"/>
              <a:t>Noel</a:t>
            </a:r>
            <a:r>
              <a:rPr lang="cs-CZ" sz="2400" dirty="0"/>
              <a:t> </a:t>
            </a:r>
            <a:r>
              <a:rPr lang="cs-CZ" sz="2400" dirty="0" err="1"/>
              <a:t>Mamére</a:t>
            </a:r>
            <a:r>
              <a:rPr lang="cs-CZ" sz="2400" dirty="0"/>
              <a:t>, zisk 5,31%, </a:t>
            </a:r>
          </a:p>
        </p:txBody>
      </p:sp>
    </p:spTree>
    <p:extLst>
      <p:ext uri="{BB962C8B-B14F-4D97-AF65-F5344CB8AC3E}">
        <p14:creationId xmlns:p14="http://schemas.microsoft.com/office/powerpoint/2010/main" val="2035089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3917" y="88288"/>
            <a:ext cx="10515600" cy="1325563"/>
          </a:xfrm>
        </p:spPr>
        <p:txBody>
          <a:bodyPr/>
          <a:lstStyle/>
          <a:p>
            <a:r>
              <a:rPr lang="cs-CZ" dirty="0"/>
              <a:t>Les </a:t>
            </a:r>
            <a:r>
              <a:rPr lang="cs-CZ" dirty="0" err="1"/>
              <a:t>Verts</a:t>
            </a:r>
            <a:r>
              <a:rPr lang="cs-CZ" dirty="0"/>
              <a:t> – Zelení III.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640" y="1336596"/>
            <a:ext cx="11116112" cy="5198428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Strana nesouhlasí s akcemi NATO na Balkáně a válkou v zálivu </a:t>
            </a:r>
          </a:p>
          <a:p>
            <a:pPr lvl="0"/>
            <a:r>
              <a:rPr lang="cs-CZ" dirty="0"/>
              <a:t>2004 – evropské volby mají 6 EU poslanců, 7,4% hlasů  </a:t>
            </a:r>
          </a:p>
          <a:p>
            <a:pPr lvl="0"/>
            <a:r>
              <a:rPr lang="cs-CZ" dirty="0"/>
              <a:t>2007 – prezidentské volby 1,57% </a:t>
            </a:r>
            <a:r>
              <a:rPr lang="cs-CZ" dirty="0" err="1"/>
              <a:t>Dominique</a:t>
            </a:r>
            <a:r>
              <a:rPr lang="cs-CZ" dirty="0"/>
              <a:t> </a:t>
            </a:r>
            <a:r>
              <a:rPr lang="cs-CZ" dirty="0" err="1"/>
              <a:t>Voynet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2007 - parlamentní volby 3,25% a 4 poslanci, městské prostředí </a:t>
            </a:r>
          </a:p>
          <a:p>
            <a:pPr lvl="0"/>
            <a:r>
              <a:rPr lang="cs-CZ" dirty="0"/>
              <a:t>13. 11. 2010 – transformace na </a:t>
            </a:r>
            <a:r>
              <a:rPr lang="cs-CZ" dirty="0" err="1"/>
              <a:t>Europe</a:t>
            </a:r>
            <a:r>
              <a:rPr lang="cs-CZ" dirty="0"/>
              <a:t> </a:t>
            </a:r>
            <a:r>
              <a:rPr lang="cs-CZ" dirty="0" err="1"/>
              <a:t>Écologie</a:t>
            </a:r>
            <a:r>
              <a:rPr lang="cs-CZ" dirty="0"/>
              <a:t> les </a:t>
            </a:r>
            <a:r>
              <a:rPr lang="cs-CZ" dirty="0" err="1"/>
              <a:t>Verts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2012 – Eva Joly 2,31% 828 345 hlasů </a:t>
            </a:r>
          </a:p>
          <a:p>
            <a:pPr lvl="0"/>
            <a:r>
              <a:rPr lang="cs-CZ" dirty="0"/>
              <a:t>2012 – 16 poslanců AN, 12 senátorů, 15 EP poslanců </a:t>
            </a:r>
          </a:p>
          <a:p>
            <a:pPr lvl="0"/>
            <a:r>
              <a:rPr lang="cs-CZ" dirty="0" err="1"/>
              <a:t>Cécile</a:t>
            </a:r>
            <a:r>
              <a:rPr lang="cs-CZ" dirty="0"/>
              <a:t> </a:t>
            </a:r>
            <a:r>
              <a:rPr lang="cs-CZ" dirty="0" err="1"/>
              <a:t>Duflot</a:t>
            </a:r>
            <a:r>
              <a:rPr lang="cs-CZ" dirty="0"/>
              <a:t>  a Pascal </a:t>
            </a:r>
            <a:r>
              <a:rPr lang="cs-CZ" dirty="0" err="1"/>
              <a:t>Canfin</a:t>
            </a:r>
            <a:r>
              <a:rPr lang="cs-CZ" dirty="0"/>
              <a:t> jsou zastoupeni ve vládě 2012, odchod </a:t>
            </a:r>
          </a:p>
          <a:p>
            <a:pPr lvl="0"/>
            <a:r>
              <a:rPr lang="cs-CZ" dirty="0"/>
              <a:t>Prezidentské volby 2017, nejednotnost, </a:t>
            </a:r>
            <a:r>
              <a:rPr lang="cs-CZ" dirty="0" err="1"/>
              <a:t>Hamon</a:t>
            </a:r>
            <a:r>
              <a:rPr lang="cs-CZ" dirty="0"/>
              <a:t> nebo </a:t>
            </a:r>
            <a:r>
              <a:rPr lang="cs-CZ" dirty="0" err="1"/>
              <a:t>Macron</a:t>
            </a:r>
            <a:r>
              <a:rPr lang="cs-CZ" dirty="0"/>
              <a:t>? </a:t>
            </a:r>
          </a:p>
          <a:p>
            <a:pPr lvl="0"/>
            <a:r>
              <a:rPr lang="cs-CZ" dirty="0"/>
              <a:t>2017 – </a:t>
            </a:r>
            <a:r>
              <a:rPr lang="cs-CZ" dirty="0" err="1"/>
              <a:t>Éric</a:t>
            </a:r>
            <a:r>
              <a:rPr lang="cs-CZ" dirty="0"/>
              <a:t> </a:t>
            </a:r>
            <a:r>
              <a:rPr lang="cs-CZ" dirty="0" err="1"/>
              <a:t>Alauzet</a:t>
            </a:r>
            <a:r>
              <a:rPr lang="cs-CZ" dirty="0"/>
              <a:t> dep. </a:t>
            </a:r>
            <a:r>
              <a:rPr lang="cs-CZ" dirty="0" err="1"/>
              <a:t>Doubs</a:t>
            </a:r>
            <a:r>
              <a:rPr lang="cs-CZ" dirty="0"/>
              <a:t> 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96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CAC19D-7780-4059-A413-C2CDF3D58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2022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7A10F8-42B8-4719-8908-828A54EE9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Yannick</a:t>
            </a:r>
            <a:r>
              <a:rPr lang="cs-CZ" dirty="0"/>
              <a:t> </a:t>
            </a:r>
            <a:r>
              <a:rPr lang="cs-CZ" dirty="0" err="1"/>
              <a:t>Jadot</a:t>
            </a:r>
            <a:r>
              <a:rPr lang="cs-CZ" dirty="0"/>
              <a:t> – 1627853, 4,63% </a:t>
            </a:r>
          </a:p>
          <a:p>
            <a:r>
              <a:rPr lang="cs-CZ" dirty="0"/>
              <a:t>II. Kolo jasná podpora EM</a:t>
            </a:r>
          </a:p>
          <a:p>
            <a:r>
              <a:rPr lang="cs-CZ" dirty="0"/>
              <a:t>16 poslanců AN 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257FC0D-8AE2-4E00-BEC6-2223A6D629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369" y="2736339"/>
            <a:ext cx="6678286" cy="375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820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dirty="0" err="1"/>
              <a:t>Generation</a:t>
            </a:r>
            <a:r>
              <a:rPr lang="cs-CZ" dirty="0"/>
              <a:t> </a:t>
            </a:r>
            <a:r>
              <a:rPr lang="cs-CZ" dirty="0" err="1"/>
              <a:t>Ecologie</a:t>
            </a:r>
            <a:r>
              <a:rPr lang="cs-CZ" dirty="0"/>
              <a:t> (GE)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079" y="1420408"/>
            <a:ext cx="10956721" cy="5137265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/>
              <a:t>založené </a:t>
            </a:r>
            <a:r>
              <a:rPr lang="cs-CZ" dirty="0" err="1"/>
              <a:t>Lalondem</a:t>
            </a:r>
            <a:r>
              <a:rPr lang="cs-CZ" dirty="0"/>
              <a:t> jako konkurent strana Les </a:t>
            </a:r>
            <a:r>
              <a:rPr lang="cs-CZ" dirty="0" err="1"/>
              <a:t>Verts</a:t>
            </a:r>
            <a:r>
              <a:rPr lang="cs-CZ" dirty="0"/>
              <a:t> v květnu 1990</a:t>
            </a:r>
          </a:p>
          <a:p>
            <a:pPr lvl="0"/>
            <a:r>
              <a:rPr lang="cs-CZ" dirty="0"/>
              <a:t>původně spolupracovala s levicí (</a:t>
            </a:r>
            <a:r>
              <a:rPr lang="cs-CZ" dirty="0" err="1"/>
              <a:t>Lalonde</a:t>
            </a:r>
            <a:r>
              <a:rPr lang="cs-CZ" dirty="0"/>
              <a:t> ve vládě na konci 80 let)</a:t>
            </a:r>
          </a:p>
          <a:p>
            <a:pPr lvl="0"/>
            <a:r>
              <a:rPr lang="cs-CZ" dirty="0"/>
              <a:t>později spíše podporuje pravicové spolky a hnutí, podobně jako dříve levici  </a:t>
            </a:r>
          </a:p>
          <a:p>
            <a:pPr lvl="0"/>
            <a:r>
              <a:rPr lang="cs-CZ" dirty="0"/>
              <a:t>v první válce v zálivu podpořila západní spojence </a:t>
            </a:r>
          </a:p>
          <a:p>
            <a:pPr lvl="0"/>
            <a:r>
              <a:rPr lang="cs-CZ" dirty="0"/>
              <a:t>jednalo se spíše o menší stranu, která je úzce navázána na svého zakladatele </a:t>
            </a:r>
          </a:p>
          <a:p>
            <a:pPr lvl="0"/>
            <a:r>
              <a:rPr lang="cs-CZ" dirty="0"/>
              <a:t>1992, regionální volby mají 108 zvolených </a:t>
            </a:r>
          </a:p>
          <a:p>
            <a:pPr lvl="0"/>
            <a:r>
              <a:rPr lang="cs-CZ" dirty="0"/>
              <a:t>1993 ochota spolupracovat, společná předvolební koalice, </a:t>
            </a:r>
          </a:p>
          <a:p>
            <a:pPr lvl="0"/>
            <a:r>
              <a:rPr lang="cs-CZ" dirty="0"/>
              <a:t>cílem - jeden „zelený“ kandidát v každém volebním obvodu, </a:t>
            </a:r>
          </a:p>
          <a:p>
            <a:pPr lvl="0"/>
            <a:r>
              <a:rPr lang="cs-CZ" dirty="0"/>
              <a:t>Tato spolupráce byla však spíše ojedinělá a víckrát se moc neopakovala </a:t>
            </a:r>
          </a:p>
          <a:p>
            <a:pPr lvl="0"/>
            <a:r>
              <a:rPr lang="cs-CZ" dirty="0"/>
              <a:t>1995 – podpora Chiraca na prezidentský úřad </a:t>
            </a:r>
          </a:p>
          <a:p>
            <a:pPr lvl="0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042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118"/>
            <a:ext cx="10515600" cy="1325563"/>
          </a:xfrm>
        </p:spPr>
        <p:txBody>
          <a:bodyPr/>
          <a:lstStyle/>
          <a:p>
            <a:r>
              <a:rPr lang="cs-CZ" dirty="0" err="1"/>
              <a:t>Mouvement</a:t>
            </a:r>
            <a:r>
              <a:rPr lang="cs-CZ" dirty="0"/>
              <a:t> </a:t>
            </a:r>
            <a:r>
              <a:rPr lang="cs-CZ" dirty="0" err="1"/>
              <a:t>écologique</a:t>
            </a:r>
            <a:r>
              <a:rPr lang="cs-CZ" dirty="0"/>
              <a:t> </a:t>
            </a:r>
            <a:r>
              <a:rPr lang="cs-CZ" dirty="0" err="1"/>
              <a:t>indépendant</a:t>
            </a:r>
            <a:r>
              <a:rPr lang="cs-CZ" dirty="0"/>
              <a:t> – MEI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7840" y="1216405"/>
            <a:ext cx="11350304" cy="4781724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vznik 1994 na popud </a:t>
            </a:r>
            <a:r>
              <a:rPr lang="cs-CZ" b="1" dirty="0"/>
              <a:t>Antoina </a:t>
            </a:r>
            <a:r>
              <a:rPr lang="cs-CZ" b="1" dirty="0" err="1"/>
              <a:t>Weachtera</a:t>
            </a:r>
            <a:endParaRPr lang="cs-CZ" b="1" dirty="0"/>
          </a:p>
          <a:p>
            <a:pPr lvl="0"/>
            <a:r>
              <a:rPr lang="cs-CZ" dirty="0"/>
              <a:t>vychází z jeho izolacionismu vůči jiným environmentálním hnutím </a:t>
            </a:r>
          </a:p>
          <a:p>
            <a:pPr lvl="0"/>
            <a:r>
              <a:rPr lang="cs-CZ" dirty="0"/>
              <a:t>jedná se o hnutí vzcházející z hlubinné ekologie </a:t>
            </a:r>
          </a:p>
          <a:p>
            <a:pPr lvl="0"/>
            <a:r>
              <a:rPr lang="cs-CZ" dirty="0"/>
              <a:t>katastrofické scénáře, specialisté na biologii, chemii a přírodu celkově</a:t>
            </a:r>
          </a:p>
          <a:p>
            <a:pPr lvl="0"/>
            <a:r>
              <a:rPr lang="cs-CZ" dirty="0"/>
              <a:t>zavržení kapitalismu i socialismu - oba tvrdí, že zdroje jsou neomezené </a:t>
            </a:r>
          </a:p>
          <a:p>
            <a:pPr lvl="0"/>
            <a:r>
              <a:rPr lang="cs-CZ" dirty="0"/>
              <a:t>apolitické hnutí odmítající dělení levice/pravice </a:t>
            </a:r>
          </a:p>
          <a:p>
            <a:pPr lvl="0"/>
            <a:r>
              <a:rPr lang="cs-CZ" dirty="0"/>
              <a:t>zmizelo z celonárodní úrovně – dnes lokální úroveň v Alsasku 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487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Daniel </a:t>
            </a:r>
            <a:r>
              <a:rPr lang="cs-CZ" dirty="0" err="1"/>
              <a:t>Cohn</a:t>
            </a:r>
            <a:r>
              <a:rPr lang="cs-CZ" dirty="0"/>
              <a:t>-Bendit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072" y="1625601"/>
            <a:ext cx="11724018" cy="5112326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nová hvězda v roce 1999, bývalý protestující student z roku 1968,</a:t>
            </a:r>
          </a:p>
          <a:p>
            <a:pPr lvl="0"/>
            <a:r>
              <a:rPr lang="cs-CZ" dirty="0"/>
              <a:t>vychovatel ze školky ve Frankfurtu nad Mohanem </a:t>
            </a:r>
          </a:p>
          <a:p>
            <a:pPr lvl="0"/>
            <a:r>
              <a:rPr lang="cs-CZ" dirty="0"/>
              <a:t>„i děti disponují svou sexualitou“, rozporuplné vnímání </a:t>
            </a:r>
          </a:p>
          <a:p>
            <a:pPr lvl="0"/>
            <a:r>
              <a:rPr lang="cs-CZ" dirty="0"/>
              <a:t>při debatách 1999 se dobře osvědčil jako nová tvář</a:t>
            </a:r>
          </a:p>
          <a:p>
            <a:pPr lvl="0"/>
            <a:r>
              <a:rPr lang="cs-CZ" dirty="0"/>
              <a:t>Orientace v tehdejším světě</a:t>
            </a:r>
          </a:p>
          <a:p>
            <a:pPr lvl="0"/>
            <a:r>
              <a:rPr lang="cs-CZ" dirty="0"/>
              <a:t>1999 veřejně zavrhl revoluci a boj jako legitimní prostředek boje proti zlu</a:t>
            </a:r>
          </a:p>
          <a:p>
            <a:pPr lvl="0"/>
            <a:r>
              <a:rPr lang="cs-CZ" dirty="0"/>
              <a:t>člověk bez „národnosti“ Žid, Francouz, Němec? </a:t>
            </a:r>
          </a:p>
          <a:p>
            <a:pPr lvl="0"/>
            <a:r>
              <a:rPr lang="cs-CZ" dirty="0"/>
              <a:t>1994, zvolený na zelené listině v SRN, 1999 za francouzské, 2004 zase SRN, 2009 Francie a zisk 16,28% 2014 definitivně končí 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7035" y="-952"/>
            <a:ext cx="2204965" cy="2938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6851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1000</Words>
  <Application>Microsoft Office PowerPoint</Application>
  <PresentationFormat>Širokoúhlá obrazovka</PresentationFormat>
  <Paragraphs>102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Environmentální politické strany a hnutí ve Francii </vt:lpstr>
      <vt:lpstr>Hlavní znaky </vt:lpstr>
      <vt:lpstr>Les Verts – Zelení I. </vt:lpstr>
      <vt:lpstr>Les Verts – Zelení II. </vt:lpstr>
      <vt:lpstr>Les Verts – Zelení III. </vt:lpstr>
      <vt:lpstr>2022 </vt:lpstr>
      <vt:lpstr> Generation Ecologie (GE) </vt:lpstr>
      <vt:lpstr>Mouvement écologique indépendant – MEI </vt:lpstr>
      <vt:lpstr>Daniel Cohn-Bendit </vt:lpstr>
      <vt:lpstr>José Bové </vt:lpstr>
      <vt:lpstr>Jean Lassalle</vt:lpstr>
      <vt:lpstr>Závěrem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Krajní levice ve Francii</dc:title>
  <dc:creator>Michal Pink</dc:creator>
  <cp:lastModifiedBy>Michal Pink</cp:lastModifiedBy>
  <cp:revision>34</cp:revision>
  <dcterms:created xsi:type="dcterms:W3CDTF">2017-11-13T08:31:33Z</dcterms:created>
  <dcterms:modified xsi:type="dcterms:W3CDTF">2022-11-29T06:58:37Z</dcterms:modified>
</cp:coreProperties>
</file>