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5" r:id="rId3"/>
    <p:sldId id="257" r:id="rId4"/>
    <p:sldId id="266" r:id="rId5"/>
    <p:sldId id="258" r:id="rId6"/>
    <p:sldId id="267" r:id="rId7"/>
    <p:sldId id="268" r:id="rId8"/>
    <p:sldId id="269" r:id="rId9"/>
    <p:sldId id="260" r:id="rId10"/>
    <p:sldId id="272" r:id="rId11"/>
    <p:sldId id="259" r:id="rId12"/>
    <p:sldId id="270" r:id="rId13"/>
    <p:sldId id="261" r:id="rId14"/>
    <p:sldId id="262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B691-FA71-44D3-B14D-2819BDAEAB44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09CC-9563-47C6-8835-02A172A776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675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B691-FA71-44D3-B14D-2819BDAEAB44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09CC-9563-47C6-8835-02A172A776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527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B691-FA71-44D3-B14D-2819BDAEAB44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09CC-9563-47C6-8835-02A172A776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98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B691-FA71-44D3-B14D-2819BDAEAB44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09CC-9563-47C6-8835-02A172A7767C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7916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B691-FA71-44D3-B14D-2819BDAEAB44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09CC-9563-47C6-8835-02A172A776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473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B691-FA71-44D3-B14D-2819BDAEAB44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09CC-9563-47C6-8835-02A172A776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421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B691-FA71-44D3-B14D-2819BDAEAB44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09CC-9563-47C6-8835-02A172A776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593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B691-FA71-44D3-B14D-2819BDAEAB44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09CC-9563-47C6-8835-02A172A776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463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B691-FA71-44D3-B14D-2819BDAEAB44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09CC-9563-47C6-8835-02A172A776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063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B691-FA71-44D3-B14D-2819BDAEAB44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09CC-9563-47C6-8835-02A172A776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91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B691-FA71-44D3-B14D-2819BDAEAB44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09CC-9563-47C6-8835-02A172A776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76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B691-FA71-44D3-B14D-2819BDAEAB44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09CC-9563-47C6-8835-02A172A776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086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B691-FA71-44D3-B14D-2819BDAEAB44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09CC-9563-47C6-8835-02A172A776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43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B691-FA71-44D3-B14D-2819BDAEAB44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09CC-9563-47C6-8835-02A172A776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107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B691-FA71-44D3-B14D-2819BDAEAB44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09CC-9563-47C6-8835-02A172A776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43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B691-FA71-44D3-B14D-2819BDAEAB44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09CC-9563-47C6-8835-02A172A776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255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B691-FA71-44D3-B14D-2819BDAEAB44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09CC-9563-47C6-8835-02A172A776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830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12DB691-FA71-44D3-B14D-2819BDAEAB44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809CC-9563-47C6-8835-02A172A776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0267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3933056"/>
            <a:ext cx="7772400" cy="1470025"/>
          </a:xfrm>
        </p:spPr>
        <p:txBody>
          <a:bodyPr/>
          <a:lstStyle/>
          <a:p>
            <a:r>
              <a:rPr lang="cs-CZ" dirty="0"/>
              <a:t>Volby v praxi </a:t>
            </a:r>
            <a:br>
              <a:rPr lang="cs-CZ" dirty="0"/>
            </a:br>
            <a:r>
              <a:rPr lang="cs-CZ" dirty="0"/>
              <a:t>Data a volby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5589240"/>
            <a:ext cx="6400800" cy="1752600"/>
          </a:xfrm>
        </p:spPr>
        <p:txBody>
          <a:bodyPr/>
          <a:lstStyle/>
          <a:p>
            <a:r>
              <a:rPr lang="cs-CZ" dirty="0"/>
              <a:t>16.9. 2022 </a:t>
            </a:r>
          </a:p>
          <a:p>
            <a:r>
              <a:rPr lang="cs-CZ" dirty="0"/>
              <a:t>Doc. Mgr. Michal Pink, Ph.D.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390" y="116632"/>
            <a:ext cx="3873300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77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Proč selhání – volič si „vymýšlí“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2015 – Británie, rozdíl oproti předpovědím </a:t>
            </a:r>
          </a:p>
          <a:p>
            <a:r>
              <a:rPr lang="cs-CZ" dirty="0"/>
              <a:t>Různé vysvětlení: techniky, vzorek, registrace voličů, rozdílný design výzkumu atd. </a:t>
            </a:r>
          </a:p>
          <a:p>
            <a:r>
              <a:rPr lang="cs-CZ" dirty="0"/>
              <a:t>Proklamací – konám něco jiného než říkám…</a:t>
            </a:r>
          </a:p>
          <a:p>
            <a:r>
              <a:rPr lang="cs-CZ" dirty="0"/>
              <a:t>Vliv „spirály mlčení“ Elisabeth N. Neumann</a:t>
            </a:r>
          </a:p>
          <a:p>
            <a:r>
              <a:rPr lang="cs-CZ" dirty="0"/>
              <a:t>Izolace jedinců s marginálním názorem </a:t>
            </a:r>
          </a:p>
          <a:p>
            <a:r>
              <a:rPr lang="cs-CZ" dirty="0"/>
              <a:t>Volič strany o niž si myslí, že je nepopulární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3851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Selhání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37310"/>
            <a:ext cx="8229600" cy="4251930"/>
          </a:xfrm>
        </p:spPr>
        <p:txBody>
          <a:bodyPr/>
          <a:lstStyle/>
          <a:p>
            <a:r>
              <a:rPr lang="cs-CZ" dirty="0"/>
              <a:t>2000: Georg W. </a:t>
            </a:r>
            <a:r>
              <a:rPr lang="cs-CZ" dirty="0" err="1"/>
              <a:t>Busha</a:t>
            </a:r>
            <a:r>
              <a:rPr lang="cs-CZ" dirty="0"/>
              <a:t> – Florida vítěz? </a:t>
            </a:r>
          </a:p>
          <a:p>
            <a:r>
              <a:rPr lang="cs-CZ" dirty="0"/>
              <a:t>Tisk měl horší postavení – ztráta důvěry </a:t>
            </a:r>
          </a:p>
          <a:p>
            <a:r>
              <a:rPr lang="cs-CZ" dirty="0"/>
              <a:t>RTI (</a:t>
            </a:r>
            <a:r>
              <a:rPr lang="cs-CZ" dirty="0" err="1"/>
              <a:t>Research</a:t>
            </a:r>
            <a:r>
              <a:rPr lang="cs-CZ" dirty="0"/>
              <a:t> Triangle Institute) – kontrola ze strany zadavatelů, kteří se stále slučují </a:t>
            </a:r>
          </a:p>
          <a:p>
            <a:r>
              <a:rPr lang="cs-CZ" dirty="0"/>
              <a:t>1992 + 2015 Británie – výsledek Konzervativců </a:t>
            </a:r>
          </a:p>
          <a:p>
            <a:r>
              <a:rPr lang="cs-CZ" dirty="0"/>
              <a:t>Slovensko 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4113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Alternativní techniky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/>
          </a:bodyPr>
          <a:lstStyle/>
          <a:p>
            <a:r>
              <a:rPr lang="cs-CZ" b="1" dirty="0"/>
              <a:t>Dotazování poštou </a:t>
            </a:r>
            <a:r>
              <a:rPr lang="cs-CZ" dirty="0"/>
              <a:t>- malá návratnost, oslovují nejen účastníky voleb x mohou být delší a komplikovanější, relativně levné a logisticky nenáročné, osoba tazatele neovlivňuje respondenta</a:t>
            </a:r>
          </a:p>
          <a:p>
            <a:r>
              <a:rPr lang="cs-CZ" b="1" dirty="0"/>
              <a:t>Telefonické dotazování </a:t>
            </a:r>
            <a:r>
              <a:rPr lang="cs-CZ" dirty="0"/>
              <a:t>– podobné plus a mínus jako poštou, otázky se musí číst nahlas, musí tedy být jednoduché, osoba tazatele může ovlivnit respondenta</a:t>
            </a:r>
          </a:p>
          <a:p>
            <a:r>
              <a:rPr lang="cs-CZ" b="1" dirty="0"/>
              <a:t>Internetové dotazování </a:t>
            </a:r>
            <a:r>
              <a:rPr lang="cs-CZ" dirty="0"/>
              <a:t>– problém reprezentativnosti (je 70ti letý uživatel internetu typickým důchodcem?). Řešení rychlé a celkem levné. Otázky mohou být komplexnější, možno připravit tak, že respondent odpovídá jen na otázky pro něj relevantní (nabízení otázek na základě předchozích odpovědí). </a:t>
            </a:r>
          </a:p>
          <a:p>
            <a:r>
              <a:rPr lang="cs-CZ" b="1" dirty="0"/>
              <a:t>Soukromé databáze </a:t>
            </a:r>
            <a:r>
              <a:rPr lang="cs-CZ" dirty="0"/>
              <a:t>– USA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650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Vzorkování – </a:t>
            </a:r>
            <a:r>
              <a:rPr lang="cs-CZ" dirty="0" err="1"/>
              <a:t>sampling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41168"/>
          </a:xfrm>
        </p:spPr>
        <p:txBody>
          <a:bodyPr>
            <a:normAutofit/>
          </a:bodyPr>
          <a:lstStyle/>
          <a:p>
            <a:r>
              <a:rPr lang="cs-CZ" dirty="0"/>
              <a:t>Určení podmínek dotazování </a:t>
            </a:r>
          </a:p>
          <a:p>
            <a:r>
              <a:rPr lang="cs-CZ" dirty="0"/>
              <a:t>Podmínka – náhoda, každý volič má stejnou šanci </a:t>
            </a:r>
          </a:p>
          <a:p>
            <a:r>
              <a:rPr lang="cs-CZ" dirty="0"/>
              <a:t>Lepší kontrola – dvojitý výběr </a:t>
            </a:r>
          </a:p>
          <a:p>
            <a:r>
              <a:rPr lang="cs-CZ" dirty="0"/>
              <a:t>Oblasti, které reprezentují všechny známé i neznámé vlastnosti – všechny skupiny </a:t>
            </a:r>
          </a:p>
          <a:p>
            <a:r>
              <a:rPr lang="cs-CZ" dirty="0"/>
              <a:t>Dvojitá kontrola – zda předchozí výsledky odpovídají reálným výsledkům </a:t>
            </a:r>
          </a:p>
          <a:p>
            <a:r>
              <a:rPr lang="cs-CZ" dirty="0"/>
              <a:t>Pokud ano, vyberete další okrsky do souboru </a:t>
            </a:r>
          </a:p>
        </p:txBody>
      </p:sp>
    </p:spTree>
    <p:extLst>
      <p:ext uri="{BB962C8B-B14F-4D97-AF65-F5344CB8AC3E}">
        <p14:creationId xmlns:p14="http://schemas.microsoft.com/office/powerpoint/2010/main" val="2528983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Tazatel – respondent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Důležité pravidlo: každý „n – </a:t>
            </a:r>
            <a:r>
              <a:rPr lang="cs-CZ" dirty="0" err="1"/>
              <a:t>tý</a:t>
            </a:r>
            <a:r>
              <a:rPr lang="cs-CZ" dirty="0"/>
              <a:t>“ respondent</a:t>
            </a:r>
          </a:p>
          <a:p>
            <a:r>
              <a:rPr lang="cs-CZ" dirty="0"/>
              <a:t>Např. každý třetí, čtvrtý atd. volič </a:t>
            </a:r>
          </a:p>
          <a:p>
            <a:r>
              <a:rPr lang="cs-CZ" dirty="0"/>
              <a:t>Dále základní pravidla pro práci s dotazníkem </a:t>
            </a:r>
          </a:p>
          <a:p>
            <a:r>
              <a:rPr lang="cs-CZ" dirty="0"/>
              <a:t>Ideální je samostatné vyplnění a „urna“ </a:t>
            </a:r>
          </a:p>
          <a:p>
            <a:r>
              <a:rPr lang="cs-CZ" dirty="0"/>
              <a:t>Spolupráce s okrskovou komisí – klidné místo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9962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dirty="0"/>
              <a:t>Závěrem?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/>
          </a:bodyPr>
          <a:lstStyle/>
          <a:p>
            <a:r>
              <a:rPr lang="cs-CZ" dirty="0"/>
              <a:t>Důležité funkce – volební zkušenost a data </a:t>
            </a:r>
          </a:p>
          <a:p>
            <a:r>
              <a:rPr lang="cs-CZ" dirty="0"/>
              <a:t>Rychlé </a:t>
            </a:r>
            <a:r>
              <a:rPr lang="cs-CZ" dirty="0" err="1"/>
              <a:t>info</a:t>
            </a:r>
            <a:r>
              <a:rPr lang="cs-CZ" dirty="0"/>
              <a:t> o výsledku – spíše zábava </a:t>
            </a:r>
          </a:p>
          <a:p>
            <a:r>
              <a:rPr lang="cs-CZ" dirty="0"/>
              <a:t>Média postupně ustupují od financování </a:t>
            </a:r>
          </a:p>
          <a:p>
            <a:r>
              <a:rPr lang="cs-CZ" dirty="0"/>
              <a:t>„Nepřesnost výsledků“ – horší kvalita </a:t>
            </a:r>
          </a:p>
          <a:p>
            <a:r>
              <a:rPr lang="cs-CZ" dirty="0"/>
              <a:t>Internet a databáze nahradí minulou praxi </a:t>
            </a:r>
          </a:p>
          <a:p>
            <a:r>
              <a:rPr lang="cs-CZ" dirty="0"/>
              <a:t>EP není ideální pro odhalení podvodů </a:t>
            </a:r>
          </a:p>
          <a:p>
            <a:r>
              <a:rPr lang="cs-CZ" dirty="0"/>
              <a:t>Výzva pro akademické prostředí – převzetí bývalé role médií </a:t>
            </a:r>
          </a:p>
        </p:txBody>
      </p:sp>
    </p:spTree>
    <p:extLst>
      <p:ext uri="{BB962C8B-B14F-4D97-AF65-F5344CB8AC3E}">
        <p14:creationId xmlns:p14="http://schemas.microsoft.com/office/powerpoint/2010/main" val="4023717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1634 - 1940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Volby do roku 1776 – má to smysl? </a:t>
            </a:r>
          </a:p>
          <a:p>
            <a:r>
              <a:rPr lang="cs-CZ" dirty="0"/>
              <a:t>Později tisk – gramotnost, etnicita atd. </a:t>
            </a:r>
          </a:p>
          <a:p>
            <a:r>
              <a:rPr lang="cs-CZ" dirty="0"/>
              <a:t>1800 – je všeobecné volební právo nezbytné? </a:t>
            </a:r>
          </a:p>
          <a:p>
            <a:r>
              <a:rPr lang="cs-CZ" dirty="0"/>
              <a:t>Postupné rozšiřování volebního práva </a:t>
            </a:r>
          </a:p>
          <a:p>
            <a:r>
              <a:rPr lang="cs-CZ" dirty="0"/>
              <a:t>Illinois – nikdo nesmí sledovat, jak kdo hlasoval – trestný čin</a:t>
            </a:r>
          </a:p>
          <a:p>
            <a:r>
              <a:rPr lang="cs-CZ" dirty="0" err="1"/>
              <a:t>West</a:t>
            </a:r>
            <a:r>
              <a:rPr lang="cs-CZ" dirty="0"/>
              <a:t> Virginia – opak, lze to deklarovat </a:t>
            </a:r>
          </a:p>
          <a:p>
            <a:r>
              <a:rPr lang="cs-CZ" dirty="0"/>
              <a:t>Bezpečná zóna 150 stop od volební místnosti </a:t>
            </a:r>
          </a:p>
          <a:p>
            <a:r>
              <a:rPr lang="cs-CZ" dirty="0"/>
              <a:t>1934 – </a:t>
            </a:r>
            <a:r>
              <a:rPr lang="cs-CZ" dirty="0" err="1"/>
              <a:t>Jerzy</a:t>
            </a:r>
            <a:r>
              <a:rPr lang="cs-CZ" dirty="0"/>
              <a:t> </a:t>
            </a:r>
            <a:r>
              <a:rPr lang="cs-CZ" dirty="0" err="1"/>
              <a:t>Neyman</a:t>
            </a:r>
            <a:r>
              <a:rPr lang="cs-CZ" dirty="0"/>
              <a:t> – „statistický“ přístup založený na náhodě</a:t>
            </a:r>
          </a:p>
        </p:txBody>
      </p:sp>
    </p:spTree>
    <p:extLst>
      <p:ext uri="{BB962C8B-B14F-4D97-AF65-F5344CB8AC3E}">
        <p14:creationId xmlns:p14="http://schemas.microsoft.com/office/powerpoint/2010/main" val="1774496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Exit </a:t>
            </a:r>
            <a:r>
              <a:rPr lang="cs-CZ" dirty="0" err="1"/>
              <a:t>poll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dirty="0"/>
              <a:t>Šetření s volbami – Koho jste právě volil? </a:t>
            </a:r>
          </a:p>
          <a:p>
            <a:r>
              <a:rPr lang="cs-CZ" dirty="0"/>
              <a:t>Vznik v USA, Colorado – Denver ve 40. letech </a:t>
            </a:r>
          </a:p>
          <a:p>
            <a:r>
              <a:rPr lang="cs-CZ" dirty="0"/>
              <a:t>1948 – Chicago Tribune – diskreditace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868" y="2564904"/>
            <a:ext cx="5419612" cy="4200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286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1967 – </a:t>
            </a:r>
            <a:r>
              <a:rPr lang="cs-CZ" dirty="0" err="1"/>
              <a:t>Warren</a:t>
            </a:r>
            <a:r>
              <a:rPr lang="cs-CZ" dirty="0"/>
              <a:t> </a:t>
            </a:r>
            <a:r>
              <a:rPr lang="cs-CZ" dirty="0" err="1"/>
              <a:t>Mitofsky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reálný „exit </a:t>
            </a:r>
            <a:r>
              <a:rPr lang="cs-CZ" dirty="0" err="1"/>
              <a:t>poll</a:t>
            </a:r>
            <a:r>
              <a:rPr lang="cs-CZ" dirty="0"/>
              <a:t>“ - Kentucky </a:t>
            </a:r>
          </a:p>
          <a:p>
            <a:r>
              <a:rPr lang="cs-CZ" dirty="0"/>
              <a:t>Motivace z divadla – názory odcházejících</a:t>
            </a:r>
          </a:p>
          <a:p>
            <a:r>
              <a:rPr lang="cs-CZ" dirty="0"/>
              <a:t>CBS – první klient a také zájemce o informace </a:t>
            </a:r>
          </a:p>
          <a:p>
            <a:r>
              <a:rPr lang="cs-CZ" dirty="0"/>
              <a:t>Začátek mediální soutěže </a:t>
            </a:r>
          </a:p>
          <a:p>
            <a:r>
              <a:rPr lang="cs-CZ" dirty="0"/>
              <a:t>Začátek popularity podobných šetření </a:t>
            </a:r>
          </a:p>
          <a:p>
            <a:r>
              <a:rPr lang="cs-CZ" dirty="0"/>
              <a:t>Kontrola volebních výsledků medií </a:t>
            </a:r>
          </a:p>
          <a:p>
            <a:r>
              <a:rPr lang="cs-CZ" dirty="0"/>
              <a:t>Členové volební komise „straníci“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7" y="3392665"/>
            <a:ext cx="2619742" cy="344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009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„Nová éra“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r>
              <a:rPr lang="cs-CZ" dirty="0"/>
              <a:t>1968 – CBS a 1973 NBC</a:t>
            </a:r>
          </a:p>
          <a:p>
            <a:r>
              <a:rPr lang="cs-CZ" dirty="0"/>
              <a:t>Nárůst popularity doprovázel nárůst přístupnosti médií </a:t>
            </a:r>
          </a:p>
          <a:p>
            <a:r>
              <a:rPr lang="cs-CZ" dirty="0"/>
              <a:t>Vyplnění času po uzavření volebních místností / Podrobnější data o voličích </a:t>
            </a:r>
          </a:p>
          <a:p>
            <a:r>
              <a:rPr lang="cs-CZ" dirty="0"/>
              <a:t>Zajímavé informace „v zajímavém čase“ </a:t>
            </a:r>
          </a:p>
          <a:p>
            <a:r>
              <a:rPr lang="cs-CZ" dirty="0" err="1"/>
              <a:t>Voter</a:t>
            </a:r>
            <a:r>
              <a:rPr lang="cs-CZ" dirty="0"/>
              <a:t> </a:t>
            </a:r>
            <a:r>
              <a:rPr lang="cs-CZ" dirty="0" err="1"/>
              <a:t>News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 – sdružení společností: ABC, CBS, CNN, Fox, NBC, a AP + tisk (90 léta)</a:t>
            </a:r>
          </a:p>
          <a:p>
            <a:r>
              <a:rPr lang="cs-CZ" dirty="0"/>
              <a:t>Snížení finančních nákladů/absence kontroly </a:t>
            </a:r>
          </a:p>
        </p:txBody>
      </p:sp>
    </p:spTree>
    <p:extLst>
      <p:ext uri="{BB962C8B-B14F-4D97-AF65-F5344CB8AC3E}">
        <p14:creationId xmlns:p14="http://schemas.microsoft.com/office/powerpoint/2010/main" val="3738682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Čtyři základní záměry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cs-CZ" b="1" dirty="0"/>
              <a:t>Předpověď volebního výsledku </a:t>
            </a:r>
            <a:r>
              <a:rPr lang="cs-CZ" dirty="0"/>
              <a:t>– čas? </a:t>
            </a:r>
          </a:p>
          <a:p>
            <a:r>
              <a:rPr lang="cs-CZ" b="1" dirty="0"/>
              <a:t>Charakteristiky elektorátu </a:t>
            </a:r>
            <a:r>
              <a:rPr lang="cs-CZ" dirty="0"/>
              <a:t>– kdo, proč a koho volí? Zájem politiků – minimální </a:t>
            </a:r>
          </a:p>
          <a:p>
            <a:r>
              <a:rPr lang="cs-CZ" dirty="0"/>
              <a:t>ČR – naposled 2010, zadavatel ČT</a:t>
            </a:r>
          </a:p>
          <a:p>
            <a:r>
              <a:rPr lang="cs-CZ" dirty="0"/>
              <a:t>Spíše akademická obec a odborná veřejnost ? </a:t>
            </a:r>
          </a:p>
          <a:p>
            <a:r>
              <a:rPr lang="cs-CZ" b="1" dirty="0"/>
              <a:t>Kontrola proti volebním podvodům </a:t>
            </a:r>
          </a:p>
          <a:p>
            <a:r>
              <a:rPr lang="cs-CZ" b="1" dirty="0"/>
              <a:t>Umožňuje studovat „zkušenost“ </a:t>
            </a:r>
            <a:r>
              <a:rPr lang="cs-CZ" dirty="0"/>
              <a:t>(prožitek, zážitek) z voleb – jak moc složitá a příjemná je pro různé skupiny voličů samotná volba (technické parametry voleb, jak je volební místnost přístupná atd.)</a:t>
            </a:r>
          </a:p>
          <a:p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2150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Silné stránky – plusy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cs-CZ" dirty="0"/>
              <a:t>Tazatelé s větší pravděpodobností osloví respondenta, který skutečně volil - část oslovených odmítne účast, odlišení voliče od osob s jiným posláním - volby v úřadu </a:t>
            </a:r>
          </a:p>
          <a:p>
            <a:r>
              <a:rPr lang="cs-CZ" dirty="0"/>
              <a:t>Oslovuje respondenty bezprostředně po volbách, kdy si ještě vše pamatují. Menší  zkreslení – je dokázáno, že při průzkumech pořádaných poté, co je oznámen vítěz, je nadhodnocen právě vítěz.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8895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Slabé stránky – mínus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cs-CZ" dirty="0"/>
              <a:t>Komplikovaná, drahá a delikátní operace v terénu, stovky vyškolených „ad hoc“ tazatelů</a:t>
            </a:r>
          </a:p>
          <a:p>
            <a:r>
              <a:rPr lang="cs-CZ" dirty="0"/>
              <a:t>Nelze mít stálé zaměstnance, volby 1X4 roky? </a:t>
            </a:r>
          </a:p>
          <a:p>
            <a:r>
              <a:rPr lang="cs-CZ" dirty="0"/>
              <a:t>Zkušenost USA šest tazatelů na volební místnost </a:t>
            </a:r>
          </a:p>
          <a:p>
            <a:r>
              <a:rPr lang="cs-CZ" dirty="0"/>
              <a:t>Dotazník musí být krátký, většinou max. 1 strana</a:t>
            </a:r>
          </a:p>
          <a:p>
            <a:r>
              <a:rPr lang="cs-CZ" dirty="0"/>
              <a:t>Otázky musí být jednoduché a krátké. </a:t>
            </a:r>
          </a:p>
          <a:p>
            <a:r>
              <a:rPr lang="cs-CZ" dirty="0"/>
              <a:t>Nelze efektivně využívat pobídky k účasti na šetření (losy, slevové poukazy atd.)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7454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dirty="0" err="1"/>
              <a:t>Shy</a:t>
            </a:r>
            <a:r>
              <a:rPr lang="cs-CZ" dirty="0"/>
              <a:t> </a:t>
            </a:r>
            <a:r>
              <a:rPr lang="cs-CZ" dirty="0" err="1"/>
              <a:t>voter</a:t>
            </a:r>
            <a:r>
              <a:rPr lang="cs-CZ" dirty="0"/>
              <a:t> – slabá stránka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56584"/>
          </a:xfrm>
        </p:spPr>
        <p:txBody>
          <a:bodyPr>
            <a:normAutofit/>
          </a:bodyPr>
          <a:lstStyle/>
          <a:p>
            <a:r>
              <a:rPr lang="en-US" b="1" dirty="0"/>
              <a:t>Shy Tory Factor</a:t>
            </a:r>
            <a:r>
              <a:rPr lang="en-US" dirty="0"/>
              <a:t> </a:t>
            </a:r>
            <a:r>
              <a:rPr lang="cs-CZ" dirty="0"/>
              <a:t>1992, 2015 </a:t>
            </a:r>
          </a:p>
          <a:p>
            <a:r>
              <a:rPr lang="cs-CZ" dirty="0"/>
              <a:t>V obou případech – </a:t>
            </a:r>
            <a:r>
              <a:rPr lang="cs-CZ" dirty="0" err="1"/>
              <a:t>hung</a:t>
            </a:r>
            <a:r>
              <a:rPr lang="cs-CZ" dirty="0"/>
              <a:t> </a:t>
            </a:r>
            <a:r>
              <a:rPr lang="cs-CZ" dirty="0" err="1"/>
              <a:t>parliament</a:t>
            </a:r>
            <a:r>
              <a:rPr lang="cs-CZ" dirty="0"/>
              <a:t> </a:t>
            </a:r>
          </a:p>
          <a:p>
            <a:r>
              <a:rPr lang="cs-CZ" dirty="0"/>
              <a:t>Konzervativci – jasná většina </a:t>
            </a:r>
          </a:p>
          <a:p>
            <a:r>
              <a:rPr lang="cs-CZ" dirty="0"/>
              <a:t>Voliči určité strany cíleně odmítají účast v šetření (celkově cca 10%) </a:t>
            </a:r>
          </a:p>
          <a:p>
            <a:r>
              <a:rPr lang="cs-CZ" dirty="0"/>
              <a:t>Pocit „nedůležitosti, nerovnocennosti hlasu“ </a:t>
            </a:r>
          </a:p>
          <a:p>
            <a:r>
              <a:rPr lang="cs-CZ" dirty="0"/>
              <a:t>Zaznamenání věku, času, etnicita, atd. </a:t>
            </a:r>
          </a:p>
          <a:p>
            <a:r>
              <a:rPr lang="cs-CZ" dirty="0"/>
              <a:t>Dodatečný sběr informací – USA (dvě strany)</a:t>
            </a:r>
          </a:p>
          <a:p>
            <a:r>
              <a:rPr lang="cs-CZ" dirty="0"/>
              <a:t>Narůstající vliv </a:t>
            </a:r>
          </a:p>
        </p:txBody>
      </p:sp>
    </p:spTree>
    <p:extLst>
      <p:ext uri="{BB962C8B-B14F-4D97-AF65-F5344CB8AC3E}">
        <p14:creationId xmlns:p14="http://schemas.microsoft.com/office/powerpoint/2010/main" val="3797860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688</TotalTime>
  <Words>854</Words>
  <Application>Microsoft Office PowerPoint</Application>
  <PresentationFormat>Předvádění na obrazovce (4:3)</PresentationFormat>
  <Paragraphs>97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Ion</vt:lpstr>
      <vt:lpstr>Volby v praxi  Data a volby </vt:lpstr>
      <vt:lpstr>Volby 1634 - 1940</vt:lpstr>
      <vt:lpstr>Exit poll </vt:lpstr>
      <vt:lpstr>1967 – Warren Mitofsky </vt:lpstr>
      <vt:lpstr>„Nová éra“ </vt:lpstr>
      <vt:lpstr>Čtyři základní záměry</vt:lpstr>
      <vt:lpstr>Silné stránky – plusy </vt:lpstr>
      <vt:lpstr>Slabé stránky – mínus</vt:lpstr>
      <vt:lpstr>Shy voter – slabá stránka </vt:lpstr>
      <vt:lpstr>Proč selhání – volič si „vymýšlí“</vt:lpstr>
      <vt:lpstr>Selhání </vt:lpstr>
      <vt:lpstr>Alternativní techniky </vt:lpstr>
      <vt:lpstr>Vzorkování – sampling </vt:lpstr>
      <vt:lpstr>Tazatel – respondent </vt:lpstr>
      <vt:lpstr>Závěrem? 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Volby v praxi  Data a volby</dc:title>
  <dc:creator>Michal Pink</dc:creator>
  <cp:lastModifiedBy>Michal Pink</cp:lastModifiedBy>
  <cp:revision>29</cp:revision>
  <dcterms:created xsi:type="dcterms:W3CDTF">2016-09-20T09:56:45Z</dcterms:created>
  <dcterms:modified xsi:type="dcterms:W3CDTF">2022-09-12T06:25:07Z</dcterms:modified>
</cp:coreProperties>
</file>