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7" r:id="rId3"/>
    <p:sldId id="267" r:id="rId4"/>
    <p:sldId id="258" r:id="rId5"/>
    <p:sldId id="266" r:id="rId6"/>
    <p:sldId id="259" r:id="rId7"/>
    <p:sldId id="260" r:id="rId8"/>
    <p:sldId id="261" r:id="rId9"/>
    <p:sldId id="262" r:id="rId10"/>
    <p:sldId id="263" r:id="rId11"/>
    <p:sldId id="268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0F8A988-5D63-4F36-8C71-085A28CE2294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99DB6E0-07CF-428F-9679-2CE035347510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63148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A988-5D63-4F36-8C71-085A28CE2294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B6E0-07CF-428F-9679-2CE035347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928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A988-5D63-4F36-8C71-085A28CE2294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B6E0-07CF-428F-9679-2CE035347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618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A988-5D63-4F36-8C71-085A28CE2294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B6E0-07CF-428F-9679-2CE035347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56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0F8A988-5D63-4F36-8C71-085A28CE2294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99DB6E0-07CF-428F-9679-2CE035347510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050298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A988-5D63-4F36-8C71-085A28CE2294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B6E0-07CF-428F-9679-2CE035347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9030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A988-5D63-4F36-8C71-085A28CE2294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B6E0-07CF-428F-9679-2CE035347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539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A988-5D63-4F36-8C71-085A28CE2294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B6E0-07CF-428F-9679-2CE035347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32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A988-5D63-4F36-8C71-085A28CE2294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B6E0-07CF-428F-9679-2CE035347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73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0F8A988-5D63-4F36-8C71-085A28CE2294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99DB6E0-07CF-428F-9679-2CE03534751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24994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0F8A988-5D63-4F36-8C71-085A28CE2294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99DB6E0-07CF-428F-9679-2CE035347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036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0F8A988-5D63-4F36-8C71-085A28CE2294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99DB6E0-07CF-428F-9679-2CE03534751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42130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Jga6adDQMc&amp;t=87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20C068-2B11-4F1C-8678-B6E49B5ED8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debatA</a:t>
            </a:r>
            <a:r>
              <a:rPr lang="cs-CZ" dirty="0"/>
              <a:t> Karl </a:t>
            </a:r>
            <a:r>
              <a:rPr lang="cs-CZ" dirty="0" err="1"/>
              <a:t>Popper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972369-3538-45AE-8889-F48FC384DB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POLb1143 Základy argumentace</a:t>
            </a:r>
          </a:p>
        </p:txBody>
      </p:sp>
    </p:spTree>
    <p:extLst>
      <p:ext uri="{BB962C8B-B14F-4D97-AF65-F5344CB8AC3E}">
        <p14:creationId xmlns:p14="http://schemas.microsoft.com/office/powerpoint/2010/main" val="58079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19BF95-AA74-43D6-A5C1-E16D2F7BF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hodnotí 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06670C-C9ED-4880-96BB-2167F3CCA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1953" y="1233997"/>
            <a:ext cx="10768614" cy="522007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Rozhodčí jako nezaujatý a neinformovaný pozorovatel </a:t>
            </a:r>
          </a:p>
          <a:p>
            <a:pPr lvl="1" algn="just"/>
            <a:r>
              <a:rPr lang="cs-CZ" dirty="0"/>
              <a:t>Nutné vše podrobně vysvětlovat a dokládat na příkladech </a:t>
            </a:r>
          </a:p>
          <a:p>
            <a:pPr algn="just"/>
            <a:r>
              <a:rPr lang="cs-CZ" dirty="0"/>
              <a:t>Kritéria hodnocení:</a:t>
            </a:r>
          </a:p>
          <a:p>
            <a:pPr algn="just"/>
            <a:r>
              <a:rPr lang="cs-CZ" dirty="0"/>
              <a:t>1) Obsah: Obsahem se rozumí použitá argumentace bez ohledu na kvalitu přednesu a podání: a) kvalitu, hloubku a logickou správnost analýzy problémů, které s tezí souvisí b) relevanci argumentů ve vztahu k tezi c) kvalitu a úroveň dokazování d) konzistentnost argumentace a to jak v rámci jednoho projevu, tak mezi projevy jednotlivých mluvčích téhož týmu</a:t>
            </a:r>
          </a:p>
          <a:p>
            <a:pPr algn="just"/>
            <a:endParaRPr lang="cs-CZ" sz="200" dirty="0"/>
          </a:p>
          <a:p>
            <a:pPr algn="just"/>
            <a:r>
              <a:rPr lang="cs-CZ" dirty="0"/>
              <a:t>2) Forma: a) styl - výběr vhodných jazykových prostředků; b) způsob přednesu (zvuková stránka jazyka a mimojazyková komunikace) c) plynulost a řečnickou přesvědčivost projevu d) vhodnost oděvu (nebudu hodnotit)</a:t>
            </a:r>
          </a:p>
          <a:p>
            <a:pPr algn="just"/>
            <a:endParaRPr lang="cs-CZ" sz="500" dirty="0"/>
          </a:p>
          <a:p>
            <a:pPr algn="just"/>
            <a:r>
              <a:rPr lang="cs-CZ" dirty="0"/>
              <a:t>3) Strategie: a) a) zda je týmová argumentace konzistentní, zda má jasný cíl a směřování, zda mluvčí plní svoji úlohu v debatě, b) zda mluvčí sledují projevy svých kolegů a oponentů a ve svých řečech reagují na podstatné body argumentace předřečníků, zda používají informace získané během křížových výslechů, c) struktura projevu mluvčího, tj. zda řeč má jasný úvod, stať a závěr, zda je stať členěna na jednotlivé body, které na sebe logicky navazují, d) rozvržení času</a:t>
            </a:r>
          </a:p>
        </p:txBody>
      </p:sp>
    </p:spTree>
    <p:extLst>
      <p:ext uri="{BB962C8B-B14F-4D97-AF65-F5344CB8AC3E}">
        <p14:creationId xmlns:p14="http://schemas.microsoft.com/office/powerpoint/2010/main" val="3543053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211AC-AEDD-4230-B93A-84AB56F8A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 k nastudování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E03422-9AA9-4FCB-A531-D5036A41D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i="0" dirty="0">
                <a:effectLst/>
                <a:latin typeface="Roboto" panose="02000000000000000000" pitchFamily="2" charset="0"/>
              </a:rPr>
              <a:t>„Debata: Zdravotnictví by nemělo být bezplatné.“ 2018. YouTube.com. Přístup ověřen </a:t>
            </a:r>
            <a:r>
              <a:rPr lang="cs-CZ" dirty="0">
                <a:latin typeface="Roboto" panose="02000000000000000000" pitchFamily="2" charset="0"/>
              </a:rPr>
              <a:t>13</a:t>
            </a:r>
            <a:r>
              <a:rPr lang="cs-CZ" b="0" i="0" dirty="0">
                <a:effectLst/>
                <a:latin typeface="Roboto" panose="02000000000000000000" pitchFamily="2" charset="0"/>
              </a:rPr>
              <a:t>.10.2022. </a:t>
            </a:r>
            <a:r>
              <a:rPr lang="cs-CZ" b="0" i="0" dirty="0">
                <a:effectLst/>
                <a:latin typeface="Roboto" panose="02000000000000000000" pitchFamily="2" charset="0"/>
                <a:hlinkClick r:id="rId2"/>
              </a:rPr>
              <a:t>https://www.youtube.com/watch?v=MJga6adDQMc&amp;t=87s</a:t>
            </a:r>
            <a:endParaRPr lang="cs-CZ" b="0" i="0" dirty="0">
              <a:effectLst/>
              <a:latin typeface="Roboto" panose="02000000000000000000" pitchFamily="2" charset="0"/>
            </a:endParaRPr>
          </a:p>
          <a:p>
            <a:r>
              <a:rPr lang="cs-CZ" dirty="0">
                <a:latin typeface="Roboto" panose="02000000000000000000" pitchFamily="2" charset="0"/>
              </a:rPr>
              <a:t>Pravidla debaty Karl </a:t>
            </a:r>
            <a:r>
              <a:rPr lang="cs-CZ" dirty="0" err="1">
                <a:latin typeface="Roboto" panose="02000000000000000000" pitchFamily="2" charset="0"/>
              </a:rPr>
              <a:t>Popper</a:t>
            </a:r>
            <a:r>
              <a:rPr lang="cs-CZ" dirty="0">
                <a:latin typeface="Roboto" panose="02000000000000000000" pitchFamily="2" charset="0"/>
              </a:rPr>
              <a:t>. Asociace debatních klubů. Přístup ověřen 13.10.2022. https://debatovani.cz/wp-content/uploads/2018/02/Pravidla-debaty-Karl-Popper.pdf?fbclid=IwAR2ls-18S4BwLbOLVugm7DtoQvcAFxbvY5uERZzeEdVaoAbMbpVIUjlOmBQ</a:t>
            </a:r>
          </a:p>
          <a:p>
            <a:endParaRPr lang="cs-CZ" dirty="0"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022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2441B930-D617-411F-985C-A4652AD56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903" y="2896985"/>
            <a:ext cx="10178322" cy="1492132"/>
          </a:xfrm>
        </p:spPr>
        <p:txBody>
          <a:bodyPr/>
          <a:lstStyle/>
          <a:p>
            <a:pPr algn="ctr"/>
            <a:r>
              <a:rPr lang="cs-CZ" dirty="0"/>
              <a:t>Děkuji za pozornost </a:t>
            </a:r>
          </a:p>
        </p:txBody>
      </p:sp>
    </p:spTree>
    <p:extLst>
      <p:ext uri="{BB962C8B-B14F-4D97-AF65-F5344CB8AC3E}">
        <p14:creationId xmlns:p14="http://schemas.microsoft.com/office/powerpoint/2010/main" val="1984599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488406-7093-418C-A481-32C50FF8D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13E507-DE5E-4CBD-9C8A-B61E3FE16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Cvičení pro rozvoj argumentačních a prezentačních schopností </a:t>
            </a:r>
          </a:p>
          <a:p>
            <a:r>
              <a:rPr lang="cs-CZ" sz="2800" dirty="0"/>
              <a:t>Simulace politického jednání (vláda x opozice) </a:t>
            </a:r>
          </a:p>
          <a:p>
            <a:r>
              <a:rPr lang="cs-CZ" sz="2800" dirty="0"/>
              <a:t>Rozšíření rozhledu a kritického myšlení</a:t>
            </a:r>
          </a:p>
          <a:p>
            <a:pPr lvl="1"/>
            <a:r>
              <a:rPr lang="cs-CZ" sz="2400" dirty="0"/>
              <a:t>Obhajoba tezí, s nimiž nemusíte nutně souhlasit </a:t>
            </a:r>
          </a:p>
          <a:p>
            <a:endParaRPr lang="cs-CZ" sz="2800" dirty="0"/>
          </a:p>
          <a:p>
            <a:r>
              <a:rPr lang="cs-CZ" sz="2800" dirty="0"/>
              <a:t>Přesvědčit rozhodčího o (ne)platnosti stanovené teze </a:t>
            </a:r>
          </a:p>
        </p:txBody>
      </p:sp>
    </p:spTree>
    <p:extLst>
      <p:ext uri="{BB962C8B-B14F-4D97-AF65-F5344CB8AC3E}">
        <p14:creationId xmlns:p14="http://schemas.microsoft.com/office/powerpoint/2010/main" val="2873248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488406-7093-418C-A481-32C50FF8D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tezE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13E507-DE5E-4CBD-9C8A-B61E3FE16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06859"/>
            <a:ext cx="10178322" cy="5024760"/>
          </a:xfrm>
        </p:spPr>
        <p:txBody>
          <a:bodyPr>
            <a:normAutofit fontScale="85000" lnSpcReduction="20000"/>
          </a:bodyPr>
          <a:lstStyle/>
          <a:p>
            <a:r>
              <a:rPr lang="cs-CZ" sz="2800" dirty="0"/>
              <a:t>Teze = výrok, s nímž lze souhlasit i nesouhlasit a který není obecně pravdivý ani nepravdivý</a:t>
            </a:r>
          </a:p>
          <a:p>
            <a:r>
              <a:rPr lang="cs-CZ" sz="2800" dirty="0"/>
              <a:t>Návrhová</a:t>
            </a:r>
          </a:p>
          <a:p>
            <a:pPr lvl="1"/>
            <a:r>
              <a:rPr lang="cs-CZ" sz="2600" dirty="0"/>
              <a:t>Navrhuje něco, co by mělo být uděláno („mělo by se“, „měli bychom“)</a:t>
            </a:r>
          </a:p>
          <a:p>
            <a:pPr lvl="1"/>
            <a:r>
              <a:rPr lang="cs-CZ" sz="2600" dirty="0"/>
              <a:t>„Marihuana by měla být legalizována“, „Studium na VŠ by mělo být placené“</a:t>
            </a:r>
          </a:p>
          <a:p>
            <a:r>
              <a:rPr lang="cs-CZ" sz="2800" dirty="0"/>
              <a:t>Hodnotová</a:t>
            </a:r>
          </a:p>
          <a:p>
            <a:pPr lvl="1"/>
            <a:r>
              <a:rPr lang="cs-CZ" sz="2600" dirty="0"/>
              <a:t>Spor hodnot, je subjektivní, co je „důležitější, lepší“</a:t>
            </a:r>
          </a:p>
          <a:p>
            <a:pPr lvl="1"/>
            <a:r>
              <a:rPr lang="cs-CZ" sz="2600" dirty="0"/>
              <a:t>„Ochrana životního prostředí je důležitější než ekonomický rozvoj”</a:t>
            </a:r>
          </a:p>
          <a:p>
            <a:pPr lvl="1"/>
            <a:r>
              <a:rPr lang="cs-CZ" sz="2600" dirty="0"/>
              <a:t>„Nejlepším prezidentem USA v historii byl A. Lincoln“</a:t>
            </a:r>
          </a:p>
          <a:p>
            <a:r>
              <a:rPr lang="cs-CZ" sz="2800" dirty="0"/>
              <a:t>Faktická</a:t>
            </a:r>
          </a:p>
          <a:p>
            <a:pPr lvl="1"/>
            <a:r>
              <a:rPr lang="cs-CZ" sz="2600" dirty="0"/>
              <a:t>Teze je buď pravdivá nebo nepravdivá, lidstvo to ale s jistotou neví</a:t>
            </a:r>
          </a:p>
          <a:p>
            <a:pPr lvl="1"/>
            <a:r>
              <a:rPr lang="cs-CZ" sz="2600" dirty="0"/>
              <a:t>„UFO existují“, „Za globální oteplování může z větší části člověk“</a:t>
            </a:r>
          </a:p>
        </p:txBody>
      </p:sp>
    </p:spTree>
    <p:extLst>
      <p:ext uri="{BB962C8B-B14F-4D97-AF65-F5344CB8AC3E}">
        <p14:creationId xmlns:p14="http://schemas.microsoft.com/office/powerpoint/2010/main" val="1176541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0D5540-D82B-4A05-98DC-737B82EC3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E42AAF-9162-48A2-B172-F1DDA7E43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15737"/>
            <a:ext cx="10178322" cy="504251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2 týmy </a:t>
            </a:r>
          </a:p>
          <a:p>
            <a:pPr lvl="1"/>
            <a:r>
              <a:rPr lang="cs-CZ" dirty="0"/>
              <a:t>3 argumentují pro tezi; 3 proti tezi </a:t>
            </a:r>
          </a:p>
          <a:p>
            <a:pPr lvl="1"/>
            <a:r>
              <a:rPr lang="cs-CZ" dirty="0"/>
              <a:t>Tým podporující tezi se střídá s týmem proti tezi </a:t>
            </a:r>
          </a:p>
          <a:p>
            <a:pPr lvl="1"/>
            <a:r>
              <a:rPr lang="cs-CZ" dirty="0"/>
              <a:t>V průběhu debaty mezi sebou členové týmů nekomunikují</a:t>
            </a:r>
          </a:p>
          <a:p>
            <a:r>
              <a:rPr lang="cs-CZ" dirty="0"/>
              <a:t>Každý řečník má k dispozici 6 minut (N3 a A3 5 minut)</a:t>
            </a:r>
          </a:p>
          <a:p>
            <a:pPr lvl="1"/>
            <a:r>
              <a:rPr lang="cs-CZ" dirty="0"/>
              <a:t>Rozhodčí dává signál o blížícím se konci 1 minutu a 30 vteřin před koncem řeči </a:t>
            </a:r>
          </a:p>
          <a:p>
            <a:r>
              <a:rPr lang="cs-CZ" dirty="0"/>
              <a:t>Křížový výslech po řeči řečníků A1, N1, A2, N2</a:t>
            </a:r>
          </a:p>
          <a:p>
            <a:pPr lvl="1"/>
            <a:r>
              <a:rPr lang="cs-CZ" dirty="0"/>
              <a:t>Max 3 minuty, je určené, kdo se ptá</a:t>
            </a:r>
          </a:p>
          <a:p>
            <a:pPr lvl="1"/>
            <a:r>
              <a:rPr lang="cs-CZ" dirty="0"/>
              <a:t>Stručné a jasné otázky</a:t>
            </a:r>
          </a:p>
          <a:p>
            <a:pPr lvl="1"/>
            <a:r>
              <a:rPr lang="cs-CZ" dirty="0"/>
              <a:t>Odhalit a ukázat slabiny argumentace protistrany, připravit prostor pro argumentaci vlastní strany, objasnit řeč předchozího řečníka.</a:t>
            </a:r>
          </a:p>
          <a:p>
            <a:r>
              <a:rPr lang="cs-CZ" dirty="0"/>
              <a:t>Čas na přípravu</a:t>
            </a:r>
          </a:p>
          <a:p>
            <a:pPr lvl="1"/>
            <a:r>
              <a:rPr lang="cs-CZ" dirty="0"/>
              <a:t>V průběhu debaty má afirmativní tým právo vybrat si 5 minut a negativní tým 7 minut na přípravu. Čas na přípravu si týmy vybírají před projevy svých mluvčích, popř. rovněž před zahájením křížového výslechu některým ze svých mluvčích. </a:t>
            </a:r>
          </a:p>
        </p:txBody>
      </p:sp>
    </p:spTree>
    <p:extLst>
      <p:ext uri="{BB962C8B-B14F-4D97-AF65-F5344CB8AC3E}">
        <p14:creationId xmlns:p14="http://schemas.microsoft.com/office/powerpoint/2010/main" val="381121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0D5540-D82B-4A05-98DC-737B82EC3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7720" y="382384"/>
            <a:ext cx="10178322" cy="1492132"/>
          </a:xfrm>
        </p:spPr>
        <p:txBody>
          <a:bodyPr/>
          <a:lstStyle/>
          <a:p>
            <a:r>
              <a:rPr lang="cs-CZ" dirty="0"/>
              <a:t>Struktura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A968578-0606-44F8-ABC8-5E19C175CCE7}"/>
              </a:ext>
            </a:extLst>
          </p:cNvPr>
          <p:cNvSpPr/>
          <p:nvPr/>
        </p:nvSpPr>
        <p:spPr>
          <a:xfrm>
            <a:off x="3901246" y="1407306"/>
            <a:ext cx="1012054" cy="992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+mj-lt"/>
              </a:rPr>
              <a:t>A1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/>
                <a:ea typeface="+mn-ea"/>
                <a:cs typeface="+mn-cs"/>
              </a:rPr>
              <a:t>(6 min)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9F82B459-855C-41DE-BB1A-340E0972D34D}"/>
              </a:ext>
            </a:extLst>
          </p:cNvPr>
          <p:cNvSpPr/>
          <p:nvPr/>
        </p:nvSpPr>
        <p:spPr>
          <a:xfrm>
            <a:off x="6406881" y="2210418"/>
            <a:ext cx="1012054" cy="992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+mj-lt"/>
              </a:rPr>
              <a:t>N1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/>
                <a:ea typeface="+mn-ea"/>
                <a:cs typeface="+mn-cs"/>
              </a:rPr>
              <a:t>(6 min)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6A2C7304-5862-4E97-8406-8423D9012EF0}"/>
              </a:ext>
            </a:extLst>
          </p:cNvPr>
          <p:cNvSpPr/>
          <p:nvPr/>
        </p:nvSpPr>
        <p:spPr>
          <a:xfrm>
            <a:off x="4401191" y="2405063"/>
            <a:ext cx="512109" cy="301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KV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D6154F08-D858-4765-9838-C952D7A8B5E9}"/>
              </a:ext>
            </a:extLst>
          </p:cNvPr>
          <p:cNvSpPr/>
          <p:nvPr/>
        </p:nvSpPr>
        <p:spPr>
          <a:xfrm>
            <a:off x="6900741" y="4883984"/>
            <a:ext cx="512109" cy="301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KV</a:t>
            </a: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34E373BF-5D33-45BA-A2FC-95898164CB67}"/>
              </a:ext>
            </a:extLst>
          </p:cNvPr>
          <p:cNvSpPr/>
          <p:nvPr/>
        </p:nvSpPr>
        <p:spPr>
          <a:xfrm>
            <a:off x="4401190" y="4082987"/>
            <a:ext cx="512109" cy="301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KV</a:t>
            </a: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0D72C265-A4D8-4496-8330-6C181A45713B}"/>
              </a:ext>
            </a:extLst>
          </p:cNvPr>
          <p:cNvSpPr/>
          <p:nvPr/>
        </p:nvSpPr>
        <p:spPr>
          <a:xfrm>
            <a:off x="6912908" y="3213136"/>
            <a:ext cx="512109" cy="301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KV</a:t>
            </a:r>
          </a:p>
        </p:txBody>
      </p:sp>
      <p:sp>
        <p:nvSpPr>
          <p:cNvPr id="29" name="Šipka: doprava se zářezem 28">
            <a:extLst>
              <a:ext uri="{FF2B5EF4-FFF2-40B4-BE49-F238E27FC236}">
                <a16:creationId xmlns:a16="http://schemas.microsoft.com/office/drawing/2014/main" id="{A3569363-4BC1-47F1-9FF5-3136017D1823}"/>
              </a:ext>
            </a:extLst>
          </p:cNvPr>
          <p:cNvSpPr/>
          <p:nvPr/>
        </p:nvSpPr>
        <p:spPr>
          <a:xfrm rot="14385794">
            <a:off x="4039240" y="3986513"/>
            <a:ext cx="3078919" cy="169831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: doprava se zářezem 29">
            <a:extLst>
              <a:ext uri="{FF2B5EF4-FFF2-40B4-BE49-F238E27FC236}">
                <a16:creationId xmlns:a16="http://schemas.microsoft.com/office/drawing/2014/main" id="{A2C86127-2B89-4D29-AEB8-275B4D905C7B}"/>
              </a:ext>
            </a:extLst>
          </p:cNvPr>
          <p:cNvSpPr/>
          <p:nvPr/>
        </p:nvSpPr>
        <p:spPr>
          <a:xfrm rot="18857517">
            <a:off x="4627148" y="4032213"/>
            <a:ext cx="2257329" cy="16885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>
            <a:extLst>
              <a:ext uri="{FF2B5EF4-FFF2-40B4-BE49-F238E27FC236}">
                <a16:creationId xmlns:a16="http://schemas.microsoft.com/office/drawing/2014/main" id="{E1617E4E-4F0B-45B5-BB07-09E2BBC6F6BC}"/>
              </a:ext>
            </a:extLst>
          </p:cNvPr>
          <p:cNvSpPr/>
          <p:nvPr/>
        </p:nvSpPr>
        <p:spPr>
          <a:xfrm>
            <a:off x="6406881" y="3895417"/>
            <a:ext cx="1012054" cy="992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+mj-lt"/>
              </a:rPr>
              <a:t>N2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/>
                <a:ea typeface="+mn-ea"/>
                <a:cs typeface="+mn-cs"/>
              </a:rPr>
              <a:t>(6 min)</a:t>
            </a:r>
          </a:p>
        </p:txBody>
      </p:sp>
      <p:sp>
        <p:nvSpPr>
          <p:cNvPr id="32" name="Obdélník 31">
            <a:extLst>
              <a:ext uri="{FF2B5EF4-FFF2-40B4-BE49-F238E27FC236}">
                <a16:creationId xmlns:a16="http://schemas.microsoft.com/office/drawing/2014/main" id="{2AAC81C0-288E-4593-9936-BA31D0C3CC25}"/>
              </a:ext>
            </a:extLst>
          </p:cNvPr>
          <p:cNvSpPr/>
          <p:nvPr/>
        </p:nvSpPr>
        <p:spPr>
          <a:xfrm>
            <a:off x="6394714" y="5554188"/>
            <a:ext cx="1012054" cy="992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+mj-lt"/>
              </a:rPr>
              <a:t>N3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/>
                <a:ea typeface="+mn-ea"/>
                <a:cs typeface="+mn-cs"/>
              </a:rPr>
              <a:t>(5 min)</a:t>
            </a:r>
          </a:p>
        </p:txBody>
      </p:sp>
      <p:sp>
        <p:nvSpPr>
          <p:cNvPr id="37" name="Obdélník 36">
            <a:extLst>
              <a:ext uri="{FF2B5EF4-FFF2-40B4-BE49-F238E27FC236}">
                <a16:creationId xmlns:a16="http://schemas.microsoft.com/office/drawing/2014/main" id="{9DD20AB2-FB86-4DDB-A57C-014FC7B197B2}"/>
              </a:ext>
            </a:extLst>
          </p:cNvPr>
          <p:cNvSpPr/>
          <p:nvPr/>
        </p:nvSpPr>
        <p:spPr>
          <a:xfrm>
            <a:off x="3895163" y="3085858"/>
            <a:ext cx="1012054" cy="992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+mj-lt"/>
              </a:rPr>
              <a:t>A2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/>
                <a:ea typeface="+mn-ea"/>
                <a:cs typeface="+mn-cs"/>
              </a:rPr>
              <a:t>(6 min)</a:t>
            </a:r>
          </a:p>
        </p:txBody>
      </p:sp>
      <p:sp>
        <p:nvSpPr>
          <p:cNvPr id="38" name="Obdélník 37">
            <a:extLst>
              <a:ext uri="{FF2B5EF4-FFF2-40B4-BE49-F238E27FC236}">
                <a16:creationId xmlns:a16="http://schemas.microsoft.com/office/drawing/2014/main" id="{EC6B6A26-9CA6-4D21-90A8-46DFC2418B24}"/>
              </a:ext>
            </a:extLst>
          </p:cNvPr>
          <p:cNvSpPr/>
          <p:nvPr/>
        </p:nvSpPr>
        <p:spPr>
          <a:xfrm>
            <a:off x="3895247" y="4767941"/>
            <a:ext cx="1012054" cy="992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+mj-lt"/>
              </a:rPr>
              <a:t>A3</a:t>
            </a:r>
          </a:p>
          <a:p>
            <a:pPr algn="ctr"/>
            <a:r>
              <a:rPr lang="cs-CZ" sz="1000" dirty="0">
                <a:latin typeface="+mj-lt"/>
              </a:rPr>
              <a:t>(5 min)</a:t>
            </a:r>
          </a:p>
        </p:txBody>
      </p:sp>
      <p:sp>
        <p:nvSpPr>
          <p:cNvPr id="39" name="Šipka: doprava se zářezem 38">
            <a:extLst>
              <a:ext uri="{FF2B5EF4-FFF2-40B4-BE49-F238E27FC236}">
                <a16:creationId xmlns:a16="http://schemas.microsoft.com/office/drawing/2014/main" id="{DED7004D-FABD-4133-80C1-08CE119093B5}"/>
              </a:ext>
            </a:extLst>
          </p:cNvPr>
          <p:cNvSpPr/>
          <p:nvPr/>
        </p:nvSpPr>
        <p:spPr>
          <a:xfrm rot="8051570">
            <a:off x="4709576" y="3432625"/>
            <a:ext cx="1903134" cy="17989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Šipka: doprava se zářezem 39">
            <a:extLst>
              <a:ext uri="{FF2B5EF4-FFF2-40B4-BE49-F238E27FC236}">
                <a16:creationId xmlns:a16="http://schemas.microsoft.com/office/drawing/2014/main" id="{FD809711-3A54-4D2E-9787-6B41200B0821}"/>
              </a:ext>
            </a:extLst>
          </p:cNvPr>
          <p:cNvSpPr/>
          <p:nvPr/>
        </p:nvSpPr>
        <p:spPr>
          <a:xfrm rot="3642594">
            <a:off x="4364846" y="3133561"/>
            <a:ext cx="2615538" cy="17803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TextovéPole 40">
            <a:extLst>
              <a:ext uri="{FF2B5EF4-FFF2-40B4-BE49-F238E27FC236}">
                <a16:creationId xmlns:a16="http://schemas.microsoft.com/office/drawing/2014/main" id="{215DC007-0E05-4DE8-861E-C5E164120FF5}"/>
              </a:ext>
            </a:extLst>
          </p:cNvPr>
          <p:cNvSpPr txBox="1"/>
          <p:nvPr/>
        </p:nvSpPr>
        <p:spPr>
          <a:xfrm>
            <a:off x="8682361" y="5190041"/>
            <a:ext cx="28136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Křížový výslech (KV) = max 3 min.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Afirmace = 5 min. pauza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Negace = 7 min. pauza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520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589296-CF11-4F50-B799-46E5625E4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 Řečníků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C3AB4D-5769-4D7B-BD59-C4DB13840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2800" y="1336090"/>
            <a:ext cx="10178322" cy="4674093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Řečník A1 (Pro 1.1.)</a:t>
            </a:r>
          </a:p>
          <a:p>
            <a:r>
              <a:rPr lang="cs-CZ" dirty="0"/>
              <a:t>Debatu zahajuje první mluvčí afirmativní strany (A1). Jeho právem je vymezit (definovat) tezi</a:t>
            </a:r>
          </a:p>
          <a:p>
            <a:r>
              <a:rPr lang="cs-CZ" dirty="0"/>
              <a:t>Definice teze – vysvětlení toho, o čem se bude debatovat </a:t>
            </a:r>
          </a:p>
          <a:p>
            <a:pPr lvl="2"/>
            <a:r>
              <a:rPr lang="cs-CZ" i="1" dirty="0"/>
              <a:t>TV hodlá zavést trest smrti = TV hodlá zavést trest smrti za zločiny, které záměrně způsobí smrt jiného člověka </a:t>
            </a:r>
          </a:p>
          <a:p>
            <a:pPr lvl="2"/>
            <a:r>
              <a:rPr lang="cs-CZ" dirty="0"/>
              <a:t>NE příliš úzká definice (trest smrti pouze pro vrahy malých dětí); NE neférová definice (trest smrti během válečného stavu) </a:t>
            </a:r>
          </a:p>
          <a:p>
            <a:pPr lvl="1"/>
            <a:r>
              <a:rPr lang="cs-CZ" dirty="0"/>
              <a:t>Přinesení argumentů pro tezi (tvrzení – mechanismus – důkaz) </a:t>
            </a:r>
          </a:p>
          <a:p>
            <a:pPr lvl="2"/>
            <a:r>
              <a:rPr lang="cs-CZ" dirty="0"/>
              <a:t>Proč je potřeba zavést trest smrti a k čemu to bude dobré? </a:t>
            </a:r>
          </a:p>
          <a:p>
            <a:pPr lvl="2"/>
            <a:r>
              <a:rPr lang="cs-CZ" dirty="0"/>
              <a:t>V debatě na plánovou tezi vymezí problém, k jehož řešení teze směřuje, identifikuje jeho příčinu, představí konkrétní plán k řešení problému, resp. jeho příčiny, a uvede výhody navrhovaného řešení.</a:t>
            </a:r>
          </a:p>
          <a:p>
            <a:pPr lvl="1"/>
            <a:r>
              <a:rPr lang="cs-CZ" dirty="0"/>
              <a:t>Shrnutí vlastního postoje (definice klíčových hodnot)</a:t>
            </a:r>
          </a:p>
          <a:p>
            <a:pPr lvl="2"/>
            <a:r>
              <a:rPr lang="cs-CZ" dirty="0"/>
              <a:t>Platí pro každého řečníka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FF0000"/>
                </a:solidFill>
              </a:rPr>
              <a:t>Když A1 skončí, odpoví na otázky N3 (třetího mluvčího negativní strany). 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3981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8D6CD-F39D-4837-AC23-1FC8C5F65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 řečníků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314A48-421F-45ED-AA47-57C89C1F1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96140"/>
            <a:ext cx="10178322" cy="5495277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II. Řečník N1 (Proti I.1.)</a:t>
            </a:r>
          </a:p>
          <a:p>
            <a:r>
              <a:rPr lang="cs-CZ" dirty="0"/>
              <a:t>přijme definici teze. Má-li však za to, že definice je v rozporu s pravidly, vysvětlí, proč definice podmínky pravidel neplní, a nabídne opravenou definici. </a:t>
            </a:r>
          </a:p>
          <a:p>
            <a:pPr lvl="1"/>
            <a:r>
              <a:rPr lang="cs-CZ" dirty="0"/>
              <a:t>Reakce na argumentaci vlády – proč tvrzení vlády o přínosnosti/morálnosti trestu smrti neplatí?</a:t>
            </a:r>
          </a:p>
          <a:p>
            <a:pPr lvl="2"/>
            <a:r>
              <a:rPr lang="cs-CZ" dirty="0"/>
              <a:t>Kritika by měla ukázat, proč mechanismus neplatí (</a:t>
            </a:r>
            <a:r>
              <a:rPr lang="cs-CZ" i="1" dirty="0"/>
              <a:t>trest smrti nepovede k odstrašení od páchání těžkých zločinů, protože jsou často páchány v afektu nebo dobře promyšlené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Představení argumentů proti tezi - N1 především vyvrátí nebo zpochybní obhajobu teze stranou afirmativní. N1 má právo představit vlastní konstruktivní argumentaci vyvracející tezi.</a:t>
            </a:r>
          </a:p>
          <a:p>
            <a:pPr lvl="1"/>
            <a:r>
              <a:rPr lang="cs-CZ" dirty="0"/>
              <a:t>Možnost rozporovat definici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FF0000"/>
                </a:solidFill>
              </a:rPr>
              <a:t>Po ukončení řeči odpoví N1 na otázky, které mu klade třetí mluvčí afirmativní strany. </a:t>
            </a:r>
          </a:p>
          <a:p>
            <a:r>
              <a:rPr lang="cs-CZ" b="1" dirty="0"/>
              <a:t>III. Řečník A2 (Pro I.II.) </a:t>
            </a:r>
            <a:endParaRPr lang="cs-CZ" dirty="0"/>
          </a:p>
          <a:p>
            <a:pPr lvl="1"/>
            <a:r>
              <a:rPr lang="cs-CZ" dirty="0"/>
              <a:t>Reakce na kritiku opozice </a:t>
            </a:r>
          </a:p>
          <a:p>
            <a:pPr lvl="1"/>
            <a:r>
              <a:rPr lang="cs-CZ" dirty="0"/>
              <a:t>Posílení vlastní argumentační linie (znovu vysvětlit mechanismus, přidat nové příklady ALE ne nové argumenty) -&gt; A2 především rehabilituje argumentaci A1, která byla vyvrácena/zpochybněna mluvčím N1. Rovněž vyvrátí nebo zpochybní vlastní argumentaci negativního týmu, byla-li představena. Argumentaci afirmativní strany může prohloubit a doplnit.</a:t>
            </a:r>
          </a:p>
          <a:p>
            <a:pPr lvl="1"/>
            <a:r>
              <a:rPr lang="it-IT" dirty="0"/>
              <a:t>Byl-li veden spor o definici, může se A2 ke sporu vyjádřit.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FF0000"/>
                </a:solidFill>
              </a:rPr>
              <a:t>Po ukončení řeči odpoví A2 na otázky, které mu klade první mluvčí negativní strany.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2808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B407C3-2716-4C7A-8EC5-A2F823C91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 řečníků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74B991-DE8B-45FA-BADF-C784E1F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687" y="1127464"/>
            <a:ext cx="10364680" cy="5530788"/>
          </a:xfrm>
        </p:spPr>
        <p:txBody>
          <a:bodyPr>
            <a:normAutofit/>
          </a:bodyPr>
          <a:lstStyle/>
          <a:p>
            <a:r>
              <a:rPr lang="cs-CZ" b="1" dirty="0"/>
              <a:t>IV. Řečník N2 (Proti I.II.) </a:t>
            </a:r>
          </a:p>
          <a:p>
            <a:pPr lvl="1"/>
            <a:r>
              <a:rPr lang="cs-CZ" dirty="0"/>
              <a:t>Reakce na argumentaci II. řečníka A2 </a:t>
            </a:r>
          </a:p>
          <a:p>
            <a:pPr lvl="1"/>
            <a:r>
              <a:rPr lang="cs-CZ" dirty="0"/>
              <a:t>Posílení vlastní argumentační linie - Na její podporu nepřináší nové argumenty, ale již vyřčené může podpořit novými konkrétními důkazy. </a:t>
            </a:r>
          </a:p>
          <a:p>
            <a:pPr lvl="1"/>
            <a:r>
              <a:rPr lang="cs-CZ" dirty="0"/>
              <a:t>N2 vyvrátí nebo zpochybní argumentaci strany afirmativní, a to v té podobě, jak byla rehabilitována a doplněna mluvčím A2. Prohlubuje analýzu, ale nepřináší zcela nový směr vyvracení.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FF0000"/>
                </a:solidFill>
              </a:rPr>
              <a:t>Po ukončení řeči odpoví N2 na otázky, které mu klade první mluvčí afirmativní strany</a:t>
            </a:r>
          </a:p>
          <a:p>
            <a:r>
              <a:rPr lang="cs-CZ" b="1" dirty="0"/>
              <a:t>V. Řečník A3(Pro II.I.) </a:t>
            </a:r>
          </a:p>
          <a:p>
            <a:pPr lvl="1"/>
            <a:r>
              <a:rPr lang="cs-CZ" dirty="0"/>
              <a:t>Reakce na argumentaci II. řečníka N2 </a:t>
            </a:r>
          </a:p>
          <a:p>
            <a:pPr lvl="1"/>
            <a:r>
              <a:rPr lang="cs-CZ" dirty="0"/>
              <a:t>Byla-li v debatě představena negativní konstruktivní argumentace, snaží se přesvědčit rozhodčího, že tato linie nevyvrátila/nezpochybnila obhajobu teze. </a:t>
            </a:r>
          </a:p>
          <a:p>
            <a:pPr lvl="1"/>
            <a:r>
              <a:rPr lang="cs-CZ" dirty="0"/>
              <a:t>Snaží přesvědčit rozhodčího, že afirmativní strana obhájila všechny body své argumentace. </a:t>
            </a:r>
          </a:p>
          <a:p>
            <a:pPr lvl="1"/>
            <a:r>
              <a:rPr lang="cs-CZ" dirty="0"/>
              <a:t>Během své řeči již nepředkládá žádné nové argumenty ani důkazy, s výjimkou reakce na nové způsoby vyvracení přednesené N2.</a:t>
            </a:r>
          </a:p>
        </p:txBody>
      </p:sp>
    </p:spTree>
    <p:extLst>
      <p:ext uri="{BB962C8B-B14F-4D97-AF65-F5344CB8AC3E}">
        <p14:creationId xmlns:p14="http://schemas.microsoft.com/office/powerpoint/2010/main" val="3164228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9F27BF-E1C1-4035-80F8-D9D49870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 řečníků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A6F67B-6DB0-464E-A5CD-DECA86B70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VI. Řečník N3 (Proti II.I.)</a:t>
            </a:r>
            <a:endParaRPr lang="cs-CZ" dirty="0"/>
          </a:p>
          <a:p>
            <a:pPr lvl="1"/>
            <a:r>
              <a:rPr lang="cs-CZ" dirty="0"/>
              <a:t>N3 označí a analyzuje klíčové spory v debatě a snaží se přesvědčit rozhodčího, že negativní strana dokázala během debaty vyvrátit či zásadně zpochybnit afirmativní obhajobu teze. </a:t>
            </a:r>
          </a:p>
          <a:p>
            <a:pPr lvl="1"/>
            <a:r>
              <a:rPr lang="cs-CZ" dirty="0"/>
              <a:t>Vysvětlí, jak k vyvrácení obhajoby teze přispěla negativní konstruktivní argumentace (byla-li představena). </a:t>
            </a:r>
          </a:p>
          <a:p>
            <a:pPr lvl="1"/>
            <a:r>
              <a:rPr lang="cs-CZ" dirty="0"/>
              <a:t>Snaží se přesvědčit rozhodčího, že se negativní straně podařilo vyvrátit alespoň jeden ze základních bodů afirmativní argumentace (problém, příčinu, plán nebo výhody). </a:t>
            </a:r>
          </a:p>
          <a:p>
            <a:pPr lvl="1"/>
            <a:r>
              <a:rPr lang="cs-CZ" dirty="0"/>
              <a:t>Během své řeči již nepředkládá žádné nové argumenty ani důkazy. </a:t>
            </a:r>
          </a:p>
        </p:txBody>
      </p:sp>
    </p:spTree>
    <p:extLst>
      <p:ext uri="{BB962C8B-B14F-4D97-AF65-F5344CB8AC3E}">
        <p14:creationId xmlns:p14="http://schemas.microsoft.com/office/powerpoint/2010/main" val="1333758272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Odznáček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Odznáček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dznáček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TM10001106[[fn=Odznáček]]</Template>
  <TotalTime>168</TotalTime>
  <Words>1301</Words>
  <Application>Microsoft Office PowerPoint</Application>
  <PresentationFormat>Širokoúhlá obrazovka</PresentationFormat>
  <Paragraphs>109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Gill Sans MT</vt:lpstr>
      <vt:lpstr>Impact</vt:lpstr>
      <vt:lpstr>Roboto</vt:lpstr>
      <vt:lpstr>Wingdings</vt:lpstr>
      <vt:lpstr>Odznáček</vt:lpstr>
      <vt:lpstr>debatA Karl Popper</vt:lpstr>
      <vt:lpstr>CÍL</vt:lpstr>
      <vt:lpstr>tezE</vt:lpstr>
      <vt:lpstr>Struktura </vt:lpstr>
      <vt:lpstr>Struktura </vt:lpstr>
      <vt:lpstr>Úkoly Řečníků </vt:lpstr>
      <vt:lpstr>Úkoly řečníků </vt:lpstr>
      <vt:lpstr>Úkoly řečníků </vt:lpstr>
      <vt:lpstr>Úkoly řečníků</vt:lpstr>
      <vt:lpstr>Jak se hodnotí ?</vt:lpstr>
      <vt:lpstr>Literatura k nastudování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Britská parlamentní debata</dc:title>
  <dc:creator>Jonáš Syrovátka</dc:creator>
  <cp:lastModifiedBy>Jan Hruška</cp:lastModifiedBy>
  <cp:revision>11</cp:revision>
  <dcterms:created xsi:type="dcterms:W3CDTF">2021-10-18T08:09:54Z</dcterms:created>
  <dcterms:modified xsi:type="dcterms:W3CDTF">2022-10-13T09:17:06Z</dcterms:modified>
</cp:coreProperties>
</file>