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8" r:id="rId3"/>
    <p:sldId id="282" r:id="rId4"/>
    <p:sldId id="257" r:id="rId5"/>
    <p:sldId id="281" r:id="rId6"/>
    <p:sldId id="271" r:id="rId7"/>
    <p:sldId id="279" r:id="rId8"/>
    <p:sldId id="280" r:id="rId9"/>
    <p:sldId id="262" r:id="rId10"/>
    <p:sldId id="259" r:id="rId11"/>
    <p:sldId id="260" r:id="rId12"/>
    <p:sldId id="264" r:id="rId13"/>
    <p:sldId id="261" r:id="rId14"/>
    <p:sldId id="272" r:id="rId15"/>
    <p:sldId id="273" r:id="rId16"/>
    <p:sldId id="276" r:id="rId17"/>
    <p:sldId id="265" r:id="rId18"/>
    <p:sldId id="268" r:id="rId19"/>
    <p:sldId id="269" r:id="rId20"/>
    <p:sldId id="267" r:id="rId21"/>
    <p:sldId id="266" r:id="rId22"/>
    <p:sldId id="263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C22F9-C99B-480E-B9B4-9581A892B09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1293A7-3FFA-4F86-AA80-CF9B60A10D54}">
      <dgm:prSet phldrT="[Text]"/>
      <dgm:spPr/>
      <dgm:t>
        <a:bodyPr/>
        <a:lstStyle/>
        <a:p>
          <a:r>
            <a:rPr lang="cs-CZ" dirty="0"/>
            <a:t>Strukturní teorie</a:t>
          </a:r>
        </a:p>
      </dgm:t>
    </dgm:pt>
    <dgm:pt modelId="{B203505E-9111-48E9-A5D0-EE39217A3A37}" type="parTrans" cxnId="{EF380A94-7442-475D-A5ED-AFF6B4E2D433}">
      <dgm:prSet/>
      <dgm:spPr/>
      <dgm:t>
        <a:bodyPr/>
        <a:lstStyle/>
        <a:p>
          <a:endParaRPr lang="cs-CZ"/>
        </a:p>
      </dgm:t>
    </dgm:pt>
    <dgm:pt modelId="{BDFD6E69-9E7E-44D9-A2E9-424CD4617255}" type="sibTrans" cxnId="{EF380A94-7442-475D-A5ED-AFF6B4E2D433}">
      <dgm:prSet/>
      <dgm:spPr/>
      <dgm:t>
        <a:bodyPr/>
        <a:lstStyle/>
        <a:p>
          <a:endParaRPr lang="cs-CZ"/>
        </a:p>
      </dgm:t>
    </dgm:pt>
    <dgm:pt modelId="{16F782FF-4FF2-4024-A008-4F9970898A61}" type="pres">
      <dgm:prSet presAssocID="{55DC22F9-C99B-480E-B9B4-9581A892B09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EF8C88F-4643-4E57-A224-CE6E8CC1CFD0}" type="pres">
      <dgm:prSet presAssocID="{55DC22F9-C99B-480E-B9B4-9581A892B096}" presName="comp1" presStyleCnt="0"/>
      <dgm:spPr/>
    </dgm:pt>
    <dgm:pt modelId="{BC7FFA71-760E-4215-BC07-E605E1DD00BF}" type="pres">
      <dgm:prSet presAssocID="{55DC22F9-C99B-480E-B9B4-9581A892B096}" presName="circle1" presStyleLbl="node1" presStyleIdx="0" presStyleCnt="1" custScaleX="59557" custScaleY="38090" custLinFactNeighborX="-65681" custLinFactNeighborY="-25550"/>
      <dgm:spPr/>
      <dgm:t>
        <a:bodyPr/>
        <a:lstStyle/>
        <a:p>
          <a:endParaRPr lang="cs-CZ"/>
        </a:p>
      </dgm:t>
    </dgm:pt>
    <dgm:pt modelId="{573F7BBF-83E2-48C9-9FDE-CAD1DD2CA117}" type="pres">
      <dgm:prSet presAssocID="{55DC22F9-C99B-480E-B9B4-9581A892B096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F380A94-7442-475D-A5ED-AFF6B4E2D433}" srcId="{55DC22F9-C99B-480E-B9B4-9581A892B096}" destId="{CC1293A7-3FFA-4F86-AA80-CF9B60A10D54}" srcOrd="0" destOrd="0" parTransId="{B203505E-9111-48E9-A5D0-EE39217A3A37}" sibTransId="{BDFD6E69-9E7E-44D9-A2E9-424CD4617255}"/>
    <dgm:cxn modelId="{78BA4018-C7E9-4B4E-B54B-1F36C4B6D899}" type="presOf" srcId="{CC1293A7-3FFA-4F86-AA80-CF9B60A10D54}" destId="{BC7FFA71-760E-4215-BC07-E605E1DD00BF}" srcOrd="0" destOrd="0" presId="urn:microsoft.com/office/officeart/2005/8/layout/venn2"/>
    <dgm:cxn modelId="{EE6080B5-D2A5-46E8-B98D-7382B1A600CF}" type="presOf" srcId="{55DC22F9-C99B-480E-B9B4-9581A892B096}" destId="{16F782FF-4FF2-4024-A008-4F9970898A61}" srcOrd="0" destOrd="0" presId="urn:microsoft.com/office/officeart/2005/8/layout/venn2"/>
    <dgm:cxn modelId="{ACA1B287-B7D1-410D-BFD9-949D7CBC6546}" type="presOf" srcId="{CC1293A7-3FFA-4F86-AA80-CF9B60A10D54}" destId="{573F7BBF-83E2-48C9-9FDE-CAD1DD2CA117}" srcOrd="1" destOrd="0" presId="urn:microsoft.com/office/officeart/2005/8/layout/venn2"/>
    <dgm:cxn modelId="{247B16EE-B3E5-43A6-B1CF-CFF8CCB32922}" type="presParOf" srcId="{16F782FF-4FF2-4024-A008-4F9970898A61}" destId="{9EF8C88F-4643-4E57-A224-CE6E8CC1CFD0}" srcOrd="0" destOrd="0" presId="urn:microsoft.com/office/officeart/2005/8/layout/venn2"/>
    <dgm:cxn modelId="{424885D3-26D2-4B01-ADBD-ABC0E3E3F72B}" type="presParOf" srcId="{9EF8C88F-4643-4E57-A224-CE6E8CC1CFD0}" destId="{BC7FFA71-760E-4215-BC07-E605E1DD00BF}" srcOrd="0" destOrd="0" presId="urn:microsoft.com/office/officeart/2005/8/layout/venn2"/>
    <dgm:cxn modelId="{634CF6F1-94BB-4765-A9D2-41FB3B635A78}" type="presParOf" srcId="{9EF8C88F-4643-4E57-A224-CE6E8CC1CFD0}" destId="{573F7BBF-83E2-48C9-9FDE-CAD1DD2CA1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F4C781-9B0A-4963-B156-30FF5CAF48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C673B5-DD77-418C-8F0E-7A8B04644ABF}">
      <dgm:prSet phldrT="[Text]"/>
      <dgm:spPr/>
      <dgm:t>
        <a:bodyPr/>
        <a:lstStyle/>
        <a:p>
          <a:r>
            <a:rPr lang="cs-CZ" dirty="0"/>
            <a:t>Prostorové Teorie</a:t>
          </a:r>
        </a:p>
      </dgm:t>
    </dgm:pt>
    <dgm:pt modelId="{1FF0F400-94D4-4EEA-9B81-A87052610B3A}" type="parTrans" cxnId="{92AE1A73-A460-4CCD-8648-DF7837DC3DEC}">
      <dgm:prSet/>
      <dgm:spPr/>
      <dgm:t>
        <a:bodyPr/>
        <a:lstStyle/>
        <a:p>
          <a:endParaRPr lang="cs-CZ"/>
        </a:p>
      </dgm:t>
    </dgm:pt>
    <dgm:pt modelId="{2D581070-1A0D-4162-912E-5C194BD3BCF5}" type="sibTrans" cxnId="{92AE1A73-A460-4CCD-8648-DF7837DC3DEC}">
      <dgm:prSet/>
      <dgm:spPr/>
      <dgm:t>
        <a:bodyPr/>
        <a:lstStyle/>
        <a:p>
          <a:endParaRPr lang="cs-CZ"/>
        </a:p>
      </dgm:t>
    </dgm:pt>
    <dgm:pt modelId="{D0A12A29-1A8F-4DCC-A114-41B6A613582D}">
      <dgm:prSet phldrT="[Text]"/>
      <dgm:spPr/>
      <dgm:t>
        <a:bodyPr/>
        <a:lstStyle/>
        <a:p>
          <a:r>
            <a:rPr lang="cs-CZ" dirty="0"/>
            <a:t>Teorie Racionální volby</a:t>
          </a:r>
        </a:p>
      </dgm:t>
    </dgm:pt>
    <dgm:pt modelId="{71A08B42-01B4-445A-8A11-E795741DED6E}" type="parTrans" cxnId="{92F50C24-63E5-488E-84DF-9C06BBB3742A}">
      <dgm:prSet/>
      <dgm:spPr/>
      <dgm:t>
        <a:bodyPr/>
        <a:lstStyle/>
        <a:p>
          <a:endParaRPr lang="cs-CZ"/>
        </a:p>
      </dgm:t>
    </dgm:pt>
    <dgm:pt modelId="{D4134B86-C6D6-42FA-B556-E1168AF311A8}" type="sibTrans" cxnId="{92F50C24-63E5-488E-84DF-9C06BBB3742A}">
      <dgm:prSet/>
      <dgm:spPr/>
      <dgm:t>
        <a:bodyPr/>
        <a:lstStyle/>
        <a:p>
          <a:endParaRPr lang="cs-CZ"/>
        </a:p>
      </dgm:t>
    </dgm:pt>
    <dgm:pt modelId="{4E2545E9-9647-4653-AA51-2A8286856E85}" type="pres">
      <dgm:prSet presAssocID="{D0F4C781-9B0A-4963-B156-30FF5CAF487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86F1895-FCBF-4408-B4D6-7E2E5B0688AF}" type="pres">
      <dgm:prSet presAssocID="{D0F4C781-9B0A-4963-B156-30FF5CAF4876}" presName="comp1" presStyleCnt="0"/>
      <dgm:spPr/>
    </dgm:pt>
    <dgm:pt modelId="{B7C5B391-96D2-47B5-B0F0-F72D380BBAA0}" type="pres">
      <dgm:prSet presAssocID="{D0F4C781-9B0A-4963-B156-30FF5CAF4876}" presName="circle1" presStyleLbl="node1" presStyleIdx="0" presStyleCnt="2" custLinFactNeighborX="11019" custLinFactNeighborY="3932"/>
      <dgm:spPr/>
      <dgm:t>
        <a:bodyPr/>
        <a:lstStyle/>
        <a:p>
          <a:endParaRPr lang="cs-CZ"/>
        </a:p>
      </dgm:t>
    </dgm:pt>
    <dgm:pt modelId="{BCEA371B-62A7-40F2-A3F7-A90B397C969C}" type="pres">
      <dgm:prSet presAssocID="{D0F4C781-9B0A-4963-B156-30FF5CAF4876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C30C28-C951-4612-A66F-F9A3551B7CF1}" type="pres">
      <dgm:prSet presAssocID="{D0F4C781-9B0A-4963-B156-30FF5CAF4876}" presName="comp2" presStyleCnt="0"/>
      <dgm:spPr/>
    </dgm:pt>
    <dgm:pt modelId="{DE27C7FA-98DA-4FF4-A3C8-44A1BCD1B237}" type="pres">
      <dgm:prSet presAssocID="{D0F4C781-9B0A-4963-B156-30FF5CAF4876}" presName="circle2" presStyleLbl="node1" presStyleIdx="1" presStyleCnt="2"/>
      <dgm:spPr/>
      <dgm:t>
        <a:bodyPr/>
        <a:lstStyle/>
        <a:p>
          <a:endParaRPr lang="cs-CZ"/>
        </a:p>
      </dgm:t>
    </dgm:pt>
    <dgm:pt modelId="{1DB78184-6BA0-4AA8-96CC-3EE0B29DDFF2}" type="pres">
      <dgm:prSet presAssocID="{D0F4C781-9B0A-4963-B156-30FF5CAF4876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4F0B9E6-81A9-4565-AD38-D61DD9E999DA}" type="presOf" srcId="{D0A12A29-1A8F-4DCC-A114-41B6A613582D}" destId="{1DB78184-6BA0-4AA8-96CC-3EE0B29DDFF2}" srcOrd="1" destOrd="0" presId="urn:microsoft.com/office/officeart/2005/8/layout/venn2"/>
    <dgm:cxn modelId="{3FD4900E-7AB4-4AD7-B0A0-BF86EFFBE0EF}" type="presOf" srcId="{D0A12A29-1A8F-4DCC-A114-41B6A613582D}" destId="{DE27C7FA-98DA-4FF4-A3C8-44A1BCD1B237}" srcOrd="0" destOrd="0" presId="urn:microsoft.com/office/officeart/2005/8/layout/venn2"/>
    <dgm:cxn modelId="{92F50C24-63E5-488E-84DF-9C06BBB3742A}" srcId="{D0F4C781-9B0A-4963-B156-30FF5CAF4876}" destId="{D0A12A29-1A8F-4DCC-A114-41B6A613582D}" srcOrd="1" destOrd="0" parTransId="{71A08B42-01B4-445A-8A11-E795741DED6E}" sibTransId="{D4134B86-C6D6-42FA-B556-E1168AF311A8}"/>
    <dgm:cxn modelId="{98809B11-5A3F-4630-915D-18AD04D2905F}" type="presOf" srcId="{70C673B5-DD77-418C-8F0E-7A8B04644ABF}" destId="{BCEA371B-62A7-40F2-A3F7-A90B397C969C}" srcOrd="1" destOrd="0" presId="urn:microsoft.com/office/officeart/2005/8/layout/venn2"/>
    <dgm:cxn modelId="{4656601B-1997-4D7C-9AE0-D63C3579EE12}" type="presOf" srcId="{70C673B5-DD77-418C-8F0E-7A8B04644ABF}" destId="{B7C5B391-96D2-47B5-B0F0-F72D380BBAA0}" srcOrd="0" destOrd="0" presId="urn:microsoft.com/office/officeart/2005/8/layout/venn2"/>
    <dgm:cxn modelId="{9A47CE90-8B7F-4D93-98A9-7514F013F720}" type="presOf" srcId="{D0F4C781-9B0A-4963-B156-30FF5CAF4876}" destId="{4E2545E9-9647-4653-AA51-2A8286856E85}" srcOrd="0" destOrd="0" presId="urn:microsoft.com/office/officeart/2005/8/layout/venn2"/>
    <dgm:cxn modelId="{92AE1A73-A460-4CCD-8648-DF7837DC3DEC}" srcId="{D0F4C781-9B0A-4963-B156-30FF5CAF4876}" destId="{70C673B5-DD77-418C-8F0E-7A8B04644ABF}" srcOrd="0" destOrd="0" parTransId="{1FF0F400-94D4-4EEA-9B81-A87052610B3A}" sibTransId="{2D581070-1A0D-4162-912E-5C194BD3BCF5}"/>
    <dgm:cxn modelId="{8E2C46AF-1BA3-4E08-AC7C-D1AD4D2B20DF}" type="presParOf" srcId="{4E2545E9-9647-4653-AA51-2A8286856E85}" destId="{186F1895-FCBF-4408-B4D6-7E2E5B0688AF}" srcOrd="0" destOrd="0" presId="urn:microsoft.com/office/officeart/2005/8/layout/venn2"/>
    <dgm:cxn modelId="{46361EE6-2506-4C8E-8A0A-665549AD8622}" type="presParOf" srcId="{186F1895-FCBF-4408-B4D6-7E2E5B0688AF}" destId="{B7C5B391-96D2-47B5-B0F0-F72D380BBAA0}" srcOrd="0" destOrd="0" presId="urn:microsoft.com/office/officeart/2005/8/layout/venn2"/>
    <dgm:cxn modelId="{1A65D1D3-DE9C-4167-BD8E-A300579B895B}" type="presParOf" srcId="{186F1895-FCBF-4408-B4D6-7E2E5B0688AF}" destId="{BCEA371B-62A7-40F2-A3F7-A90B397C969C}" srcOrd="1" destOrd="0" presId="urn:microsoft.com/office/officeart/2005/8/layout/venn2"/>
    <dgm:cxn modelId="{D698CA66-86F2-4805-9BDF-E616421555DE}" type="presParOf" srcId="{4E2545E9-9647-4653-AA51-2A8286856E85}" destId="{F0C30C28-C951-4612-A66F-F9A3551B7CF1}" srcOrd="1" destOrd="0" presId="urn:microsoft.com/office/officeart/2005/8/layout/venn2"/>
    <dgm:cxn modelId="{95CBB712-D097-479C-BE65-96753693AB66}" type="presParOf" srcId="{F0C30C28-C951-4612-A66F-F9A3551B7CF1}" destId="{DE27C7FA-98DA-4FF4-A3C8-44A1BCD1B237}" srcOrd="0" destOrd="0" presId="urn:microsoft.com/office/officeart/2005/8/layout/venn2"/>
    <dgm:cxn modelId="{37EE5206-610D-4B15-A81C-B12ACC8DB00C}" type="presParOf" srcId="{F0C30C28-C951-4612-A66F-F9A3551B7CF1}" destId="{1DB78184-6BA0-4AA8-96CC-3EE0B29DDFF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CDE705-CCEB-44D4-B0F3-6D85CCFBDE5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4ACFD9-B153-4C25-9700-FAF9B9EFB1CD}">
      <dgm:prSet phldrT="[Text]"/>
      <dgm:spPr/>
      <dgm:t>
        <a:bodyPr/>
        <a:lstStyle/>
        <a:p>
          <a:r>
            <a:rPr lang="cs-CZ" dirty="0" err="1"/>
            <a:t>Tématické</a:t>
          </a:r>
          <a:r>
            <a:rPr lang="cs-CZ" dirty="0"/>
            <a:t> hlasování</a:t>
          </a:r>
        </a:p>
      </dgm:t>
    </dgm:pt>
    <dgm:pt modelId="{1D88B564-F27A-4EF2-89A5-1FE85603EBEB}" type="parTrans" cxnId="{73C0B9FA-8084-4C8C-9FD3-22D46CD05F7C}">
      <dgm:prSet/>
      <dgm:spPr/>
      <dgm:t>
        <a:bodyPr/>
        <a:lstStyle/>
        <a:p>
          <a:endParaRPr lang="cs-CZ"/>
        </a:p>
      </dgm:t>
    </dgm:pt>
    <dgm:pt modelId="{358F621D-8765-4F45-85C5-0AF67B2F0F23}" type="sibTrans" cxnId="{73C0B9FA-8084-4C8C-9FD3-22D46CD05F7C}">
      <dgm:prSet/>
      <dgm:spPr/>
      <dgm:t>
        <a:bodyPr/>
        <a:lstStyle/>
        <a:p>
          <a:endParaRPr lang="cs-CZ"/>
        </a:p>
      </dgm:t>
    </dgm:pt>
    <dgm:pt modelId="{9444B914-CC86-44FB-8CA8-625F91B8604D}">
      <dgm:prSet phldrT="[Text]"/>
      <dgm:spPr/>
      <dgm:t>
        <a:bodyPr/>
        <a:lstStyle/>
        <a:p>
          <a:r>
            <a:rPr lang="cs-CZ" dirty="0"/>
            <a:t>Ekonomické hlasování</a:t>
          </a:r>
        </a:p>
      </dgm:t>
    </dgm:pt>
    <dgm:pt modelId="{8170822F-DC18-4345-B67A-5CFC77B2AE8E}" type="parTrans" cxnId="{17F98C9D-C354-4130-B7A4-556AB936A1F4}">
      <dgm:prSet/>
      <dgm:spPr/>
      <dgm:t>
        <a:bodyPr/>
        <a:lstStyle/>
        <a:p>
          <a:endParaRPr lang="cs-CZ"/>
        </a:p>
      </dgm:t>
    </dgm:pt>
    <dgm:pt modelId="{040B8079-917A-45B8-9C52-BEAECBB57BE6}" type="sibTrans" cxnId="{17F98C9D-C354-4130-B7A4-556AB936A1F4}">
      <dgm:prSet/>
      <dgm:spPr/>
      <dgm:t>
        <a:bodyPr/>
        <a:lstStyle/>
        <a:p>
          <a:endParaRPr lang="cs-CZ"/>
        </a:p>
      </dgm:t>
    </dgm:pt>
    <dgm:pt modelId="{F99BAF70-407B-4D4A-92C6-FCDE6AB41F5A}" type="pres">
      <dgm:prSet presAssocID="{42CDE705-CCEB-44D4-B0F3-6D85CCFBDE5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9BB379-CF94-4704-B147-3A72CB314363}" type="pres">
      <dgm:prSet presAssocID="{42CDE705-CCEB-44D4-B0F3-6D85CCFBDE5F}" presName="comp1" presStyleCnt="0"/>
      <dgm:spPr/>
    </dgm:pt>
    <dgm:pt modelId="{949F64C3-03F0-4153-AC48-0E6A66BEFC3F}" type="pres">
      <dgm:prSet presAssocID="{42CDE705-CCEB-44D4-B0F3-6D85CCFBDE5F}" presName="circle1" presStyleLbl="node1" presStyleIdx="0" presStyleCnt="2"/>
      <dgm:spPr/>
      <dgm:t>
        <a:bodyPr/>
        <a:lstStyle/>
        <a:p>
          <a:endParaRPr lang="cs-CZ"/>
        </a:p>
      </dgm:t>
    </dgm:pt>
    <dgm:pt modelId="{145FC368-D4F7-4DC1-87F2-C1FFB96D860E}" type="pres">
      <dgm:prSet presAssocID="{42CDE705-CCEB-44D4-B0F3-6D85CCFBDE5F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E0475E-481D-4386-8230-52E40D57D03F}" type="pres">
      <dgm:prSet presAssocID="{42CDE705-CCEB-44D4-B0F3-6D85CCFBDE5F}" presName="comp2" presStyleCnt="0"/>
      <dgm:spPr/>
    </dgm:pt>
    <dgm:pt modelId="{183C69D1-30D0-4E3C-BA6D-2D9E830F2C35}" type="pres">
      <dgm:prSet presAssocID="{42CDE705-CCEB-44D4-B0F3-6D85CCFBDE5F}" presName="circle2" presStyleLbl="node1" presStyleIdx="1" presStyleCnt="2" custLinFactNeighborX="2785" custLinFactNeighborY="0"/>
      <dgm:spPr/>
      <dgm:t>
        <a:bodyPr/>
        <a:lstStyle/>
        <a:p>
          <a:endParaRPr lang="cs-CZ"/>
        </a:p>
      </dgm:t>
    </dgm:pt>
    <dgm:pt modelId="{9260187B-6301-4604-816B-6B5F9BD53CE9}" type="pres">
      <dgm:prSet presAssocID="{42CDE705-CCEB-44D4-B0F3-6D85CCFBDE5F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CAE176-D10A-471B-B74D-256FCFA03CF8}" type="presOf" srcId="{9444B914-CC86-44FB-8CA8-625F91B8604D}" destId="{183C69D1-30D0-4E3C-BA6D-2D9E830F2C35}" srcOrd="0" destOrd="0" presId="urn:microsoft.com/office/officeart/2005/8/layout/venn2"/>
    <dgm:cxn modelId="{73C0B9FA-8084-4C8C-9FD3-22D46CD05F7C}" srcId="{42CDE705-CCEB-44D4-B0F3-6D85CCFBDE5F}" destId="{0C4ACFD9-B153-4C25-9700-FAF9B9EFB1CD}" srcOrd="0" destOrd="0" parTransId="{1D88B564-F27A-4EF2-89A5-1FE85603EBEB}" sibTransId="{358F621D-8765-4F45-85C5-0AF67B2F0F23}"/>
    <dgm:cxn modelId="{FBF1508D-94F5-4C5F-BEE3-6DB8321D0FA4}" type="presOf" srcId="{0C4ACFD9-B153-4C25-9700-FAF9B9EFB1CD}" destId="{145FC368-D4F7-4DC1-87F2-C1FFB96D860E}" srcOrd="1" destOrd="0" presId="urn:microsoft.com/office/officeart/2005/8/layout/venn2"/>
    <dgm:cxn modelId="{17F98C9D-C354-4130-B7A4-556AB936A1F4}" srcId="{42CDE705-CCEB-44D4-B0F3-6D85CCFBDE5F}" destId="{9444B914-CC86-44FB-8CA8-625F91B8604D}" srcOrd="1" destOrd="0" parTransId="{8170822F-DC18-4345-B67A-5CFC77B2AE8E}" sibTransId="{040B8079-917A-45B8-9C52-BEAECBB57BE6}"/>
    <dgm:cxn modelId="{36327381-2152-4163-BF5B-3A78A4A26255}" type="presOf" srcId="{42CDE705-CCEB-44D4-B0F3-6D85CCFBDE5F}" destId="{F99BAF70-407B-4D4A-92C6-FCDE6AB41F5A}" srcOrd="0" destOrd="0" presId="urn:microsoft.com/office/officeart/2005/8/layout/venn2"/>
    <dgm:cxn modelId="{08E396E1-3657-4A81-9A40-71B254E536E6}" type="presOf" srcId="{0C4ACFD9-B153-4C25-9700-FAF9B9EFB1CD}" destId="{949F64C3-03F0-4153-AC48-0E6A66BEFC3F}" srcOrd="0" destOrd="0" presId="urn:microsoft.com/office/officeart/2005/8/layout/venn2"/>
    <dgm:cxn modelId="{57D96802-D22F-4842-B2D4-099914BAEDB1}" type="presOf" srcId="{9444B914-CC86-44FB-8CA8-625F91B8604D}" destId="{9260187B-6301-4604-816B-6B5F9BD53CE9}" srcOrd="1" destOrd="0" presId="urn:microsoft.com/office/officeart/2005/8/layout/venn2"/>
    <dgm:cxn modelId="{5D3BCD0D-3041-4943-9496-EB8C2E27FE14}" type="presParOf" srcId="{F99BAF70-407B-4D4A-92C6-FCDE6AB41F5A}" destId="{8E9BB379-CF94-4704-B147-3A72CB314363}" srcOrd="0" destOrd="0" presId="urn:microsoft.com/office/officeart/2005/8/layout/venn2"/>
    <dgm:cxn modelId="{348EB25E-018D-4C76-86FE-CE405103FA25}" type="presParOf" srcId="{8E9BB379-CF94-4704-B147-3A72CB314363}" destId="{949F64C3-03F0-4153-AC48-0E6A66BEFC3F}" srcOrd="0" destOrd="0" presId="urn:microsoft.com/office/officeart/2005/8/layout/venn2"/>
    <dgm:cxn modelId="{AAA12FF7-FD17-49BC-A411-D180584C1D9B}" type="presParOf" srcId="{8E9BB379-CF94-4704-B147-3A72CB314363}" destId="{145FC368-D4F7-4DC1-87F2-C1FFB96D860E}" srcOrd="1" destOrd="0" presId="urn:microsoft.com/office/officeart/2005/8/layout/venn2"/>
    <dgm:cxn modelId="{559A9EDA-9A57-4859-A72E-6705E88A016C}" type="presParOf" srcId="{F99BAF70-407B-4D4A-92C6-FCDE6AB41F5A}" destId="{A0E0475E-481D-4386-8230-52E40D57D03F}" srcOrd="1" destOrd="0" presId="urn:microsoft.com/office/officeart/2005/8/layout/venn2"/>
    <dgm:cxn modelId="{694E2323-7FE3-41CE-B932-5B88C1767938}" type="presParOf" srcId="{A0E0475E-481D-4386-8230-52E40D57D03F}" destId="{183C69D1-30D0-4E3C-BA6D-2D9E830F2C35}" srcOrd="0" destOrd="0" presId="urn:microsoft.com/office/officeart/2005/8/layout/venn2"/>
    <dgm:cxn modelId="{AD5C9AC2-1887-45C6-B543-B88A6474B1BD}" type="presParOf" srcId="{A0E0475E-481D-4386-8230-52E40D57D03F}" destId="{9260187B-6301-4604-816B-6B5F9BD53CE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A7EFDE-235C-47A9-B134-0707A15C570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FECD68-9DB2-4864-B63C-DA9CC39E3F00}">
      <dgm:prSet phldrT="[Text]"/>
      <dgm:spPr/>
      <dgm:t>
        <a:bodyPr/>
        <a:lstStyle/>
        <a:p>
          <a:r>
            <a:rPr lang="cs-CZ" dirty="0"/>
            <a:t>Valenční hlasování</a:t>
          </a:r>
        </a:p>
      </dgm:t>
    </dgm:pt>
    <dgm:pt modelId="{68170F7D-2A45-46F5-BD60-8CFA0760C376}" type="parTrans" cxnId="{EDCE2EB9-2700-4628-AB6C-C6C6839BEE01}">
      <dgm:prSet/>
      <dgm:spPr/>
      <dgm:t>
        <a:bodyPr/>
        <a:lstStyle/>
        <a:p>
          <a:endParaRPr lang="cs-CZ"/>
        </a:p>
      </dgm:t>
    </dgm:pt>
    <dgm:pt modelId="{65AD0A0F-35C8-4713-92B0-436E7D2016A8}" type="sibTrans" cxnId="{EDCE2EB9-2700-4628-AB6C-C6C6839BEE01}">
      <dgm:prSet/>
      <dgm:spPr/>
      <dgm:t>
        <a:bodyPr/>
        <a:lstStyle/>
        <a:p>
          <a:endParaRPr lang="cs-CZ"/>
        </a:p>
      </dgm:t>
    </dgm:pt>
    <dgm:pt modelId="{26556D7E-E6A0-406A-A58C-FE230C0C7F5A}" type="pres">
      <dgm:prSet presAssocID="{15A7EFDE-235C-47A9-B134-0707A15C570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8A255-F4D4-4E4C-841C-63D40E991027}" type="pres">
      <dgm:prSet presAssocID="{15A7EFDE-235C-47A9-B134-0707A15C5700}" presName="comp1" presStyleCnt="0"/>
      <dgm:spPr/>
    </dgm:pt>
    <dgm:pt modelId="{76A18F86-575B-4690-A3E6-B1F262A40C8F}" type="pres">
      <dgm:prSet presAssocID="{15A7EFDE-235C-47A9-B134-0707A15C5700}" presName="circle1" presStyleLbl="node1" presStyleIdx="0" presStyleCnt="1"/>
      <dgm:spPr/>
      <dgm:t>
        <a:bodyPr/>
        <a:lstStyle/>
        <a:p>
          <a:endParaRPr lang="cs-CZ"/>
        </a:p>
      </dgm:t>
    </dgm:pt>
    <dgm:pt modelId="{40E2C1A2-970F-4484-9D7A-19179C22C2F3}" type="pres">
      <dgm:prSet presAssocID="{15A7EFDE-235C-47A9-B134-0707A15C5700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3CE4BC-2374-4152-BA53-F517ADEF9D05}" type="presOf" srcId="{49FECD68-9DB2-4864-B63C-DA9CC39E3F00}" destId="{76A18F86-575B-4690-A3E6-B1F262A40C8F}" srcOrd="0" destOrd="0" presId="urn:microsoft.com/office/officeart/2005/8/layout/venn2"/>
    <dgm:cxn modelId="{EDCE2EB9-2700-4628-AB6C-C6C6839BEE01}" srcId="{15A7EFDE-235C-47A9-B134-0707A15C5700}" destId="{49FECD68-9DB2-4864-B63C-DA9CC39E3F00}" srcOrd="0" destOrd="0" parTransId="{68170F7D-2A45-46F5-BD60-8CFA0760C376}" sibTransId="{65AD0A0F-35C8-4713-92B0-436E7D2016A8}"/>
    <dgm:cxn modelId="{33182F27-B311-491B-B993-189F5F7D644A}" type="presOf" srcId="{15A7EFDE-235C-47A9-B134-0707A15C5700}" destId="{26556D7E-E6A0-406A-A58C-FE230C0C7F5A}" srcOrd="0" destOrd="0" presId="urn:microsoft.com/office/officeart/2005/8/layout/venn2"/>
    <dgm:cxn modelId="{6ECD3794-0B21-4D31-8A5F-6EEE2BA293CB}" type="presOf" srcId="{49FECD68-9DB2-4864-B63C-DA9CC39E3F00}" destId="{40E2C1A2-970F-4484-9D7A-19179C22C2F3}" srcOrd="1" destOrd="0" presId="urn:microsoft.com/office/officeart/2005/8/layout/venn2"/>
    <dgm:cxn modelId="{627B736F-C784-437E-A890-497225053B93}" type="presParOf" srcId="{26556D7E-E6A0-406A-A58C-FE230C0C7F5A}" destId="{BB48A255-F4D4-4E4C-841C-63D40E991027}" srcOrd="0" destOrd="0" presId="urn:microsoft.com/office/officeart/2005/8/layout/venn2"/>
    <dgm:cxn modelId="{EC1DF5BE-79CE-4B54-8EF6-2666A3674621}" type="presParOf" srcId="{BB48A255-F4D4-4E4C-841C-63D40E991027}" destId="{76A18F86-575B-4690-A3E6-B1F262A40C8F}" srcOrd="0" destOrd="0" presId="urn:microsoft.com/office/officeart/2005/8/layout/venn2"/>
    <dgm:cxn modelId="{317081FA-DAEA-4C34-8ECD-AB28FE0ABAAD}" type="presParOf" srcId="{BB48A255-F4D4-4E4C-841C-63D40E991027}" destId="{40E2C1A2-970F-4484-9D7A-19179C22C2F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7FFA71-760E-4215-BC07-E605E1DD00BF}">
      <dsp:nvSpPr>
        <dsp:cNvPr id="0" name=""/>
        <dsp:cNvSpPr/>
      </dsp:nvSpPr>
      <dsp:spPr>
        <a:xfrm>
          <a:off x="0" y="186452"/>
          <a:ext cx="2054500" cy="13139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Strukturní teorie</a:t>
          </a:r>
        </a:p>
      </dsp:txBody>
      <dsp:txXfrm>
        <a:off x="300874" y="514944"/>
        <a:ext cx="1452751" cy="6569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C5B391-96D2-47B5-B0F0-F72D380BBAA0}">
      <dsp:nvSpPr>
        <dsp:cNvPr id="0" name=""/>
        <dsp:cNvSpPr/>
      </dsp:nvSpPr>
      <dsp:spPr>
        <a:xfrm>
          <a:off x="1187529" y="0"/>
          <a:ext cx="2680071" cy="26800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Prostorové Teorie</a:t>
          </a:r>
        </a:p>
      </dsp:txBody>
      <dsp:txXfrm>
        <a:off x="1824046" y="201005"/>
        <a:ext cx="1407037" cy="455612"/>
      </dsp:txXfrm>
    </dsp:sp>
    <dsp:sp modelId="{DE27C7FA-98DA-4FF4-A3C8-44A1BCD1B237}">
      <dsp:nvSpPr>
        <dsp:cNvPr id="0" name=""/>
        <dsp:cNvSpPr/>
      </dsp:nvSpPr>
      <dsp:spPr>
        <a:xfrm>
          <a:off x="1227221" y="670017"/>
          <a:ext cx="2010054" cy="2010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Teorie Racionální volby</a:t>
          </a:r>
        </a:p>
      </dsp:txBody>
      <dsp:txXfrm>
        <a:off x="1521586" y="1172531"/>
        <a:ext cx="1421322" cy="10050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9F64C3-03F0-4153-AC48-0E6A66BEFC3F}">
      <dsp:nvSpPr>
        <dsp:cNvPr id="0" name=""/>
        <dsp:cNvSpPr/>
      </dsp:nvSpPr>
      <dsp:spPr>
        <a:xfrm>
          <a:off x="613419" y="0"/>
          <a:ext cx="3212976" cy="3212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/>
            <a:t>Tématické</a:t>
          </a:r>
          <a:r>
            <a:rPr lang="cs-CZ" sz="1400" kern="1200" dirty="0"/>
            <a:t> hlasování</a:t>
          </a:r>
        </a:p>
      </dsp:txBody>
      <dsp:txXfrm>
        <a:off x="1376501" y="240973"/>
        <a:ext cx="1686812" cy="546205"/>
      </dsp:txXfrm>
    </dsp:sp>
    <dsp:sp modelId="{183C69D1-30D0-4E3C-BA6D-2D9E830F2C35}">
      <dsp:nvSpPr>
        <dsp:cNvPr id="0" name=""/>
        <dsp:cNvSpPr/>
      </dsp:nvSpPr>
      <dsp:spPr>
        <a:xfrm>
          <a:off x="1082153" y="803243"/>
          <a:ext cx="2409732" cy="2409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Ekonomické hlasování</a:t>
          </a:r>
        </a:p>
      </dsp:txBody>
      <dsp:txXfrm>
        <a:off x="1435050" y="1405677"/>
        <a:ext cx="1703937" cy="120486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A18F86-575B-4690-A3E6-B1F262A40C8F}">
      <dsp:nvSpPr>
        <dsp:cNvPr id="0" name=""/>
        <dsp:cNvSpPr/>
      </dsp:nvSpPr>
      <dsp:spPr>
        <a:xfrm>
          <a:off x="733772" y="0"/>
          <a:ext cx="2204864" cy="2204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Valenční hlasování</a:t>
          </a:r>
        </a:p>
      </dsp:txBody>
      <dsp:txXfrm>
        <a:off x="1056666" y="551216"/>
        <a:ext cx="1559074" cy="1102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AD0F0-5C81-457B-B3C9-C3B888A2A5B4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E0DA9-0696-47F7-A25F-EB8E854482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932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9157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1720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38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2118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83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1963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1606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9043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139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2425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090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50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DED3-DCCA-4DFB-9DDE-9904F7E56823}" type="datetimeFigureOut">
              <a:rPr lang="cs-CZ" smtClean="0"/>
              <a:pPr/>
              <a:t>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5146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C69834E-5EEE-4D61-833E-0492889645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8E5D9BA-46E7-4BFA-9C74-75495BF6F5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B033D76-5800-44B6-AFE9-EE21069351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22D6F85-FFBA-4F81-AEE5-AAA17CB7AA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3B31514-E6DF-4357-9EEA-EFB7983080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7803" y="1584552"/>
            <a:ext cx="6824441" cy="2537251"/>
          </a:xfrm>
        </p:spPr>
        <p:txBody>
          <a:bodyPr anchor="ctr">
            <a:normAutofit/>
          </a:bodyPr>
          <a:lstStyle/>
          <a:p>
            <a:pPr algn="ctr"/>
            <a:r>
              <a:rPr lang="cs-CZ" sz="5800">
                <a:solidFill>
                  <a:srgbClr val="454545"/>
                </a:solidFill>
              </a:rPr>
              <a:t>Volební chování (hlavní teorie)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529" y="4133234"/>
            <a:ext cx="6840715" cy="744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POLn6000, </a:t>
            </a:r>
            <a:r>
              <a:rPr lang="cs-CZ" dirty="0" smtClean="0">
                <a:solidFill>
                  <a:schemeClr val="accent1"/>
                </a:solidFill>
              </a:rPr>
              <a:t>8.11</a:t>
            </a:r>
            <a:r>
              <a:rPr lang="cs-CZ" dirty="0" smtClean="0">
                <a:solidFill>
                  <a:schemeClr val="accent1"/>
                </a:solidFill>
              </a:rPr>
              <a:t>. </a:t>
            </a:r>
            <a:r>
              <a:rPr lang="cs-CZ" dirty="0" smtClean="0">
                <a:solidFill>
                  <a:schemeClr val="accent1"/>
                </a:solidFill>
              </a:rPr>
              <a:t>2022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C401D57-600A-4C91-AC9A-14CA1ED6F7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412BDC66-00FA-4A3F-9BC7-BE05FF7705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Downs 1957: Ekonomická teorie demokracie</a:t>
            </a:r>
          </a:p>
          <a:p>
            <a:r>
              <a:rPr lang="cs-CZ" dirty="0"/>
              <a:t>Strany i voliči </a:t>
            </a:r>
            <a:r>
              <a:rPr lang="cs-CZ" b="1" dirty="0"/>
              <a:t>maximalizátoři užitku- </a:t>
            </a:r>
            <a:r>
              <a:rPr lang="cs-CZ" dirty="0"/>
              <a:t>prostředkem volby </a:t>
            </a:r>
          </a:p>
          <a:p>
            <a:r>
              <a:rPr lang="cs-CZ" dirty="0"/>
              <a:t>Maximalizace nejistá a nepřesná (nejen směr, ale i intenzita preferencí)</a:t>
            </a:r>
          </a:p>
          <a:p>
            <a:r>
              <a:rPr lang="cs-CZ" dirty="0"/>
              <a:t>Vysvětlují mj. </a:t>
            </a:r>
            <a:r>
              <a:rPr lang="cs-CZ" b="1" dirty="0"/>
              <a:t>habituální volbu </a:t>
            </a:r>
            <a:r>
              <a:rPr lang="cs-CZ" dirty="0"/>
              <a:t>(náklady na informace), </a:t>
            </a:r>
            <a:r>
              <a:rPr lang="cs-CZ" b="1" dirty="0"/>
              <a:t>racionální zdržení se hlasování.</a:t>
            </a:r>
          </a:p>
          <a:p>
            <a:r>
              <a:rPr lang="cs-CZ" b="1" dirty="0"/>
              <a:t>„Paradox hlasování“</a:t>
            </a:r>
          </a:p>
          <a:p>
            <a:r>
              <a:rPr lang="cs-CZ" dirty="0"/>
              <a:t>Ovlivnily řadu dalších přístupů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Downs</a:t>
            </a:r>
            <a:r>
              <a:rPr lang="cs-CZ" dirty="0"/>
              <a:t> 1957</a:t>
            </a:r>
          </a:p>
          <a:p>
            <a:endParaRPr lang="cs-CZ" dirty="0"/>
          </a:p>
          <a:p>
            <a:r>
              <a:rPr lang="cs-CZ" dirty="0"/>
              <a:t>Politická soutěž se dá reprezentovat v prostoru (H. </a:t>
            </a:r>
            <a:r>
              <a:rPr lang="cs-CZ" dirty="0" err="1"/>
              <a:t>Hotelling</a:t>
            </a:r>
            <a:r>
              <a:rPr lang="cs-CZ" dirty="0"/>
              <a:t>,  A. </a:t>
            </a:r>
            <a:r>
              <a:rPr lang="cs-CZ" dirty="0" err="1"/>
              <a:t>Smithies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Prostorové umístění stran ovlivněno  umístěním voličů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se voliči rozhodují- směrové a prostorové modely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Prostorové modely</a:t>
            </a:r>
            <a:r>
              <a:rPr lang="cs-CZ" dirty="0"/>
              <a:t>: čistě podle prostorové blízkosti a vzdálenosti (Downs)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Směrové modely</a:t>
            </a:r>
            <a:r>
              <a:rPr lang="cs-CZ" dirty="0"/>
              <a:t>: klíčové jsou status quo a intenzita zastávané pozice (Rabinowitz-McDonald)</a:t>
            </a:r>
          </a:p>
          <a:p>
            <a:endParaRPr lang="cs-CZ" dirty="0"/>
          </a:p>
          <a:p>
            <a:r>
              <a:rPr lang="cs-CZ" dirty="0"/>
              <a:t>? Reprezentuje skutečně politologie politický prostor dobře?</a:t>
            </a:r>
          </a:p>
          <a:p>
            <a:r>
              <a:rPr lang="cs-CZ" dirty="0"/>
              <a:t>Prověřovalo se experimentálně (Lacy-Paolino 2010): častěji voliči uvažují prostorově, občas směrově.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Downsova</a:t>
            </a:r>
            <a:r>
              <a:rPr lang="cs-CZ" dirty="0"/>
              <a:t> prostorová rozložení voličů</a:t>
            </a:r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132856"/>
            <a:ext cx="31930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„vypadá“ 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Downs</a:t>
            </a:r>
            <a:r>
              <a:rPr lang="cs-CZ" dirty="0"/>
              <a:t>: má více dimenzí, strany i voliči se z něj ve vlastním zájmu snaží složit jednu („ideologie“)</a:t>
            </a:r>
          </a:p>
          <a:p>
            <a:r>
              <a:rPr lang="cs-CZ" b="1" dirty="0"/>
              <a:t>Sartori</a:t>
            </a:r>
            <a:r>
              <a:rPr lang="cs-CZ" dirty="0"/>
              <a:t>: má jednu pravolevou plus v některých zemích ještě další.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dirty="0"/>
              <a:t>Converse, Laver-Benoit- </a:t>
            </a:r>
            <a:r>
              <a:rPr lang="cs-CZ" dirty="0"/>
              <a:t>více dimenzí, v každé zemi jiné </a:t>
            </a:r>
          </a:p>
        </p:txBody>
      </p:sp>
      <p:pic>
        <p:nvPicPr>
          <p:cNvPr id="4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29000"/>
            <a:ext cx="4320480" cy="1235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„měřit“ </a:t>
            </a:r>
            <a:r>
              <a:rPr lang="cs-CZ" dirty="0"/>
              <a:t>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Řada metod: CMP, expertní surveye, počítačově zpracovávaná analýza, legislativní hlasování, rozhovory s elitami, volební kalkulčky, crowdsourcing programů, voliči zařazují strany (žádná není ideální)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probíhá soutěž v politickém prostoru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-  </a:t>
            </a:r>
            <a:r>
              <a:rPr lang="cs-CZ" b="1" dirty="0" err="1"/>
              <a:t>Sartori</a:t>
            </a:r>
            <a:r>
              <a:rPr lang="cs-CZ" b="1" dirty="0"/>
              <a:t>: „odměňující taktika stranické soutěže“ </a:t>
            </a:r>
            <a:r>
              <a:rPr lang="cs-CZ" dirty="0"/>
              <a:t>klíčová proměnná počet stran (důležité rozložení voličů), do čtyř stran dostředivě, od čtyř stran odstředivě</a:t>
            </a:r>
          </a:p>
          <a:p>
            <a:endParaRPr lang="cs-CZ" b="1" dirty="0"/>
          </a:p>
          <a:p>
            <a:r>
              <a:rPr lang="cs-CZ" b="1" dirty="0"/>
              <a:t>Ezrow et al.</a:t>
            </a:r>
            <a:r>
              <a:rPr lang="cs-CZ" dirty="0"/>
              <a:t> (2005, 2008, 2014): komplikovanější argument- ve vyspělých zemích dostředivě, v postkomunistických větší polarizace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Valenční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7088949" cy="3450613"/>
          </a:xfrm>
        </p:spPr>
        <p:txBody>
          <a:bodyPr/>
          <a:lstStyle/>
          <a:p>
            <a:r>
              <a:rPr lang="cs-CZ" b="1" dirty="0"/>
              <a:t>Stokes (1963)</a:t>
            </a:r>
            <a:r>
              <a:rPr lang="cs-CZ" dirty="0"/>
              <a:t>: v politickém prostoru obvykle strany nemohou zaujmout mnoho pozic, často jen jednu (tj. na umisťování moc nezáleží)</a:t>
            </a:r>
          </a:p>
          <a:p>
            <a:endParaRPr lang="cs-CZ" dirty="0"/>
          </a:p>
          <a:p>
            <a:r>
              <a:rPr lang="cs-CZ" dirty="0"/>
              <a:t>Voliči volí podle toho, kdo je </a:t>
            </a:r>
            <a:r>
              <a:rPr lang="cs-CZ" b="1" dirty="0"/>
              <a:t>v tématech kompetentnější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Valence (Clark)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Tématická</a:t>
            </a:r>
            <a:r>
              <a:rPr lang="cs-CZ" dirty="0"/>
              <a:t> (všechny strany mají tytéž pozice, rozhoduje jen vnímaná kompetence)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Obecná </a:t>
            </a:r>
            <a:r>
              <a:rPr lang="cs-CZ" dirty="0"/>
              <a:t>(charakter kandidáta/strany, jeho výkonnost, integrita)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tématické 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Stokes</a:t>
            </a:r>
            <a:r>
              <a:rPr lang="cs-CZ" dirty="0"/>
              <a:t> přiznával, že každé téma může být poziční i valenční</a:t>
            </a:r>
          </a:p>
          <a:p>
            <a:r>
              <a:rPr lang="cs-CZ" b="1" dirty="0"/>
              <a:t>Sartori</a:t>
            </a:r>
            <a:r>
              <a:rPr lang="cs-CZ" dirty="0"/>
              <a:t>: „problém, u kterého neexistuje neshoda, přesto je konfliktním tématem, v němž se strany obviňují z toho, že jejich pozice je jen domnělá“.</a:t>
            </a:r>
          </a:p>
          <a:p>
            <a:r>
              <a:rPr lang="cs-CZ" b="1" dirty="0"/>
              <a:t>Pardos-Prado</a:t>
            </a:r>
            <a:r>
              <a:rPr lang="cs-CZ" dirty="0"/>
              <a:t>: i když existuje shoda o cíli, není shoda o prostředcích</a:t>
            </a:r>
          </a:p>
          <a:p>
            <a:r>
              <a:rPr lang="cs-CZ" b="1" dirty="0"/>
              <a:t>McDonald-Rabinowitz</a:t>
            </a:r>
            <a:r>
              <a:rPr lang="cs-CZ" dirty="0"/>
              <a:t>: pokud by strany zastávaly stejnou pozici, rozhodovala by jejich nepoziční valence, tu nemají stejnou, proto se pozičně diferencují.  </a:t>
            </a:r>
          </a:p>
          <a:p>
            <a:r>
              <a:rPr lang="cs-CZ" b="1" dirty="0"/>
              <a:t>Clark</a:t>
            </a:r>
            <a:r>
              <a:rPr lang="cs-CZ" dirty="0"/>
              <a:t>- důležitější pro vysvětlení volby </a:t>
            </a:r>
            <a:r>
              <a:rPr lang="cs-CZ" b="1" dirty="0"/>
              <a:t>nepoziční valence</a:t>
            </a:r>
          </a:p>
          <a:p>
            <a:r>
              <a:rPr lang="cs-CZ" b="1" dirty="0"/>
              <a:t>Hollweg </a:t>
            </a:r>
            <a:r>
              <a:rPr lang="cs-CZ" dirty="0"/>
              <a:t>(2012): Pokud se strany nediferencují v cílech ani prostředcích, vliv valenční soutěže v tématech je nepatrný pro pochopení toho, jak lidé volí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FD6EDB49-211E-499D-9A08-6C5FF3D06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38F9F37E-D3CF-4F3D-96C2-25307819DF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C5FFF17D-767C-40E7-8C89-962F1F54BC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E69F39E1-619D-4D9E-8823-8BD8CC3206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C8C53F47-DF50-454F-A5A6-6B969748D9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8684" y="1376053"/>
            <a:ext cx="7054418" cy="1002990"/>
          </a:xfrm>
        </p:spPr>
        <p:txBody>
          <a:bodyPr anchor="ctr">
            <a:normAutofit/>
          </a:bodyPr>
          <a:lstStyle/>
          <a:p>
            <a:r>
              <a:rPr lang="cs-CZ"/>
              <a:t>Co se snaží vysvětlit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684" y="2464991"/>
            <a:ext cx="7054418" cy="24035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1"/>
              <a:t>Voličskou volbu</a:t>
            </a:r>
          </a:p>
          <a:p>
            <a:pPr>
              <a:lnSpc>
                <a:spcPct val="110000"/>
              </a:lnSpc>
            </a:pPr>
            <a:endParaRPr lang="cs-CZ" sz="1400"/>
          </a:p>
          <a:p>
            <a:pPr>
              <a:lnSpc>
                <a:spcPct val="110000"/>
              </a:lnSpc>
            </a:pPr>
            <a:r>
              <a:rPr lang="cs-CZ" sz="1400" b="1"/>
              <a:t>Mezistranickou soutěž </a:t>
            </a:r>
            <a:r>
              <a:rPr lang="cs-CZ" sz="1400"/>
              <a:t>(některé)</a:t>
            </a:r>
          </a:p>
          <a:p>
            <a:pPr>
              <a:lnSpc>
                <a:spcPct val="110000"/>
              </a:lnSpc>
            </a:pPr>
            <a:endParaRPr lang="cs-CZ" sz="1400"/>
          </a:p>
          <a:p>
            <a:pPr>
              <a:lnSpc>
                <a:spcPct val="110000"/>
              </a:lnSpc>
              <a:buNone/>
            </a:pPr>
            <a:endParaRPr lang="cs-CZ" sz="1400"/>
          </a:p>
          <a:p>
            <a:pPr>
              <a:lnSpc>
                <a:spcPct val="110000"/>
              </a:lnSpc>
            </a:pPr>
            <a:r>
              <a:rPr lang="cs-CZ" sz="1400"/>
              <a:t>To, která z nich má největší potenciál vysvětlit aktuální volební chování, </a:t>
            </a:r>
            <a:r>
              <a:rPr lang="cs-CZ" sz="1400" b="1"/>
              <a:t>záleží na čase, prostoru a strategiích aktérů.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6A26901A-BC62-4A3A-A07A-65E1F3DDDE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1"/>
            <a:ext cx="6571343" cy="587134"/>
          </a:xfrm>
        </p:spPr>
        <p:txBody>
          <a:bodyPr>
            <a:normAutofit fontScale="90000"/>
          </a:bodyPr>
          <a:lstStyle/>
          <a:p>
            <a:r>
              <a:rPr lang="cs-CZ" dirty="0"/>
              <a:t>Pokusy spojit více přístupů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844825"/>
            <a:ext cx="7160957" cy="648071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dirty="0"/>
              <a:t>Downs (horní obr.) Ezrow (dolní obr.) prostorové a valenční teorie)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65147"/>
            <a:ext cx="69127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804520"/>
            <a:ext cx="8892479" cy="1049235"/>
          </a:xfrm>
        </p:spPr>
        <p:txBody>
          <a:bodyPr>
            <a:normAutofit fontScale="90000"/>
          </a:bodyPr>
          <a:lstStyle/>
          <a:p>
            <a:r>
              <a:rPr lang="cs-CZ" dirty="0"/>
              <a:t>Tématické hlasování/vlastnictví (podobá i odlišuje se od valenčních teorií)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John Petrocik (1980- studie amerických prezidentských voleb- Reagan vs. Carter)</a:t>
            </a:r>
          </a:p>
          <a:p>
            <a:r>
              <a:rPr lang="cs-CZ" dirty="0"/>
              <a:t>Voliči se rozhodují podle toho, komu přisuzují největší kompetenci v tématech</a:t>
            </a:r>
          </a:p>
          <a:p>
            <a:r>
              <a:rPr lang="cs-CZ" dirty="0"/>
              <a:t>Úkolem stran není umisťovat se v prostoru, ale snažit se zeslabit nebo zesílit přítomnost témat v politické soutěži („boj tématy“, </a:t>
            </a:r>
            <a:r>
              <a:rPr lang="cs-CZ" b="1" dirty="0"/>
              <a:t>Stokes, Riker</a:t>
            </a:r>
            <a:r>
              <a:rPr lang="cs-CZ" dirty="0"/>
              <a:t>)</a:t>
            </a:r>
          </a:p>
          <a:p>
            <a:r>
              <a:rPr lang="cs-CZ" dirty="0"/>
              <a:t>Klíčová proměnná-</a:t>
            </a:r>
            <a:r>
              <a:rPr lang="cs-CZ" b="1" dirty="0"/>
              <a:t>palčivost</a:t>
            </a:r>
          </a:p>
          <a:p>
            <a:r>
              <a:rPr lang="cs-CZ" dirty="0"/>
              <a:t>Asociativní a kompetenční dimenze</a:t>
            </a:r>
          </a:p>
          <a:p>
            <a:r>
              <a:rPr lang="cs-CZ" dirty="0"/>
              <a:t>Problémy s měřením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Úzce spojuje </a:t>
            </a:r>
            <a:r>
              <a:rPr lang="cs-CZ" b="1" dirty="0"/>
              <a:t>stav ekonomiky </a:t>
            </a:r>
            <a:r>
              <a:rPr lang="cs-CZ" dirty="0"/>
              <a:t>a výsledek voleb (agregovaná teorie)</a:t>
            </a:r>
          </a:p>
          <a:p>
            <a:r>
              <a:rPr lang="cs-CZ" dirty="0"/>
              <a:t>Hodí se nejvíce do „schumpeterovských systémů“- linie mezi vládou a opozicí</a:t>
            </a:r>
          </a:p>
          <a:p>
            <a:r>
              <a:rPr lang="cs-CZ" dirty="0"/>
              <a:t>Stav ekonomiky: nezaměstnanost, inflace, růst HDP</a:t>
            </a:r>
          </a:p>
          <a:p>
            <a:r>
              <a:rPr lang="cs-CZ" b="1" dirty="0"/>
              <a:t>Prediktivní kapacita</a:t>
            </a:r>
            <a:r>
              <a:rPr lang="cs-CZ" dirty="0"/>
              <a:t>: Pokud vzoste/klesne ekonomika o x, sníží/zvýší se podpora vlády o y (často lineární vztah)</a:t>
            </a:r>
          </a:p>
          <a:p>
            <a:r>
              <a:rPr lang="cs-CZ" dirty="0"/>
              <a:t>Od 70.let, M. Lewis-Beck (80.-90. léta minulého století).</a:t>
            </a:r>
          </a:p>
          <a:p>
            <a:r>
              <a:rPr lang="cs-CZ" dirty="0"/>
              <a:t>Počítá se s intervenujícími „politickými proměnnými“ (efekt obhájce, efekty volebního cyklu)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Zpřesňování modelu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Institucionální rámce zemí se liší, není shodná velikost efektu</a:t>
            </a:r>
          </a:p>
          <a:p>
            <a:pPr algn="just"/>
            <a:r>
              <a:rPr lang="cs-CZ" dirty="0"/>
              <a:t>Liší se i behaviorální aspekty, voliči si musí být jisti odpovědností vlády za ekonomiku („</a:t>
            </a:r>
            <a:r>
              <a:rPr lang="cs-CZ" b="1" dirty="0"/>
              <a:t>clarity of responsibility</a:t>
            </a:r>
            <a:r>
              <a:rPr lang="cs-CZ" dirty="0"/>
              <a:t>“), nová proměnná ideologické zázemí vlády (souvisí s tématickým vlastnictvím).</a:t>
            </a:r>
          </a:p>
          <a:p>
            <a:pPr algn="just"/>
            <a:r>
              <a:rPr lang="cs-CZ" dirty="0"/>
              <a:t>Geografická disagregace</a:t>
            </a:r>
          </a:p>
          <a:p>
            <a:pPr algn="just"/>
            <a:r>
              <a:rPr lang="cs-CZ" dirty="0"/>
              <a:t>Úvahy o tom </a:t>
            </a:r>
            <a:r>
              <a:rPr lang="cs-CZ" b="1" dirty="0"/>
              <a:t>„kolik voliči vědí“</a:t>
            </a:r>
            <a:r>
              <a:rPr lang="cs-CZ" dirty="0"/>
              <a:t> (přesun k subjektivní ekonomické situaci).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HLAVNÍ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Strukturní teorie</a:t>
            </a:r>
          </a:p>
          <a:p>
            <a:r>
              <a:rPr lang="cs-CZ"/>
              <a:t>Prostorové teorie</a:t>
            </a:r>
          </a:p>
          <a:p>
            <a:r>
              <a:rPr lang="cs-CZ"/>
              <a:t>Valenční teorie</a:t>
            </a:r>
          </a:p>
          <a:p>
            <a:r>
              <a:rPr lang="cs-CZ"/>
              <a:t>Teorie racionální volby</a:t>
            </a:r>
          </a:p>
          <a:p>
            <a:r>
              <a:rPr lang="cs-CZ"/>
              <a:t>Tematické hlasování/vlastnictví</a:t>
            </a:r>
          </a:p>
          <a:p>
            <a:r>
              <a:rPr lang="cs-CZ"/>
              <a:t>Ekonomické hlasování</a:t>
            </a:r>
          </a:p>
          <a:p>
            <a:endParaRPr lang="cs-CZ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vysvětlující volební chování</a:t>
            </a:r>
          </a:p>
        </p:txBody>
      </p:sp>
      <p:graphicFrame>
        <p:nvGraphicFramePr>
          <p:cNvPr id="16" name="Zástupný symbol pro obsah 15"/>
          <p:cNvGraphicFramePr>
            <a:graphicFrameLocks noGrp="1"/>
          </p:cNvGraphicFramePr>
          <p:nvPr>
            <p:ph idx="1"/>
          </p:nvPr>
        </p:nvGraphicFramePr>
        <p:xfrm>
          <a:off x="1443038" y="2016125"/>
          <a:ext cx="6572250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1403648" y="2780928"/>
          <a:ext cx="4464496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860032" y="3645024"/>
          <a:ext cx="4439816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-396552" y="4653136"/>
          <a:ext cx="3672408" cy="22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23" name="Přímá spojovací šipka 22"/>
          <p:cNvCxnSpPr/>
          <p:nvPr/>
        </p:nvCxnSpPr>
        <p:spPr>
          <a:xfrm>
            <a:off x="3131840" y="2564904"/>
            <a:ext cx="86409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1835696" y="3789040"/>
            <a:ext cx="864096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V="1">
            <a:off x="2483768" y="6021288"/>
            <a:ext cx="3384376" cy="3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076056" y="3429000"/>
            <a:ext cx="1512168" cy="28803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>
            <a:off x="2483768" y="530120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3779912" y="5445224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flipH="1">
            <a:off x="2411760" y="4437112"/>
            <a:ext cx="324036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Historie: studium volebního chování před WW2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Siegfried (1913): základní rozdíly v regionálních vzorcích volebního chování</a:t>
            </a:r>
          </a:p>
          <a:p>
            <a:r>
              <a:rPr lang="cs-CZ" dirty="0"/>
              <a:t>Gosnell: </a:t>
            </a:r>
            <a:r>
              <a:rPr lang="cs-CZ" i="1" dirty="0"/>
              <a:t>Why Europe Votes </a:t>
            </a:r>
            <a:r>
              <a:rPr lang="cs-CZ" dirty="0"/>
              <a:t>(1930): agregovaná data, vysvětlení na základě institucionálních proměnných.</a:t>
            </a:r>
          </a:p>
          <a:p>
            <a:r>
              <a:rPr lang="cs-CZ" dirty="0"/>
              <a:t>Zlom- Lazarsfeld-Berelson: </a:t>
            </a:r>
            <a:r>
              <a:rPr lang="cs-CZ" i="1" dirty="0"/>
              <a:t>The People´s Choice </a:t>
            </a:r>
            <a:r>
              <a:rPr lang="cs-CZ" dirty="0"/>
              <a:t>(1940, publikováno 1945).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Strukturální teorie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Spojují volbu se sociální identitou jedince, není „neracionální“.</a:t>
            </a:r>
          </a:p>
          <a:p>
            <a:r>
              <a:rPr lang="cs-CZ" dirty="0"/>
              <a:t>Mechanismus volby založen </a:t>
            </a:r>
            <a:r>
              <a:rPr lang="cs-CZ" b="1" dirty="0"/>
              <a:t>na příslušnosti ke skupinám</a:t>
            </a:r>
            <a:r>
              <a:rPr lang="cs-CZ" dirty="0"/>
              <a:t>, strany mobilizují skupiny (selektivní pobídky), ty mají různé zájmy, které manifestují volbou (skupinová diferenciace, transmise hodnot a kontakt- vše posiluje skupinové zájmy- Berelson 50. léta).</a:t>
            </a:r>
          </a:p>
          <a:p>
            <a:r>
              <a:rPr lang="cs-CZ" dirty="0"/>
              <a:t>Stranická identifikace- „zbytečná proměnná“.</a:t>
            </a:r>
          </a:p>
          <a:p>
            <a:r>
              <a:rPr lang="cs-CZ" dirty="0"/>
              <a:t>Politický konflikt určují hranice mezi skupinami.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Klíčový pojem- socializace (sociologie politiky)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Osvojování norem dané skupiny, přenáší rodiče</a:t>
            </a:r>
          </a:p>
          <a:p>
            <a:endParaRPr lang="cs-CZ" dirty="0"/>
          </a:p>
          <a:p>
            <a:r>
              <a:rPr lang="cs-CZ" dirty="0"/>
              <a:t>Snižuje význam dalších charakteristik (věk, pohlaví) pro vysvětlení volby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sociologie- cleavages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Budování skupinových identit není ani tak mikro, ale makro proces (souvisí s budováním národních států)- </a:t>
            </a:r>
            <a:r>
              <a:rPr lang="cs-CZ" b="1" dirty="0"/>
              <a:t>Lipset-Rokkan</a:t>
            </a:r>
          </a:p>
          <a:p>
            <a:r>
              <a:rPr lang="cs-CZ" dirty="0"/>
              <a:t>Pomáhá vysvětlit, proč v některých zemích jsou politicky reprezentovány určité skupiny, zatímco v jiných ne.</a:t>
            </a:r>
          </a:p>
          <a:p>
            <a:r>
              <a:rPr lang="cs-CZ" dirty="0"/>
              <a:t>70.léta- rozmrzání konfliktních linií, objevování nových (nová střední třída, sektorová štěpení, hodnotová štěpení- </a:t>
            </a:r>
            <a:r>
              <a:rPr lang="cs-CZ" b="1" dirty="0"/>
              <a:t>Inglehart, Ignazi</a:t>
            </a:r>
            <a:r>
              <a:rPr lang="cs-CZ" dirty="0"/>
              <a:t>)</a:t>
            </a:r>
          </a:p>
          <a:p>
            <a:r>
              <a:rPr lang="cs-CZ" dirty="0"/>
              <a:t>Štěpení se začínají překřižovat, roste význam analýzy stranické identifikace.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476672"/>
            <a:ext cx="6571343" cy="1377083"/>
          </a:xfrm>
        </p:spPr>
        <p:txBody>
          <a:bodyPr>
            <a:normAutofit fontScale="90000"/>
          </a:bodyPr>
          <a:lstStyle/>
          <a:p>
            <a:r>
              <a:rPr lang="cs-CZ" dirty="0"/>
              <a:t>První pokusy o „velkou teorii“: Michiganský model (Campbell et al. 1960- The American Voter) </a:t>
            </a:r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43038" y="2523494"/>
            <a:ext cx="6572250" cy="243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1005</Words>
  <Application>Microsoft Office PowerPoint</Application>
  <PresentationFormat>On-screen Show (4:3)</PresentationFormat>
  <Paragraphs>121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Galerie</vt:lpstr>
      <vt:lpstr>Volební chování (hlavní teorie)</vt:lpstr>
      <vt:lpstr>Co se snaží vysvětlit</vt:lpstr>
      <vt:lpstr>HLAVNÍ TEORIE</vt:lpstr>
      <vt:lpstr>Teorie vysvětlující volební chování</vt:lpstr>
      <vt:lpstr>Historie: studium volebního chování před WW2</vt:lpstr>
      <vt:lpstr>Strukturální teorie</vt:lpstr>
      <vt:lpstr>Klíčový pojem- socializace (sociologie politiky)</vt:lpstr>
      <vt:lpstr>Politická sociologie- cleavages</vt:lpstr>
      <vt:lpstr>První pokusy o „velkou teorii“: Michiganský model (Campbell et al. 1960- The American Voter) </vt:lpstr>
      <vt:lpstr>Teorie racionální volby</vt:lpstr>
      <vt:lpstr>Prostorové teorie</vt:lpstr>
      <vt:lpstr>Jak se voliči rozhodují- směrové a prostorové modely</vt:lpstr>
      <vt:lpstr>Downsova prostorová rozložení voličů</vt:lpstr>
      <vt:lpstr>Jak „vypadá“ prostor</vt:lpstr>
      <vt:lpstr>Jak „měřit“ prostor</vt:lpstr>
      <vt:lpstr>Jak probíhá soutěž v politickém prostoru</vt:lpstr>
      <vt:lpstr>Valenční teorie</vt:lpstr>
      <vt:lpstr>Valence (Clark)</vt:lpstr>
      <vt:lpstr>Kritika tématické valence</vt:lpstr>
      <vt:lpstr>Pokusy spojit více přístupů </vt:lpstr>
      <vt:lpstr>Tématické hlasování/vlastnictví (podobá i odlišuje se od valenčních teorií)</vt:lpstr>
      <vt:lpstr>Ekonomické hlasování</vt:lpstr>
      <vt:lpstr>Zpřesňování modelu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chování (hlavní teorie)</dc:title>
  <dc:creator>Roman Chytilek</dc:creator>
  <cp:lastModifiedBy>Roman</cp:lastModifiedBy>
  <cp:revision>5</cp:revision>
  <dcterms:created xsi:type="dcterms:W3CDTF">2020-12-08T07:25:10Z</dcterms:created>
  <dcterms:modified xsi:type="dcterms:W3CDTF">2022-11-08T07:57:15Z</dcterms:modified>
</cp:coreProperties>
</file>