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5" r:id="rId5"/>
    <p:sldId id="269" r:id="rId6"/>
    <p:sldId id="259" r:id="rId7"/>
    <p:sldId id="260" r:id="rId8"/>
    <p:sldId id="261" r:id="rId9"/>
    <p:sldId id="263" r:id="rId10"/>
    <p:sldId id="264" r:id="rId11"/>
    <p:sldId id="266" r:id="rId12"/>
    <p:sldId id="267" r:id="rId13"/>
    <p:sldId id="268" r:id="rId14"/>
    <p:sldId id="272" r:id="rId15"/>
    <p:sldId id="271" r:id="rId16"/>
    <p:sldId id="274" r:id="rId17"/>
    <p:sldId id="286" r:id="rId18"/>
    <p:sldId id="290" r:id="rId19"/>
    <p:sldId id="311" r:id="rId20"/>
    <p:sldId id="298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72"/>
    <p:restoredTop sz="81279"/>
  </p:normalViewPr>
  <p:slideViewPr>
    <p:cSldViewPr snapToGrid="0">
      <p:cViewPr varScale="1">
        <p:scale>
          <a:sx n="90" d="100"/>
          <a:sy n="90" d="100"/>
        </p:scale>
        <p:origin x="8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5T12:42:48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6FBE8-AEF7-C246-AC68-0D325453A54F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EB0D6-BDC4-6C43-9207-6A5243D33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27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Specializační vzdělávání v klinické psychologii, fungování ambulance dětské klinické psychologie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Nástrahy a překvapení klinické psychologické praxe – praktické informace 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Nástrahy a překvapení klinické psychologické praxe – „diagnostické prohřešky z praxe“, psychologické poradenství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a zdroje, které mohou absolventovi usnadnit start v práci s dětmi a v klinické praxi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získávat podporu pro sebe při výkonu psychologické praxe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Sdílení zkušeností z psychologické práce s dětmi z klinického prostředí 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Diskuze nad konkrétními příklady z klinické psychologické praxe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42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</a:t>
            </a:r>
            <a:r>
              <a:rPr lang="cs-CZ" dirty="0" err="1"/>
              <a:t>www.mzcr.cz</a:t>
            </a:r>
            <a:r>
              <a:rPr lang="cs-CZ" dirty="0"/>
              <a:t>/</a:t>
            </a:r>
            <a:r>
              <a:rPr lang="cs-CZ" dirty="0" err="1"/>
              <a:t>wp-content</a:t>
            </a:r>
            <a:r>
              <a:rPr lang="cs-CZ" dirty="0"/>
              <a:t>/</a:t>
            </a:r>
            <a:r>
              <a:rPr lang="cs-CZ" dirty="0" err="1"/>
              <a:t>uploads</a:t>
            </a:r>
            <a:r>
              <a:rPr lang="cs-CZ" dirty="0"/>
              <a:t>/</a:t>
            </a:r>
            <a:r>
              <a:rPr lang="cs-CZ" dirty="0" err="1"/>
              <a:t>wepub</a:t>
            </a:r>
            <a:r>
              <a:rPr lang="cs-CZ" dirty="0"/>
              <a:t>/4225/39851/P%C5%99%C3%ADloha-%C4%8D.-65-VP-Psychoterapie.pdf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888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</a:t>
            </a:r>
            <a:r>
              <a:rPr lang="cs-CZ" dirty="0" err="1"/>
              <a:t>www.mzcr.cz</a:t>
            </a:r>
            <a:r>
              <a:rPr lang="cs-CZ" dirty="0"/>
              <a:t>/akreditace-podle-zakona-c-96-2004-sb/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310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Co je trochu nepraktické – tuto dohodu podepisujete během začátku praxe, kdy pracoviště ještě plně neznáte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053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Popis fungování ambulance klinické psychologie – kódování výkonů, principy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02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a zdroje, které mohou absolventovi usnadnit start v práci s dětmi a v klinické praxi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6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EB0D6-BDC4-6C43-9207-6A5243D33FC2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026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8CD3A-A59C-6ECF-3C77-6700D7F24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6B1445D-1534-8D99-BCF9-0B010D7B1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5DDF4B-5785-1F16-67BE-E4E71C1B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885FB8-CAA4-6247-D382-C64263741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E5A614-710A-D9FC-4D41-C70497B03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29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C811E-3213-538A-3B06-C6EC3D00B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DA95C9-0774-F8E7-E617-EF972CA1C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369B6-C48A-AE37-B1B8-B3B374820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1F7159-3DC1-697E-F150-78AA8968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80EC4A-0246-44A9-7FA8-38052816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24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71F81EB-64B3-DAD1-E6E9-9C0179F38C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DEE731-93CE-A3AE-8D94-07609F4D4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2EC956-948D-1A62-3DAF-8F3B8E936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007240-C6FF-75A6-E0D5-66C831A14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982897-2FBA-D95F-96F8-5FF3FB84D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75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39C3EC-6951-45D6-21FF-0C7ACB14A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7837F1-7215-ED09-2408-9D154E104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B6F3FC-CAD7-9A5E-B8BB-A44F8BCC2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DC641-5ADE-960D-18D1-0E1BCDDD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DFC42F-087E-F26B-FE4A-201EE145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25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F911E-7434-BC1B-4CA2-954BF5937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E298C9-FCAC-5DAA-3B55-D9C95EDFE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EB6E48-35B5-7105-989D-580EA12B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B358FA-B9E2-2B09-9F69-4A0D3B7E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BB0D28-66EF-5060-79D8-D6A720B4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12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B6B85F-0147-ECB8-D64E-BB4C1722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BD4898-577D-FC00-D914-C33965340E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7FB62F-14EB-A5AA-DE35-49FBC8F90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F42EC6-4777-3F0F-94FD-512CFFA90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3317C5-A082-13A5-CF57-4797D0BD3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859002-285E-BBBA-A622-CBE918C5A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79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3E6B1-D77A-555B-64E3-748E42D34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178FC0-6712-DF4E-14B2-330DD9358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0F6271-B99B-4AA2-93C5-328F1D99E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E3BD2B1-3E32-9E8B-4C3B-2EAE7CC0E8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4B98DE4-54B0-8487-CD6F-2E15F36CA3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3C63938-BA47-0F9F-236D-826EA9C7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593F9C5-7593-DBDF-F01C-4D64B1D39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2597913-6627-CB3B-70DA-46037B60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65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2CABAE-05AB-0F98-B558-7DFDC2594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0385724-BA3E-2928-FDF0-7CD3F9F60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F2902D-20A7-E69D-E6B7-81D9A86E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37840B-5862-423E-F18A-76F872D32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7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0A4F061-0684-95D7-5B6F-F142BB601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E072D66-E431-88F3-8D7A-1A0B679F1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53510B-C908-9B13-8A98-1D19EBFE4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71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DCE0A-8957-A315-B168-F13F9743D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7E59CA-A396-F608-FC8A-10B3DA7AA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AFA76EB-A38F-9D85-4D4E-257BA5185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A4BF80-4E35-3AFC-CACF-B7F761DB6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D1B9A7-2609-169B-F7CF-DAFA76341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2ECDAC-2541-8493-5A74-51B287E94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60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56702-E797-18AB-0DBA-984A62B09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BB0D489-1FCC-989C-556D-7A3C0E4188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0CAC79-51CE-F5C3-DAC7-85961D06F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79DC20-1B6A-0E03-66A7-81ABC8879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FBF81-80A4-844D-A27E-A640B29DF2DB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440763-D136-AB7A-707E-8DC5B739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24C7C6-8914-7DFD-C20B-FCCC8F05B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86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A58C336-79D1-2CAB-D73B-C1582F311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22495F-6105-C3FF-2D19-85D0CC11B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D27A68-A4C0-CE98-DFAF-A4F599D17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FBF81-80A4-844D-A27E-A640B29DF2DB}" type="datetimeFigureOut">
              <a:rPr lang="cs-CZ" smtClean="0"/>
              <a:t>31.01.2023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57E0F0-5963-F60E-BFAE-4DA2D08DF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E34C7F-B56C-1B94-61B0-BC6499388F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1940C-458D-6C47-9C18-0434EE899A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171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pvz.cz/o-ipvz/kontakty/pedagogicka-pracoviste/klinicka-psychologie/casto-kladene-otazky" TargetMode="External"/><Relationship Id="rId2" Type="http://schemas.openxmlformats.org/officeDocument/2006/relationships/hyperlink" Target="https://www.mzcr.cz/vzdelavaci-programy-specializacniho-vzdelavani-pro-nelekarske-zdravotnicke-pracovnik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pvz.cz/o-ipvz/kontakty/pedagogicka-pracoviste/klinicka-psychologie/schvalovani-psychoterapeutickych-vycviku" TargetMode="External"/><Relationship Id="rId4" Type="http://schemas.openxmlformats.org/officeDocument/2006/relationships/hyperlink" Target="https://www.mzcr.cz/seznamy-akreditovanych-zarizeni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5D3C1D-A6AE-4FCA-BB76-A4748CE5D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8B98DD-0766-C2A6-2073-C4D66E1BB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210" y="1365472"/>
            <a:ext cx="10978470" cy="3564636"/>
          </a:xfrm>
        </p:spPr>
        <p:txBody>
          <a:bodyPr anchor="ctr">
            <a:normAutofit/>
          </a:bodyPr>
          <a:lstStyle/>
          <a:p>
            <a:pPr algn="l"/>
            <a:r>
              <a:rPr lang="cs-CZ" sz="8800" b="1"/>
              <a:t>Vstup do psychologické profese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E12CA6-7361-209D-6E99-88397A2B2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945" y="5859463"/>
            <a:ext cx="10927080" cy="487235"/>
          </a:xfrm>
        </p:spPr>
        <p:txBody>
          <a:bodyPr anchor="ctr">
            <a:normAutofit/>
          </a:bodyPr>
          <a:lstStyle/>
          <a:p>
            <a:pPr algn="r"/>
            <a:r>
              <a:rPr lang="cs-CZ" sz="800"/>
              <a:t>Ambulance dětské klinické psychologie</a:t>
            </a:r>
          </a:p>
          <a:p>
            <a:pPr algn="r"/>
            <a:r>
              <a:rPr lang="cs-CZ" sz="800"/>
              <a:t>Aneta Siroňová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5BF818-2283-4CC9-A120-9225CEDFA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3350"/>
            <a:ext cx="128016" cy="24688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3A42EF-20CC-4BCC-9D0B-222CF3AAE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945" y="5831269"/>
            <a:ext cx="109270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527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EA088A-15AC-045F-54D5-1841DB08E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Na co pamatujte: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3F008A-A959-48DA-B806-E7398A186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000" dirty="0"/>
              <a:t>Jdete PRACOVAT, práce psychologa ve zdravotnictví není DOBROVOLNICTVÍ</a:t>
            </a:r>
          </a:p>
          <a:p>
            <a:r>
              <a:rPr lang="cs-CZ" sz="2000" dirty="0"/>
              <a:t>Jste plně kompetentní si vyjednat podmínky práce takové, aby vám v ní bylo dobře – je to náročná práce, systém je náročný a je třeba si v něm najít vyhovující místo – to nepodceňte </a:t>
            </a:r>
          </a:p>
          <a:p>
            <a:r>
              <a:rPr lang="cs-CZ" sz="2000" dirty="0"/>
              <a:t>Máte nadprůměrné znalosti z oblasti statistiky, psychometriky, diagnostiky – to se moc cení </a:t>
            </a:r>
            <a:r>
              <a:rPr lang="cs-CZ" sz="2000" dirty="0">
                <a:sym typeface="Wingdings" pitchFamily="2" charset="2"/>
              </a:rPr>
              <a:t> </a:t>
            </a:r>
            <a:endParaRPr lang="cs-CZ" sz="2000" dirty="0"/>
          </a:p>
          <a:p>
            <a:r>
              <a:rPr lang="cs-CZ" sz="2000" dirty="0"/>
              <a:t>Nedoporučuji vybírat dovolenou na kurzy, semináře – je potřeba nepodcenit odpočinek – hlavně na začátku a později také! </a:t>
            </a:r>
          </a:p>
          <a:p>
            <a:r>
              <a:rPr lang="cs-CZ" sz="2000" dirty="0"/>
              <a:t>Najděte si pracoviště, které vás bude podporovat ve vzdělávání na všech úrovních (a to opravdu se vším všudy…ne, že si to napíší do inzerátu, zapíšete se do </a:t>
            </a:r>
            <a:r>
              <a:rPr lang="cs-CZ" sz="2000" dirty="0" err="1"/>
              <a:t>spec</a:t>
            </a:r>
            <a:r>
              <a:rPr lang="cs-CZ" sz="2000" dirty="0"/>
              <a:t>. vzdělávání a pak se sedřete)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94262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8F1B25C-6087-4399-064E-30FB7B912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K zamyšlení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0DBCD-9AC3-995A-3B40-31A74F65D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/>
              <a:t>Jaké jsou mé hodnoty? </a:t>
            </a:r>
          </a:p>
          <a:p>
            <a:r>
              <a:rPr lang="cs-CZ" sz="2200"/>
              <a:t>Proč chci pracovat ve zdravotnictví?</a:t>
            </a:r>
          </a:p>
          <a:p>
            <a:r>
              <a:rPr lang="cs-CZ" sz="2200"/>
              <a:t>Proč chci pracovat s dětmi?</a:t>
            </a:r>
          </a:p>
          <a:p>
            <a:r>
              <a:rPr lang="cs-CZ" sz="2200"/>
              <a:t>Co mi absolvování atestace přinese?</a:t>
            </a:r>
          </a:p>
          <a:p>
            <a:r>
              <a:rPr lang="cs-CZ" sz="2200"/>
              <a:t>Statut klinického psychologa? A co to vlastně pro mě znamená?</a:t>
            </a:r>
          </a:p>
          <a:p>
            <a:r>
              <a:rPr lang="cs-CZ" sz="2200"/>
              <a:t>Chci absolvovat atestace, abych měl/a vlastní ordinaci, kdy je péče hrazena zdravotní pojišťovnou? </a:t>
            </a:r>
          </a:p>
          <a:p>
            <a:r>
              <a:rPr lang="cs-CZ" sz="2200"/>
              <a:t>Chci pracovat jako supevizor? 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1234750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2151C15-6AB8-4862-9D52-E72CC0124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 dirty="0"/>
              <a:t>Důležité odkazy s informacemi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24974C-15CB-FB2B-48F9-D0F5D6B3F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1700"/>
              <a:t>Popis programů </a:t>
            </a:r>
          </a:p>
          <a:p>
            <a:pPr marL="0" indent="0">
              <a:buNone/>
            </a:pPr>
            <a:r>
              <a:rPr lang="cs-CZ" sz="1700">
                <a:hlinkClick r:id="rId2"/>
              </a:rPr>
              <a:t>https://www.mzcr.cz/vzdelavaci-programy-specializacniho-vzdelavani-pro-nelekarske-zdravotnicke-pracovniky/</a:t>
            </a:r>
            <a:endParaRPr lang="cs-CZ" sz="1700"/>
          </a:p>
          <a:p>
            <a:r>
              <a:rPr lang="cs-CZ" sz="1700"/>
              <a:t>Seznam otázek a odpovědí – klinická psychologie</a:t>
            </a:r>
          </a:p>
          <a:p>
            <a:pPr marL="0" indent="0">
              <a:buNone/>
            </a:pPr>
            <a:r>
              <a:rPr lang="cs-CZ" sz="1700">
                <a:hlinkClick r:id="rId3"/>
              </a:rPr>
              <a:t>https://www.ipvz.cz/o-ipvz/kontakty/pedagogicka-pracoviste/klinicka-psychologie/casto-kladene-otazky</a:t>
            </a:r>
            <a:endParaRPr lang="cs-CZ" sz="1700"/>
          </a:p>
          <a:p>
            <a:r>
              <a:rPr lang="cs-CZ" sz="1700"/>
              <a:t>Seznam akreditovaných pracovišť (klinická psychologie, dětská psychologie, psychoterapie)</a:t>
            </a:r>
          </a:p>
          <a:p>
            <a:pPr marL="0" indent="0">
              <a:buNone/>
            </a:pPr>
            <a:r>
              <a:rPr lang="cs-CZ" sz="1700">
                <a:hlinkClick r:id="rId4"/>
              </a:rPr>
              <a:t>https://www.mzcr.cz/seznamy-akreditovanych-zarizeni/</a:t>
            </a:r>
            <a:endParaRPr lang="cs-CZ" sz="1700"/>
          </a:p>
          <a:p>
            <a:r>
              <a:rPr lang="cs-CZ" sz="1700"/>
              <a:t>Seznam akreditovaných PST výcviků pro zdravotnictví</a:t>
            </a:r>
          </a:p>
          <a:p>
            <a:pPr marL="0" indent="0">
              <a:buNone/>
            </a:pPr>
            <a:r>
              <a:rPr lang="cs-CZ" sz="1700">
                <a:hlinkClick r:id="rId5"/>
              </a:rPr>
              <a:t>https://www.ipvz.cz/o-ipvz/kontakty/pedagogicka-pracoviste/klinicka-psychologie/schvalovani-psychoterapeutickych-vycviku</a:t>
            </a:r>
            <a:endParaRPr lang="cs-CZ" sz="1700"/>
          </a:p>
          <a:p>
            <a:endParaRPr lang="cs-CZ" sz="1700"/>
          </a:p>
          <a:p>
            <a:endParaRPr lang="cs-CZ" sz="1700"/>
          </a:p>
          <a:p>
            <a:pPr marL="0" indent="0">
              <a:buNone/>
            </a:pPr>
            <a:endParaRPr lang="cs-CZ" sz="1700"/>
          </a:p>
          <a:p>
            <a:pPr marL="0" indent="0">
              <a:buNone/>
            </a:pPr>
            <a:endParaRPr lang="cs-CZ" sz="1700"/>
          </a:p>
          <a:p>
            <a:pPr marL="0" indent="0">
              <a:buNone/>
            </a:pPr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3670781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324AC13-943C-7400-CDAB-073BBEAB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3700" b="1"/>
              <a:t>Reálný týden v praxi psychologa v předatestační přípravě na ambulantním pracovišti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01C557-8BCE-23EE-7A33-07A1F9AE7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1500"/>
              <a:t>Úvazek 0.8 </a:t>
            </a:r>
          </a:p>
          <a:p>
            <a:r>
              <a:rPr lang="cs-CZ" sz="1500"/>
              <a:t>Pondělí: ordinační doba: 8:00 – 18:00 (9,5 hod)</a:t>
            </a:r>
          </a:p>
          <a:p>
            <a:r>
              <a:rPr lang="cs-CZ" sz="1500"/>
              <a:t> typicky: </a:t>
            </a:r>
          </a:p>
          <a:p>
            <a:pPr lvl="1"/>
            <a:r>
              <a:rPr lang="cs-CZ" sz="1500"/>
              <a:t>1) dvě cílená vyšetření dětí (po cca 90-120 min) a 4 terapie (60 min)</a:t>
            </a:r>
          </a:p>
          <a:p>
            <a:pPr lvl="1"/>
            <a:r>
              <a:rPr lang="cs-CZ" sz="1500"/>
              <a:t>2) cílené vyšetření dítěte (cca 90-120 min), 5 terapií</a:t>
            </a:r>
          </a:p>
          <a:p>
            <a:pPr lvl="1"/>
            <a:r>
              <a:rPr lang="cs-CZ" sz="1500"/>
              <a:t>3) tři cílené vyšetření dítěte, 2-3 terapie (velmi výjimečně)</a:t>
            </a:r>
          </a:p>
          <a:p>
            <a:pPr lvl="1"/>
            <a:r>
              <a:rPr lang="cs-CZ" sz="1500"/>
              <a:t>4) 7 terapií</a:t>
            </a:r>
          </a:p>
          <a:p>
            <a:pPr lvl="1"/>
            <a:r>
              <a:rPr lang="cs-CZ" sz="1500"/>
              <a:t>zbytek času věnujete výsledkům vyšetření, psaní zdravotnické dokumentace, psaní zpráv</a:t>
            </a:r>
          </a:p>
          <a:p>
            <a:r>
              <a:rPr lang="cs-CZ" sz="1500"/>
              <a:t>Úterý – ordinační doba: 8:00-12:30 – 3 terapie, 1 vyšetření/2 terapie,2 vyšetření odpoledne: kazuistický seminář (1x14 dnů) 13:30-15:30</a:t>
            </a:r>
          </a:p>
          <a:p>
            <a:r>
              <a:rPr lang="cs-CZ" sz="1500"/>
              <a:t>Středa: ordinační doba: 8:00 – 18:00 (9,5 hod) – skladba shodná jako pondělí</a:t>
            </a:r>
          </a:p>
          <a:p>
            <a:r>
              <a:rPr lang="cs-CZ" sz="1500"/>
              <a:t>Čtvrtek: ordinační doba: 8:00-17:00 (8,5 hod) – skladba shodná jako pondělí, akorát o jednu terapii méně</a:t>
            </a:r>
          </a:p>
        </p:txBody>
      </p:sp>
    </p:spTree>
    <p:extLst>
      <p:ext uri="{BB962C8B-B14F-4D97-AF65-F5344CB8AC3E}">
        <p14:creationId xmlns:p14="http://schemas.microsoft.com/office/powerpoint/2010/main" val="1080584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34A968F-6BEF-1C20-B7BB-96A445052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Další frustrace … aha ta diagnostika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DB9990-E921-5271-662B-197574CA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/>
              <a:t>Střípky zkušeností:</a:t>
            </a:r>
          </a:p>
          <a:p>
            <a:pPr marL="0" indent="0">
              <a:buNone/>
            </a:pPr>
            <a:endParaRPr lang="cs-CZ" sz="2200"/>
          </a:p>
          <a:p>
            <a:r>
              <a:rPr lang="cs-CZ" sz="2200"/>
              <a:t>Dg. Vývojové dysfázie na základě porovnání výsledků neverbálního inteligenčního testu Sonr 2</a:t>
            </a:r>
            <a:r>
              <a:rPr lang="cs-CZ" sz="2200" baseline="30000"/>
              <a:t>1/2</a:t>
            </a:r>
            <a:r>
              <a:rPr lang="cs-CZ" sz="2200"/>
              <a:t>-7 a verbální škály v S-B IV </a:t>
            </a:r>
          </a:p>
          <a:p>
            <a:r>
              <a:rPr lang="cs-CZ" sz="2200"/>
              <a:t>Ignorace intervalů spolehlivosti</a:t>
            </a:r>
          </a:p>
          <a:p>
            <a:r>
              <a:rPr lang="cs-CZ" sz="2200"/>
              <a:t>Přehnaná víra v projektivní testy </a:t>
            </a:r>
          </a:p>
          <a:p>
            <a:r>
              <a:rPr lang="cs-CZ" sz="2200"/>
              <a:t>ROR s přístupem alá věštíme z koule, signováním se zabývat nebudeme, na to není čas…  </a:t>
            </a:r>
          </a:p>
        </p:txBody>
      </p:sp>
    </p:spTree>
    <p:extLst>
      <p:ext uri="{BB962C8B-B14F-4D97-AF65-F5344CB8AC3E}">
        <p14:creationId xmlns:p14="http://schemas.microsoft.com/office/powerpoint/2010/main" val="3143236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B612C02-0F90-98A6-FD08-201D12846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Moje doporučení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4FBC40-A62A-A947-F7C9-D9A7BE507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1700"/>
              <a:t>Zopakovat si detailně vývojovou psychologii (nejen dětskou klinickou psychologii) – často chodí rodiče s trápením ohledně vývojově normálního chování </a:t>
            </a:r>
          </a:p>
          <a:p>
            <a:r>
              <a:rPr lang="cs-CZ" sz="1700"/>
              <a:t>Absolvovat kurz krizové intervence (hodí se u adolescentů a rodičů)</a:t>
            </a:r>
          </a:p>
          <a:p>
            <a:r>
              <a:rPr lang="cs-CZ" sz="1700"/>
              <a:t>Rozšířit si obzory v možnostech práci s menšími dětmi – jaké se nabízejí “dětské“ pst výcviky, kurzy (já mám absolvovaný výcvik v nedirektivní terapii hrou pro děti do 11 let)</a:t>
            </a:r>
          </a:p>
          <a:p>
            <a:r>
              <a:rPr lang="cs-CZ" sz="1700"/>
              <a:t>Posilovat pocit vlastní kompetence a zároveň přijmout to, že se nečeká, že víte všechno </a:t>
            </a:r>
            <a:r>
              <a:rPr lang="cs-CZ" sz="1700">
                <a:sym typeface="Wingdings" pitchFamily="2" charset="2"/>
              </a:rPr>
              <a:t>  … ani ti supervizoři neví všechno  </a:t>
            </a:r>
            <a:endParaRPr lang="cs-CZ" sz="1700"/>
          </a:p>
          <a:p>
            <a:r>
              <a:rPr lang="cs-CZ" sz="1700" b="1"/>
              <a:t>Vytvořit si intervizní tým se spolužáky a SDÍLET</a:t>
            </a:r>
          </a:p>
          <a:p>
            <a:r>
              <a:rPr lang="cs-CZ" sz="1700"/>
              <a:t>Aktivně vyhledávat supervizi</a:t>
            </a:r>
          </a:p>
          <a:p>
            <a:r>
              <a:rPr lang="cs-CZ" sz="1700"/>
              <a:t>Vracet se pro rady na katedru psychologie FSS </a:t>
            </a:r>
            <a:r>
              <a:rPr lang="cs-CZ" sz="1700">
                <a:sym typeface="Wingdings" pitchFamily="2" charset="2"/>
              </a:rPr>
              <a:t> </a:t>
            </a:r>
          </a:p>
          <a:p>
            <a:r>
              <a:rPr lang="cs-CZ" sz="1700">
                <a:sym typeface="Wingdings" pitchFamily="2" charset="2"/>
              </a:rPr>
              <a:t>Pamatovat na to, že příběh každého dítěte a každé rodiny je jedinečný </a:t>
            </a:r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2683768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290D45-1773-CEC8-ED7D-F347009A6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4988" y="1442172"/>
            <a:ext cx="8582025" cy="2177328"/>
          </a:xfrm>
        </p:spPr>
        <p:txBody>
          <a:bodyPr anchor="ctr">
            <a:normAutofit/>
          </a:bodyPr>
          <a:lstStyle/>
          <a:p>
            <a:r>
              <a:rPr lang="cs-CZ" sz="6600"/>
              <a:t>Kazuistiky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16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EA445B-F717-C655-E4E6-BFC9201BD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„psychometrická kazuistika“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A62313-9CD8-0165-BE5E-84FAD132F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 čem vám znalosti z psychometriky pomohou:</a:t>
            </a:r>
          </a:p>
          <a:p>
            <a:endParaRPr lang="cs-CZ" dirty="0"/>
          </a:p>
          <a:p>
            <a:pPr marL="514350" indent="-514350">
              <a:buAutoNum type="arabicParenR"/>
            </a:pPr>
            <a:r>
              <a:rPr lang="cs-CZ" dirty="0"/>
              <a:t>znáte CFA, víte, jak funguje a minimálně tušíte, že nemůžeme průměrovat vše, co nás napadne, i když to vypadá z hlediska teorie nějak smysluplně </a:t>
            </a:r>
          </a:p>
          <a:p>
            <a:pPr marL="514350" indent="-514350">
              <a:buAutoNum type="arabicParenR"/>
            </a:pPr>
            <a:r>
              <a:rPr lang="cs-CZ" dirty="0"/>
              <a:t>Znáte rozdíl mezi latentní a manifestní proměnnou, znáte IRT a dokážete chápat, jak funguje testová metoda založená na teorii odpovědi na položku</a:t>
            </a:r>
          </a:p>
          <a:p>
            <a:pPr marL="514350" indent="-514350">
              <a:buAutoNum type="arabicParenR"/>
            </a:pPr>
            <a:r>
              <a:rPr lang="cs-CZ" dirty="0"/>
              <a:t>Umíte vypočítat intervaly spolehlivosti a stavět tak svůj úsudek na lepším podkladě, uvědomujete si určitou relativitu výsledku testu a dokážete s ní pracovat</a:t>
            </a:r>
          </a:p>
          <a:p>
            <a:pPr marL="514350" indent="-514350">
              <a:buAutoNum type="arabicParenR"/>
            </a:pPr>
            <a:r>
              <a:rPr lang="cs-CZ" dirty="0"/>
              <a:t>Dokážete přečíst manuál detailně a postavit svůj diagnostický úsudek na mnohem více zdrojích než pouze na tabulce norem</a:t>
            </a:r>
          </a:p>
          <a:p>
            <a:pPr marL="514350" indent="-514350">
              <a:buAutoNum type="arabicParenR"/>
            </a:pPr>
            <a:r>
              <a:rPr lang="cs-CZ" dirty="0"/>
              <a:t>Dokážete vyhodnotit nedostatky použitých testových metod v konkrétním případě  </a:t>
            </a:r>
          </a:p>
          <a:p>
            <a:pPr marL="514350" indent="-514350">
              <a:buAutoNum type="arabicParenR"/>
            </a:pPr>
            <a:r>
              <a:rPr lang="cs-CZ" dirty="0"/>
              <a:t>Dokážete zhodnotit kvalitu provedených studií, na kterých stavíte své diagnostické úvahy v průběhu celé praxe </a:t>
            </a:r>
          </a:p>
          <a:p>
            <a:pPr marL="514350" indent="-514350">
              <a:buAutoNum type="arabicParenR"/>
            </a:pPr>
            <a:r>
              <a:rPr lang="cs-CZ" dirty="0"/>
              <a:t>…</a:t>
            </a:r>
          </a:p>
          <a:p>
            <a:pPr marL="514350" indent="-51435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149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8DD06-0D69-1F04-C726-1081BB00E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07E1B9-171C-8412-E47D-F65046A4E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Kde jsou moje hranice? </a:t>
            </a:r>
          </a:p>
          <a:p>
            <a:r>
              <a:rPr lang="cs-CZ" dirty="0"/>
              <a:t>Jak si hranice dokážu obhájit? </a:t>
            </a:r>
          </a:p>
          <a:p>
            <a:r>
              <a:rPr lang="cs-CZ" dirty="0"/>
              <a:t>Jakou potřebu kontroly nad situací mám? </a:t>
            </a:r>
          </a:p>
          <a:p>
            <a:r>
              <a:rPr lang="cs-CZ" dirty="0"/>
              <a:t>Jak jsem na tom se svou potřebou výkonu? Dokážu být trpělivý/á? </a:t>
            </a:r>
          </a:p>
          <a:p>
            <a:r>
              <a:rPr lang="cs-CZ" dirty="0"/>
              <a:t>Jak jsem na tom se schopností sdělit špatnou zprávu tak, jak je? </a:t>
            </a:r>
          </a:p>
          <a:p>
            <a:r>
              <a:rPr lang="cs-CZ" dirty="0"/>
              <a:t>Jak jsem na tom se schopností sdělit dobrou zprávu, i když „příjemce zprávy“ chce slyšet špatnou zprávu?</a:t>
            </a:r>
          </a:p>
          <a:p>
            <a:r>
              <a:rPr lang="cs-CZ" dirty="0"/>
              <a:t>Jak reaguji při nátlaku? </a:t>
            </a:r>
          </a:p>
          <a:p>
            <a:r>
              <a:rPr lang="cs-CZ" dirty="0"/>
              <a:t>Poznám, když po mě chce někdo něco nereálného? </a:t>
            </a:r>
          </a:p>
          <a:p>
            <a:r>
              <a:rPr lang="cs-CZ" dirty="0"/>
              <a:t>Dokážu zklamat a být s tím ok?  </a:t>
            </a:r>
          </a:p>
        </p:txBody>
      </p:sp>
    </p:spTree>
    <p:extLst>
      <p:ext uri="{BB962C8B-B14F-4D97-AF65-F5344CB8AC3E}">
        <p14:creationId xmlns:p14="http://schemas.microsoft.com/office/powerpoint/2010/main" val="3716478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3B0556-B9B4-9E9B-AA42-E40903FC24C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3932238" cy="160020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Doporučené zdroje MZ </a:t>
            </a:r>
            <a:br>
              <a:rPr lang="cs-CZ" dirty="0"/>
            </a:br>
            <a:r>
              <a:rPr lang="cs-CZ" dirty="0"/>
              <a:t>pro </a:t>
            </a:r>
            <a:r>
              <a:rPr lang="cs-CZ" dirty="0" err="1"/>
              <a:t>spec</a:t>
            </a:r>
            <a:r>
              <a:rPr lang="cs-CZ" dirty="0"/>
              <a:t>. vzdělávání </a:t>
            </a:r>
            <a:br>
              <a:rPr lang="cs-CZ" dirty="0"/>
            </a:br>
            <a:r>
              <a:rPr lang="cs-CZ" dirty="0"/>
              <a:t>v klinické psychologii</a:t>
            </a:r>
          </a:p>
        </p:txBody>
      </p:sp>
      <p:pic>
        <p:nvPicPr>
          <p:cNvPr id="17" name="Obrázek 16" descr="Obsah obrázku stůl&#10;&#10;Popis byl vytvořen automaticky">
            <a:extLst>
              <a:ext uri="{FF2B5EF4-FFF2-40B4-BE49-F238E27FC236}">
                <a16:creationId xmlns:a16="http://schemas.microsoft.com/office/drawing/2014/main" id="{0B3F0E78-CEB9-BA2C-DC40-1F17ACEBD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7472" y="0"/>
            <a:ext cx="5785978" cy="650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275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24CBEC-EFC7-3D41-5858-1EDEFF7B7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Specializační vzdělávání v klinické psychologii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510B22-D29B-7832-5470-F3D58B1BA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000" dirty="0"/>
              <a:t>5 let postgraduálního studia při úvazku 1.0 (10 let při úvazku 0.5) – praxe na psychologickém pracovišti zdravotnického zařízení </a:t>
            </a:r>
          </a:p>
          <a:p>
            <a:r>
              <a:rPr lang="cs-CZ" sz="2000" dirty="0"/>
              <a:t>Minimální výše pracovního úvazku 0.5, jinak se praxe do atestací nezapočítává</a:t>
            </a:r>
          </a:p>
          <a:p>
            <a:pPr marL="0" indent="0">
              <a:buNone/>
            </a:pPr>
            <a:r>
              <a:rPr lang="cs-CZ" sz="2000" b="1" dirty="0"/>
              <a:t>Průběžné povinnosti: </a:t>
            </a:r>
          </a:p>
          <a:p>
            <a:r>
              <a:rPr lang="cs-CZ" sz="2000" dirty="0"/>
              <a:t>Pravidelná účast na skupinových kazuistických seminářích (při plném úvazku 1x14 dní, min 10 za semestr, konané na akreditovaných pracovištích)</a:t>
            </a:r>
          </a:p>
          <a:p>
            <a:r>
              <a:rPr lang="cs-CZ" sz="2000" dirty="0"/>
              <a:t>1 </a:t>
            </a:r>
            <a:r>
              <a:rPr lang="cs-CZ" sz="2000" dirty="0" err="1"/>
              <a:t>x</a:t>
            </a:r>
            <a:r>
              <a:rPr lang="cs-CZ" sz="2000" dirty="0"/>
              <a:t> semestr účast přímo na IPVZ na povinném teoretickém semináři</a:t>
            </a:r>
          </a:p>
          <a:p>
            <a:r>
              <a:rPr lang="cs-CZ" sz="2000" dirty="0"/>
              <a:t>Dále: povinný kurz neodkladné první pomoci a seminář Základy zdravotnické legislativy, absolvování psychoterapeutického minima (</a:t>
            </a:r>
            <a:r>
              <a:rPr lang="cs-CZ" sz="2000" dirty="0" err="1"/>
              <a:t>abs</a:t>
            </a:r>
            <a:r>
              <a:rPr lang="cs-CZ" sz="2000" dirty="0"/>
              <a:t>. 200 hodin zahájeného komplexního akreditovaného PST výcviku)</a:t>
            </a:r>
          </a:p>
        </p:txBody>
      </p:sp>
    </p:spTree>
    <p:extLst>
      <p:ext uri="{BB962C8B-B14F-4D97-AF65-F5344CB8AC3E}">
        <p14:creationId xmlns:p14="http://schemas.microsoft.com/office/powerpoint/2010/main" val="4119942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7692AF-5887-7ED9-D3C0-575341B34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E7A4D2-1471-FC3C-1A4C-80DB3AA01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Práce je to velmi zajímavá, bez stereotypu (v závislosti na pracovišti)</a:t>
            </a:r>
          </a:p>
          <a:p>
            <a:r>
              <a:rPr lang="cs-CZ" dirty="0"/>
              <a:t>Podmínky jsou náročné – najít si pracoviště, ve kterém mi bude dobře</a:t>
            </a:r>
          </a:p>
          <a:p>
            <a:r>
              <a:rPr lang="cs-CZ" dirty="0"/>
              <a:t>Aktivně se zajímat o podmínky uvolňování na vzdělávání už pří pohovoru</a:t>
            </a:r>
          </a:p>
          <a:p>
            <a:r>
              <a:rPr lang="cs-CZ" dirty="0"/>
              <a:t>Pamatovat na to, že podmínky atestace postupně „plynou“ </a:t>
            </a:r>
          </a:p>
          <a:p>
            <a:r>
              <a:rPr lang="cs-CZ" dirty="0"/>
              <a:t>Nepodcenit supervizi a intervizi</a:t>
            </a:r>
          </a:p>
          <a:p>
            <a:r>
              <a:rPr lang="cs-CZ" dirty="0"/>
              <a:t>pozor na “spasitelský komplex“ a přílišné nadšení </a:t>
            </a:r>
          </a:p>
          <a:p>
            <a:r>
              <a:rPr lang="cs-CZ" dirty="0"/>
              <a:t>Pokud budete mít jakékoli dotazy v průběhu dalších let, tak se ozvěte </a:t>
            </a:r>
            <a:r>
              <a:rPr lang="cs-CZ" dirty="0">
                <a:sym typeface="Wingdings" pitchFamily="2" charset="2"/>
              </a:rPr>
              <a:t> </a:t>
            </a:r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966B8DE1-6EAD-A297-81E3-08853601C37B}"/>
                  </a:ext>
                </a:extLst>
              </p14:cNvPr>
              <p14:cNvContentPartPr/>
              <p14:nvPr/>
            </p14:nvContentPartPr>
            <p14:xfrm>
              <a:off x="-2147298" y="-1055405"/>
              <a:ext cx="360" cy="36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966B8DE1-6EAD-A297-81E3-08853601C3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155938" y="-1064405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1029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64FBB8C-BDFF-F62C-D31B-049A52463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Specializační vzdělávání v klinické psychologii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4DDFE6-F012-E2FA-6B2E-A25BBF0BD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/>
              <a:t>Po 3 letech (plného úvazku) pak další dva roky praxe – z toho jeden rok musí probíhat na akreditovaném pracovišti a z toho:</a:t>
            </a:r>
          </a:p>
          <a:p>
            <a:r>
              <a:rPr lang="cs-CZ" sz="2200"/>
              <a:t>Minimálně 1 měsíc na psychologickém pracovišti poskytujícím péči o děti</a:t>
            </a:r>
          </a:p>
          <a:p>
            <a:r>
              <a:rPr lang="cs-CZ" sz="2200"/>
              <a:t>Minimálně 1 měsíc na psychologickém pracovišti, které poskytuje své služby psychiatrickým pacientům</a:t>
            </a:r>
          </a:p>
          <a:p>
            <a:r>
              <a:rPr lang="cs-CZ" sz="2200"/>
              <a:t>Minimálně 1 měsíc na psychologickém pracovišti lůžkového oddělení, které poskytuje své služby pacientům jiných lékařských oborů</a:t>
            </a:r>
          </a:p>
          <a:p>
            <a:r>
              <a:rPr lang="cs-CZ" sz="2200"/>
              <a:t>Plus další kurzy, semináře na získání dostatečného počtu kreditů, které umožní přistoupit k atestační zkoušce (ROR, Psychologická vývojová diagnostika…)</a:t>
            </a:r>
          </a:p>
          <a:p>
            <a:endParaRPr 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43097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0A0AC4-8D6C-B838-AB5F-0FA5C087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A další ... … …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4CDB20-970B-6502-75A9-DE7A06CFE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/>
              <a:t>Specializační vzdělávání v dětské klinické psychologii </a:t>
            </a:r>
          </a:p>
          <a:p>
            <a:r>
              <a:rPr lang="cs-CZ" sz="2200"/>
              <a:t>Specializační vzdělávání v psychoterapii </a:t>
            </a:r>
          </a:p>
          <a:p>
            <a:pPr lvl="1"/>
            <a:r>
              <a:rPr lang="cs-CZ" sz="2200"/>
              <a:t>(pozor: nezaměnit s absolvováním komplexního akreditovaného PST výcviku)</a:t>
            </a:r>
          </a:p>
          <a:p>
            <a:pPr lvl="1"/>
            <a:r>
              <a:rPr lang="cs-CZ" sz="2200"/>
              <a:t>24 měsíců, nutnou podmínkou je absolvování prvních 36 měsíců spec. vzdělávání v klinické psychologii a 200 hodin komplexního PST výcviku akreditovaného pro zdravotnictví</a:t>
            </a:r>
          </a:p>
          <a:p>
            <a:pPr lvl="1"/>
            <a:r>
              <a:rPr lang="cs-CZ" sz="2200"/>
              <a:t>Seznam výkonů – nutné vést psychoterapii s klienty/pacienty “spadajícími“ do konkrétního okruhu diagnóz </a:t>
            </a:r>
          </a:p>
          <a:p>
            <a:pPr lvl="1"/>
            <a:r>
              <a:rPr lang="cs-CZ" sz="2200"/>
              <a:t>1x semestr IPVZ kurz, povinný specializační kurz v rozsahu 5 dní</a:t>
            </a:r>
          </a:p>
          <a:p>
            <a:pPr lvl="1"/>
            <a:r>
              <a:rPr lang="cs-CZ" sz="2200"/>
              <a:t>Komplexní pst výcvik schválený pro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4122369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BB87E6E-6153-5263-D91C-B694F5352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Na co pamatujte…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F03D01-54A9-2F0F-3A01-E0B59E377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/>
              <a:t>Na papíře to vypadá děsivě, v logbooku to vypadá děsivě, někdy to vypadá děsivě na samotném pracovišti</a:t>
            </a:r>
          </a:p>
          <a:p>
            <a:r>
              <a:rPr lang="cs-CZ" sz="2200"/>
              <a:t>Ale! Během praxe plyne předatestační příprava „skoro sama“, kurzy jsou hodně přínosné, kazuistické semináře jsou nezbytné, den na IPVZ je odpočinkový </a:t>
            </a:r>
            <a:r>
              <a:rPr lang="cs-CZ" sz="2200">
                <a:sym typeface="Wingdings" pitchFamily="2" charset="2"/>
              </a:rPr>
              <a:t> </a:t>
            </a:r>
          </a:p>
          <a:p>
            <a:r>
              <a:rPr lang="cs-CZ" sz="2200">
                <a:sym typeface="Wingdings" pitchFamily="2" charset="2"/>
              </a:rPr>
              <a:t>Je ale důležité si dobře vybrat pracoviště a zajímat se o podmínky, za kterých probíhá předatestační příprava na tom daném konkrétním pracovišti</a:t>
            </a:r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52753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54E9C7-AA38-F91C-FE37-9D9143D1C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Co se spíš vyplatí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B11420-8CA9-EA7E-B8E6-672EED153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 dirty="0"/>
              <a:t>Ohlídat si </a:t>
            </a:r>
            <a:r>
              <a:rPr lang="cs-CZ" sz="2200" b="1" dirty="0"/>
              <a:t>akreditaci zařízení </a:t>
            </a:r>
            <a:r>
              <a:rPr lang="cs-CZ" sz="2200" dirty="0"/>
              <a:t>– obecně se udělují dva typy akreditace – pro praktickou výuku a pro teoretickou výuku, velká část zdravotnických zařízení má pouze akreditaci pro praktickou část, tudíž na kazuistické semináře je nutné dojíždět na jiné pracoviště 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1800" dirty="0"/>
              <a:t>(pozor nástraha: může se tak stát, že je budete navštěvovat ve svém volném čase)</a:t>
            </a:r>
          </a:p>
          <a:p>
            <a:r>
              <a:rPr lang="cs-CZ" sz="2200" dirty="0"/>
              <a:t>Výhodnější může být pracovat v </a:t>
            </a:r>
            <a:r>
              <a:rPr lang="cs-CZ" sz="2200" b="1" dirty="0"/>
              <a:t>nemocnici</a:t>
            </a:r>
            <a:r>
              <a:rPr lang="cs-CZ" sz="2200" dirty="0"/>
              <a:t>, kde je více oddělení – zaměstnavatel jednodušeji uvolní psychologa na potřebné praxe 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1600" dirty="0"/>
              <a:t>(pozor nástraha: při práci v ambulanci je nutné pak mít stáže z jiných pracovišť – zaměstnavatel může mzdu za 	práci jinde proplatit, ale také vám dát neplacené volno/požadovat vybrání dovolené/požadovat nadpracování 	hodin ze stáže na svém pracovišti/kombinovat typy uvolnění)</a:t>
            </a:r>
          </a:p>
        </p:txBody>
      </p:sp>
    </p:spTree>
    <p:extLst>
      <p:ext uri="{BB962C8B-B14F-4D97-AF65-F5344CB8AC3E}">
        <p14:creationId xmlns:p14="http://schemas.microsoft.com/office/powerpoint/2010/main" val="2114442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6D46EE-F60D-D014-AA00-02CDFBA04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Nástraha – tzv. „stabilizační dohody“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1CDCC8-241E-8B00-6AF3-EB6EDF69D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1900" dirty="0"/>
              <a:t>Dohoda mezi zaměstnancem a zaměstnavatelem, ve které se stanovuje za jakých podmínek bude probíhat vzdělávání psychologa v atestační přípravě a co za to zaměstnavatel získá</a:t>
            </a:r>
          </a:p>
          <a:p>
            <a:pPr marL="0" indent="0">
              <a:buNone/>
            </a:pPr>
            <a:r>
              <a:rPr lang="cs-CZ" sz="1900" dirty="0"/>
              <a:t>Co je důležité: </a:t>
            </a:r>
          </a:p>
          <a:p>
            <a:r>
              <a:rPr lang="cs-CZ" sz="1900" dirty="0"/>
              <a:t>Zaměstnavatel psychologovi umožní se vzdělávat, uvolní ho na potřebné stáže/semináře/v lepším případě poskytne finanční podporu na kurzy</a:t>
            </a:r>
          </a:p>
          <a:p>
            <a:r>
              <a:rPr lang="cs-CZ" sz="1900" dirty="0"/>
              <a:t>Psycholog se zaváže, že po úspěšném dokončení atestace bude na daném pracovišti pracovat dalších několik let – obvykle 5 let při daném úvazku (záleží na konkrétních podmínkách)</a:t>
            </a:r>
          </a:p>
          <a:p>
            <a:r>
              <a:rPr lang="cs-CZ" sz="1900" dirty="0"/>
              <a:t>Pozor – při ukončení pracovního poměru dříve, náleží zaměstnavateli náhrada (podle podmínek i návrat mzdy, která byla proplacena např. během účasti na pravidelném povinném semináři IPVZ)</a:t>
            </a:r>
          </a:p>
          <a:p>
            <a:r>
              <a:rPr lang="cs-CZ" sz="1900" dirty="0"/>
              <a:t>Je možné získat rezidenční místo - Rezidenčním místem je školící místo na akreditovaném pracovišti, které je spolufinancováno ze státního rozpočtu</a:t>
            </a:r>
          </a:p>
        </p:txBody>
      </p:sp>
    </p:spTree>
    <p:extLst>
      <p:ext uri="{BB962C8B-B14F-4D97-AF65-F5344CB8AC3E}">
        <p14:creationId xmlns:p14="http://schemas.microsoft.com/office/powerpoint/2010/main" val="1255667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228AD6-0398-FF38-AF01-F6FAB9000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Nástraha – tzv. „stabilizační dohody“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804A0E-0D86-D10B-AD0F-5ECF0AB7F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/>
              <a:t>Na co pamatovat:</a:t>
            </a:r>
          </a:p>
          <a:p>
            <a:r>
              <a:rPr lang="cs-CZ" sz="1800" dirty="0"/>
              <a:t>Rozhodně </a:t>
            </a:r>
            <a:r>
              <a:rPr lang="cs-CZ" sz="1800" b="1" u="sng" dirty="0"/>
              <a:t>není</a:t>
            </a:r>
            <a:r>
              <a:rPr lang="cs-CZ" sz="1800" dirty="0"/>
              <a:t> stabilizační dohoda pravidlem (např. v NUDZ jsou psychologové běžně uvolňováni na vzdělávání, kurzovné si hradí sami) </a:t>
            </a:r>
          </a:p>
          <a:p>
            <a:pPr marL="0" indent="0">
              <a:buNone/>
            </a:pPr>
            <a:r>
              <a:rPr lang="cs-CZ" sz="1800" b="1" dirty="0"/>
              <a:t>Osobní doporučení: </a:t>
            </a:r>
          </a:p>
          <a:p>
            <a:r>
              <a:rPr lang="cs-CZ" sz="1800" b="1" dirty="0"/>
              <a:t>hledejte zařízení bez stabilizační dohody s kladným přístupem ke vzdělávání</a:t>
            </a:r>
          </a:p>
          <a:p>
            <a:r>
              <a:rPr lang="cs-CZ" sz="1800" b="1" dirty="0"/>
              <a:t>Už při přijímacím pohovoru si ověřujte, jak konkrétně probíhá uvolňování na vzdělávání a zda má dané pracoviště volné místo pro vzdělávání v klinické psychologii (často je akreditace udělena např. jen na dvě pracovní místa!)</a:t>
            </a:r>
          </a:p>
          <a:p>
            <a:r>
              <a:rPr lang="cs-CZ" sz="1800" b="1" dirty="0"/>
              <a:t>chtějte vidět podobu stabilizační dohody ještě před podpisem pracovní smlouvy</a:t>
            </a:r>
          </a:p>
          <a:p>
            <a:r>
              <a:rPr lang="cs-CZ" sz="1800" b="1" dirty="0"/>
              <a:t>Tip: pokud už začnete pracovat bez stabilizační dohody, zaměstnavatel už na její zpětné podepsání nemá ze zákona nárok (ačkoli se děje opak – vlastní zkušenost)</a:t>
            </a:r>
          </a:p>
        </p:txBody>
      </p:sp>
    </p:spTree>
    <p:extLst>
      <p:ext uri="{BB962C8B-B14F-4D97-AF65-F5344CB8AC3E}">
        <p14:creationId xmlns:p14="http://schemas.microsoft.com/office/powerpoint/2010/main" val="3863603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9A9788-5DE4-2318-12C3-F89B443EE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b="1"/>
              <a:t>Na co se ptát při přijímacím pohovoru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3942CB-4C03-5EA2-E17A-4C04272A6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1800" dirty="0"/>
              <a:t>Máte AKTUÁLNĚ volnou pracovní pozici pro nastoupení do specializačního vzdělávání? </a:t>
            </a:r>
          </a:p>
          <a:p>
            <a:r>
              <a:rPr lang="cs-CZ" sz="1800" dirty="0"/>
              <a:t>Vyžadujete stabilizační dohodu? Jaké jsou její konkrétní podmínky? </a:t>
            </a:r>
          </a:p>
          <a:p>
            <a:r>
              <a:rPr lang="cs-CZ" sz="1800" dirty="0"/>
              <a:t>Kde probíhá pravidelný kazuistický seminář? Pokud probíhá na jiném pracovišti, za jakých podmínek na něj budu uvolňován/a? </a:t>
            </a:r>
          </a:p>
          <a:p>
            <a:r>
              <a:rPr lang="cs-CZ" sz="1800" dirty="0"/>
              <a:t>Za jakých podmínek budu uvolňován/a na semináře na IPVZ, psychoterapeutický výcvik, další kurzy? </a:t>
            </a:r>
          </a:p>
          <a:p>
            <a:r>
              <a:rPr lang="cs-CZ" sz="1800" dirty="0"/>
              <a:t>Za jakých podmínek budu uvolňován/a na absolvování povinných stáží po absolvování základního kmene? </a:t>
            </a:r>
          </a:p>
          <a:p>
            <a:r>
              <a:rPr lang="cs-CZ" sz="1800" dirty="0"/>
              <a:t>Jak konkrétně bude probíhat supervize mé práce? Kdo je supervizor? Kolik dalších psychologů má na starosti?</a:t>
            </a:r>
          </a:p>
          <a:p>
            <a:r>
              <a:rPr lang="cs-CZ" sz="1800" dirty="0"/>
              <a:t>Tip: ideálně chtějte vše konkrétně definovat do pracovní smlouvy, pokud tomu tak nebude v předloženém návrhu</a:t>
            </a:r>
          </a:p>
        </p:txBody>
      </p:sp>
    </p:spTree>
    <p:extLst>
      <p:ext uri="{BB962C8B-B14F-4D97-AF65-F5344CB8AC3E}">
        <p14:creationId xmlns:p14="http://schemas.microsoft.com/office/powerpoint/2010/main" val="801053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1980</Words>
  <Application>Microsoft Macintosh PowerPoint</Application>
  <PresentationFormat>Širokoúhlá obrazovka</PresentationFormat>
  <Paragraphs>160</Paragraphs>
  <Slides>20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Vstup do psychologické profese</vt:lpstr>
      <vt:lpstr>Specializační vzdělávání v klinické psychologii</vt:lpstr>
      <vt:lpstr>Specializační vzdělávání v klinické psychologii</vt:lpstr>
      <vt:lpstr>A další ... … …</vt:lpstr>
      <vt:lpstr>Na co pamatujte…</vt:lpstr>
      <vt:lpstr>Co se spíš vyplatí</vt:lpstr>
      <vt:lpstr>Nástraha – tzv. „stabilizační dohody“</vt:lpstr>
      <vt:lpstr>Nástraha – tzv. „stabilizační dohody“</vt:lpstr>
      <vt:lpstr>Na co se ptát při přijímacím pohovoru</vt:lpstr>
      <vt:lpstr>Na co pamatujte:</vt:lpstr>
      <vt:lpstr>K zamyšlení</vt:lpstr>
      <vt:lpstr>Důležité odkazy s informacemi</vt:lpstr>
      <vt:lpstr>Reálný týden v praxi psychologa v předatestační přípravě na ambulantním pracovišti</vt:lpstr>
      <vt:lpstr>Další frustrace … aha ta diagnostika</vt:lpstr>
      <vt:lpstr>Moje doporučení </vt:lpstr>
      <vt:lpstr>Kazuistiky</vt:lpstr>
      <vt:lpstr>„psychometrická kazuistika“</vt:lpstr>
      <vt:lpstr>Vlastní zdroje </vt:lpstr>
      <vt:lpstr>  Doporučené zdroje MZ  pro spec. vzdělávání  v klinické psychologii</vt:lpstr>
      <vt:lpstr>Závěrem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Vstup do psychologické praxe</dc:title>
  <dc:creator>Microsoft Office User</dc:creator>
  <cp:lastModifiedBy>Cvrčková, N. (Nikol)</cp:lastModifiedBy>
  <cp:revision>23</cp:revision>
  <dcterms:created xsi:type="dcterms:W3CDTF">2022-10-11T07:51:35Z</dcterms:created>
  <dcterms:modified xsi:type="dcterms:W3CDTF">2023-01-31T12:27:03Z</dcterms:modified>
</cp:coreProperties>
</file>