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19"/>
  </p:notesMasterIdLst>
  <p:sldIdLst>
    <p:sldId id="256" r:id="rId5"/>
    <p:sldId id="294" r:id="rId6"/>
    <p:sldId id="295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Click to edit the notes' format</a:t>
            </a:r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&lt;header&gt;</a:t>
            </a:r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GB"/>
              <a:t>&lt;date/time&gt;</a:t>
            </a:r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GB"/>
              <a:t>&lt;footer&gt;</a:t>
            </a:r>
            <a:endParaRPr/>
          </a:p>
        </p:txBody>
      </p:sp>
      <p:sp>
        <p:nvSpPr>
          <p:cNvPr id="2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F50DDE40-C31B-48A1-9A1C-75DDDF7DC18F}" type="slidenum">
              <a:rPr lang="en-GB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4281480" y="10155240"/>
            <a:ext cx="3271680" cy="52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015E91C-139B-4AFA-9B47-29B79C31E6D3}" type="slidenum">
              <a:rPr lang="en-GB" sz="1200">
                <a:latin typeface="+mn-lt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44" name="CustomShape 2"/>
          <p:cNvSpPr/>
          <p:nvPr/>
        </p:nvSpPr>
        <p:spPr>
          <a:xfrm>
            <a:off x="4281480" y="10155240"/>
            <a:ext cx="3271680" cy="52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D4323F0-B493-46B6-80B7-0F5B2CDE0C0D}" type="slidenum">
              <a:rPr lang="en-GB" sz="1200">
                <a:latin typeface="+mn-lt"/>
              </a:rPr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46133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hahnjournals.com/view/journals/ajec/31/1/ajec.31.issue-1.x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8150" y="95250"/>
            <a:ext cx="8305800" cy="617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00"/>
              </a:spcAft>
            </a:pPr>
            <a:r>
              <a:rPr lang="cs-CZ" sz="2400" b="1" i="1" cap="smal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History</a:t>
            </a:r>
            <a:r>
              <a:rPr lang="en-US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Social</a:t>
            </a:r>
            <a:r>
              <a:rPr lang="cs-CZ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b="1" i="1" cap="smal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en-US" sz="2400" b="1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cs-CZ" sz="2400" i="1" cap="smal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cap="small" dirty="0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(Course Code: </a:t>
            </a:r>
            <a:r>
              <a:rPr lang="en-US" sz="2000" i="1" cap="small" dirty="0" err="1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SANb</a:t>
            </a:r>
            <a:r>
              <a:rPr lang="en-US" sz="2000" i="1" cap="small" dirty="0">
                <a:solidFill>
                  <a:srgbClr val="0000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2032)</a:t>
            </a:r>
            <a:endParaRPr lang="cs-CZ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FSS, Masaryk Univ. Brno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When: Winter/Spring 2022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GB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Thurs from</a:t>
            </a:r>
            <a:r>
              <a:rPr lang="en-GB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>
                <a:latin typeface="Calibri" panose="020F0502020204030204" pitchFamily="34" charset="0"/>
                <a:ea typeface="Times New Roman" panose="02020603050405020304" pitchFamily="18" charset="0"/>
              </a:rPr>
              <a:t>16:00 to 17:40</a:t>
            </a:r>
            <a:r>
              <a:rPr lang="en-GB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(CET). Where: U43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Course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convenor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: 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Dr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Patirck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LAVIOLETTE </a:t>
            </a:r>
          </a:p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246133@mail.muni.cz</a:t>
            </a:r>
            <a:r>
              <a:rPr lang="en-GB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 </a:t>
            </a:r>
            <a:r>
              <a:rPr lang="en-US" b="1" u="sng" dirty="0">
                <a:solidFill>
                  <a:srgbClr val="000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patrick.laviolette@fss.muni.cz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Office Hours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: Tuesdays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14:00 16:00  (or Zoom appointment)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Office: Room 3.48,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Joštova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218/10. 602 00 Brno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Phone: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+420 549 49 49 04 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Or by Zoom appointment: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360" y="0"/>
            <a:ext cx="4601880" cy="6852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09720" y="981000"/>
            <a:ext cx="5744880" cy="4171680"/>
          </a:xfrm>
          <a:prstGeom prst="rect">
            <a:avLst/>
          </a:prstGeom>
        </p:spPr>
      </p:pic>
      <p:sp>
        <p:nvSpPr>
          <p:cNvPr id="344" name="CustomShape 1"/>
          <p:cNvSpPr/>
          <p:nvPr/>
        </p:nvSpPr>
        <p:spPr>
          <a:xfrm>
            <a:off x="2050920" y="5913360"/>
            <a:ext cx="442404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 Les expositions nationales et universelles; 1844, 1855, 1867, 1889, 1900 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4934520" y="5348160"/>
            <a:ext cx="3962160" cy="36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Entrance to 1900, exposition, Paris</a:t>
            </a:r>
            <a:endParaRPr/>
          </a:p>
        </p:txBody>
      </p:sp>
      <p:pic>
        <p:nvPicPr>
          <p:cNvPr id="34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475000"/>
            <a:ext cx="2366640" cy="1928520"/>
          </a:xfrm>
          <a:prstGeom prst="rect">
            <a:avLst/>
          </a:prstGeom>
        </p:spPr>
      </p:pic>
      <p:sp>
        <p:nvSpPr>
          <p:cNvPr id="347" name="CustomShape 3"/>
          <p:cNvSpPr/>
          <p:nvPr/>
        </p:nvSpPr>
        <p:spPr>
          <a:xfrm>
            <a:off x="237600" y="4788000"/>
            <a:ext cx="1891080" cy="36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exposition 1889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17800" y="3716280"/>
            <a:ext cx="5230440" cy="3136680"/>
          </a:xfrm>
          <a:prstGeom prst="rect">
            <a:avLst/>
          </a:prstGeom>
        </p:spPr>
      </p:pic>
      <p:pic>
        <p:nvPicPr>
          <p:cNvPr id="349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920" y="333360"/>
            <a:ext cx="5179680" cy="3670200"/>
          </a:xfrm>
          <a:prstGeom prst="rect">
            <a:avLst/>
          </a:prstGeom>
        </p:spPr>
      </p:pic>
      <p:sp>
        <p:nvSpPr>
          <p:cNvPr id="350" name="CustomShape 1"/>
          <p:cNvSpPr/>
          <p:nvPr/>
        </p:nvSpPr>
        <p:spPr>
          <a:xfrm>
            <a:off x="-468360" y="5288040"/>
            <a:ext cx="442260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Crystal Palace London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 great exhibition, 1851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24000" y="5516640"/>
            <a:ext cx="822456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solidFill>
                  <a:srgbClr val="FFFFFF"/>
                </a:solidFill>
                <a:latin typeface="Arial"/>
              </a:rPr>
              <a:t>J.N. Homfray with Andaman group, 1865.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FFFFFF"/>
                </a:solidFill>
                <a:latin typeface="Arial"/>
              </a:rPr>
              <a:t> Photo shown at Paris Exposition of 1867.</a:t>
            </a:r>
            <a:endParaRPr/>
          </a:p>
        </p:txBody>
      </p:sp>
      <p:pic>
        <p:nvPicPr>
          <p:cNvPr id="3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15960" y="549360"/>
            <a:ext cx="6106680" cy="5178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43280" y="80640"/>
            <a:ext cx="4856040" cy="6474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AAF39-AB2D-4417-B467-1B2DDC9B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299" y="190500"/>
            <a:ext cx="3819525" cy="57717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BB73AC-EAB6-4EC3-9B46-915312A9DD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42875" y="285750"/>
            <a:ext cx="4772025" cy="5296410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AJEC</a:t>
            </a:r>
            <a:r>
              <a:rPr lang="en-US" dirty="0"/>
              <a:t> 2022, 31 (1): i-117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30 year retrospective of </a:t>
            </a:r>
          </a:p>
          <a:p>
            <a:pPr marL="0" indent="0">
              <a:buNone/>
            </a:pPr>
            <a:r>
              <a:rPr lang="en-US" dirty="0"/>
              <a:t>the relationship between </a:t>
            </a:r>
          </a:p>
          <a:p>
            <a:pPr marL="0" indent="0">
              <a:buNone/>
            </a:pPr>
            <a:r>
              <a:rPr lang="en-US" dirty="0"/>
              <a:t>(auto) biography and </a:t>
            </a:r>
            <a:r>
              <a:rPr lang="en-US" dirty="0" err="1"/>
              <a:t>anthro</a:t>
            </a:r>
            <a:r>
              <a:rPr lang="en-US" dirty="0"/>
              <a:t>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https://www.berghahnjournals.com/view/journals/ajec/31/1/ajec.31.issue-1.xml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89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99C481-CD94-4688-892E-7810E98470B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81203" y="1283101"/>
            <a:ext cx="8046360" cy="448195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Autobiog</a:t>
            </a:r>
            <a:r>
              <a:rPr lang="en-US" dirty="0"/>
              <a:t> associated with Western individualism.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Connected to study of the familiar </a:t>
            </a:r>
          </a:p>
          <a:p>
            <a:pPr marL="0" indent="0">
              <a:buNone/>
            </a:pPr>
            <a:r>
              <a:rPr lang="en-US" dirty="0"/>
              <a:t>i.e.</a:t>
            </a:r>
          </a:p>
          <a:p>
            <a:pPr marL="0" indent="0">
              <a:buNone/>
            </a:pPr>
            <a:r>
              <a:rPr lang="en-US" dirty="0"/>
              <a:t>Jackson, A. (ed). </a:t>
            </a:r>
            <a:r>
              <a:rPr lang="en-US" i="1" dirty="0"/>
              <a:t>Anthropology at Home </a:t>
            </a:r>
            <a:r>
              <a:rPr lang="en-US" dirty="0"/>
              <a:t>(ASA series)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/>
              <a:t>London: </a:t>
            </a:r>
            <a:r>
              <a:rPr lang="en-US" dirty="0" err="1"/>
              <a:t>Tavistock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personal is political (influence of feminism </a:t>
            </a:r>
          </a:p>
          <a:p>
            <a:pPr marL="0" indent="0">
              <a:buNone/>
            </a:pPr>
            <a:r>
              <a:rPr lang="en-US" dirty="0"/>
              <a:t>in the 60s 70s).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personal is theoretical.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Texts as products of Multiple voice; bodies as memory.</a:t>
            </a:r>
          </a:p>
        </p:txBody>
      </p:sp>
    </p:spTree>
    <p:extLst>
      <p:ext uri="{BB962C8B-B14F-4D97-AF65-F5344CB8AC3E}">
        <p14:creationId xmlns:p14="http://schemas.microsoft.com/office/powerpoint/2010/main" val="216732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-12600" y="326880"/>
            <a:ext cx="9221400" cy="61117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Arial"/>
                <a:ea typeface="DejaVu Sans"/>
              </a:rPr>
              <a:t>French speaking genealogy   ‘anthropologie et sociologie’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Émile Durkheim [1858-1917] 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                            (Sorbonne)                     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	Marcel Mauss   [1872-1950]                  Lucien Lévi-Bruhl   [1857-1939] 	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(Coll</a:t>
            </a:r>
            <a:r>
              <a:rPr lang="en-GB" sz="1600">
                <a:solidFill>
                  <a:srgbClr val="000000"/>
                </a:solidFill>
                <a:latin typeface="Segoe UI"/>
                <a:ea typeface="Segoe UI"/>
              </a:rPr>
              <a:t>è</a:t>
            </a: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ge de France)	       	 	        (Sorbonne, misc)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  <a:ea typeface="DejaVu Sans"/>
              </a:rPr>
              <a:t>				 		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Lévi-Strauss [1908-2009]         Marcel Griaule  [1898-1956]    Germaine Dieterlen [1903-99]       Luis Dumont [1911-98]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(Sorb. São Paulo,                            (Sorbonne )                    (Sorb, CRNS, Musée de l'Homme)         (Paris EHESS)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Coll</a:t>
            </a:r>
            <a:r>
              <a:rPr lang="en-GB" sz="1600">
                <a:solidFill>
                  <a:srgbClr val="000000"/>
                </a:solidFill>
                <a:latin typeface="Segoe UI"/>
                <a:ea typeface="Segoe UI"/>
              </a:rPr>
              <a:t>è</a:t>
            </a: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ge de France)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           Pierre Bourdieu [1930-2002]               Jean Rouch   [1917-2004]           Luc de Heusch [1927-2012]   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       (Lille, EHESS,                                          (misc.,  film-maker )                   (Free Univ Brussels / film-maker) 	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                  Coll</a:t>
            </a:r>
            <a:r>
              <a:rPr lang="en-GB" sz="1600">
                <a:solidFill>
                  <a:srgbClr val="000000"/>
                </a:solidFill>
                <a:latin typeface="Segoe UI"/>
                <a:ea typeface="Segoe UI"/>
              </a:rPr>
              <a:t>è</a:t>
            </a:r>
            <a:r>
              <a:rPr lang="en-GB" sz="1600">
                <a:solidFill>
                  <a:srgbClr val="000000"/>
                </a:solidFill>
                <a:latin typeface="Arial Narrow"/>
                <a:ea typeface="DejaVu Sans"/>
              </a:rPr>
              <a:t>ge de France)		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GB" sz="1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91"/>
          <p:cNvPicPr/>
          <p:nvPr/>
        </p:nvPicPr>
        <p:blipFill>
          <a:blip r:embed="rId2"/>
          <a:stretch>
            <a:fillRect/>
          </a:stretch>
        </p:blipFill>
        <p:spPr>
          <a:xfrm>
            <a:off x="2044800" y="1736640"/>
            <a:ext cx="5186160" cy="3558960"/>
          </a:xfrm>
          <a:prstGeom prst="rect">
            <a:avLst/>
          </a:prstGeom>
        </p:spPr>
      </p:pic>
      <p:sp>
        <p:nvSpPr>
          <p:cNvPr id="335" name="CustomShape 1"/>
          <p:cNvSpPr/>
          <p:nvPr/>
        </p:nvSpPr>
        <p:spPr>
          <a:xfrm>
            <a:off x="863640" y="6119640"/>
            <a:ext cx="157932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C0C0C0"/>
                </a:solidFill>
                <a:latin typeface="Arial"/>
                <a:ea typeface="DejaVu Sans"/>
              </a:rPr>
              <a:t>D. Emile Durkheim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57650" y="53502"/>
            <a:ext cx="5086350" cy="3797475"/>
          </a:xfrm>
          <a:prstGeom prst="rect">
            <a:avLst/>
          </a:prstGeom>
        </p:spPr>
      </p:pic>
      <p:sp>
        <p:nvSpPr>
          <p:cNvPr id="337" name="CustomShape 1"/>
          <p:cNvSpPr/>
          <p:nvPr/>
        </p:nvSpPr>
        <p:spPr>
          <a:xfrm>
            <a:off x="863640" y="6119640"/>
            <a:ext cx="6070560" cy="59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C0C0C0"/>
                </a:solidFill>
                <a:latin typeface="Arial"/>
                <a:ea typeface="DejaVu Sans"/>
              </a:rPr>
              <a:t>Marcel Griaule amongst the Dogon of West Africa</a:t>
            </a:r>
          </a:p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C0C0C0"/>
                </a:solidFill>
                <a:latin typeface="Arial"/>
                <a:ea typeface="DejaVu Sans"/>
              </a:rPr>
              <a:t>	Screening of Luc de </a:t>
            </a:r>
            <a:r>
              <a:rPr lang="en-GB" dirty="0" err="1">
                <a:solidFill>
                  <a:srgbClr val="C0C0C0"/>
                </a:solidFill>
                <a:latin typeface="Arial"/>
                <a:ea typeface="DejaVu Sans"/>
              </a:rPr>
              <a:t>Heusch</a:t>
            </a:r>
            <a:r>
              <a:rPr lang="en-GB" dirty="0">
                <a:solidFill>
                  <a:srgbClr val="C0C0C0"/>
                </a:solidFill>
                <a:latin typeface="Arial"/>
                <a:ea typeface="DejaVu Sans"/>
              </a:rPr>
              <a:t> (1983) </a:t>
            </a:r>
            <a:r>
              <a:rPr lang="en-GB" i="1" dirty="0">
                <a:solidFill>
                  <a:srgbClr val="C0C0C0"/>
                </a:solidFill>
                <a:latin typeface="Arial"/>
                <a:ea typeface="DejaVu Sans"/>
              </a:rPr>
              <a:t>Tracing the Pale Fox </a:t>
            </a:r>
            <a:endParaRPr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6B0EF-9F36-4BB6-A8F1-43A1387E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4" y="2923080"/>
            <a:ext cx="4464676" cy="3169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BC82B-BAF7-4338-B396-1A61B8A952CE}"/>
              </a:ext>
            </a:extLst>
          </p:cNvPr>
          <p:cNvSpPr txBox="1"/>
          <p:nvPr/>
        </p:nvSpPr>
        <p:spPr>
          <a:xfrm>
            <a:off x="6029325" y="49588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Germaine </a:t>
            </a:r>
            <a:r>
              <a:rPr lang="en-US" dirty="0" err="1">
                <a:solidFill>
                  <a:schemeClr val="tx2"/>
                </a:solidFill>
              </a:rPr>
              <a:t>Dieterlen</a:t>
            </a:r>
            <a:r>
              <a:rPr lang="en-US" dirty="0">
                <a:solidFill>
                  <a:schemeClr val="tx2"/>
                </a:solidFill>
              </a:rPr>
              <a:t>, </a:t>
            </a:r>
          </a:p>
          <a:p>
            <a:r>
              <a:rPr lang="en-US" dirty="0">
                <a:solidFill>
                  <a:schemeClr val="tx2"/>
                </a:solidFill>
              </a:rPr>
              <a:t>Edgar Morin, Jean </a:t>
            </a:r>
            <a:r>
              <a:rPr lang="en-US" dirty="0" err="1">
                <a:solidFill>
                  <a:schemeClr val="tx2"/>
                </a:solidFill>
              </a:rPr>
              <a:t>Rouch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5B5AB-A697-4641-A136-DB421C959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5" y="968130"/>
            <a:ext cx="2488254" cy="1861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16360" y="955800"/>
            <a:ext cx="3306600" cy="4941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840" y="836640"/>
            <a:ext cx="7252920" cy="517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E4351-5825-465D-A05A-98BE90C5E62B}"/>
              </a:ext>
            </a:extLst>
          </p:cNvPr>
          <p:cNvSpPr txBox="1"/>
          <p:nvPr/>
        </p:nvSpPr>
        <p:spPr>
          <a:xfrm>
            <a:off x="942840" y="62681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Jean </a:t>
            </a:r>
            <a:r>
              <a:rPr lang="en-US" dirty="0" err="1">
                <a:solidFill>
                  <a:srgbClr val="FF0000"/>
                </a:solidFill>
              </a:rPr>
              <a:t>Rouch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4000" y="620640"/>
            <a:ext cx="6546600" cy="4027320"/>
          </a:xfrm>
          <a:prstGeom prst="rect">
            <a:avLst/>
          </a:prstGeom>
        </p:spPr>
      </p:pic>
      <p:pic>
        <p:nvPicPr>
          <p:cNvPr id="34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85000" y="4618080"/>
            <a:ext cx="1976040" cy="2195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AB56E-2E0E-4A18-9C27-5C6525B529A2}"/>
              </a:ext>
            </a:extLst>
          </p:cNvPr>
          <p:cNvSpPr txBox="1"/>
          <p:nvPr/>
        </p:nvSpPr>
        <p:spPr>
          <a:xfrm>
            <a:off x="514215" y="60526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Claude Levi-Strauss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443</Words>
  <Application>Microsoft Office PowerPoint</Application>
  <PresentationFormat>On-screen Show (4:3)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Segoe UI</vt:lpstr>
      <vt:lpstr>StarSymbol</vt:lpstr>
      <vt:lpstr>Times New Roman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Patrick Laviolette</cp:lastModifiedBy>
  <cp:revision>28</cp:revision>
  <dcterms:modified xsi:type="dcterms:W3CDTF">2022-10-06T09:52:31Z</dcterms:modified>
</cp:coreProperties>
</file>