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68" r:id="rId3"/>
    <p:sldId id="269" r:id="rId4"/>
    <p:sldId id="270" r:id="rId5"/>
    <p:sldId id="271" r:id="rId6"/>
    <p:sldId id="258" r:id="rId7"/>
    <p:sldId id="259" r:id="rId8"/>
    <p:sldId id="260" r:id="rId9"/>
    <p:sldId id="261" r:id="rId10"/>
    <p:sldId id="262" r:id="rId11"/>
    <p:sldId id="263" r:id="rId12"/>
    <p:sldId id="264" r:id="rId13"/>
    <p:sldId id="265" r:id="rId14"/>
    <p:sldId id="266" r:id="rId15"/>
    <p:sldId id="267"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D5CE8C-C52F-424E-B241-7EE018AE625E}" type="datetimeFigureOut">
              <a:rPr lang="cs-CZ" smtClean="0"/>
              <a:t>20.10.2022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D3A10C-555A-4B82-BA7C-6D566C0E87FB}" type="slidenum">
              <a:rPr lang="cs-CZ" smtClean="0"/>
              <a:t>‹#›</a:t>
            </a:fld>
            <a:endParaRPr lang="cs-CZ"/>
          </a:p>
        </p:txBody>
      </p:sp>
    </p:spTree>
    <p:extLst>
      <p:ext uri="{BB962C8B-B14F-4D97-AF65-F5344CB8AC3E}">
        <p14:creationId xmlns:p14="http://schemas.microsoft.com/office/powerpoint/2010/main" val="371287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p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03" name="Google Shape;303;p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9636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p4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09" name="Google Shape;309;p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36974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p4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5" name="Google Shape;315;p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25013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p4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21" name="Google Shape;321;p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22618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FF916629-184A-452E-A7C6-8ECCE05229BB}" type="datetimeFigureOut">
              <a:rPr lang="cs-CZ" smtClean="0"/>
              <a:t>20.10.2022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7694BD-6841-4FC6-851E-1829EDC9BA69}" type="slidenum">
              <a:rPr lang="cs-CZ" smtClean="0"/>
              <a:t>‹#›</a:t>
            </a:fld>
            <a:endParaRPr lang="cs-CZ"/>
          </a:p>
        </p:txBody>
      </p:sp>
    </p:spTree>
    <p:extLst>
      <p:ext uri="{BB962C8B-B14F-4D97-AF65-F5344CB8AC3E}">
        <p14:creationId xmlns:p14="http://schemas.microsoft.com/office/powerpoint/2010/main" val="2466501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F916629-184A-452E-A7C6-8ECCE05229BB}" type="datetimeFigureOut">
              <a:rPr lang="cs-CZ" smtClean="0"/>
              <a:t>20.10.2022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7694BD-6841-4FC6-851E-1829EDC9BA69}" type="slidenum">
              <a:rPr lang="cs-CZ" smtClean="0"/>
              <a:t>‹#›</a:t>
            </a:fld>
            <a:endParaRPr lang="cs-CZ"/>
          </a:p>
        </p:txBody>
      </p:sp>
    </p:spTree>
    <p:extLst>
      <p:ext uri="{BB962C8B-B14F-4D97-AF65-F5344CB8AC3E}">
        <p14:creationId xmlns:p14="http://schemas.microsoft.com/office/powerpoint/2010/main" val="4039364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F916629-184A-452E-A7C6-8ECCE05229BB}" type="datetimeFigureOut">
              <a:rPr lang="cs-CZ" smtClean="0"/>
              <a:t>20.10.2022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7694BD-6841-4FC6-851E-1829EDC9BA69}" type="slidenum">
              <a:rPr lang="cs-CZ" smtClean="0"/>
              <a:t>‹#›</a:t>
            </a:fld>
            <a:endParaRPr lang="cs-CZ"/>
          </a:p>
        </p:txBody>
      </p:sp>
    </p:spTree>
    <p:extLst>
      <p:ext uri="{BB962C8B-B14F-4D97-AF65-F5344CB8AC3E}">
        <p14:creationId xmlns:p14="http://schemas.microsoft.com/office/powerpoint/2010/main" val="2126550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b="1"/>
            </a:lvl1pPr>
          </a:lstStyle>
          <a:p>
            <a:r>
              <a:rPr lang="cs-CZ" dirty="0" smtClean="0"/>
              <a:t>Kliknutím lze upravit styl.</a:t>
            </a:r>
            <a:endParaRPr lang="cs-CZ" dirty="0"/>
          </a:p>
        </p:txBody>
      </p:sp>
      <p:sp>
        <p:nvSpPr>
          <p:cNvPr id="3" name="Zástupný symbol pro obsah 2"/>
          <p:cNvSpPr>
            <a:spLocks noGrp="1"/>
          </p:cNvSpPr>
          <p:nvPr>
            <p:ph idx="1"/>
          </p:nvPr>
        </p:nvSpPr>
        <p:spPr/>
        <p:txBody>
          <a:bodyPr/>
          <a:lstStyle>
            <a:lvl1pPr>
              <a:defRPr sz="3200"/>
            </a:lvl1pPr>
            <a:lvl2pPr>
              <a:defRPr sz="2800"/>
            </a:lvl2pPr>
            <a:lvl3pPr>
              <a:defRPr sz="2400"/>
            </a:lvl3pPr>
            <a:lvl4pPr>
              <a:defRPr sz="2000"/>
            </a:lvl4pPr>
          </a:lstStyle>
          <a:p>
            <a:pPr lvl="0"/>
            <a:r>
              <a:rPr lang="cs-CZ" dirty="0" smtClean="0"/>
              <a:t>Upravte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datum 3"/>
          <p:cNvSpPr>
            <a:spLocks noGrp="1"/>
          </p:cNvSpPr>
          <p:nvPr>
            <p:ph type="dt" sz="half" idx="10"/>
          </p:nvPr>
        </p:nvSpPr>
        <p:spPr/>
        <p:txBody>
          <a:bodyPr/>
          <a:lstStyle/>
          <a:p>
            <a:fld id="{FF916629-184A-452E-A7C6-8ECCE05229BB}" type="datetimeFigureOut">
              <a:rPr lang="cs-CZ" smtClean="0"/>
              <a:t>20.10.2022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7694BD-6841-4FC6-851E-1829EDC9BA69}" type="slidenum">
              <a:rPr lang="cs-CZ" smtClean="0"/>
              <a:t>‹#›</a:t>
            </a:fld>
            <a:endParaRPr lang="cs-CZ"/>
          </a:p>
        </p:txBody>
      </p:sp>
    </p:spTree>
    <p:extLst>
      <p:ext uri="{BB962C8B-B14F-4D97-AF65-F5344CB8AC3E}">
        <p14:creationId xmlns:p14="http://schemas.microsoft.com/office/powerpoint/2010/main" val="4075302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FF916629-184A-452E-A7C6-8ECCE05229BB}" type="datetimeFigureOut">
              <a:rPr lang="cs-CZ" smtClean="0"/>
              <a:t>20.10.2022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7694BD-6841-4FC6-851E-1829EDC9BA69}" type="slidenum">
              <a:rPr lang="cs-CZ" smtClean="0"/>
              <a:t>‹#›</a:t>
            </a:fld>
            <a:endParaRPr lang="cs-CZ"/>
          </a:p>
        </p:txBody>
      </p:sp>
    </p:spTree>
    <p:extLst>
      <p:ext uri="{BB962C8B-B14F-4D97-AF65-F5344CB8AC3E}">
        <p14:creationId xmlns:p14="http://schemas.microsoft.com/office/powerpoint/2010/main" val="2509260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F916629-184A-452E-A7C6-8ECCE05229BB}" type="datetimeFigureOut">
              <a:rPr lang="cs-CZ" smtClean="0"/>
              <a:t>20.10.2022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7694BD-6841-4FC6-851E-1829EDC9BA69}" type="slidenum">
              <a:rPr lang="cs-CZ" smtClean="0"/>
              <a:t>‹#›</a:t>
            </a:fld>
            <a:endParaRPr lang="cs-CZ"/>
          </a:p>
        </p:txBody>
      </p:sp>
    </p:spTree>
    <p:extLst>
      <p:ext uri="{BB962C8B-B14F-4D97-AF65-F5344CB8AC3E}">
        <p14:creationId xmlns:p14="http://schemas.microsoft.com/office/powerpoint/2010/main" val="4110379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F916629-184A-452E-A7C6-8ECCE05229BB}" type="datetimeFigureOut">
              <a:rPr lang="cs-CZ" smtClean="0"/>
              <a:t>20.10.2022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87694BD-6841-4FC6-851E-1829EDC9BA69}" type="slidenum">
              <a:rPr lang="cs-CZ" smtClean="0"/>
              <a:t>‹#›</a:t>
            </a:fld>
            <a:endParaRPr lang="cs-CZ"/>
          </a:p>
        </p:txBody>
      </p:sp>
    </p:spTree>
    <p:extLst>
      <p:ext uri="{BB962C8B-B14F-4D97-AF65-F5344CB8AC3E}">
        <p14:creationId xmlns:p14="http://schemas.microsoft.com/office/powerpoint/2010/main" val="4235143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F916629-184A-452E-A7C6-8ECCE05229BB}" type="datetimeFigureOut">
              <a:rPr lang="cs-CZ" smtClean="0"/>
              <a:t>20.10.2022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87694BD-6841-4FC6-851E-1829EDC9BA69}" type="slidenum">
              <a:rPr lang="cs-CZ" smtClean="0"/>
              <a:t>‹#›</a:t>
            </a:fld>
            <a:endParaRPr lang="cs-CZ"/>
          </a:p>
        </p:txBody>
      </p:sp>
    </p:spTree>
    <p:extLst>
      <p:ext uri="{BB962C8B-B14F-4D97-AF65-F5344CB8AC3E}">
        <p14:creationId xmlns:p14="http://schemas.microsoft.com/office/powerpoint/2010/main" val="2930689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F916629-184A-452E-A7C6-8ECCE05229BB}" type="datetimeFigureOut">
              <a:rPr lang="cs-CZ" smtClean="0"/>
              <a:t>20.10.2022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87694BD-6841-4FC6-851E-1829EDC9BA69}" type="slidenum">
              <a:rPr lang="cs-CZ" smtClean="0"/>
              <a:t>‹#›</a:t>
            </a:fld>
            <a:endParaRPr lang="cs-CZ"/>
          </a:p>
        </p:txBody>
      </p:sp>
    </p:spTree>
    <p:extLst>
      <p:ext uri="{BB962C8B-B14F-4D97-AF65-F5344CB8AC3E}">
        <p14:creationId xmlns:p14="http://schemas.microsoft.com/office/powerpoint/2010/main" val="471235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F916629-184A-452E-A7C6-8ECCE05229BB}" type="datetimeFigureOut">
              <a:rPr lang="cs-CZ" smtClean="0"/>
              <a:t>20.10.2022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7694BD-6841-4FC6-851E-1829EDC9BA69}" type="slidenum">
              <a:rPr lang="cs-CZ" smtClean="0"/>
              <a:t>‹#›</a:t>
            </a:fld>
            <a:endParaRPr lang="cs-CZ"/>
          </a:p>
        </p:txBody>
      </p:sp>
    </p:spTree>
    <p:extLst>
      <p:ext uri="{BB962C8B-B14F-4D97-AF65-F5344CB8AC3E}">
        <p14:creationId xmlns:p14="http://schemas.microsoft.com/office/powerpoint/2010/main" val="269281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F916629-184A-452E-A7C6-8ECCE05229BB}" type="datetimeFigureOut">
              <a:rPr lang="cs-CZ" smtClean="0"/>
              <a:t>20.10.2022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7694BD-6841-4FC6-851E-1829EDC9BA69}" type="slidenum">
              <a:rPr lang="cs-CZ" smtClean="0"/>
              <a:t>‹#›</a:t>
            </a:fld>
            <a:endParaRPr lang="cs-CZ"/>
          </a:p>
        </p:txBody>
      </p:sp>
    </p:spTree>
    <p:extLst>
      <p:ext uri="{BB962C8B-B14F-4D97-AF65-F5344CB8AC3E}">
        <p14:creationId xmlns:p14="http://schemas.microsoft.com/office/powerpoint/2010/main" val="375262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916629-184A-452E-A7C6-8ECCE05229BB}" type="datetimeFigureOut">
              <a:rPr lang="cs-CZ" smtClean="0"/>
              <a:t>20.10.2022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7694BD-6841-4FC6-851E-1829EDC9BA69}" type="slidenum">
              <a:rPr lang="cs-CZ" smtClean="0"/>
              <a:t>‹#›</a:t>
            </a:fld>
            <a:endParaRPr lang="cs-CZ"/>
          </a:p>
        </p:txBody>
      </p:sp>
    </p:spTree>
    <p:extLst>
      <p:ext uri="{BB962C8B-B14F-4D97-AF65-F5344CB8AC3E}">
        <p14:creationId xmlns:p14="http://schemas.microsoft.com/office/powerpoint/2010/main" val="551708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Demokratizace vztahů</a:t>
            </a:r>
            <a:endParaRPr lang="cs-CZ" b="1"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535344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Konflikty na interpersonální rovině</a:t>
            </a:r>
            <a:endParaRPr lang="cs-CZ" dirty="0"/>
          </a:p>
        </p:txBody>
      </p:sp>
      <p:sp>
        <p:nvSpPr>
          <p:cNvPr id="3" name="Zástupný symbol pro obsah 2"/>
          <p:cNvSpPr>
            <a:spLocks noGrp="1"/>
          </p:cNvSpPr>
          <p:nvPr>
            <p:ph idx="1"/>
          </p:nvPr>
        </p:nvSpPr>
        <p:spPr/>
        <p:txBody>
          <a:bodyPr>
            <a:normAutofit/>
          </a:bodyPr>
          <a:lstStyle/>
          <a:p>
            <a:r>
              <a:rPr lang="cs-CZ" dirty="0" smtClean="0"/>
              <a:t>nové kulturní scénáře &gt; odmítání tradičních genderových rolí </a:t>
            </a:r>
          </a:p>
          <a:p>
            <a:pPr marL="514350" indent="-514350">
              <a:buFont typeface="+mj-lt"/>
              <a:buAutoNum type="arabicParenR"/>
            </a:pPr>
            <a:endParaRPr lang="cs-CZ" dirty="0" smtClean="0"/>
          </a:p>
          <a:p>
            <a:pPr marL="514350" indent="-514350">
              <a:buFont typeface="+mj-lt"/>
              <a:buAutoNum type="arabicParenR"/>
            </a:pPr>
            <a:r>
              <a:rPr lang="cs-CZ" dirty="0" smtClean="0"/>
              <a:t>rozpory mezi nositeli nových a tradičních scénářů </a:t>
            </a:r>
          </a:p>
          <a:p>
            <a:pPr marL="514350" indent="-514350">
              <a:buFont typeface="+mj-lt"/>
              <a:buAutoNum type="arabicParenR"/>
            </a:pPr>
            <a:r>
              <a:rPr lang="cs-CZ" dirty="0" smtClean="0"/>
              <a:t>nové scénáře – neinstitucionalizované </a:t>
            </a:r>
          </a:p>
          <a:p>
            <a:pPr lvl="1">
              <a:buFont typeface="Wingdings" pitchFamily="2" charset="2"/>
              <a:buChar char="Ø"/>
            </a:pPr>
            <a:r>
              <a:rPr lang="cs-CZ" sz="3200" dirty="0"/>
              <a:t> konflikty i mezi nositeli stejných scénářů</a:t>
            </a:r>
          </a:p>
          <a:p>
            <a:pPr lvl="2">
              <a:buFont typeface="Wingdings" pitchFamily="2" charset="2"/>
              <a:buChar char="Ø"/>
            </a:pPr>
            <a:r>
              <a:rPr lang="cs-CZ" sz="2800" dirty="0" smtClean="0"/>
              <a:t>nové scénáře nejsou dostatečně institucionalizované</a:t>
            </a:r>
            <a:endParaRPr lang="cs-CZ" sz="2800" dirty="0"/>
          </a:p>
          <a:p>
            <a:pPr>
              <a:buFont typeface="Wingdings" pitchFamily="2" charset="2"/>
              <a:buChar char="Ø"/>
            </a:pPr>
            <a:endParaRPr lang="cs-CZ" dirty="0" smtClean="0"/>
          </a:p>
          <a:p>
            <a:pPr>
              <a:buFont typeface="Wingdings" pitchFamily="2" charset="2"/>
              <a:buChar char="Ø"/>
            </a:pPr>
            <a:endParaRPr lang="cs-CZ" dirty="0"/>
          </a:p>
        </p:txBody>
      </p:sp>
    </p:spTree>
    <p:extLst>
      <p:ext uri="{BB962C8B-B14F-4D97-AF65-F5344CB8AC3E}">
        <p14:creationId xmlns:p14="http://schemas.microsoft.com/office/powerpoint/2010/main" val="579808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Výzkumy Evy </a:t>
            </a:r>
            <a:r>
              <a:rPr lang="cs-CZ" dirty="0" err="1" smtClean="0"/>
              <a:t>Illouz</a:t>
            </a:r>
            <a:endParaRPr lang="cs-CZ" dirty="0"/>
          </a:p>
        </p:txBody>
      </p:sp>
      <p:sp>
        <p:nvSpPr>
          <p:cNvPr id="3" name="Zástupný symbol pro obsah 2"/>
          <p:cNvSpPr>
            <a:spLocks noGrp="1"/>
          </p:cNvSpPr>
          <p:nvPr>
            <p:ph idx="1"/>
          </p:nvPr>
        </p:nvSpPr>
        <p:spPr/>
        <p:txBody>
          <a:bodyPr>
            <a:normAutofit/>
          </a:bodyPr>
          <a:lstStyle/>
          <a:p>
            <a:pPr marL="514350" indent="-514350">
              <a:buFont typeface="+mj-lt"/>
              <a:buAutoNum type="alphaLcParenR"/>
            </a:pPr>
            <a:r>
              <a:rPr lang="cs-CZ" dirty="0" smtClean="0"/>
              <a:t>muži - obava z heterosexuálních interakcí </a:t>
            </a:r>
          </a:p>
          <a:p>
            <a:pPr lvl="1">
              <a:buFont typeface="Wingdings"/>
              <a:buChar char="Ø"/>
            </a:pPr>
            <a:r>
              <a:rPr lang="cs-CZ" dirty="0" smtClean="0"/>
              <a:t>nevědí, jak budou ženy reagovat na jejich návrhy </a:t>
            </a:r>
          </a:p>
          <a:p>
            <a:pPr marL="514350" indent="-514350">
              <a:buFont typeface="+mj-lt"/>
              <a:buAutoNum type="alphaLcParenR" startAt="2"/>
            </a:pPr>
            <a:endParaRPr lang="cs-CZ" dirty="0" smtClean="0"/>
          </a:p>
          <a:p>
            <a:pPr marL="514350" indent="-514350">
              <a:buFont typeface="+mj-lt"/>
              <a:buAutoNum type="alphaLcParenR" startAt="2"/>
            </a:pPr>
            <a:r>
              <a:rPr lang="cs-CZ" dirty="0" smtClean="0"/>
              <a:t>ženy - socializací daná potřeba po galantním a aktivním muži </a:t>
            </a:r>
          </a:p>
          <a:p>
            <a:pPr lvl="1">
              <a:buNone/>
            </a:pPr>
            <a:r>
              <a:rPr lang="cs-CZ" dirty="0" smtClean="0"/>
              <a:t>vs.</a:t>
            </a:r>
          </a:p>
          <a:p>
            <a:pPr>
              <a:buNone/>
            </a:pPr>
            <a:r>
              <a:rPr lang="cs-CZ" dirty="0" smtClean="0"/>
              <a:t>	přesvědčení, že emancipovaná žena musí být sama iniciativní </a:t>
            </a:r>
          </a:p>
          <a:p>
            <a:pPr lvl="1">
              <a:buFont typeface="Wingdings" pitchFamily="2" charset="2"/>
              <a:buChar char="Ø"/>
            </a:pPr>
            <a:r>
              <a:rPr lang="cs-CZ" dirty="0" smtClean="0"/>
              <a:t>přenechá-li aktivitu muži, bude tím omezena její svoboda volby</a:t>
            </a:r>
          </a:p>
          <a:p>
            <a:endParaRPr lang="cs-CZ" dirty="0"/>
          </a:p>
        </p:txBody>
      </p:sp>
    </p:spTree>
    <p:extLst>
      <p:ext uri="{BB962C8B-B14F-4D97-AF65-F5344CB8AC3E}">
        <p14:creationId xmlns:p14="http://schemas.microsoft.com/office/powerpoint/2010/main" val="3094665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dirty="0" smtClean="0"/>
              <a:t>muž (40): „Všichni moji kamarádi jsou z dnešních žen zmatení. Nevědí, jestli mají být agresivní nebo jemní, jestli mají být maskulinní </a:t>
            </a:r>
            <a:r>
              <a:rPr lang="cs-CZ" dirty="0" err="1" smtClean="0"/>
              <a:t>machové</a:t>
            </a:r>
            <a:r>
              <a:rPr lang="cs-CZ" dirty="0" smtClean="0"/>
              <a:t> nebo se snažit být citliví. Ženy nám ani nenaznačí, co od nás očekávají. Myslím, že můžu říct, že všichni muži, které znám, se žen obávají, protože nevědí, podle jakých pravidel se chovat.“ </a:t>
            </a:r>
          </a:p>
          <a:p>
            <a:pPr>
              <a:buFont typeface="Wingdings"/>
              <a:buChar char="Ø"/>
            </a:pPr>
            <a:endParaRPr lang="cs-CZ" dirty="0" smtClean="0"/>
          </a:p>
          <a:p>
            <a:endParaRPr lang="cs-CZ" dirty="0"/>
          </a:p>
        </p:txBody>
      </p:sp>
    </p:spTree>
    <p:extLst>
      <p:ext uri="{BB962C8B-B14F-4D97-AF65-F5344CB8AC3E}">
        <p14:creationId xmlns:p14="http://schemas.microsoft.com/office/powerpoint/2010/main" val="706984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274042"/>
          </a:xfrm>
        </p:spPr>
        <p:txBody>
          <a:bodyPr>
            <a:normAutofit fontScale="90000"/>
          </a:bodyPr>
          <a:lstStyle/>
          <a:p>
            <a:endParaRPr lang="cs-CZ" dirty="0"/>
          </a:p>
        </p:txBody>
      </p:sp>
      <p:sp>
        <p:nvSpPr>
          <p:cNvPr id="3" name="Zástupný symbol pro obsah 2"/>
          <p:cNvSpPr>
            <a:spLocks noGrp="1"/>
          </p:cNvSpPr>
          <p:nvPr>
            <p:ph idx="1"/>
          </p:nvPr>
        </p:nvSpPr>
        <p:spPr>
          <a:xfrm>
            <a:off x="905163" y="855184"/>
            <a:ext cx="10510981" cy="5616624"/>
          </a:xfrm>
        </p:spPr>
        <p:txBody>
          <a:bodyPr>
            <a:normAutofit lnSpcReduction="10000"/>
          </a:bodyPr>
          <a:lstStyle/>
          <a:p>
            <a:r>
              <a:rPr lang="cs-CZ" dirty="0" smtClean="0"/>
              <a:t>žena z Evropy (37) – schůzky s izraelským mužem popisuje jako „zvláštní“ zkušenost </a:t>
            </a:r>
          </a:p>
          <a:p>
            <a:pPr lvl="1"/>
            <a:r>
              <a:rPr lang="cs-CZ" dirty="0" smtClean="0"/>
              <a:t>muž se jí dvořil velmi tradičním způsobem </a:t>
            </a:r>
          </a:p>
          <a:p>
            <a:pPr>
              <a:buFont typeface="Wingdings" pitchFamily="2" charset="2"/>
              <a:buChar char="Ø"/>
            </a:pPr>
            <a:r>
              <a:rPr lang="cs-CZ" dirty="0" smtClean="0"/>
              <a:t>těšilo jí, že před ní poklekl, aby jí vyznal lásku</a:t>
            </a:r>
          </a:p>
          <a:p>
            <a:pPr>
              <a:buFont typeface="Wingdings" pitchFamily="2" charset="2"/>
              <a:buChar char="Ø"/>
            </a:pPr>
            <a:r>
              <a:rPr lang="cs-CZ" dirty="0" smtClean="0"/>
              <a:t>zároveň měla pocit, že by si to neměla užívat </a:t>
            </a:r>
          </a:p>
          <a:p>
            <a:pPr lvl="1">
              <a:buFont typeface="Wingdings" pitchFamily="2" charset="2"/>
              <a:buChar char="Ø"/>
            </a:pPr>
            <a:r>
              <a:rPr lang="cs-CZ" dirty="0" smtClean="0"/>
              <a:t> toto jednání odporovalo jejímu ideovému pohledu na svět </a:t>
            </a:r>
          </a:p>
          <a:p>
            <a:pPr>
              <a:buFont typeface="Wingdings"/>
              <a:buChar char="Ø"/>
            </a:pPr>
            <a:r>
              <a:rPr lang="cs-CZ" dirty="0" smtClean="0"/>
              <a:t>nevěděla, co po muži má chtít &gt; když jí </a:t>
            </a:r>
            <a:r>
              <a:rPr lang="cs-CZ" u="sng" dirty="0" smtClean="0"/>
              <a:t>ne</a:t>
            </a:r>
            <a:r>
              <a:rPr lang="cs-CZ" dirty="0" smtClean="0"/>
              <a:t>přinesl květiny, ptala se ho, proč to </a:t>
            </a:r>
            <a:r>
              <a:rPr lang="cs-CZ" u="sng" dirty="0" smtClean="0"/>
              <a:t>ne</a:t>
            </a:r>
            <a:r>
              <a:rPr lang="cs-CZ" dirty="0" smtClean="0"/>
              <a:t>udělal – přitom byla přesvědčena, že emancipovaná žena od muže </a:t>
            </a:r>
            <a:r>
              <a:rPr lang="cs-CZ" dirty="0"/>
              <a:t>potřebuje něco jiného </a:t>
            </a:r>
            <a:r>
              <a:rPr lang="cs-CZ" dirty="0" smtClean="0"/>
              <a:t>než květiny</a:t>
            </a:r>
          </a:p>
          <a:p>
            <a:pPr>
              <a:buFont typeface="Wingdings" pitchFamily="2" charset="2"/>
              <a:buChar char="Ø"/>
            </a:pPr>
            <a:r>
              <a:rPr lang="cs-CZ" dirty="0" smtClean="0"/>
              <a:t>„Jako bych v sobě měla dvě já, tradiční ženské já a moderní ženské já…“ </a:t>
            </a:r>
          </a:p>
          <a:p>
            <a:endParaRPr lang="cs-CZ" dirty="0"/>
          </a:p>
        </p:txBody>
      </p:sp>
    </p:spTree>
    <p:extLst>
      <p:ext uri="{BB962C8B-B14F-4D97-AF65-F5344CB8AC3E}">
        <p14:creationId xmlns:p14="http://schemas.microsoft.com/office/powerpoint/2010/main" val="1136243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Důsledek rozpadu tradičních scénářů</a:t>
            </a:r>
            <a:endParaRPr lang="cs-CZ" dirty="0"/>
          </a:p>
        </p:txBody>
      </p:sp>
      <p:sp>
        <p:nvSpPr>
          <p:cNvPr id="3" name="Zástupný symbol pro obsah 2"/>
          <p:cNvSpPr>
            <a:spLocks noGrp="1"/>
          </p:cNvSpPr>
          <p:nvPr>
            <p:ph idx="1"/>
          </p:nvPr>
        </p:nvSpPr>
        <p:spPr>
          <a:xfrm>
            <a:off x="979055" y="1484784"/>
            <a:ext cx="10160000" cy="5112568"/>
          </a:xfrm>
        </p:spPr>
        <p:txBody>
          <a:bodyPr>
            <a:normAutofit/>
          </a:bodyPr>
          <a:lstStyle/>
          <a:p>
            <a:pPr>
              <a:buFont typeface="Wingdings" pitchFamily="2" charset="2"/>
              <a:buChar char="Ø"/>
            </a:pPr>
            <a:r>
              <a:rPr lang="cs-CZ" dirty="0" smtClean="0"/>
              <a:t>aktéři si nemusí být jistí </a:t>
            </a:r>
            <a:r>
              <a:rPr lang="cs-CZ" dirty="0" smtClean="0"/>
              <a:t>tím</a:t>
            </a:r>
            <a:endParaRPr lang="cs-CZ" dirty="0" smtClean="0"/>
          </a:p>
          <a:p>
            <a:r>
              <a:rPr lang="cs-CZ" dirty="0" smtClean="0"/>
              <a:t>kde leží hranice mezi galantností a paternalismem </a:t>
            </a:r>
          </a:p>
          <a:p>
            <a:r>
              <a:rPr lang="cs-CZ" dirty="0" smtClean="0"/>
              <a:t>kdy jde o romantické dobývání a kdy o nátlak</a:t>
            </a:r>
          </a:p>
          <a:p>
            <a:r>
              <a:rPr lang="cs-CZ" dirty="0" smtClean="0"/>
              <a:t>kdy se muž ženě dvoří a kdy ji obtěžuje</a:t>
            </a:r>
          </a:p>
          <a:p>
            <a:r>
              <a:rPr lang="cs-CZ" dirty="0" smtClean="0"/>
              <a:t>kdy je muž senzitivní k ženiným potřebám a kdy je jen pasivní</a:t>
            </a:r>
          </a:p>
        </p:txBody>
      </p:sp>
    </p:spTree>
    <p:extLst>
      <p:ext uri="{BB962C8B-B14F-4D97-AF65-F5344CB8AC3E}">
        <p14:creationId xmlns:p14="http://schemas.microsoft.com/office/powerpoint/2010/main" val="2278700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794327" y="1052736"/>
            <a:ext cx="10732655" cy="5256584"/>
          </a:xfrm>
        </p:spPr>
        <p:txBody>
          <a:bodyPr/>
          <a:lstStyle/>
          <a:p>
            <a:pPr>
              <a:buFont typeface="Wingdings" pitchFamily="2" charset="2"/>
              <a:buChar char="Ø"/>
            </a:pPr>
            <a:r>
              <a:rPr lang="cs-CZ" dirty="0" err="1" smtClean="0"/>
              <a:t>Illouz</a:t>
            </a:r>
            <a:r>
              <a:rPr lang="cs-CZ" dirty="0" smtClean="0"/>
              <a:t>: </a:t>
            </a:r>
            <a:r>
              <a:rPr lang="cs-CZ" dirty="0" smtClean="0"/>
              <a:t>„nejistota </a:t>
            </a:r>
            <a:r>
              <a:rPr lang="cs-CZ" dirty="0" smtClean="0"/>
              <a:t>ohledně pravidel interakce“ </a:t>
            </a:r>
          </a:p>
          <a:p>
            <a:pPr>
              <a:buFont typeface="Wingdings" pitchFamily="2" charset="2"/>
              <a:buChar char="Ø"/>
            </a:pPr>
            <a:r>
              <a:rPr lang="cs-CZ" dirty="0" smtClean="0"/>
              <a:t>pluralita scénářů může spontaneitu chování jak posilovat, tak ji narušovat</a:t>
            </a:r>
          </a:p>
          <a:p>
            <a:pPr marL="0" indent="0">
              <a:buNone/>
            </a:pPr>
            <a:r>
              <a:rPr lang="cs-CZ" b="1" dirty="0" smtClean="0"/>
              <a:t>Jak to? </a:t>
            </a:r>
          </a:p>
          <a:p>
            <a:pPr>
              <a:buFont typeface="Wingdings" pitchFamily="2" charset="2"/>
              <a:buChar char="Ø"/>
            </a:pPr>
            <a:r>
              <a:rPr lang="cs-CZ" dirty="0" smtClean="0"/>
              <a:t>posílení &gt; již se nemusím řídit starými pravidly</a:t>
            </a:r>
          </a:p>
          <a:p>
            <a:pPr>
              <a:buFont typeface="Wingdings" pitchFamily="2" charset="2"/>
              <a:buChar char="Ø"/>
            </a:pPr>
            <a:r>
              <a:rPr lang="cs-CZ" dirty="0" smtClean="0"/>
              <a:t>oslabení &gt; nevím, jak se mám chovat &gt; anomický stav</a:t>
            </a:r>
          </a:p>
          <a:p>
            <a:endParaRPr lang="cs-CZ" dirty="0"/>
          </a:p>
        </p:txBody>
      </p:sp>
    </p:spTree>
    <p:extLst>
      <p:ext uri="{BB962C8B-B14F-4D97-AF65-F5344CB8AC3E}">
        <p14:creationId xmlns:p14="http://schemas.microsoft.com/office/powerpoint/2010/main" val="1369677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Google Shape;305;p4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cs-CZ" u="sng" dirty="0" smtClean="0"/>
              <a:t>Atraktivita </a:t>
            </a:r>
            <a:r>
              <a:rPr lang="cs-CZ" u="sng" dirty="0"/>
              <a:t>nových scénářů</a:t>
            </a:r>
            <a:endParaRPr u="sng" dirty="0"/>
          </a:p>
        </p:txBody>
      </p:sp>
      <p:sp>
        <p:nvSpPr>
          <p:cNvPr id="306" name="Google Shape;306;p4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3200"/>
              <a:buChar char="•"/>
            </a:pPr>
            <a:r>
              <a:rPr lang="cs-CZ"/>
              <a:t>ženy i muži mají o nové scénáře zájem</a:t>
            </a:r>
            <a:endParaRPr/>
          </a:p>
          <a:p>
            <a:pPr marL="228600" lvl="0" indent="-228600" algn="l" rtl="0">
              <a:lnSpc>
                <a:spcPct val="90000"/>
              </a:lnSpc>
              <a:spcBef>
                <a:spcPts val="1000"/>
              </a:spcBef>
              <a:spcAft>
                <a:spcPts val="0"/>
              </a:spcAft>
              <a:buClr>
                <a:schemeClr val="dk1"/>
              </a:buClr>
              <a:buSzPts val="3200"/>
              <a:buFont typeface="Noto Sans Symbols"/>
              <a:buChar char="⮚"/>
            </a:pPr>
            <a:r>
              <a:rPr lang="cs-CZ"/>
              <a:t>ovšem nemusí je být schopni promítnout do vzájemných interpersonálních scénářů</a:t>
            </a:r>
            <a:endParaRPr/>
          </a:p>
          <a:p>
            <a:pPr marL="0" lvl="0" indent="0" algn="l" rtl="0">
              <a:lnSpc>
                <a:spcPct val="90000"/>
              </a:lnSpc>
              <a:spcBef>
                <a:spcPts val="1000"/>
              </a:spcBef>
              <a:spcAft>
                <a:spcPts val="0"/>
              </a:spcAft>
              <a:buClr>
                <a:schemeClr val="dk1"/>
              </a:buClr>
              <a:buSzPts val="3200"/>
              <a:buNone/>
            </a:pPr>
            <a:r>
              <a:rPr lang="cs-CZ" b="1"/>
              <a:t>Proč?</a:t>
            </a:r>
            <a:endParaRPr/>
          </a:p>
          <a:p>
            <a:pPr marL="228600" lvl="0" indent="-25400" algn="l" rtl="0">
              <a:lnSpc>
                <a:spcPct val="90000"/>
              </a:lnSpc>
              <a:spcBef>
                <a:spcPts val="1000"/>
              </a:spcBef>
              <a:spcAft>
                <a:spcPts val="0"/>
              </a:spcAft>
              <a:buClr>
                <a:schemeClr val="dk1"/>
              </a:buClr>
              <a:buSzPts val="3200"/>
              <a:buNone/>
            </a:pPr>
            <a:endParaRPr/>
          </a:p>
        </p:txBody>
      </p:sp>
    </p:spTree>
    <p:extLst>
      <p:ext uri="{BB962C8B-B14F-4D97-AF65-F5344CB8AC3E}">
        <p14:creationId xmlns:p14="http://schemas.microsoft.com/office/powerpoint/2010/main" val="3722809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4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sp>
        <p:nvSpPr>
          <p:cNvPr id="312" name="Google Shape;312;p4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lvl="0" algn="l" rtl="0">
              <a:lnSpc>
                <a:spcPct val="90000"/>
              </a:lnSpc>
              <a:spcBef>
                <a:spcPts val="0"/>
              </a:spcBef>
              <a:spcAft>
                <a:spcPts val="0"/>
              </a:spcAft>
              <a:buClr>
                <a:schemeClr val="dk1"/>
              </a:buClr>
              <a:buSzPts val="3200"/>
              <a:buFont typeface="Wingdings" panose="05000000000000000000" pitchFamily="2" charset="2"/>
              <a:buChar char="§"/>
            </a:pPr>
            <a:r>
              <a:rPr lang="cs-CZ" dirty="0"/>
              <a:t>neschopnost otevřeně o sexualitě komunikovat</a:t>
            </a:r>
            <a:endParaRPr dirty="0"/>
          </a:p>
          <a:p>
            <a:pPr lvl="0" algn="l" rtl="0">
              <a:lnSpc>
                <a:spcPct val="90000"/>
              </a:lnSpc>
              <a:spcBef>
                <a:spcPts val="1000"/>
              </a:spcBef>
              <a:spcAft>
                <a:spcPts val="0"/>
              </a:spcAft>
              <a:buClr>
                <a:schemeClr val="dk1"/>
              </a:buClr>
              <a:buSzPts val="3200"/>
              <a:buFont typeface="Wingdings" panose="05000000000000000000" pitchFamily="2" charset="2"/>
              <a:buChar char="§"/>
            </a:pPr>
            <a:r>
              <a:rPr lang="cs-CZ" dirty="0"/>
              <a:t>kvůli novým scénářům se ocitají v situacích, kdy nevědí, jak hrát své role</a:t>
            </a:r>
            <a:endParaRPr dirty="0"/>
          </a:p>
          <a:p>
            <a:pPr lvl="0" algn="l" rtl="0">
              <a:lnSpc>
                <a:spcPct val="90000"/>
              </a:lnSpc>
              <a:spcBef>
                <a:spcPts val="1000"/>
              </a:spcBef>
              <a:spcAft>
                <a:spcPts val="0"/>
              </a:spcAft>
              <a:buClr>
                <a:schemeClr val="dk1"/>
              </a:buClr>
              <a:buSzPts val="3200"/>
              <a:buFont typeface="Wingdings" panose="05000000000000000000" pitchFamily="2" charset="2"/>
              <a:buChar char="§"/>
            </a:pPr>
            <a:r>
              <a:rPr lang="cs-CZ" dirty="0"/>
              <a:t>problémy spojené s demokratizací vztahů </a:t>
            </a:r>
            <a:endParaRPr dirty="0"/>
          </a:p>
          <a:p>
            <a:pPr lvl="0" algn="l" rtl="0">
              <a:lnSpc>
                <a:spcPct val="90000"/>
              </a:lnSpc>
              <a:spcBef>
                <a:spcPts val="1000"/>
              </a:spcBef>
              <a:spcAft>
                <a:spcPts val="0"/>
              </a:spcAft>
              <a:buClr>
                <a:schemeClr val="dk1"/>
              </a:buClr>
              <a:buSzPts val="3200"/>
              <a:buFont typeface="Wingdings" panose="05000000000000000000" pitchFamily="2" charset="2"/>
              <a:buChar char="§"/>
            </a:pPr>
            <a:r>
              <a:rPr lang="cs-CZ" dirty="0"/>
              <a:t>peripetie sexuální revoluce</a:t>
            </a:r>
            <a:endParaRPr dirty="0"/>
          </a:p>
          <a:p>
            <a:pPr marL="228600" lvl="0" indent="-25400" algn="l" rtl="0">
              <a:lnSpc>
                <a:spcPct val="90000"/>
              </a:lnSpc>
              <a:spcBef>
                <a:spcPts val="1000"/>
              </a:spcBef>
              <a:spcAft>
                <a:spcPts val="0"/>
              </a:spcAft>
              <a:buClr>
                <a:schemeClr val="dk1"/>
              </a:buClr>
              <a:buSzPts val="3200"/>
              <a:buNone/>
            </a:pPr>
            <a:endParaRPr dirty="0"/>
          </a:p>
        </p:txBody>
      </p:sp>
    </p:spTree>
    <p:extLst>
      <p:ext uri="{BB962C8B-B14F-4D97-AF65-F5344CB8AC3E}">
        <p14:creationId xmlns:p14="http://schemas.microsoft.com/office/powerpoint/2010/main" val="3791875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p4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cs-CZ"/>
              <a:t>Síla hegemonní maskulinity </a:t>
            </a:r>
            <a:endParaRPr/>
          </a:p>
        </p:txBody>
      </p:sp>
      <p:sp>
        <p:nvSpPr>
          <p:cNvPr id="318" name="Google Shape;318;p4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3200"/>
              <a:buChar char="•"/>
            </a:pPr>
            <a:r>
              <a:rPr lang="cs-CZ" dirty="0"/>
              <a:t>mizí spíše ideově než fakticky</a:t>
            </a:r>
            <a:endParaRPr dirty="0"/>
          </a:p>
          <a:p>
            <a:pPr lvl="0">
              <a:buClr>
                <a:schemeClr val="dk1"/>
              </a:buClr>
              <a:buSzPts val="3200"/>
            </a:pPr>
            <a:r>
              <a:rPr lang="cs-CZ" dirty="0"/>
              <a:t>pro mnohé </a:t>
            </a:r>
            <a:r>
              <a:rPr lang="cs-CZ" dirty="0" smtClean="0"/>
              <a:t>je stále ideálem </a:t>
            </a:r>
            <a:r>
              <a:rPr lang="cs-CZ" dirty="0" smtClean="0"/>
              <a:t>dominantní</a:t>
            </a:r>
            <a:r>
              <a:rPr lang="cs-CZ" dirty="0"/>
              <a:t> </a:t>
            </a:r>
            <a:r>
              <a:rPr lang="cs-CZ" dirty="0" smtClean="0"/>
              <a:t>a</a:t>
            </a:r>
            <a:r>
              <a:rPr lang="cs-CZ" dirty="0" smtClean="0"/>
              <a:t> </a:t>
            </a:r>
            <a:r>
              <a:rPr lang="cs-CZ" dirty="0"/>
              <a:t>agresivní </a:t>
            </a:r>
            <a:r>
              <a:rPr lang="cs-CZ" dirty="0" smtClean="0"/>
              <a:t>muž</a:t>
            </a:r>
            <a:endParaRPr dirty="0"/>
          </a:p>
          <a:p>
            <a:pPr marL="228600" lvl="0" indent="-228600" algn="l" rtl="0">
              <a:lnSpc>
                <a:spcPct val="90000"/>
              </a:lnSpc>
              <a:spcBef>
                <a:spcPts val="1000"/>
              </a:spcBef>
              <a:spcAft>
                <a:spcPts val="0"/>
              </a:spcAft>
              <a:buClr>
                <a:schemeClr val="dk1"/>
              </a:buClr>
              <a:buSzPts val="3200"/>
              <a:buFont typeface="Noto Sans Symbols"/>
              <a:buChar char="⮚"/>
            </a:pPr>
            <a:r>
              <a:rPr lang="cs-CZ" dirty="0"/>
              <a:t>resp. </a:t>
            </a:r>
            <a:r>
              <a:rPr lang="cs-CZ" dirty="0" smtClean="0"/>
              <a:t>taková jsou na mnohé </a:t>
            </a:r>
            <a:r>
              <a:rPr lang="cs-CZ" dirty="0" err="1" smtClean="0"/>
              <a:t>dospívajícímuže</a:t>
            </a:r>
            <a:r>
              <a:rPr lang="cs-CZ" dirty="0" smtClean="0"/>
              <a:t> </a:t>
            </a:r>
            <a:r>
              <a:rPr lang="cs-CZ" dirty="0" smtClean="0"/>
              <a:t>kladená sociální očekávání</a:t>
            </a:r>
            <a:endParaRPr dirty="0"/>
          </a:p>
        </p:txBody>
      </p:sp>
    </p:spTree>
    <p:extLst>
      <p:ext uri="{BB962C8B-B14F-4D97-AF65-F5344CB8AC3E}">
        <p14:creationId xmlns:p14="http://schemas.microsoft.com/office/powerpoint/2010/main" val="2992386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571500" lvl="0" indent="-571500" algn="l" rtl="0">
              <a:lnSpc>
                <a:spcPct val="90000"/>
              </a:lnSpc>
              <a:spcBef>
                <a:spcPts val="0"/>
              </a:spcBef>
              <a:spcAft>
                <a:spcPts val="0"/>
              </a:spcAft>
              <a:buClr>
                <a:schemeClr val="dk1"/>
              </a:buClr>
              <a:buSzPts val="4400"/>
              <a:buFont typeface="Noto Sans Symbols"/>
              <a:buChar char="⮚"/>
            </a:pPr>
            <a:r>
              <a:rPr lang="cs-CZ"/>
              <a:t>Stále přežívají staré scénáře</a:t>
            </a:r>
            <a:endParaRPr/>
          </a:p>
        </p:txBody>
      </p:sp>
      <p:sp>
        <p:nvSpPr>
          <p:cNvPr id="324" name="Google Shape;324;p4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3200"/>
              <a:buChar char="•"/>
            </a:pPr>
            <a:r>
              <a:rPr lang="cs-CZ" dirty="0"/>
              <a:t>viz již zmíněný citát:</a:t>
            </a:r>
            <a:endParaRPr dirty="0"/>
          </a:p>
          <a:p>
            <a:pPr marL="0" lvl="0" indent="0" algn="l" rtl="0">
              <a:lnSpc>
                <a:spcPct val="90000"/>
              </a:lnSpc>
              <a:spcBef>
                <a:spcPts val="0"/>
              </a:spcBef>
              <a:spcAft>
                <a:spcPts val="0"/>
              </a:spcAft>
              <a:buClr>
                <a:schemeClr val="dk1"/>
              </a:buClr>
              <a:buSzPts val="3200"/>
              <a:buNone/>
            </a:pPr>
            <a:r>
              <a:rPr lang="cs-CZ" i="1" dirty="0"/>
              <a:t>„Na začátku dospívání je u chlapců v popředí biologická pudová složka sexuality, u dívek složka citová. Proto dívky mohou a mají být přirozenou brzdou předčasného sexuálního startu. Pro chlapce vzhledem k jejich sexuální tenzi to v tomto období znamená požadavek učit je sebekázni a sebeovládání – požadavek, který je oprávněný i pro celý další život muže</a:t>
            </a:r>
            <a:r>
              <a:rPr lang="cs-CZ" i="1" dirty="0" smtClean="0"/>
              <a:t>.“</a:t>
            </a:r>
          </a:p>
          <a:p>
            <a:pPr marL="457200" lvl="1" indent="0">
              <a:spcBef>
                <a:spcPts val="0"/>
              </a:spcBef>
              <a:buClr>
                <a:schemeClr val="dk1"/>
              </a:buClr>
              <a:buSzPts val="3200"/>
              <a:buNone/>
            </a:pPr>
            <a:r>
              <a:rPr lang="cs-CZ" dirty="0" smtClean="0"/>
              <a:t>(</a:t>
            </a:r>
            <a:r>
              <a:rPr lang="cs-CZ" dirty="0"/>
              <a:t>Výchova ke zdraví, 2009, s. 150)  </a:t>
            </a:r>
            <a:r>
              <a:rPr lang="cs-CZ" sz="1200" dirty="0"/>
              <a:t> </a:t>
            </a:r>
            <a:endParaRPr dirty="0"/>
          </a:p>
          <a:p>
            <a:pPr marL="228600" lvl="0" indent="-25400" algn="l" rtl="0">
              <a:lnSpc>
                <a:spcPct val="90000"/>
              </a:lnSpc>
              <a:spcBef>
                <a:spcPts val="1000"/>
              </a:spcBef>
              <a:spcAft>
                <a:spcPts val="0"/>
              </a:spcAft>
              <a:buClr>
                <a:schemeClr val="dk1"/>
              </a:buClr>
              <a:buSzPts val="3200"/>
              <a:buNone/>
            </a:pPr>
            <a:endParaRPr dirty="0"/>
          </a:p>
        </p:txBody>
      </p:sp>
    </p:spTree>
    <p:extLst>
      <p:ext uri="{BB962C8B-B14F-4D97-AF65-F5344CB8AC3E}">
        <p14:creationId xmlns:p14="http://schemas.microsoft.com/office/powerpoint/2010/main" val="1178225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u="sng" dirty="0" smtClean="0"/>
              <a:t>Demokratizace sexuálních scénářů</a:t>
            </a:r>
            <a:endParaRPr lang="cs-CZ" dirty="0"/>
          </a:p>
        </p:txBody>
      </p:sp>
      <p:sp>
        <p:nvSpPr>
          <p:cNvPr id="3" name="Zástupný symbol pro obsah 2"/>
          <p:cNvSpPr>
            <a:spLocks noGrp="1"/>
          </p:cNvSpPr>
          <p:nvPr>
            <p:ph idx="1"/>
          </p:nvPr>
        </p:nvSpPr>
        <p:spPr>
          <a:xfrm>
            <a:off x="914399" y="1690688"/>
            <a:ext cx="10233891" cy="4978672"/>
          </a:xfrm>
        </p:spPr>
        <p:txBody>
          <a:bodyPr>
            <a:normAutofit/>
          </a:bodyPr>
          <a:lstStyle/>
          <a:p>
            <a:r>
              <a:rPr lang="cs-CZ" u="sng" dirty="0" err="1" smtClean="0"/>
              <a:t>Giddens</a:t>
            </a:r>
            <a:r>
              <a:rPr lang="cs-CZ" dirty="0" smtClean="0"/>
              <a:t> - „ryzí vztah“ </a:t>
            </a:r>
          </a:p>
          <a:p>
            <a:pPr lvl="1"/>
            <a:r>
              <a:rPr lang="cs-CZ" dirty="0" smtClean="0"/>
              <a:t>"</a:t>
            </a:r>
            <a:r>
              <a:rPr lang="cs-CZ" dirty="0" err="1" smtClean="0"/>
              <a:t>pure</a:t>
            </a:r>
            <a:r>
              <a:rPr lang="cs-CZ" dirty="0" smtClean="0"/>
              <a:t> </a:t>
            </a:r>
            <a:r>
              <a:rPr lang="cs-CZ" dirty="0" err="1" smtClean="0"/>
              <a:t>relationship</a:t>
            </a:r>
            <a:r>
              <a:rPr lang="cs-CZ" dirty="0" smtClean="0"/>
              <a:t>", překládáno též jako „čistý vztah“ </a:t>
            </a:r>
          </a:p>
          <a:p>
            <a:pPr>
              <a:buFont typeface="Wingdings" pitchFamily="2" charset="2"/>
              <a:buChar char="Ø"/>
            </a:pPr>
            <a:r>
              <a:rPr lang="cs-CZ" dirty="0" smtClean="0"/>
              <a:t>partnerství =&gt; demokratické principy</a:t>
            </a:r>
          </a:p>
          <a:p>
            <a:pPr>
              <a:buFont typeface="Wingdings" pitchFamily="2" charset="2"/>
              <a:buChar char="Ø"/>
            </a:pPr>
            <a:r>
              <a:rPr lang="cs-CZ" dirty="0" smtClean="0"/>
              <a:t>komunikace má přednost před tradičními </a:t>
            </a:r>
            <a:r>
              <a:rPr lang="cs-CZ" dirty="0" err="1" smtClean="0"/>
              <a:t>genderovými</a:t>
            </a:r>
            <a:r>
              <a:rPr lang="cs-CZ" dirty="0" smtClean="0"/>
              <a:t> očekáváními</a:t>
            </a:r>
          </a:p>
          <a:p>
            <a:pPr>
              <a:buFont typeface="Wingdings" pitchFamily="2" charset="2"/>
              <a:buChar char="Ø"/>
            </a:pPr>
            <a:r>
              <a:rPr lang="cs-CZ" dirty="0" smtClean="0"/>
              <a:t>komunikativní rozměr &gt; </a:t>
            </a:r>
            <a:r>
              <a:rPr lang="cs-CZ" u="sng" dirty="0" smtClean="0"/>
              <a:t>intimní scénář</a:t>
            </a:r>
          </a:p>
          <a:p>
            <a:pPr marL="0" indent="0">
              <a:buNone/>
            </a:pPr>
            <a:r>
              <a:rPr lang="cs-CZ" b="1" dirty="0" smtClean="0"/>
              <a:t>V čem je demokratický vztah (intimní scénář) křehčí než tradiční vztah (respektující scénář)?</a:t>
            </a:r>
          </a:p>
          <a:p>
            <a:endParaRPr lang="cs-CZ" dirty="0"/>
          </a:p>
        </p:txBody>
      </p:sp>
    </p:spTree>
    <p:extLst>
      <p:ext uri="{BB962C8B-B14F-4D97-AF65-F5344CB8AC3E}">
        <p14:creationId xmlns:p14="http://schemas.microsoft.com/office/powerpoint/2010/main" val="3613005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Tradiční vztah</a:t>
            </a:r>
            <a:endParaRPr lang="cs-CZ" dirty="0"/>
          </a:p>
        </p:txBody>
      </p:sp>
      <p:sp>
        <p:nvSpPr>
          <p:cNvPr id="3" name="Zástupný symbol pro obsah 2"/>
          <p:cNvSpPr>
            <a:spLocks noGrp="1"/>
          </p:cNvSpPr>
          <p:nvPr>
            <p:ph idx="1"/>
          </p:nvPr>
        </p:nvSpPr>
        <p:spPr/>
        <p:txBody>
          <a:bodyPr/>
          <a:lstStyle/>
          <a:p>
            <a:r>
              <a:rPr lang="cs-CZ" dirty="0" smtClean="0"/>
              <a:t>role partnerů jsou dopředu </a:t>
            </a:r>
            <a:r>
              <a:rPr lang="cs-CZ" dirty="0"/>
              <a:t>dány </a:t>
            </a:r>
            <a:endParaRPr lang="cs-CZ" dirty="0" smtClean="0"/>
          </a:p>
          <a:p>
            <a:pPr>
              <a:buFont typeface="Wingdings" pitchFamily="2" charset="2"/>
              <a:buChar char="Ø"/>
            </a:pPr>
            <a:r>
              <a:rPr lang="cs-CZ" dirty="0" smtClean="0"/>
              <a:t>snížena pravděpodobnost konfliktů a neporozumění</a:t>
            </a:r>
          </a:p>
          <a:p>
            <a:pPr>
              <a:buFont typeface="Wingdings" pitchFamily="2" charset="2"/>
              <a:buChar char="Ø"/>
            </a:pPr>
            <a:endParaRPr lang="cs-CZ" dirty="0" smtClean="0"/>
          </a:p>
          <a:p>
            <a:pPr>
              <a:buFont typeface="Wingdings" pitchFamily="2" charset="2"/>
              <a:buChar char="Ø"/>
            </a:pPr>
            <a:r>
              <a:rPr lang="cs-CZ" dirty="0" err="1" smtClean="0"/>
              <a:t>genderová</a:t>
            </a:r>
            <a:r>
              <a:rPr lang="cs-CZ" dirty="0" smtClean="0"/>
              <a:t> dělba práce existuje i v rámci sexuality </a:t>
            </a:r>
          </a:p>
          <a:p>
            <a:pPr>
              <a:buFont typeface="Wingdings" pitchFamily="2" charset="2"/>
              <a:buChar char="Ø"/>
            </a:pPr>
            <a:r>
              <a:rPr lang="cs-CZ" dirty="0" smtClean="0"/>
              <a:t>viz respektující scénář </a:t>
            </a:r>
          </a:p>
          <a:p>
            <a:pPr>
              <a:buFont typeface="Wingdings" pitchFamily="2" charset="2"/>
              <a:buChar char="Ø"/>
            </a:pPr>
            <a:endParaRPr lang="cs-CZ" dirty="0" smtClean="0"/>
          </a:p>
          <a:p>
            <a:endParaRPr lang="cs-CZ" dirty="0"/>
          </a:p>
        </p:txBody>
      </p:sp>
    </p:spTree>
    <p:extLst>
      <p:ext uri="{BB962C8B-B14F-4D97-AF65-F5344CB8AC3E}">
        <p14:creationId xmlns:p14="http://schemas.microsoft.com/office/powerpoint/2010/main" val="219152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Demokratický vztah</a:t>
            </a:r>
            <a:endParaRPr lang="cs-CZ" dirty="0"/>
          </a:p>
        </p:txBody>
      </p:sp>
      <p:sp>
        <p:nvSpPr>
          <p:cNvPr id="3" name="Zástupný symbol pro obsah 2"/>
          <p:cNvSpPr>
            <a:spLocks noGrp="1"/>
          </p:cNvSpPr>
          <p:nvPr>
            <p:ph idx="1"/>
          </p:nvPr>
        </p:nvSpPr>
        <p:spPr/>
        <p:txBody>
          <a:bodyPr/>
          <a:lstStyle/>
          <a:p>
            <a:r>
              <a:rPr lang="cs-CZ" dirty="0" smtClean="0"/>
              <a:t>konflikty </a:t>
            </a:r>
            <a:r>
              <a:rPr lang="cs-CZ" dirty="0"/>
              <a:t>na intrapsychické </a:t>
            </a:r>
            <a:r>
              <a:rPr lang="cs-CZ" dirty="0" smtClean="0"/>
              <a:t>i interpersonální rovině</a:t>
            </a:r>
          </a:p>
          <a:p>
            <a:pPr marL="0" indent="0">
              <a:buNone/>
            </a:pPr>
            <a:r>
              <a:rPr lang="cs-CZ" b="1" dirty="0" smtClean="0"/>
              <a:t>Z čeho plynou konflikty na intrapsychické rovině?</a:t>
            </a:r>
            <a:endParaRPr lang="cs-CZ" b="1" dirty="0"/>
          </a:p>
        </p:txBody>
      </p:sp>
    </p:spTree>
    <p:extLst>
      <p:ext uri="{BB962C8B-B14F-4D97-AF65-F5344CB8AC3E}">
        <p14:creationId xmlns:p14="http://schemas.microsoft.com/office/powerpoint/2010/main" val="3569016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Konflikty na intrapsychické rovině</a:t>
            </a:r>
            <a:endParaRPr lang="cs-CZ" dirty="0"/>
          </a:p>
        </p:txBody>
      </p:sp>
      <p:sp>
        <p:nvSpPr>
          <p:cNvPr id="3" name="Zástupný symbol pro obsah 2"/>
          <p:cNvSpPr>
            <a:spLocks noGrp="1"/>
          </p:cNvSpPr>
          <p:nvPr>
            <p:ph idx="1"/>
          </p:nvPr>
        </p:nvSpPr>
        <p:spPr>
          <a:xfrm>
            <a:off x="838199" y="1600200"/>
            <a:ext cx="10254673" cy="4925144"/>
          </a:xfrm>
        </p:spPr>
        <p:txBody>
          <a:bodyPr>
            <a:normAutofit/>
          </a:bodyPr>
          <a:lstStyle/>
          <a:p>
            <a:pPr>
              <a:buFont typeface="Wingdings" panose="05000000000000000000" pitchFamily="2" charset="2"/>
              <a:buChar char="ü"/>
            </a:pPr>
            <a:r>
              <a:rPr lang="cs-CZ" dirty="0" smtClean="0"/>
              <a:t>genderová socializace - tradiční kulturní scénáře &gt; genderová asymetrie</a:t>
            </a:r>
          </a:p>
          <a:p>
            <a:pPr marL="400050" lvl="1" indent="0">
              <a:buNone/>
            </a:pPr>
            <a:r>
              <a:rPr lang="cs-CZ" dirty="0" smtClean="0"/>
              <a:t>vs.	</a:t>
            </a:r>
          </a:p>
          <a:p>
            <a:pPr>
              <a:buFont typeface="Wingdings" panose="05000000000000000000" pitchFamily="2" charset="2"/>
              <a:buChar char="ü"/>
            </a:pPr>
            <a:r>
              <a:rPr lang="cs-CZ" dirty="0" smtClean="0"/>
              <a:t>nové kulturní scénáře &gt; genderová symetrie</a:t>
            </a:r>
          </a:p>
          <a:p>
            <a:pPr>
              <a:buFont typeface="Wingdings" pitchFamily="2" charset="2"/>
              <a:buChar char="Ø"/>
            </a:pPr>
            <a:endParaRPr lang="cs-CZ" dirty="0" smtClean="0"/>
          </a:p>
          <a:p>
            <a:pPr>
              <a:buFont typeface="Wingdings" pitchFamily="2" charset="2"/>
              <a:buChar char="Ø"/>
            </a:pPr>
            <a:r>
              <a:rPr lang="cs-CZ" dirty="0" smtClean="0"/>
              <a:t>jedinec je socializován v genderově asymetrickém světě, ale chce žít (resp. je mu řečeno, že má žít) v genderově symetrickém světě</a:t>
            </a:r>
          </a:p>
          <a:p>
            <a:pPr lvl="1">
              <a:buFont typeface="Wingdings" pitchFamily="2" charset="2"/>
              <a:buChar char="Ø"/>
            </a:pPr>
            <a:r>
              <a:rPr lang="cs-CZ" dirty="0" smtClean="0"/>
              <a:t>vnitřní rozpor mezi hodnotami </a:t>
            </a:r>
          </a:p>
          <a:p>
            <a:pPr>
              <a:buFont typeface="Wingdings" pitchFamily="2" charset="2"/>
              <a:buChar char="Ø"/>
            </a:pPr>
            <a:endParaRPr lang="cs-CZ" dirty="0" smtClean="0"/>
          </a:p>
          <a:p>
            <a:pPr>
              <a:buFont typeface="Wingdings"/>
              <a:buChar char="Ø"/>
            </a:pPr>
            <a:endParaRPr lang="cs-CZ" dirty="0" smtClean="0"/>
          </a:p>
          <a:p>
            <a:endParaRPr lang="cs-CZ" dirty="0"/>
          </a:p>
        </p:txBody>
      </p:sp>
    </p:spTree>
    <p:extLst>
      <p:ext uri="{BB962C8B-B14F-4D97-AF65-F5344CB8AC3E}">
        <p14:creationId xmlns:p14="http://schemas.microsoft.com/office/powerpoint/2010/main" val="75865600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407</Words>
  <Application>Microsoft Office PowerPoint</Application>
  <PresentationFormat>Širokoúhlá obrazovka</PresentationFormat>
  <Paragraphs>75</Paragraphs>
  <Slides>15</Slides>
  <Notes>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15</vt:i4>
      </vt:variant>
    </vt:vector>
  </HeadingPairs>
  <TitlesOfParts>
    <vt:vector size="21" baseType="lpstr">
      <vt:lpstr>Arial</vt:lpstr>
      <vt:lpstr>Calibri</vt:lpstr>
      <vt:lpstr>Calibri Light</vt:lpstr>
      <vt:lpstr>Noto Sans Symbols</vt:lpstr>
      <vt:lpstr>Wingdings</vt:lpstr>
      <vt:lpstr>Motiv Office</vt:lpstr>
      <vt:lpstr>Demokratizace vztahů</vt:lpstr>
      <vt:lpstr>Atraktivita nových scénářů</vt:lpstr>
      <vt:lpstr>Prezentace aplikace PowerPoint</vt:lpstr>
      <vt:lpstr>Síla hegemonní maskulinity </vt:lpstr>
      <vt:lpstr>Stále přežívají staré scénáře</vt:lpstr>
      <vt:lpstr>Demokratizace sexuálních scénářů</vt:lpstr>
      <vt:lpstr>Tradiční vztah</vt:lpstr>
      <vt:lpstr>Demokratický vztah</vt:lpstr>
      <vt:lpstr>Konflikty na intrapsychické rovině</vt:lpstr>
      <vt:lpstr>Konflikty na interpersonální rovině</vt:lpstr>
      <vt:lpstr>Výzkumy Evy Illouz</vt:lpstr>
      <vt:lpstr>Prezentace aplikace PowerPoint</vt:lpstr>
      <vt:lpstr>Prezentace aplikace PowerPoint</vt:lpstr>
      <vt:lpstr>Důsledek rozpadu tradičních scénářů</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Demokratizace vztahů</dc:title>
  <dc:creator>Martin Fafejta</dc:creator>
  <cp:lastModifiedBy>Martin Fafejta</cp:lastModifiedBy>
  <cp:revision>8</cp:revision>
  <dcterms:created xsi:type="dcterms:W3CDTF">2022-04-03T07:02:20Z</dcterms:created>
  <dcterms:modified xsi:type="dcterms:W3CDTF">2022-10-20T07:39:48Z</dcterms:modified>
</cp:coreProperties>
</file>