
<file path=[Content_Types].xml><?xml version="1.0" encoding="utf-8"?>
<Types xmlns="http://schemas.openxmlformats.org/package/2006/content-types">
  <Default Extension="png" ContentType="image/png"/>
  <Default Extension="bin" ContentType="application/vnd.ms-office.vbaProject"/>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7" r:id="rId2"/>
    <p:sldId id="279" r:id="rId3"/>
    <p:sldId id="288" r:id="rId4"/>
    <p:sldId id="289" r:id="rId5"/>
    <p:sldId id="278" r:id="rId6"/>
    <p:sldId id="280" r:id="rId7"/>
    <p:sldId id="287" r:id="rId8"/>
    <p:sldId id="281" r:id="rId9"/>
    <p:sldId id="282" r:id="rId10"/>
    <p:sldId id="290" r:id="rId11"/>
    <p:sldId id="283" r:id="rId12"/>
    <p:sldId id="284"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1274" autoAdjust="0"/>
  </p:normalViewPr>
  <p:slideViewPr>
    <p:cSldViewPr>
      <p:cViewPr varScale="1">
        <p:scale>
          <a:sx n="75" d="100"/>
          <a:sy n="75" d="100"/>
        </p:scale>
        <p:origin x="1013"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06/relationships/vbaProject" Target="vbaProject.bin"/><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EA70F5-E00C-4C4E-A6A3-576EBB8BE0C5}" type="datetimeFigureOut">
              <a:rPr lang="en-GB" smtClean="0"/>
              <a:pPr/>
              <a:t>05/02/2022</a:t>
            </a:fld>
            <a:endParaRPr lang="en-GB"/>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86FA30-EEC0-4105-8354-B00133E9061E}" type="slidenum">
              <a:rPr lang="en-GB" smtClean="0"/>
              <a:pPr/>
              <a:t>‹#›</a:t>
            </a:fld>
            <a:endParaRPr lang="en-GB"/>
          </a:p>
        </p:txBody>
      </p:sp>
    </p:spTree>
    <p:extLst>
      <p:ext uri="{BB962C8B-B14F-4D97-AF65-F5344CB8AC3E}">
        <p14:creationId xmlns:p14="http://schemas.microsoft.com/office/powerpoint/2010/main" val="233263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422999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7</a:t>
            </a:fld>
            <a:endParaRPr lang="en-US"/>
          </a:p>
        </p:txBody>
      </p:sp>
    </p:spTree>
    <p:extLst>
      <p:ext uri="{BB962C8B-B14F-4D97-AF65-F5344CB8AC3E}">
        <p14:creationId xmlns:p14="http://schemas.microsoft.com/office/powerpoint/2010/main" val="4265160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26399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15988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117054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66323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73730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59979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575540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datum 2"/>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1378685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9027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244348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05/02/2022</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92014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FAE5E-1818-44BF-9E7B-60E370BE01F5}" type="datetimeFigureOut">
              <a:rPr lang="en-GB" smtClean="0"/>
              <a:pPr/>
              <a:t>05/02/2022</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4B6D5-A0B9-47D8-AD4D-9B608C1A07EE}" type="slidenum">
              <a:rPr lang="en-GB" smtClean="0"/>
              <a:pPr/>
              <a:t>‹#›</a:t>
            </a:fld>
            <a:endParaRPr lang="en-GB"/>
          </a:p>
        </p:txBody>
      </p:sp>
    </p:spTree>
    <p:extLst>
      <p:ext uri="{BB962C8B-B14F-4D97-AF65-F5344CB8AC3E}">
        <p14:creationId xmlns:p14="http://schemas.microsoft.com/office/powerpoint/2010/main" val="3840035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guardian.com/politics/2010/jan/15/gordon-brown-labour-middle-class" TargetMode="External"/><Relationship Id="rId2" Type="http://schemas.openxmlformats.org/officeDocument/2006/relationships/hyperlink" Target="https://www.theguardian.com/politics/2004/oct/11/labour.uk" TargetMode="External"/><Relationship Id="rId1" Type="http://schemas.openxmlformats.org/officeDocument/2006/relationships/slideLayout" Target="../slideLayouts/slideLayout2.xml"/><Relationship Id="rId5" Type="http://schemas.openxmlformats.org/officeDocument/2006/relationships/hyperlink" Target="https://www.theguardian.com/education/video/2016/sep/09/theresa-may-education-shakeup-to-make-uk-a-great-meritocracy-video" TargetMode="External"/><Relationship Id="rId4" Type="http://schemas.openxmlformats.org/officeDocument/2006/relationships/hyperlink" Target="https://www.theguardian.com/society/2013/nov/14/david-cameron-social-mobility-major"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fontScale="90000"/>
          </a:bodyPr>
          <a:lstStyle/>
          <a:p>
            <a:r>
              <a:rPr lang="en-GB" altLang="en-US" sz="3600" b="1" dirty="0"/>
              <a:t>Social</a:t>
            </a:r>
            <a:r>
              <a:rPr lang="en-GB" altLang="en-US" sz="3600" dirty="0"/>
              <a:t> </a:t>
            </a:r>
            <a:r>
              <a:rPr lang="en-GB" altLang="en-US" sz="3600" b="1" dirty="0"/>
              <a:t>Stratification Research – </a:t>
            </a:r>
            <a:r>
              <a:rPr lang="en-GB" altLang="en-US" sz="3600" b="1" dirty="0">
                <a:solidFill>
                  <a:srgbClr val="FF0000"/>
                </a:solidFill>
              </a:rPr>
              <a:t>4 generations</a:t>
            </a:r>
            <a:endParaRPr lang="en-GB" altLang="en-US" sz="3600" dirty="0">
              <a:solidFill>
                <a:srgbClr val="FF0000"/>
              </a:solidFill>
            </a:endParaRPr>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Social stratification research (SSR) or social mobility research (SMR) has been established after 2WW</a:t>
            </a:r>
          </a:p>
          <a:p>
            <a:r>
              <a:rPr lang="en-GB" altLang="en-US" sz="2400" dirty="0"/>
              <a:t>The aim was to map and compare social structures of advanced societies</a:t>
            </a:r>
          </a:p>
          <a:p>
            <a:r>
              <a:rPr lang="en-GB" altLang="en-US" sz="2400" dirty="0"/>
              <a:t>SSR research is primary comparative and relational</a:t>
            </a:r>
          </a:p>
          <a:p>
            <a:pPr lvl="1"/>
            <a:r>
              <a:rPr lang="en-GB" altLang="en-US" sz="2000" dirty="0"/>
              <a:t>why?</a:t>
            </a:r>
          </a:p>
          <a:p>
            <a:r>
              <a:rPr lang="en-GB" altLang="en-US" sz="2400" dirty="0"/>
              <a:t>Nowadays  we can distinguished  4  generations in SSR</a:t>
            </a:r>
          </a:p>
          <a:p>
            <a:r>
              <a:rPr lang="en-GB" altLang="en-US" sz="2400" dirty="0"/>
              <a:t>Generations are delimited by </a:t>
            </a:r>
          </a:p>
          <a:p>
            <a:pPr lvl="1"/>
            <a:r>
              <a:rPr lang="en-GB" altLang="en-US" sz="2000" dirty="0"/>
              <a:t>research problems </a:t>
            </a:r>
          </a:p>
          <a:p>
            <a:pPr lvl="1"/>
            <a:r>
              <a:rPr lang="en-GB" altLang="en-US" sz="2000" dirty="0"/>
              <a:t>methods of data collection</a:t>
            </a:r>
          </a:p>
          <a:p>
            <a:pPr lvl="1"/>
            <a:r>
              <a:rPr lang="en-GB" altLang="en-US" sz="2000" dirty="0"/>
              <a:t>measurement procedures/ technics</a:t>
            </a:r>
          </a:p>
          <a:p>
            <a:pPr lvl="1"/>
            <a:r>
              <a:rPr lang="en-GB" altLang="en-US" sz="2000" dirty="0"/>
              <a:t>results</a:t>
            </a:r>
          </a:p>
          <a:p>
            <a:pPr lvl="1"/>
            <a:r>
              <a:rPr lang="en-GB" altLang="en-US" sz="2000" dirty="0"/>
              <a:t>time periods (but with overlaps)</a:t>
            </a:r>
          </a:p>
          <a:p>
            <a:r>
              <a:rPr lang="en-GB" altLang="en-US" sz="2400" dirty="0"/>
              <a:t>SSR is primarily quantitative	</a:t>
            </a:r>
            <a:r>
              <a:rPr lang="en-GB" altLang="en-US" sz="1800" dirty="0"/>
              <a:t>	</a:t>
            </a:r>
          </a:p>
          <a:p>
            <a:pPr marL="990600" lvl="1" indent="-533400"/>
            <a:endParaRPr lang="en-GB" altLang="en-US" dirty="0"/>
          </a:p>
          <a:p>
            <a:endParaRPr lang="en-GB" altLang="en-US" sz="2400" dirty="0"/>
          </a:p>
        </p:txBody>
      </p:sp>
    </p:spTree>
    <p:custDataLst>
      <p:tags r:id="rId1"/>
    </p:custDataLst>
    <p:extLst>
      <p:ext uri="{BB962C8B-B14F-4D97-AF65-F5344CB8AC3E}">
        <p14:creationId xmlns:p14="http://schemas.microsoft.com/office/powerpoint/2010/main" val="377149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669851DB-3619-4BFB-8A85-5012A1C578F2}"/>
              </a:ext>
            </a:extLst>
          </p:cNvPr>
          <p:cNvPicPr>
            <a:picLocks noChangeAspect="1"/>
          </p:cNvPicPr>
          <p:nvPr/>
        </p:nvPicPr>
        <p:blipFill>
          <a:blip r:embed="rId2"/>
          <a:stretch>
            <a:fillRect/>
          </a:stretch>
        </p:blipFill>
        <p:spPr>
          <a:xfrm>
            <a:off x="753139" y="0"/>
            <a:ext cx="7637721" cy="6858000"/>
          </a:xfrm>
          <a:prstGeom prst="rect">
            <a:avLst/>
          </a:prstGeom>
        </p:spPr>
      </p:pic>
    </p:spTree>
    <p:extLst>
      <p:ext uri="{BB962C8B-B14F-4D97-AF65-F5344CB8AC3E}">
        <p14:creationId xmlns:p14="http://schemas.microsoft.com/office/powerpoint/2010/main" val="303618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Third</a:t>
            </a:r>
            <a:r>
              <a:rPr lang="en-GB" altLang="en-US" sz="3600" b="1" dirty="0"/>
              <a:t> 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11</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SEI or later ISEI has not theoretical justification, it is result of empirical analysis (c.f. </a:t>
            </a:r>
            <a:r>
              <a:rPr lang="en-GB" altLang="en-US" sz="2400" dirty="0" err="1"/>
              <a:t>Ganzeboom</a:t>
            </a:r>
            <a:r>
              <a:rPr lang="en-GB" altLang="en-US" sz="2400" dirty="0"/>
              <a:t> construction of ISEI)</a:t>
            </a:r>
          </a:p>
          <a:p>
            <a:r>
              <a:rPr lang="en-GB" altLang="en-US" sz="2400" dirty="0"/>
              <a:t>SEI or ISEI means reduction of occupation into contextual variables that are income and education</a:t>
            </a:r>
          </a:p>
          <a:p>
            <a:r>
              <a:rPr lang="en-GB" altLang="en-US" sz="2400" dirty="0"/>
              <a:t>third generation means comeback to social classes and original concept of social mobility  but with proper statistical technics</a:t>
            </a:r>
          </a:p>
          <a:p>
            <a:r>
              <a:rPr lang="en-GB" altLang="en-US" sz="2400" dirty="0"/>
              <a:t>1970 – 1980 time period</a:t>
            </a:r>
          </a:p>
          <a:p>
            <a:r>
              <a:rPr lang="en-GB" altLang="en-US" sz="2400" dirty="0"/>
              <a:t>EGP social class scheme, later </a:t>
            </a:r>
            <a:r>
              <a:rPr lang="en-GB" altLang="en-US" sz="2400" dirty="0" err="1"/>
              <a:t>ESeC</a:t>
            </a:r>
            <a:r>
              <a:rPr lang="en-GB" altLang="en-US" sz="2400" dirty="0"/>
              <a:t> (</a:t>
            </a:r>
            <a:r>
              <a:rPr lang="en-GB" altLang="en-US" sz="2400" dirty="0" err="1"/>
              <a:t>ESeG</a:t>
            </a:r>
            <a:r>
              <a:rPr lang="en-GB" altLang="en-US" sz="2400" dirty="0"/>
              <a:t>)</a:t>
            </a:r>
          </a:p>
          <a:p>
            <a:r>
              <a:rPr lang="en-GB" altLang="en-US" sz="2400" dirty="0"/>
              <a:t>division between structural and net mobility – wrong distinction</a:t>
            </a:r>
          </a:p>
          <a:p>
            <a:r>
              <a:rPr lang="en-GB" altLang="en-US" sz="2400" dirty="0"/>
              <a:t>replace these concept by absolute and relative mobility</a:t>
            </a:r>
          </a:p>
          <a:p>
            <a:r>
              <a:rPr lang="en-GB" altLang="en-US" sz="2400" dirty="0"/>
              <a:t>absolute mobility indicated by percent</a:t>
            </a:r>
          </a:p>
          <a:p>
            <a:r>
              <a:rPr lang="en-GB" altLang="en-US" sz="2400" dirty="0"/>
              <a:t>relative mobility indicated by odds ratios (OR), log-linear models</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968372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Third</a:t>
            </a:r>
            <a:r>
              <a:rPr lang="en-GB" altLang="en-US" sz="3600" b="1" dirty="0"/>
              <a:t> generation of SSR (II)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12</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key tested assumption: FJH hypothesis (</a:t>
            </a:r>
            <a:r>
              <a:rPr lang="en-GB" altLang="en-US" sz="2400" dirty="0" err="1"/>
              <a:t>Featherman</a:t>
            </a:r>
            <a:r>
              <a:rPr lang="en-GB" altLang="en-US" sz="2400" dirty="0"/>
              <a:t>, Jones, Hauser, 1975), the same hypothesis like LZ hypothesis, but in relative terms</a:t>
            </a:r>
          </a:p>
          <a:p>
            <a:pPr marL="0" indent="0">
              <a:buNone/>
            </a:pPr>
            <a:r>
              <a:rPr lang="en-GB" altLang="en-US" sz="2400" i="1" dirty="0"/>
              <a:t>	„…</a:t>
            </a:r>
            <a:r>
              <a:rPr lang="en-GB" sz="2400" i="1" dirty="0"/>
              <a:t>there exists a cross-national similarity of social mobility rates at the level of underlying relative mobility chances, such that in all societies having a nuclear family system and market economy, the mobility pattern will be ‘basically the same</a:t>
            </a:r>
            <a:r>
              <a:rPr lang="en-GB" sz="2400" dirty="0"/>
              <a:t>.</a:t>
            </a:r>
            <a:r>
              <a:rPr lang="en-GB" altLang="en-US" sz="2400" i="1" dirty="0"/>
              <a:t>“</a:t>
            </a:r>
          </a:p>
          <a:p>
            <a:pPr marL="0" indent="0">
              <a:buNone/>
            </a:pPr>
            <a:endParaRPr lang="en-GB" altLang="en-US" sz="2400" i="1" dirty="0"/>
          </a:p>
          <a:p>
            <a:r>
              <a:rPr lang="en-GB" altLang="en-US" sz="2400" dirty="0"/>
              <a:t>key test/book: Robert Erikson, John </a:t>
            </a:r>
            <a:r>
              <a:rPr lang="en-GB" altLang="en-US" sz="2400" dirty="0" err="1"/>
              <a:t>Goldthorpe</a:t>
            </a:r>
            <a:r>
              <a:rPr lang="en-GB" altLang="en-US" sz="2400" dirty="0"/>
              <a:t>: </a:t>
            </a:r>
            <a:r>
              <a:rPr lang="en-GB" altLang="en-US" sz="2400" i="1" dirty="0"/>
              <a:t>The</a:t>
            </a:r>
            <a:r>
              <a:rPr lang="en-GB" altLang="en-US" sz="2400" dirty="0"/>
              <a:t> </a:t>
            </a:r>
            <a:r>
              <a:rPr lang="en-GB" altLang="en-US" sz="2400" i="1" dirty="0"/>
              <a:t>Constant Flux: A Study of Class Mobility in Industrial Society</a:t>
            </a:r>
            <a:r>
              <a:rPr lang="en-GB" altLang="en-US" sz="2400" dirty="0"/>
              <a:t> (1992)</a:t>
            </a:r>
          </a:p>
          <a:p>
            <a:r>
              <a:rPr lang="en-GB" altLang="en-US" sz="2400" dirty="0"/>
              <a:t>test of LTI vs FJH: opening vs no change</a:t>
            </a:r>
          </a:p>
          <a:p>
            <a:r>
              <a:rPr lang="en-GB" altLang="en-US" sz="2400" dirty="0"/>
              <a:t>results support FJH hypothesis: no change/ but difference among countries </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2438228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Fourth </a:t>
            </a:r>
            <a:r>
              <a:rPr lang="en-GB" altLang="en-US" sz="3600" b="1" dirty="0"/>
              <a:t>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13</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from 1990 up to now</a:t>
            </a:r>
          </a:p>
          <a:p>
            <a:r>
              <a:rPr lang="en-GB" altLang="en-US" sz="2400" dirty="0"/>
              <a:t>the fourth generation is defined by turn to substantive questions in SSR</a:t>
            </a:r>
          </a:p>
          <a:p>
            <a:r>
              <a:rPr lang="en-GB" altLang="en-US" sz="2400" dirty="0"/>
              <a:t>no statistical development any more</a:t>
            </a:r>
          </a:p>
          <a:p>
            <a:r>
              <a:rPr lang="en-GB" altLang="en-US" sz="2400" dirty="0"/>
              <a:t>statistical measures are very sophisticated in contemporary SSR</a:t>
            </a:r>
          </a:p>
          <a:p>
            <a:r>
              <a:rPr lang="en-GB" altLang="en-US" sz="2400" dirty="0"/>
              <a:t>connection of research questions and explanations of the second generation and statistical measures of the third generation</a:t>
            </a:r>
          </a:p>
          <a:p>
            <a:r>
              <a:rPr lang="en-GB" altLang="en-US" sz="2400" dirty="0"/>
              <a:t>substantive research question </a:t>
            </a:r>
          </a:p>
          <a:p>
            <a:r>
              <a:rPr lang="en-GB" altLang="en-US" sz="2400" dirty="0"/>
              <a:t>key O-E-D triangle</a:t>
            </a:r>
          </a:p>
          <a:p>
            <a:r>
              <a:rPr lang="en-GB" altLang="en-US" sz="2400" dirty="0"/>
              <a:t>O-E: social stratification in education</a:t>
            </a:r>
          </a:p>
          <a:p>
            <a:r>
              <a:rPr lang="en-GB" altLang="en-US" sz="2400" dirty="0"/>
              <a:t>E-D: from education to labour market positions</a:t>
            </a:r>
          </a:p>
          <a:p>
            <a:r>
              <a:rPr lang="en-GB" altLang="en-US" sz="2400" dirty="0"/>
              <a:t>O-D: social mobility research</a:t>
            </a:r>
          </a:p>
          <a:p>
            <a:r>
              <a:rPr lang="en-GB" altLang="en-US" sz="2400" dirty="0"/>
              <a:t>key question: </a:t>
            </a:r>
            <a:r>
              <a:rPr lang="en-GB" altLang="en-US" sz="2400" i="1" dirty="0"/>
              <a:t>the effect of ascription in life results</a:t>
            </a:r>
          </a:p>
          <a:p>
            <a:endParaRPr lang="en-GB" altLang="en-US" sz="2400" dirty="0"/>
          </a:p>
          <a:p>
            <a:endParaRPr lang="en-GB" altLang="en-US" sz="2400" dirty="0"/>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428060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t>Social mobility – key concept of SSR</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2</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Sorokin’s book </a:t>
            </a:r>
            <a:r>
              <a:rPr lang="en-GB" altLang="en-US" sz="2400" i="1" dirty="0"/>
              <a:t>Social Mobility </a:t>
            </a:r>
            <a:r>
              <a:rPr lang="en-GB" altLang="en-US" sz="2400" dirty="0"/>
              <a:t>has been printed in 1927</a:t>
            </a:r>
          </a:p>
          <a:p>
            <a:r>
              <a:rPr lang="en-GB" altLang="en-US" sz="2400" dirty="0"/>
              <a:t>first using of the concept of social mobility</a:t>
            </a:r>
          </a:p>
          <a:p>
            <a:r>
              <a:rPr lang="en-GB" altLang="en-US" sz="2400" dirty="0"/>
              <a:t>macro concept for social groups or higher aggregates</a:t>
            </a:r>
          </a:p>
          <a:p>
            <a:r>
              <a:rPr lang="en-GB" altLang="en-US" sz="2400" dirty="0"/>
              <a:t>it is not about individuals</a:t>
            </a:r>
          </a:p>
          <a:p>
            <a:r>
              <a:rPr lang="en-GB" altLang="en-US" sz="2400" dirty="0"/>
              <a:t>social stratification is not social mobility</a:t>
            </a:r>
          </a:p>
          <a:p>
            <a:r>
              <a:rPr lang="en-GB" altLang="en-US" sz="2400" dirty="0"/>
              <a:t>social mobility define</a:t>
            </a:r>
            <a:r>
              <a:rPr lang="cs-CZ" altLang="en-US" sz="2400" dirty="0"/>
              <a:t> </a:t>
            </a:r>
            <a:r>
              <a:rPr lang="cs-CZ" altLang="en-US" sz="2400" dirty="0" err="1"/>
              <a:t>the</a:t>
            </a:r>
            <a:r>
              <a:rPr lang="en-GB" altLang="en-US" sz="2400" dirty="0"/>
              <a:t> openness of social stratification</a:t>
            </a:r>
          </a:p>
          <a:p>
            <a:r>
              <a:rPr lang="en-GB" altLang="en-US" sz="2400" dirty="0"/>
              <a:t>different social mobility lifts</a:t>
            </a:r>
            <a:r>
              <a:rPr lang="en-GB" altLang="en-US" sz="2000" dirty="0"/>
              <a:t> </a:t>
            </a:r>
          </a:p>
          <a:p>
            <a:pPr lvl="1"/>
            <a:endParaRPr lang="en-GB" altLang="en-US" sz="2000"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58088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4953" y="908672"/>
            <a:ext cx="7886700" cy="640557"/>
          </a:xfrm>
        </p:spPr>
        <p:txBody>
          <a:bodyPr>
            <a:normAutofit/>
          </a:bodyPr>
          <a:lstStyle/>
          <a:p>
            <a:r>
              <a:rPr lang="en-US" altLang="en-US" sz="2400" b="1" dirty="0"/>
              <a:t>Social mobility</a:t>
            </a:r>
          </a:p>
        </p:txBody>
      </p:sp>
      <p:sp>
        <p:nvSpPr>
          <p:cNvPr id="25603" name="Rectangle 3"/>
          <p:cNvSpPr>
            <a:spLocks noGrp="1" noChangeArrowheads="1"/>
          </p:cNvSpPr>
          <p:nvPr>
            <p:ph type="body" idx="1"/>
          </p:nvPr>
        </p:nvSpPr>
        <p:spPr>
          <a:xfrm>
            <a:off x="480369" y="1781626"/>
            <a:ext cx="7886700" cy="3263504"/>
          </a:xfrm>
        </p:spPr>
        <p:txBody>
          <a:bodyPr>
            <a:normAutofit/>
          </a:bodyPr>
          <a:lstStyle/>
          <a:p>
            <a:r>
              <a:rPr lang="en-US" altLang="en-US" sz="1800" dirty="0"/>
              <a:t>Social mobility is the movement of people up or down the stratification system.</a:t>
            </a:r>
          </a:p>
          <a:p>
            <a:r>
              <a:rPr lang="en-US" altLang="en-US" sz="1800" dirty="0"/>
              <a:t>Class systems allow for more movement than slave or caste systems.</a:t>
            </a:r>
          </a:p>
          <a:p>
            <a:r>
              <a:rPr lang="en-US" altLang="en-US" sz="1800" b="1" dirty="0" err="1"/>
              <a:t>Intragenerational</a:t>
            </a:r>
            <a:r>
              <a:rPr lang="en-US" altLang="en-US" sz="1800" b="1" dirty="0"/>
              <a:t> and intergenerational</a:t>
            </a:r>
            <a:r>
              <a:rPr lang="en-US" altLang="en-US" sz="1800" dirty="0"/>
              <a:t> social mobility.</a:t>
            </a:r>
            <a:endParaRPr lang="cs-CZ" altLang="en-US" sz="1800" dirty="0"/>
          </a:p>
          <a:p>
            <a:r>
              <a:rPr lang="en-US" altLang="en-US" sz="1800" dirty="0"/>
              <a:t>While class systems do allow for </a:t>
            </a:r>
            <a:r>
              <a:rPr lang="en-US" altLang="en-US" sz="1800" b="1" dirty="0"/>
              <a:t>social mobility</a:t>
            </a:r>
            <a:r>
              <a:rPr lang="en-US" altLang="en-US" sz="1800" dirty="0"/>
              <a:t>, opportunities are not evenly distributed across social groups.</a:t>
            </a:r>
            <a:endParaRPr lang="cs-CZ" altLang="en-US" sz="1800" dirty="0"/>
          </a:p>
          <a:p>
            <a:r>
              <a:rPr lang="cs-CZ" altLang="en-US" sz="1800" dirty="0" err="1"/>
              <a:t>Social</a:t>
            </a:r>
            <a:r>
              <a:rPr lang="cs-CZ" altLang="en-US" sz="1800" dirty="0"/>
              <a:t> </a:t>
            </a:r>
            <a:r>
              <a:rPr lang="cs-CZ" altLang="en-US" sz="1800" dirty="0" err="1"/>
              <a:t>origin</a:t>
            </a:r>
            <a:r>
              <a:rPr lang="cs-CZ" altLang="en-US" sz="1800" dirty="0"/>
              <a:t> </a:t>
            </a:r>
            <a:r>
              <a:rPr lang="cs-CZ" altLang="en-US" sz="1800" dirty="0" err="1"/>
              <a:t>class</a:t>
            </a:r>
            <a:r>
              <a:rPr lang="cs-CZ" altLang="en-US" sz="1800" dirty="0"/>
              <a:t>/</a:t>
            </a:r>
            <a:r>
              <a:rPr lang="cs-CZ" altLang="en-US" sz="1800" dirty="0" err="1"/>
              <a:t>actual</a:t>
            </a:r>
            <a:r>
              <a:rPr lang="cs-CZ" altLang="en-US" sz="1800" dirty="0"/>
              <a:t> </a:t>
            </a:r>
            <a:r>
              <a:rPr lang="cs-CZ" altLang="en-US" sz="1800" dirty="0" err="1"/>
              <a:t>social</a:t>
            </a:r>
            <a:r>
              <a:rPr lang="cs-CZ" altLang="en-US" sz="1800" dirty="0"/>
              <a:t> </a:t>
            </a:r>
            <a:r>
              <a:rPr lang="cs-CZ" altLang="en-US" sz="1800" dirty="0" err="1"/>
              <a:t>class</a:t>
            </a:r>
            <a:r>
              <a:rPr lang="cs-CZ" altLang="en-US" sz="1800" dirty="0"/>
              <a:t> </a:t>
            </a:r>
            <a:r>
              <a:rPr lang="cs-CZ" altLang="en-US" sz="1800" dirty="0" err="1"/>
              <a:t>position</a:t>
            </a:r>
            <a:r>
              <a:rPr lang="en-US" altLang="en-US" sz="1800" dirty="0"/>
              <a:t> </a:t>
            </a:r>
            <a:r>
              <a:rPr lang="cs-CZ" altLang="en-US" sz="1800" dirty="0" err="1"/>
              <a:t>have</a:t>
            </a:r>
            <a:r>
              <a:rPr lang="en-US" altLang="en-US" sz="1800" dirty="0"/>
              <a:t> a significant impact on many aspects of life, including education, occupation, place of residence, marriage partner, and more</a:t>
            </a:r>
          </a:p>
          <a:p>
            <a:endParaRPr lang="en-US" altLang="en-US" dirty="0"/>
          </a:p>
          <a:p>
            <a:endParaRPr lang="en-US" altLang="en-US" b="1" dirty="0"/>
          </a:p>
        </p:txBody>
      </p:sp>
      <p:sp>
        <p:nvSpPr>
          <p:cNvPr id="25604" name="Slide Number Placeholder 3"/>
          <p:cNvSpPr txBox="1">
            <a:spLocks noGrp="1"/>
          </p:cNvSpPr>
          <p:nvPr/>
        </p:nvSpPr>
        <p:spPr bwMode="auto">
          <a:xfrm>
            <a:off x="7310437" y="5736432"/>
            <a:ext cx="452438" cy="178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750">
                <a:solidFill>
                  <a:schemeClr val="bg1"/>
                </a:solidFill>
                <a:latin typeface="Arial" charset="0"/>
                <a:ea typeface="ＭＳ Ｐゴシック" pitchFamily="34" charset="-128"/>
              </a:rPr>
              <a:pPr algn="ctr" eaLnBrk="1" hangingPunct="1">
                <a:spcBef>
                  <a:spcPct val="0"/>
                </a:spcBef>
                <a:buClrTx/>
                <a:buFontTx/>
                <a:buNone/>
              </a:pPr>
              <a:t>3</a:t>
            </a:fld>
            <a:endParaRPr lang="en-US" altLang="en-US" sz="750">
              <a:solidFill>
                <a:schemeClr val="bg1"/>
              </a:solidFill>
              <a:latin typeface="Arial" charset="0"/>
              <a:ea typeface="ＭＳ Ｐゴシック" pitchFamily="34" charset="-128"/>
            </a:endParaRPr>
          </a:p>
        </p:txBody>
      </p:sp>
    </p:spTree>
    <p:extLst>
      <p:ext uri="{BB962C8B-B14F-4D97-AF65-F5344CB8AC3E}">
        <p14:creationId xmlns:p14="http://schemas.microsoft.com/office/powerpoint/2010/main" val="1252241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dirty="0"/>
              <a:t>Social mobility </a:t>
            </a:r>
            <a:r>
              <a:rPr lang="cs-CZ" altLang="en-US" dirty="0"/>
              <a:t>- </a:t>
            </a:r>
            <a:r>
              <a:rPr lang="cs-CZ" altLang="en-US" dirty="0" err="1"/>
              <a:t>politicians</a:t>
            </a:r>
            <a:endParaRPr lang="en-GB" altLang="en-US" dirty="0"/>
          </a:p>
        </p:txBody>
      </p:sp>
      <p:sp>
        <p:nvSpPr>
          <p:cNvPr id="5123" name="Rectangle 3"/>
          <p:cNvSpPr>
            <a:spLocks noGrp="1" noChangeArrowheads="1"/>
          </p:cNvSpPr>
          <p:nvPr>
            <p:ph type="body" idx="1"/>
          </p:nvPr>
        </p:nvSpPr>
        <p:spPr/>
        <p:txBody>
          <a:bodyPr>
            <a:normAutofit lnSpcReduction="10000"/>
          </a:bodyPr>
          <a:lstStyle/>
          <a:p>
            <a:r>
              <a:rPr lang="en-US" dirty="0"/>
              <a:t>“</a:t>
            </a:r>
            <a:r>
              <a:rPr lang="cs-CZ" dirty="0"/>
              <a:t>I </a:t>
            </a:r>
            <a:r>
              <a:rPr lang="en-US" dirty="0"/>
              <a:t>want to see social mobility rising once again,” said prime minister </a:t>
            </a:r>
            <a:r>
              <a:rPr lang="en-US" dirty="0">
                <a:hlinkClick r:id="rId2"/>
              </a:rPr>
              <a:t>Tony Blair in 2004</a:t>
            </a:r>
            <a:endParaRPr lang="cs-CZ" dirty="0"/>
          </a:p>
          <a:p>
            <a:r>
              <a:rPr lang="en-US" dirty="0"/>
              <a:t>“We can unleash the biggest wave of social mobility since the second world war,” said prime minister </a:t>
            </a:r>
            <a:r>
              <a:rPr lang="en-US" dirty="0">
                <a:hlinkClick r:id="rId3"/>
              </a:rPr>
              <a:t>Gordon Brown in 2010</a:t>
            </a:r>
            <a:r>
              <a:rPr lang="en-US" dirty="0"/>
              <a:t>. </a:t>
            </a:r>
          </a:p>
          <a:p>
            <a:r>
              <a:rPr lang="en-US" dirty="0"/>
              <a:t>“I want to see a </a:t>
            </a:r>
            <a:r>
              <a:rPr lang="en-US" dirty="0">
                <a:hlinkClick r:id="rId4"/>
              </a:rPr>
              <a:t>more socially mobile Britain</a:t>
            </a:r>
            <a:r>
              <a:rPr lang="en-US" dirty="0"/>
              <a:t>,” said David Cameron in 2013. </a:t>
            </a:r>
          </a:p>
          <a:p>
            <a:r>
              <a:rPr lang="en-US" dirty="0"/>
              <a:t>“I want Britain to be the world’s great meritocracy,” said </a:t>
            </a:r>
            <a:r>
              <a:rPr lang="en-US" dirty="0">
                <a:hlinkClick r:id="rId5"/>
              </a:rPr>
              <a:t>Theresa May in 2016</a:t>
            </a:r>
            <a:r>
              <a:rPr lang="en-US" dirty="0"/>
              <a:t>.</a:t>
            </a:r>
            <a:endParaRPr lang="en-GB" altLang="en-US" dirty="0"/>
          </a:p>
        </p:txBody>
      </p:sp>
    </p:spTree>
    <p:extLst>
      <p:ext uri="{BB962C8B-B14F-4D97-AF65-F5344CB8AC3E}">
        <p14:creationId xmlns:p14="http://schemas.microsoft.com/office/powerpoint/2010/main" val="1684495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First</a:t>
            </a:r>
            <a:r>
              <a:rPr lang="en-GB" altLang="en-US" sz="3600" b="1" dirty="0"/>
              <a:t> 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5</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1950 – 1960 time period</a:t>
            </a:r>
          </a:p>
          <a:p>
            <a:r>
              <a:rPr lang="en-GB" altLang="en-US" sz="2400" dirty="0"/>
              <a:t>Research committee for social stratification and inequality (RC28) has been established under ISA</a:t>
            </a:r>
          </a:p>
          <a:p>
            <a:r>
              <a:rPr lang="en-GB" altLang="en-US" sz="2400" dirty="0"/>
              <a:t>comparative research of social mobility</a:t>
            </a:r>
          </a:p>
          <a:p>
            <a:r>
              <a:rPr lang="en-GB" altLang="en-US" sz="2400" dirty="0"/>
              <a:t>the aim is to map the openness of social structures</a:t>
            </a:r>
          </a:p>
          <a:p>
            <a:r>
              <a:rPr lang="en-GB" altLang="en-US" sz="2400" dirty="0"/>
              <a:t>research question: how strong is OD connection?</a:t>
            </a:r>
          </a:p>
          <a:p>
            <a:r>
              <a:rPr lang="en-GB" altLang="en-US" sz="2400" dirty="0"/>
              <a:t>simple social class categories (usually 3 categories)</a:t>
            </a:r>
          </a:p>
          <a:p>
            <a:r>
              <a:rPr lang="en-GB" altLang="en-US" sz="2400" dirty="0"/>
              <a:t>simple statistical technics, proportions </a:t>
            </a:r>
          </a:p>
          <a:p>
            <a:pPr lvl="1"/>
            <a:r>
              <a:rPr lang="en-GB" altLang="en-US" sz="2000" dirty="0"/>
              <a:t>OD mobility (contingency) tables</a:t>
            </a:r>
          </a:p>
          <a:p>
            <a:pPr lvl="2"/>
            <a:r>
              <a:rPr lang="en-GB" altLang="en-US" dirty="0"/>
              <a:t>demonstration, percent, outflow, inflow percent</a:t>
            </a:r>
          </a:p>
          <a:p>
            <a:pPr lvl="1"/>
            <a:r>
              <a:rPr lang="en-GB" altLang="en-US" dirty="0"/>
              <a:t>structural vs net mobility, defined in theoretical level, </a:t>
            </a:r>
            <a:r>
              <a:rPr lang="cs-CZ" altLang="en-US" dirty="0" err="1"/>
              <a:t>problems</a:t>
            </a:r>
            <a:r>
              <a:rPr lang="cs-CZ" altLang="en-US" dirty="0"/>
              <a:t> w</a:t>
            </a:r>
            <a:r>
              <a:rPr lang="en-GB" altLang="en-US" dirty="0" err="1"/>
              <a:t>ith</a:t>
            </a:r>
            <a:r>
              <a:rPr lang="en-GB" altLang="en-US" dirty="0"/>
              <a:t> identification</a:t>
            </a:r>
            <a:r>
              <a:rPr lang="cs-CZ" altLang="en-US" dirty="0"/>
              <a:t> </a:t>
            </a:r>
            <a:r>
              <a:rPr lang="en-GB" altLang="en-US" dirty="0"/>
              <a:t>in empirical </a:t>
            </a:r>
            <a:r>
              <a:rPr lang="cs-CZ" altLang="en-US" dirty="0" err="1"/>
              <a:t>analysis</a:t>
            </a:r>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95862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First</a:t>
            </a:r>
            <a:r>
              <a:rPr lang="en-GB" altLang="en-US" sz="3600" b="1" dirty="0"/>
              <a:t> generation of SSR (II)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6</a:t>
            </a:fld>
            <a:endParaRPr lang="en-GB" dirty="0"/>
          </a:p>
        </p:txBody>
      </p:sp>
      <p:sp>
        <p:nvSpPr>
          <p:cNvPr id="15365" name="Content Placeholder 6"/>
          <p:cNvSpPr>
            <a:spLocks noGrp="1"/>
          </p:cNvSpPr>
          <p:nvPr>
            <p:ph sz="half" idx="1"/>
          </p:nvPr>
        </p:nvSpPr>
        <p:spPr>
          <a:xfrm>
            <a:off x="251520" y="980728"/>
            <a:ext cx="8568952" cy="5760640"/>
          </a:xfrm>
        </p:spPr>
        <p:txBody>
          <a:bodyPr>
            <a:normAutofit lnSpcReduction="10000"/>
          </a:bodyPr>
          <a:lstStyle/>
          <a:p>
            <a:r>
              <a:rPr lang="en-GB" altLang="en-US" sz="2400" dirty="0"/>
              <a:t>key tested assumption: LZ hypothesis (</a:t>
            </a:r>
            <a:r>
              <a:rPr lang="en-GB" altLang="en-US" sz="2400" dirty="0" err="1"/>
              <a:t>Lipset</a:t>
            </a:r>
            <a:r>
              <a:rPr lang="en-GB" altLang="en-US" sz="2400" dirty="0"/>
              <a:t>, Zetterberg, 1956)</a:t>
            </a:r>
          </a:p>
          <a:p>
            <a:pPr marL="0" indent="0">
              <a:buNone/>
            </a:pPr>
            <a:r>
              <a:rPr lang="en-GB" altLang="en-US" sz="2400" i="1" dirty="0"/>
              <a:t>	„…the overall pattern of social mobility appears to be much the same in the industrial societies of various Western countries.“</a:t>
            </a:r>
          </a:p>
          <a:p>
            <a:endParaRPr lang="en-GB" altLang="en-US" sz="2400" dirty="0"/>
          </a:p>
          <a:p>
            <a:r>
              <a:rPr lang="en-GB" altLang="en-US" sz="2400" dirty="0"/>
              <a:t>LZ hypothesis has been a reaction to the prevailing assumption that in US we can find more intergenerational mobility than in other western industrialized  countries</a:t>
            </a:r>
          </a:p>
          <a:p>
            <a:r>
              <a:rPr lang="en-GB" altLang="en-US" sz="2400" dirty="0"/>
              <a:t>LZ hypothesis has not been rejected </a:t>
            </a:r>
          </a:p>
          <a:p>
            <a:r>
              <a:rPr lang="en-GB" altLang="en-US" sz="2400" dirty="0"/>
              <a:t>In all nations the same level of social mobility</a:t>
            </a:r>
          </a:p>
          <a:p>
            <a:r>
              <a:rPr lang="en-GB" altLang="en-US" sz="2400" dirty="0"/>
              <a:t>LZ hypothesis says there is no linear relationship between industrialization and social mobility</a:t>
            </a:r>
          </a:p>
          <a:p>
            <a:r>
              <a:rPr lang="en-GB" altLang="en-US" sz="2400" dirty="0"/>
              <a:t>The industrialization means the rise of social mobility </a:t>
            </a:r>
          </a:p>
          <a:p>
            <a:r>
              <a:rPr lang="en-GB" altLang="en-US" sz="2400" dirty="0"/>
              <a:t>But only under certain level</a:t>
            </a:r>
          </a:p>
          <a:p>
            <a:r>
              <a:rPr lang="en-GB" altLang="en-US" sz="2400" dirty="0"/>
              <a:t>After that higher industrialization does not mean higher social mobility</a:t>
            </a:r>
          </a:p>
          <a:p>
            <a:endParaRPr lang="en-GB" altLang="en-US" sz="2400" dirty="0"/>
          </a:p>
          <a:p>
            <a:endParaRPr lang="en-GB" altLang="en-US" sz="2400"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497118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First</a:t>
            </a:r>
            <a:r>
              <a:rPr lang="en-GB" altLang="en-US" sz="3600" b="1" dirty="0"/>
              <a:t> generation of SSR (II</a:t>
            </a:r>
            <a:r>
              <a:rPr lang="cs-CZ" altLang="en-US" sz="3600" b="1" dirty="0"/>
              <a:t>I</a:t>
            </a:r>
            <a:r>
              <a:rPr lang="en-GB" altLang="en-US" sz="3600" b="1" dirty="0"/>
              <a:t>)</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7</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cs-CZ" altLang="en-US" sz="2400" dirty="0" err="1"/>
              <a:t>Important</a:t>
            </a:r>
            <a:r>
              <a:rPr lang="cs-CZ" altLang="en-US" sz="2400" dirty="0"/>
              <a:t> </a:t>
            </a:r>
            <a:r>
              <a:rPr lang="cs-CZ" altLang="en-US" sz="2400" dirty="0" err="1"/>
              <a:t>research</a:t>
            </a:r>
            <a:r>
              <a:rPr lang="cs-CZ" altLang="en-US" sz="2400" dirty="0"/>
              <a:t> </a:t>
            </a:r>
            <a:r>
              <a:rPr lang="cs-CZ" altLang="en-US" sz="2400" dirty="0" err="1"/>
              <a:t>questions</a:t>
            </a:r>
            <a:r>
              <a:rPr lang="cs-CZ" altLang="en-US" sz="2400" dirty="0"/>
              <a:t> in </a:t>
            </a:r>
            <a:r>
              <a:rPr lang="cs-CZ" altLang="en-US" sz="2400" dirty="0" err="1"/>
              <a:t>first</a:t>
            </a:r>
            <a:r>
              <a:rPr lang="cs-CZ" altLang="en-US" sz="2400" dirty="0"/>
              <a:t> </a:t>
            </a:r>
            <a:r>
              <a:rPr lang="cs-CZ" altLang="en-US" sz="2400" dirty="0" err="1"/>
              <a:t>generation</a:t>
            </a:r>
            <a:r>
              <a:rPr lang="cs-CZ" altLang="en-US" sz="2400" dirty="0"/>
              <a:t>:</a:t>
            </a:r>
            <a:endParaRPr lang="en-GB" altLang="en-US" sz="2400" dirty="0"/>
          </a:p>
          <a:p>
            <a:endParaRPr lang="cs-CZ" altLang="en-US" sz="2400" dirty="0"/>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a:t>
            </a:r>
            <a:r>
              <a:rPr lang="cs-CZ" altLang="en-US" sz="2400" dirty="0" err="1"/>
              <a:t>economic</a:t>
            </a:r>
            <a:r>
              <a:rPr lang="cs-CZ" altLang="en-US" sz="2400" dirty="0"/>
              <a:t> </a:t>
            </a:r>
            <a:r>
              <a:rPr lang="cs-CZ" altLang="en-US" sz="2400" dirty="0" err="1"/>
              <a:t>development</a:t>
            </a:r>
            <a:r>
              <a:rPr lang="cs-CZ" altLang="en-US" sz="2400" dirty="0"/>
              <a:t>?</a:t>
            </a:r>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a:t>
            </a:r>
            <a:r>
              <a:rPr lang="cs-CZ" altLang="en-US" sz="2400" dirty="0" err="1"/>
              <a:t>political</a:t>
            </a:r>
            <a:r>
              <a:rPr lang="cs-CZ" altLang="en-US" sz="2400" dirty="0"/>
              <a:t> stability?</a:t>
            </a:r>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a:t>
            </a:r>
            <a:r>
              <a:rPr lang="cs-CZ" altLang="en-US" sz="2400" dirty="0" err="1"/>
              <a:t>political</a:t>
            </a:r>
            <a:r>
              <a:rPr lang="cs-CZ" altLang="en-US" sz="2400" dirty="0"/>
              <a:t> </a:t>
            </a:r>
            <a:r>
              <a:rPr lang="cs-CZ" altLang="en-US" sz="2400" dirty="0" err="1"/>
              <a:t>behaviour</a:t>
            </a:r>
            <a:r>
              <a:rPr lang="cs-CZ" altLang="en-US" sz="2400" dirty="0"/>
              <a:t>?</a:t>
            </a:r>
          </a:p>
          <a:p>
            <a:r>
              <a:rPr lang="cs-CZ" altLang="en-US" sz="2400" dirty="0" err="1"/>
              <a:t>Association</a:t>
            </a:r>
            <a:r>
              <a:rPr lang="cs-CZ" altLang="en-US" sz="2400" dirty="0"/>
              <a:t> </a:t>
            </a:r>
            <a:r>
              <a:rPr lang="cs-CZ" altLang="en-US" sz="2400" dirty="0" err="1"/>
              <a:t>between</a:t>
            </a:r>
            <a:r>
              <a:rPr lang="cs-CZ" altLang="en-US" sz="2400" dirty="0"/>
              <a:t> </a:t>
            </a:r>
            <a:r>
              <a:rPr lang="cs-CZ" altLang="en-US" sz="2400" dirty="0" err="1"/>
              <a:t>social</a:t>
            </a:r>
            <a:r>
              <a:rPr lang="cs-CZ" altLang="en-US" sz="2400" dirty="0"/>
              <a:t> mobility and fertility</a:t>
            </a:r>
          </a:p>
          <a:p>
            <a:r>
              <a:rPr lang="cs-CZ" altLang="en-US" sz="2400" dirty="0" err="1"/>
              <a:t>Extent</a:t>
            </a:r>
            <a:r>
              <a:rPr lang="cs-CZ" altLang="en-US" sz="2400" dirty="0"/>
              <a:t> </a:t>
            </a:r>
            <a:r>
              <a:rPr lang="cs-CZ" altLang="en-US" sz="2400" dirty="0" err="1"/>
              <a:t>of</a:t>
            </a:r>
            <a:r>
              <a:rPr lang="cs-CZ" altLang="en-US" sz="2400" dirty="0"/>
              <a:t> </a:t>
            </a:r>
            <a:r>
              <a:rPr lang="cs-CZ" altLang="en-US" sz="2400" dirty="0" err="1"/>
              <a:t>assortative</a:t>
            </a:r>
            <a:r>
              <a:rPr lang="cs-CZ" altLang="en-US" sz="2400" dirty="0"/>
              <a:t> </a:t>
            </a:r>
            <a:r>
              <a:rPr lang="cs-CZ" altLang="en-US" sz="2400" dirty="0" err="1"/>
              <a:t>mating</a:t>
            </a:r>
            <a:r>
              <a:rPr lang="cs-CZ" altLang="en-US" sz="2400" dirty="0"/>
              <a:t> by </a:t>
            </a:r>
            <a:r>
              <a:rPr lang="cs-CZ" altLang="en-US" sz="2400" dirty="0" err="1"/>
              <a:t>social</a:t>
            </a:r>
            <a:r>
              <a:rPr lang="cs-CZ" altLang="en-US" sz="2400" dirty="0"/>
              <a:t> </a:t>
            </a:r>
            <a:r>
              <a:rPr lang="cs-CZ" altLang="en-US" sz="2400" dirty="0" err="1"/>
              <a:t>origin</a:t>
            </a:r>
            <a:r>
              <a:rPr lang="cs-CZ" altLang="en-US" sz="2400" dirty="0"/>
              <a:t> and </a:t>
            </a:r>
            <a:r>
              <a:rPr lang="cs-CZ" altLang="en-US" sz="2400" dirty="0" err="1"/>
              <a:t>education</a:t>
            </a:r>
            <a:r>
              <a:rPr lang="cs-CZ" altLang="en-US" sz="2400" dirty="0"/>
              <a:t>?</a:t>
            </a:r>
          </a:p>
          <a:p>
            <a:r>
              <a:rPr lang="cs-CZ" altLang="en-US" sz="2400" dirty="0" err="1"/>
              <a:t>What</a:t>
            </a:r>
            <a:r>
              <a:rPr lang="cs-CZ" altLang="en-US" sz="2400" dirty="0"/>
              <a:t> </a:t>
            </a:r>
            <a:r>
              <a:rPr lang="cs-CZ" altLang="en-US" sz="2400" dirty="0" err="1"/>
              <a:t>is</a:t>
            </a:r>
            <a:r>
              <a:rPr lang="cs-CZ" altLang="en-US" sz="2400" dirty="0"/>
              <a:t> </a:t>
            </a:r>
            <a:r>
              <a:rPr lang="cs-CZ" altLang="en-US" sz="2400" dirty="0" err="1"/>
              <a:t>effect</a:t>
            </a:r>
            <a:r>
              <a:rPr lang="cs-CZ" altLang="en-US" sz="2400" dirty="0"/>
              <a:t> </a:t>
            </a:r>
            <a:r>
              <a:rPr lang="cs-CZ" altLang="en-US" sz="2400" dirty="0" err="1"/>
              <a:t>of</a:t>
            </a:r>
            <a:r>
              <a:rPr lang="cs-CZ" altLang="en-US" sz="2400" dirty="0"/>
              <a:t> </a:t>
            </a:r>
            <a:r>
              <a:rPr lang="cs-CZ" altLang="en-US" sz="2400" dirty="0" err="1"/>
              <a:t>education</a:t>
            </a:r>
            <a:r>
              <a:rPr lang="cs-CZ" altLang="en-US" sz="2400" dirty="0"/>
              <a:t> in </a:t>
            </a:r>
            <a:r>
              <a:rPr lang="cs-CZ" altLang="en-US" sz="2400" dirty="0" err="1"/>
              <a:t>social</a:t>
            </a:r>
            <a:r>
              <a:rPr lang="cs-CZ" altLang="en-US" sz="2400" dirty="0"/>
              <a:t> mobility proces?</a:t>
            </a:r>
          </a:p>
          <a:p>
            <a:pPr marL="457200" lvl="1" indent="0">
              <a:buNone/>
            </a:pPr>
            <a:endParaRPr lang="cs-CZ" altLang="en-US" sz="2000" dirty="0"/>
          </a:p>
          <a:p>
            <a:pPr lvl="1"/>
            <a:endParaRPr lang="cs-CZ" altLang="en-US" sz="2000" dirty="0"/>
          </a:p>
          <a:p>
            <a:pPr lvl="1"/>
            <a:endParaRPr lang="en-GB" altLang="en-US" sz="2000"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1514243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Second</a:t>
            </a:r>
            <a:r>
              <a:rPr lang="en-GB" altLang="en-US" sz="3600" b="1" dirty="0"/>
              <a:t> generation of SSR (I)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8</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1960 – 1970 time period</a:t>
            </a:r>
          </a:p>
          <a:p>
            <a:r>
              <a:rPr lang="en-GB" altLang="en-US" sz="2400" dirty="0"/>
              <a:t>change from comparative social mobility research to status attainment process in a society</a:t>
            </a:r>
          </a:p>
          <a:p>
            <a:r>
              <a:rPr lang="en-GB" altLang="en-US" sz="2400" dirty="0"/>
              <a:t>turn to the continuous variables, SEI scores for occupations</a:t>
            </a:r>
          </a:p>
          <a:p>
            <a:r>
              <a:rPr lang="en-GB" altLang="en-US" sz="2400" dirty="0"/>
              <a:t>the aim is to map the social determinants of occupational status</a:t>
            </a:r>
          </a:p>
          <a:p>
            <a:r>
              <a:rPr lang="en-GB" altLang="en-US" sz="2400" dirty="0"/>
              <a:t>reformulation of research question</a:t>
            </a:r>
          </a:p>
          <a:p>
            <a:r>
              <a:rPr lang="en-GB" altLang="en-US" sz="2400" dirty="0"/>
              <a:t>no connection OD (first generation)</a:t>
            </a:r>
          </a:p>
          <a:p>
            <a:r>
              <a:rPr lang="en-GB" altLang="en-US" sz="2400" dirty="0"/>
              <a:t>but how O influences D directly and also indirectly via other variables, especially via E </a:t>
            </a:r>
          </a:p>
          <a:p>
            <a:r>
              <a:rPr lang="en-GB" altLang="en-US" sz="2400" dirty="0"/>
              <a:t>introduction of path models in sociology</a:t>
            </a:r>
          </a:p>
          <a:p>
            <a:r>
              <a:rPr lang="en-GB" altLang="en-US" sz="2400" dirty="0"/>
              <a:t>result: status attainment model or „social mobility piggy“</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271879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648072"/>
          </a:xfrm>
        </p:spPr>
        <p:txBody>
          <a:bodyPr>
            <a:normAutofit/>
          </a:bodyPr>
          <a:lstStyle/>
          <a:p>
            <a:r>
              <a:rPr lang="en-GB" altLang="en-US" sz="3600" b="1" dirty="0">
                <a:solidFill>
                  <a:srgbClr val="FF0000"/>
                </a:solidFill>
              </a:rPr>
              <a:t>Second</a:t>
            </a:r>
            <a:r>
              <a:rPr lang="en-GB" altLang="en-US" sz="3600" b="1" dirty="0"/>
              <a:t> generation of SSR (II)</a:t>
            </a:r>
            <a:endParaRPr lang="en-GB" altLang="en-US" sz="3600" dirty="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GB" smtClean="0"/>
              <a:pPr fontAlgn="base">
                <a:spcBef>
                  <a:spcPct val="0"/>
                </a:spcBef>
                <a:spcAft>
                  <a:spcPct val="0"/>
                </a:spcAft>
                <a:defRPr/>
              </a:pPr>
              <a:t>9</a:t>
            </a:fld>
            <a:endParaRPr lang="en-GB" dirty="0"/>
          </a:p>
        </p:txBody>
      </p:sp>
      <p:sp>
        <p:nvSpPr>
          <p:cNvPr id="15365" name="Content Placeholder 6"/>
          <p:cNvSpPr>
            <a:spLocks noGrp="1"/>
          </p:cNvSpPr>
          <p:nvPr>
            <p:ph sz="half" idx="1"/>
          </p:nvPr>
        </p:nvSpPr>
        <p:spPr>
          <a:xfrm>
            <a:off x="251520" y="980728"/>
            <a:ext cx="8568952" cy="5760640"/>
          </a:xfrm>
        </p:spPr>
        <p:txBody>
          <a:bodyPr>
            <a:normAutofit/>
          </a:bodyPr>
          <a:lstStyle/>
          <a:p>
            <a:r>
              <a:rPr lang="en-GB" altLang="en-US" sz="2400" dirty="0"/>
              <a:t>representatives are Petr </a:t>
            </a:r>
            <a:r>
              <a:rPr lang="en-GB" altLang="en-US" sz="2400" dirty="0" err="1"/>
              <a:t>Blau</a:t>
            </a:r>
            <a:r>
              <a:rPr lang="en-GB" altLang="en-US" sz="2400" dirty="0"/>
              <a:t>, Otis Dudley Duncan: </a:t>
            </a:r>
            <a:r>
              <a:rPr lang="en-GB" altLang="en-US" sz="2400" i="1" dirty="0"/>
              <a:t>American Occupational Structure </a:t>
            </a:r>
            <a:r>
              <a:rPr lang="en-GB" altLang="en-US" sz="2400" dirty="0"/>
              <a:t>(1967)</a:t>
            </a:r>
          </a:p>
          <a:p>
            <a:r>
              <a:rPr lang="en-GB" altLang="en-US" sz="2400" dirty="0"/>
              <a:t>no difference between inter- and intra-generational mobility</a:t>
            </a:r>
          </a:p>
          <a:p>
            <a:r>
              <a:rPr lang="en-GB" altLang="en-US" sz="2400" dirty="0"/>
              <a:t>only one social mobility between O and D but O is starting position, no characteristic of parents</a:t>
            </a:r>
          </a:p>
          <a:p>
            <a:r>
              <a:rPr lang="en-GB" altLang="en-US" sz="2400" dirty="0"/>
              <a:t>tested assumption: industrialization promotes achievement and reduces ascription, the importance of E increases in time</a:t>
            </a:r>
          </a:p>
          <a:p>
            <a:r>
              <a:rPr lang="en-GB" altLang="en-US" sz="2400" dirty="0"/>
              <a:t>results: Yes - the effect of E is stronger in time and influences D with higher intensity in time, </a:t>
            </a:r>
            <a:r>
              <a:rPr lang="en-GB" altLang="en-US" sz="2400" i="1" dirty="0"/>
              <a:t>American society becomes meritocratic society </a:t>
            </a:r>
          </a:p>
          <a:p>
            <a:r>
              <a:rPr lang="en-GB" altLang="en-US" sz="2400" dirty="0"/>
              <a:t>robust results but without comparative potency</a:t>
            </a:r>
          </a:p>
          <a:p>
            <a:r>
              <a:rPr lang="en-GB" altLang="en-US" sz="2400" dirty="0"/>
              <a:t>no social class divisions in this approach </a:t>
            </a:r>
          </a:p>
          <a:p>
            <a:r>
              <a:rPr lang="en-GB" altLang="en-US" sz="2400" dirty="0"/>
              <a:t>original concept of social mobility disappeared</a:t>
            </a:r>
          </a:p>
          <a:p>
            <a:endParaRPr lang="en-GB" altLang="en-US" dirty="0"/>
          </a:p>
          <a:p>
            <a:endParaRPr lang="en-GB" altLang="en-US" sz="2400" dirty="0"/>
          </a:p>
          <a:p>
            <a:pPr marL="57150" indent="0">
              <a:buNone/>
            </a:pPr>
            <a:endParaRPr lang="en-GB" altLang="en-US" dirty="0"/>
          </a:p>
          <a:p>
            <a:endParaRPr lang="en-GB" altLang="en-US" sz="2400" dirty="0"/>
          </a:p>
        </p:txBody>
      </p:sp>
    </p:spTree>
    <p:custDataLst>
      <p:tags r:id="rId1"/>
    </p:custDataLst>
    <p:extLst>
      <p:ext uri="{BB962C8B-B14F-4D97-AF65-F5344CB8AC3E}">
        <p14:creationId xmlns:p14="http://schemas.microsoft.com/office/powerpoint/2010/main" val="25284611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1094</TotalTime>
  <Words>1299</Words>
  <Application>Microsoft Office PowerPoint</Application>
  <PresentationFormat>Předvádění na obrazovce (4:3)</PresentationFormat>
  <Paragraphs>157</Paragraphs>
  <Slides>13</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ＭＳ Ｐゴシック</vt:lpstr>
      <vt:lpstr>Arial</vt:lpstr>
      <vt:lpstr>Calibri</vt:lpstr>
      <vt:lpstr>Motiv systému Office</vt:lpstr>
      <vt:lpstr>Social Stratification Research – 4 generations</vt:lpstr>
      <vt:lpstr>Social mobility – key concept of SSR</vt:lpstr>
      <vt:lpstr>Social mobility</vt:lpstr>
      <vt:lpstr>Social mobility - politicians</vt:lpstr>
      <vt:lpstr>First generation of SSR (I)</vt:lpstr>
      <vt:lpstr>First generation of SSR (II)</vt:lpstr>
      <vt:lpstr>First generation of SSR (III)</vt:lpstr>
      <vt:lpstr>Second generation of SSR (I)</vt:lpstr>
      <vt:lpstr>Second generation of SSR (II)</vt:lpstr>
      <vt:lpstr>Prezentace aplikace PowerPoint</vt:lpstr>
      <vt:lpstr>Third generation of SSR (I)</vt:lpstr>
      <vt:lpstr>Third generation of SSR (II)</vt:lpstr>
      <vt:lpstr>Fourth generation of SSR (I)</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aaaa</dc:creator>
  <cp:lastModifiedBy>Tomáš Katrňák</cp:lastModifiedBy>
  <cp:revision>98</cp:revision>
  <dcterms:created xsi:type="dcterms:W3CDTF">2013-09-22T19:27:37Z</dcterms:created>
  <dcterms:modified xsi:type="dcterms:W3CDTF">2022-02-05T08:28:08Z</dcterms:modified>
</cp:coreProperties>
</file>