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Oswald" charset="-18"/>
      <p:regular r:id="rId14"/>
      <p:bold r:id="rId15"/>
    </p:embeddedFont>
    <p:embeddedFont>
      <p:font typeface="Source Code Pro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27ec7c267c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27ec7c267c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22a3d0e67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22a3d0e67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22a573a1ca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22a573a1ca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2a3d0e67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2a3d0e67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766177e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766177e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2a3d0e6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22a3d0e6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2a3d0e67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2a3d0e67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7ec7c267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7ec7c267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7ec7c267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27ec7c267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7ec7c267c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27ec7c267c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npo/soubor/o-resocializaci-ve-vezenstvi-trochu-jinak-doc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8520600" cy="46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311700" y="-315725"/>
            <a:ext cx="8520600" cy="17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311700" y="328875"/>
            <a:ext cx="8520600" cy="423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4445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sedmistupňové škále od hodnot 0 vyjadřující hodnocení „vůbec“ po hodnotu 7 definující hodnotu „velmi silně“ je přínosnost pastorace vězňů s hodnotou 4,96 v komparaci s dalšími kategoriálními pastoracemi vnímána jako akceptovatelná avšak mezi méně preferovanými.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445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Dle našeho výzkumného vzorku jsou vězni společností akceptováni se střízlivou prognózou nápravy a pastorační péče o ně je jejími členy přijímána jako opodstatněná, ale vykázaná do nižších sfér zájmu po preferovanějších skupinách společnosti.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445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Péče o vězně je relevantní a programy zacházení jsou správnou cestou, která si zaslouží většího systematického výzkumu a následného uvedení do široké praxe.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11700" y="-65775"/>
            <a:ext cx="8520600" cy="52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400" b="1">
                <a:solidFill>
                  <a:srgbClr val="000000"/>
                </a:solidFill>
                <a:highlight>
                  <a:schemeClr val="accent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4) Východiska z hlediska informací o smyslu resocializace</a:t>
            </a:r>
            <a:endParaRPr sz="2400">
              <a:highlight>
                <a:schemeClr val="accent6"/>
              </a:highlight>
            </a:endParaRPr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0" y="407800"/>
            <a:ext cx="9050400" cy="473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 b="1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V odborném příspěvku vydaným </a:t>
            </a:r>
            <a:r>
              <a:rPr lang="cs" sz="1200" b="1" i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Institutem pro kriminologii a sociální prevenci </a:t>
            </a:r>
            <a:r>
              <a:rPr lang="cs" sz="12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lze vzít v potaz tyto podněty: </a:t>
            </a:r>
            <a:endParaRPr sz="1200" b="1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fundament podoby trestní politiky se odvíjí od vládnoucí špičky společnosti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bylo by vhodné všech typech věznic pružněji reagovat na rizika vyplývajících ze sociální patologie diferenciací vězňů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zaměřit se na včasnou prevenci u jedinců v raném věku života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pěstovat v odsouzených pozitivní pracovní návyky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reagovat na fakt, že největší šanci mají vězni s trvalou pozitivní rodinnou vazbu, stálé bydliště a vysoké šance integrace v povolání </a:t>
            </a:r>
            <a:r>
              <a:rPr lang="c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[7]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Na základě našeho výzkumu lze doplnit, že:</a:t>
            </a:r>
            <a:endParaRPr sz="1200" b="1" u="sng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důvěra veřejnosti v resocializaci vězněných osob je procentuálně nezanedbatelná, přičemž iniciování akcentování programů zacházení společenskými a politickými silami je vítaná;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cestou k prezentování smysluplnosti resocializace se jeví také větší osvěta a demonstrace osobního svědectví, které je přesvědčivější než vydávání dokumentů.</a:t>
            </a:r>
            <a:b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[7]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Srov. </a:t>
            </a:r>
            <a:r>
              <a:rPr lang="cs" sz="11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Koncepce vězeňství do roku 2025</a:t>
            </a:r>
            <a:r>
              <a:rPr lang="cs" sz="1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77 – 120.</a:t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11700" y="61975"/>
            <a:ext cx="8520600" cy="53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800" b="1">
                <a:latin typeface="Times New Roman"/>
                <a:ea typeface="Times New Roman"/>
                <a:cs typeface="Times New Roman"/>
                <a:sym typeface="Times New Roman"/>
              </a:rPr>
              <a:t>Základní informace</a:t>
            </a:r>
            <a:endParaRPr sz="2800"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11700" y="594825"/>
            <a:ext cx="8520600" cy="43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PhDr. Mgr. René Strouhal, Ph.D.: </a:t>
            </a:r>
            <a:br>
              <a:rPr lang="cs" b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b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Validita resocializace vězňů, její sociální percepce a sociologická akceptace </a:t>
            </a:r>
            <a:br>
              <a:rPr lang="cs" b="1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Klíčová slova:</a:t>
            </a:r>
            <a: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vězni, resocializace, programy zacházení, percepce, akceptace, východiska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Struktura: </a:t>
            </a:r>
            <a: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Resocializace vězňů a její validita 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</a:t>
            </a:r>
            <a:r>
              <a:rPr lang="cs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Percepce fenoménu vězeňské resocializace společností</a:t>
            </a:r>
            <a:endParaRPr b="1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 </a:t>
            </a:r>
            <a:r>
              <a:rPr lang="cs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Akceptace celého procesu společností </a:t>
            </a:r>
            <a:endParaRPr b="1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4) Východiska z hlediska informací o smyslu resocializace </a:t>
            </a:r>
            <a:endParaRPr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8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650" b="1">
                <a:solidFill>
                  <a:srgbClr val="000000"/>
                </a:solidFill>
                <a:highlight>
                  <a:schemeClr val="accent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1) Resocializace vězňů a její validita </a:t>
            </a:r>
            <a:endParaRPr sz="2650">
              <a:highlight>
                <a:schemeClr val="accent6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50"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11700" y="371825"/>
            <a:ext cx="8520600" cy="467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868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Výsledkem působení v penologii a vězeňství známých standardizovaných i nestandardizovaných metod by měl být úspěšný návrat na svobodu a reintegrace do společnosti.[1]</a:t>
            </a:r>
            <a:endParaRPr sz="4868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868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* Validita a úspěšnost naplnění </a:t>
            </a:r>
            <a:r>
              <a:rPr lang="cs" sz="4868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strategické cílů, jakými jsou snížit recidivu trestné činnosti či vytvoření komplexního systému propojení penitenciární péče, postpenitenciární péče a programů prevence kriminality [2], </a:t>
            </a:r>
            <a:r>
              <a:rPr lang="cs" sz="4868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informuje o tom, jakými cestami se ve vězeňských programech zacházení dále vydat.</a:t>
            </a:r>
            <a:endParaRPr sz="4868" b="1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868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K optimalizaci efektivnosti výkonu trestu odnětí svobody je nesporně dáno rovněž uplatňováním principu individualizace, který spočívá v takové volbě prostředků působení na odsouzeného, jež jsou nejvíce přizpůsobené zvláštnostem jejich osobnosti</a:t>
            </a:r>
            <a:endParaRPr sz="4868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868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Za měřítko úspěšné trestní politiky a skutečné reintegrace propuštěných vězňů ve smyslu § 2 odst. 2 zákona č. 169/1999 Sb., o výkonu trestu odnětí svobody, bývá považována míra recidivy.</a:t>
            </a:r>
            <a:endParaRPr sz="4868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868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Má-li se pokračovat k vytčeným cílům, je pak nutností podpora společnosti od politiků přes odborníky po laickou veřejnost k vytváření adekvátní podmínek.[4]</a:t>
            </a:r>
            <a:endParaRPr sz="4868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Srov. Biedermanová, E., Petras, M., </a:t>
            </a:r>
            <a:r>
              <a:rPr lang="cs" sz="4068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Možnosti a problémy resocializace vězňů, účinnost programů zacházení</a:t>
            </a: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6.</a:t>
            </a:r>
            <a:endParaRPr sz="406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 Srov. Sochůrek, J., </a:t>
            </a:r>
            <a:r>
              <a:rPr lang="cs" sz="4068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Kapitoly z penologie. II. díl, Teorie a praxe zacházení s vězněnými</a:t>
            </a: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25 - 26.</a:t>
            </a:r>
            <a:endParaRPr sz="406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 Srov. </a:t>
            </a:r>
            <a:r>
              <a:rPr lang="cs" sz="4068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Koncepce vězeňství do roku 2025</a:t>
            </a: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119.</a:t>
            </a:r>
            <a:endParaRPr sz="406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 Srov. Biedermanová, E., Petras, M., </a:t>
            </a:r>
            <a:r>
              <a:rPr lang="cs" sz="4068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Možnosti a problémy resocializace vězňů, účinnost programů zacházení</a:t>
            </a:r>
            <a:r>
              <a:rPr lang="cs" sz="4068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6.</a:t>
            </a:r>
            <a:endParaRPr sz="406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068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184175"/>
            <a:ext cx="8520600" cy="6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b="1">
                <a:highlight>
                  <a:schemeClr val="accent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Studie a šetření</a:t>
            </a:r>
            <a:endParaRPr sz="2400" b="1">
              <a:highlight>
                <a:schemeClr val="accent6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710350"/>
            <a:ext cx="8520600" cy="45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AutoNum type="romanUcPeriod"/>
            </a:pPr>
            <a:r>
              <a:rPr lang="cs" sz="14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Studie provedené v letech 2002 - 2003 v Anglii a Walesu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zaměřené na potlačování násilného chování                  - odsouzení, kteří programy dokončili, si vedli lépe než ti, kteří se nezapojili nebo program nedokončili.</a:t>
            </a:r>
            <a:b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AutoNum type="romanUcPeriod"/>
            </a:pPr>
            <a:r>
              <a:rPr lang="cs" sz="14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Výzkum k programu 3Z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(Zastav se, Zamysli se a Změň se), který byl začleněn do přílohy č. 1 NGŘ č. 35/2011 jako standardizovaný program: </a:t>
            </a:r>
            <a:b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14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kvantitativní šetření VS ČR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u 10,6 % osob absolvujících program došlo zhruba po půl roce po jejich propuštění k recidivě trestné činnosti; osoby, které program neabsolvovaly, vykazovaly recidivu 6,5 %;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cs" sz="14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výzkum výzkumnice Evy Biedermanové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na výzkumné populaci o počtu 148 odsouzených osob zjistila, že není možné potvrdit hypotézu, podle níž absolvování resocializačního programu 3Z bude mít za následek menší recidivu po propuštění z výkonu trestu odnětí svobody.</a:t>
            </a:r>
            <a:b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AutoNum type="romanUcPeriod"/>
            </a:pPr>
            <a:r>
              <a:rPr lang="cs" sz="14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Statistické údaje VS ČR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- z pohledu členění odsouzených dle počtu již vykonaných trestů ke konci roku 2019 bylo evidentní, že 63 % tvořili vězni, kteří již ve výkonu trestu alespoň jednou byli.</a:t>
            </a:r>
            <a:b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AutoNum type="romanUcPeriod"/>
            </a:pPr>
            <a:r>
              <a:rPr lang="cs" sz="1400" b="1" u="sng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Průzkum efektivity z hlediska postpenitence VDS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mapoval období od vzniku vězeňské duchovní služby do roku 2015 včetně, po dobu trvající minimálně půl roku po propuštění pomáhala cca 400 propuštěným a z nich evidovala cca 260 těch, kteří posléze žili řádným životem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111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-52625"/>
            <a:ext cx="8520600" cy="56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400" b="1">
                <a:solidFill>
                  <a:srgbClr val="000000"/>
                </a:solidFill>
                <a:highlight>
                  <a:schemeClr val="accent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2) Percepce fenoménu vězeňské resocializace společností</a:t>
            </a:r>
            <a:endParaRPr sz="2400">
              <a:highlight>
                <a:schemeClr val="accent6"/>
              </a:highlight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447250"/>
            <a:ext cx="8756100" cy="48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6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* Přináší užitečnou konfrontaci fenoménu vězeňské resocializace. </a:t>
            </a:r>
            <a:r>
              <a:rPr lang="cs" sz="56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Důvěra široké veřejnosti k úspěšnosti resocializaci vězněných osob je většinově velmi nízká.</a:t>
            </a:r>
            <a:endParaRPr sz="56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6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Programy zacházení jsou vnímány jako snaha ulehčit vězňům pobyt ve vězení -  trest není trestem, vyžaduje značné finanční prostředky daňových poplatníků, v konečném výsledku nemá žádný praktický efekt. [5]</a:t>
            </a:r>
            <a:endParaRPr sz="56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6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Nejsou však požadavky veřejnosti na účinnost programů zacházení maximalistické?</a:t>
            </a:r>
            <a:br>
              <a:rPr lang="cs" sz="56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zakořeněná povaha a rezistence vůči edukaci a terapii,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jak předvídat všechna negativa na svobodě,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vliv ostatních vězňů,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vězeňské prostředí ubíjí i osobnostní pozitiva,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špatná realizace politiky podmíněného propuštění,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VI. privace fundovaných pracovníků,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VII. malá motivace vězňů,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VIII. neadekvátní výběr programů, </a:t>
            </a:r>
            <a:endParaRPr sz="5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5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IX. pasivní přijímače sociálních dávek předurčuje k přihlášení se na úřadech práce po propuštění.</a:t>
            </a:r>
            <a:r>
              <a:rPr lang="cs" sz="5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[6]</a:t>
            </a:r>
            <a:endParaRPr sz="5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[5] </a:t>
            </a:r>
            <a:r>
              <a:rPr lang="cs" sz="41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Srov. Marešová</a:t>
            </a:r>
            <a: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A., </a:t>
            </a:r>
            <a:r>
              <a:rPr lang="cs" sz="41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resocializaci ve vězeňství trochu jinak</a:t>
            </a:r>
            <a: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dostupné z: </a:t>
            </a:r>
            <a:r>
              <a:rPr lang="cs" sz="41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https://www.mvcr.cz/npo/soubor/o-resocializaci-ve-vezenstvi-trochu-jinak-doc.aspx</a:t>
            </a:r>
            <a: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[6] Srov. Mezník, J., Kalvodová, V., Kuchta, J., </a:t>
            </a:r>
            <a:r>
              <a:rPr lang="cs" sz="41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Základy penologie</a:t>
            </a:r>
            <a:r>
              <a:rPr lang="cs" sz="4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75</a:t>
            </a:r>
            <a:r>
              <a:rPr lang="cs" sz="21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65775"/>
            <a:ext cx="8520600" cy="5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400" b="1">
                <a:solidFill>
                  <a:srgbClr val="000000"/>
                </a:solidFill>
                <a:highlight>
                  <a:schemeClr val="accent6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3) Akceptace celého procesu společností </a:t>
            </a:r>
            <a:endParaRPr sz="2400">
              <a:highlight>
                <a:schemeClr val="accent6"/>
              </a:highlight>
            </a:endParaRPr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618375"/>
            <a:ext cx="8520600" cy="457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 b="1"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lang="cs" sz="14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Přináší informatikum o příznivém a odmítavém postoji společnosti k této činnosti.</a:t>
            </a:r>
            <a:endParaRPr sz="1400" b="1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Komparace s odbornými texty mají nabídnout míru ztotožnění se populačního vzorku s metodami zacházení.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Byly použity tyto metody: Likertova škála, matematistická statistika s průměrováním, komparace.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Populační vzorek tvoří - 145 respondentů, muži i ženy, osoby napříč všemi kraji České republiky, městy                 i obcemi, se vzděláním základním přes střední s vyučením se nebo maturitou po vysokoškolského včetně, se stářím od plnoletosti do důchodového věku včetně.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Byly zvoleny tyto výzkumné otázky: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445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V jaké míře populace respondentů vůbec akceptuje vězně samé a zda je přesvědčena o možnosti jejich nápravy jako předmětu úsilí programů zacházení Vězeňské služby ČR i pastorační činnosti církví, když byla ve Vězeňské ročence 2020 hodnocena přínosně.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445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Nakolik věřící, u nichž se předpokládá benevolentnější přístup, preferují péči církve mezi jinými kategoriálními formami pastorace.</a:t>
            </a:r>
            <a:endParaRPr sz="14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 rot="10800000" flipH="1">
            <a:off x="311700" y="105350"/>
            <a:ext cx="8520600" cy="5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0373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 rot="10800000" flipH="1">
            <a:off x="311700" y="-789300"/>
            <a:ext cx="8520600" cy="26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25" y="0"/>
            <a:ext cx="9144000" cy="49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2286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Dle výsledků šetření prostřednictvím metody Likertovy škály jsou vězni vnímáni takto: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2286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       většina respondentů akceptuje jejich lidskou důstojnost a rovnost (preferují v souhrnu přesvědčení spíše ano);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2286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       to, že jim vězni jsou nepříjemní a nepřijímají je, ve většině respondenti nepociťují (preferují v souhrnu přesvědčení spíše ne);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2286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       v otázce, zda jsou vězni schopni nápravy, jsou respondenti nerozhodní (preferují v souhrnu přesvědčení ani ano, ani ne);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2286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       podobně hodnotí, zda aspoň někteří vězni jsou schopni nápravy, i když s lepším desetinným skóre (preferují v souhrnu přesvědčení ani ano, ani ne);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2286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       větší část respondentů zastává názor, že vězni potřebují projevení důvěry a pověření úkolem (preferují v souhrnu přesvědčení spíše ano). </a:t>
            </a:r>
            <a:endParaRPr sz="1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2625"/>
            <a:ext cx="9144000" cy="50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PresentationFormat>Předvádění na obrazovce (16:9)</PresentationFormat>
  <Paragraphs>68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Oswald</vt:lpstr>
      <vt:lpstr>Times New Roman</vt:lpstr>
      <vt:lpstr>Source Code Pro</vt:lpstr>
      <vt:lpstr>Modern Writer</vt:lpstr>
      <vt:lpstr>Snímek 1</vt:lpstr>
      <vt:lpstr>Základní informace</vt:lpstr>
      <vt:lpstr>   1) Resocializace vězňů a její validita  </vt:lpstr>
      <vt:lpstr>Studie a šetření</vt:lpstr>
      <vt:lpstr>2) Percepce fenoménu vězeňské resocializace společností</vt:lpstr>
      <vt:lpstr>3) Akceptace celého procesu společností </vt:lpstr>
      <vt:lpstr>Snímek 7</vt:lpstr>
      <vt:lpstr>Snímek 8</vt:lpstr>
      <vt:lpstr>Snímek 9</vt:lpstr>
      <vt:lpstr>Snímek 10</vt:lpstr>
      <vt:lpstr>4) Východiska z hlediska informací o smyslu resocializace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reneo</dc:creator>
  <cp:lastModifiedBy>reneo@outlook.cz</cp:lastModifiedBy>
  <cp:revision>1</cp:revision>
  <dcterms:modified xsi:type="dcterms:W3CDTF">2022-05-05T19:59:50Z</dcterms:modified>
</cp:coreProperties>
</file>