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72" r:id="rId4"/>
    <p:sldId id="277" r:id="rId5"/>
    <p:sldId id="278" r:id="rId6"/>
    <p:sldId id="279" r:id="rId7"/>
    <p:sldId id="280" r:id="rId8"/>
    <p:sldId id="281" r:id="rId9"/>
    <p:sldId id="261" r:id="rId10"/>
    <p:sldId id="283" r:id="rId11"/>
    <p:sldId id="258" r:id="rId12"/>
    <p:sldId id="259" r:id="rId13"/>
    <p:sldId id="264" r:id="rId14"/>
    <p:sldId id="267" r:id="rId15"/>
    <p:sldId id="268" r:id="rId16"/>
    <p:sldId id="284" r:id="rId17"/>
    <p:sldId id="26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A26D0-E8FC-42E2-9644-011C17DFC718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ECCE-59AD-4818-B181-9AE4BE2B40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14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ECCE-59AD-4818-B181-9AE4BE2B400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7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AA2C5-3ECF-E1B5-9A3C-079C0C6A4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D1740E-0AF9-065B-34E3-F880126B4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77933A-2F10-81EA-E342-14FB57B5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843459-CED5-0A89-2B3E-C27B9E3F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A94754-4502-9E59-FC7A-5200BD89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9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3F804-40FD-2D3C-274A-657CDD11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28134C-59FD-E740-D501-3F26D6EF3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2D5993-B560-752F-C22E-41D04E74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C2F08C-B10A-95BF-FE6E-C1F4064D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F19E72-760E-5A55-2D66-5B84A48F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87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2B2F67-EF2A-B8E1-7644-28B468C33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9394C3-33D7-38BD-02C5-6F9DA506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0C2E0-6178-E3CB-0EC3-5345B69E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C18568-6BB8-14ED-C280-DFE0C22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CBC95C-E091-AE6B-BF3B-BDCB77A1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42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DCE56-0462-58B3-F9B6-AE4FAAF9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45A8E-EB22-ACDA-50F9-FFF0D355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3F74C-ABE4-58E3-9D28-86BDDD2D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18EA2F-0E8B-8500-2731-10534EC7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387AE6-4AF8-F0F7-36F7-03A8DF15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40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8527-1B5D-17CB-468F-0A916440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886B5F-4CD7-9EE0-B057-5E4F6422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013B22-EC62-45F8-2B7B-D7533187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34329E-3979-9251-6EFF-B50C445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138611-11E8-BE68-FC44-2188FDF8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17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81F2B-06F1-67DB-8952-8A7435AB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4BE0A-758F-A7AF-C88F-24BD1555B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E9DD67-269C-157F-60DE-77871C7D6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C2E720-63DC-5398-F0F1-BEE614E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7320EA-0826-C1B2-97F9-BD2BF7C4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B14F97-07F1-E777-7006-644E2E88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03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E9835-635D-1640-6C2C-5733A6B1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480E27-2672-E558-0E84-398C071CA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161B53-3041-0395-9744-1DBBFACFC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B78B19-8115-07CE-FD69-390C7F61D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84934B-558C-6613-7D55-7FDFE5921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341DA39-C1AA-D456-A3F3-26A6F4CE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BD0E-E96F-C2E4-F00D-108BA24F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6F48F0E-ADBA-F9D7-9382-460D7A88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8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544D3-134B-92C3-0EAB-CBF3051C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51444A-C84B-6347-5B59-521C7026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BB8EF7-DCA3-B07D-12AE-8AB0C76C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8D21BE-080C-559D-D157-5E90312C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8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9513E7-9CC8-26A2-6BDC-C894D82C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6E8B03-39B9-1D2F-F882-2708814A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2D942F-9AFF-B48F-6D3B-2E8D5C48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81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1D857-AC39-89F1-699F-1E6C07F7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5AA6A-2D49-5BC7-9D8C-DD1BD1FB5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5C03D7-2AC0-B657-0166-BDE286D5F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4186CE-314A-91F5-BCB2-227B7FB7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ED397D-2357-3A77-D547-DD49984E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7707F2-3573-B0F5-C8A8-17908289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9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EDA06-D493-A5BD-F0BD-A30E1930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95B6C0-AD2A-BEBD-D85B-8316C4B74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CA62C0-3786-AABA-7550-ADBB1580B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68ED9-9690-1168-1C02-AAAC5918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631B57-596C-CEE3-907D-1C63B1F3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FDD728-A4D1-5B95-E619-823EC746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48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56B9D3-E080-FDF6-61FA-ACD7FE95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77E02A-98D5-EAB7-16C6-0D57A550E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25057-DAD8-303F-DFC2-3320F426B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D01A-698B-4C7C-A30F-762F5364DDF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6BFFF2-2595-1B7D-5123-D277B498F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0BEB6B-245D-0BCB-1258-C097440A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ABA0-0CD5-42E8-ACE3-1A946E765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8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3532" y="748368"/>
            <a:ext cx="8424936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b="1" spc="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  <a:cs typeface="Arial" panose="020B0604020202020204" pitchFamily="34" charset="0"/>
              </a:rPr>
              <a:t>SOCIÁLNÍ PRÁCE </a:t>
            </a:r>
            <a:br>
              <a:rPr lang="cs-CZ" sz="4000" b="1" spc="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  <a:cs typeface="Arial" panose="020B0604020202020204" pitchFamily="34" charset="0"/>
              </a:rPr>
            </a:br>
            <a:r>
              <a:rPr lang="cs-CZ" sz="4000" b="1" spc="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el"/>
                <a:cs typeface="Arial" panose="020B0604020202020204" pitchFamily="34" charset="0"/>
              </a:rPr>
              <a:t>NA OBCI Z POHLEDU VEDOUCÍ SOCIÁLNÍHO ODBORU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0692" y="4592772"/>
            <a:ext cx="7630616" cy="637552"/>
          </a:xfrm>
        </p:spPr>
        <p:txBody>
          <a:bodyPr>
            <a:noAutofit/>
          </a:bodyPr>
          <a:lstStyle/>
          <a:p>
            <a:r>
              <a:rPr lang="cs-CZ" sz="3200" b="1" i="1" dirty="0">
                <a:latin typeface="Ariel "/>
                <a:ea typeface="Times New Roman" panose="02020603050405020304" pitchFamily="18" charset="0"/>
                <a:cs typeface="Times New Roman" panose="02020603050405020304" pitchFamily="18" charset="0"/>
              </a:rPr>
              <a:t>27.10.2022</a:t>
            </a:r>
          </a:p>
          <a:p>
            <a:r>
              <a:rPr lang="cs-CZ" sz="3200" b="1" i="1" dirty="0">
                <a:latin typeface="Ariel "/>
                <a:ea typeface="Times New Roman" panose="02020603050405020304" pitchFamily="18" charset="0"/>
                <a:cs typeface="Times New Roman" panose="02020603050405020304" pitchFamily="18" charset="0"/>
              </a:rPr>
              <a:t>Mgr. Michaela Klepáčová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3DD2B6-567E-81FB-AD92-79597430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D9B02B0-E6E3-FB58-A9BC-FFCE2F04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00" y="4345333"/>
            <a:ext cx="2398645" cy="23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8A7A3-D3DD-4A95-B264-86753D12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NÁPAD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C592C-06CD-45DA-BF77-7F5E1277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endParaRPr lang="cs-CZ" sz="3000" dirty="0"/>
          </a:p>
          <a:p>
            <a:r>
              <a:rPr lang="cs-CZ" sz="3000" dirty="0"/>
              <a:t>Intenzivní spolupráce s různými službami v rámci terénní sociální práce s osobami ohroženými sociálním vyloučením</a:t>
            </a:r>
          </a:p>
          <a:p>
            <a:r>
              <a:rPr lang="cs-CZ" sz="3000" dirty="0"/>
              <a:t>Pravidelná týdenní setkání s NDC a noclehárnou </a:t>
            </a:r>
          </a:p>
          <a:p>
            <a:r>
              <a:rPr lang="cs-CZ" sz="3000" dirty="0"/>
              <a:t>Pravidelný terén s Kontaktním </a:t>
            </a:r>
            <a:r>
              <a:rPr lang="cs-CZ" sz="3000" dirty="0" err="1"/>
              <a:t>adiktologickým</a:t>
            </a:r>
            <a:r>
              <a:rPr lang="cs-CZ" sz="3000" dirty="0"/>
              <a:t> centrem</a:t>
            </a:r>
          </a:p>
          <a:p>
            <a:r>
              <a:rPr lang="cs-CZ" sz="3000" dirty="0"/>
              <a:t>Úzká spolupráce s organizací Práh, jižní Morava </a:t>
            </a:r>
          </a:p>
          <a:p>
            <a:r>
              <a:rPr lang="cs-CZ" sz="3000" dirty="0"/>
              <a:t>Spolupráce s institucemi, požadavek na situaci klientů </a:t>
            </a:r>
            <a:br>
              <a:rPr lang="cs-CZ" sz="3000" dirty="0"/>
            </a:br>
            <a:r>
              <a:rPr lang="cs-CZ" sz="3000" dirty="0"/>
              <a:t>z různých služeb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A08DAD-6E97-4C53-A812-EF9C9EB3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27" y="4193976"/>
            <a:ext cx="2072234" cy="256685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0F2B067-AC19-50D5-0214-FECA97DB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2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66837-6014-425A-B7EA-12D975AE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DŮVODY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57F55E-C217-43E3-84D5-FF6BFCC38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4" y="1825625"/>
            <a:ext cx="9691255" cy="4351338"/>
          </a:xfrm>
        </p:spPr>
        <p:txBody>
          <a:bodyPr>
            <a:normAutofit/>
          </a:bodyPr>
          <a:lstStyle/>
          <a:p>
            <a:r>
              <a:rPr lang="cs-CZ" sz="3000" dirty="0"/>
              <a:t>Klienti bez zjevného posunu</a:t>
            </a:r>
          </a:p>
          <a:p>
            <a:r>
              <a:rPr lang="cs-CZ" sz="3000" dirty="0"/>
              <a:t>Mnoho sociálních pracovníků okolo jednoho klienta</a:t>
            </a:r>
          </a:p>
          <a:p>
            <a:r>
              <a:rPr lang="cs-CZ" sz="3000" dirty="0"/>
              <a:t>Zmatky v práci s klientem</a:t>
            </a:r>
          </a:p>
          <a:p>
            <a:r>
              <a:rPr lang="cs-CZ" sz="3000" dirty="0"/>
              <a:t>Dublování práce</a:t>
            </a:r>
          </a:p>
          <a:p>
            <a:r>
              <a:rPr lang="cs-CZ" sz="3000" dirty="0"/>
              <a:t>Urgence z jiných institucí</a:t>
            </a:r>
          </a:p>
          <a:p>
            <a:r>
              <a:rPr lang="cs-CZ" sz="3000" dirty="0"/>
              <a:t>Špatné předávání informací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E67EF4-87A6-4E8D-B26E-18AABD759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22" y="2878283"/>
            <a:ext cx="2227235" cy="377887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0BED72C-A3F8-104C-0225-ED5C69AE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64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A6A37-00AD-4763-BEA3-860D5332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0F120-15CF-469A-85C1-354F54C7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4" y="1690687"/>
            <a:ext cx="10300855" cy="3961879"/>
          </a:xfrm>
        </p:spPr>
        <p:txBody>
          <a:bodyPr>
            <a:normAutofit/>
          </a:bodyPr>
          <a:lstStyle/>
          <a:p>
            <a:r>
              <a:rPr lang="cs-CZ" sz="3000" dirty="0"/>
              <a:t>Dobré vztahy mezi sociálními pracovníky</a:t>
            </a:r>
          </a:p>
          <a:p>
            <a:r>
              <a:rPr lang="cs-CZ" sz="3000" dirty="0"/>
              <a:t>Provázanost mezi ambulantními a terénními službami cílové skupiny a vzájemná informovanost</a:t>
            </a:r>
          </a:p>
          <a:p>
            <a:r>
              <a:rPr lang="cs-CZ" sz="3000" dirty="0"/>
              <a:t>Pracovní skupina složená ze sociálních pracovníků</a:t>
            </a:r>
          </a:p>
          <a:p>
            <a:r>
              <a:rPr lang="cs-CZ" sz="3000" dirty="0"/>
              <a:t>Efektivní případová práce s klientem a jeho sociální situací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BD8AEE-F033-47A9-9C67-8E0C8F4FE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88" y="4735867"/>
            <a:ext cx="3032760" cy="15179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2CC5703-8739-4AAD-B133-08A057C7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6FD24-FCDA-45A3-85C2-9BC1AB21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SOCIÁLNÍ KONZILIUM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8E14F-15FF-4F1A-9196-ACA8890E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9343994" cy="4857403"/>
          </a:xfrm>
        </p:spPr>
        <p:txBody>
          <a:bodyPr>
            <a:normAutofit/>
          </a:bodyPr>
          <a:lstStyle/>
          <a:p>
            <a:r>
              <a:rPr lang="cs-CZ" sz="3000" dirty="0"/>
              <a:t>Pracovní skupina složená ze sociálních pracovníků služeb</a:t>
            </a:r>
          </a:p>
          <a:p>
            <a:r>
              <a:rPr lang="cs-CZ" sz="3000" dirty="0"/>
              <a:t>Setkávání nad případy jednotlivých klientů</a:t>
            </a:r>
          </a:p>
          <a:p>
            <a:r>
              <a:rPr lang="cs-CZ" sz="3000" dirty="0"/>
              <a:t>Úzká spolupráce mezi službami</a:t>
            </a:r>
          </a:p>
          <a:p>
            <a:r>
              <a:rPr lang="cs-CZ" sz="3000" dirty="0">
                <a:sym typeface="Wingdings" panose="05000000000000000000" pitchFamily="2" charset="2"/>
              </a:rPr>
              <a:t>Setkávání 1x do měsíce</a:t>
            </a:r>
          </a:p>
          <a:p>
            <a:r>
              <a:rPr lang="cs-CZ" sz="3000" dirty="0">
                <a:sym typeface="Wingdings" panose="05000000000000000000" pitchFamily="2" charset="2"/>
              </a:rPr>
              <a:t>Sdílené plány pomoci (popis situace, přání, cíl, silné a slabé stránky, kroky k naplnění, ….)</a:t>
            </a:r>
          </a:p>
          <a:p>
            <a:r>
              <a:rPr lang="cs-CZ" sz="3000" dirty="0">
                <a:sym typeface="Wingdings" panose="05000000000000000000" pitchFamily="2" charset="2"/>
              </a:rPr>
              <a:t>Otevřené pro všechny služby</a:t>
            </a:r>
          </a:p>
          <a:p>
            <a:r>
              <a:rPr lang="cs-CZ" sz="3000" dirty="0">
                <a:sym typeface="Wingdings" panose="05000000000000000000" pitchFamily="2" charset="2"/>
              </a:rPr>
              <a:t>Koncept konzilia rozšířen na cílovou skupinu seniorů</a:t>
            </a:r>
          </a:p>
          <a:p>
            <a:endParaRPr lang="cs-CZ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1BB0F3-874B-47CD-898A-9CF74B738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47" y="4733839"/>
            <a:ext cx="2755821" cy="183721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034E05E-B9E8-66CF-AB23-2D424738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6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FA0A1EF-7EAB-43D4-A7E7-2B4D71857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9" y="1557285"/>
            <a:ext cx="8830100" cy="51035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489D80-7ADA-4864-9727-19DCFB05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cap="all" dirty="0">
                <a:solidFill>
                  <a:schemeClr val="accent2">
                    <a:lumMod val="75000"/>
                  </a:schemeClr>
                </a:solidFill>
              </a:rPr>
              <a:t>Sociální konzilium při tornádu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572B1-84D9-48FE-BB41-60468E1E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24" y="1690688"/>
            <a:ext cx="7251242" cy="3034948"/>
          </a:xfrm>
        </p:spPr>
        <p:txBody>
          <a:bodyPr>
            <a:normAutofit/>
          </a:bodyPr>
          <a:lstStyle/>
          <a:p>
            <a:r>
              <a:rPr lang="cs-CZ" sz="2400" dirty="0"/>
              <a:t>Mimořádná událost               krizové štáby a díky za ně</a:t>
            </a:r>
            <a:endParaRPr lang="cs-CZ" sz="1200" dirty="0"/>
          </a:p>
          <a:p>
            <a:r>
              <a:rPr lang="cs-CZ" sz="2400" dirty="0"/>
              <a:t>Mnoho chuti pomáhat              příliv dobrovolníků</a:t>
            </a:r>
            <a:endParaRPr lang="cs-CZ" sz="1200" dirty="0"/>
          </a:p>
          <a:p>
            <a:r>
              <a:rPr lang="cs-CZ" sz="2400" dirty="0"/>
              <a:t>Mnoho organizací             zahlcování poškozených</a:t>
            </a:r>
          </a:p>
          <a:p>
            <a:r>
              <a:rPr lang="cs-CZ" sz="2400" dirty="0" err="1"/>
              <a:t>Přepečovávání</a:t>
            </a:r>
            <a:r>
              <a:rPr lang="cs-CZ" sz="2400" dirty="0"/>
              <a:t>             nasmlouvání nepotřebných služeb</a:t>
            </a:r>
          </a:p>
          <a:p>
            <a:endParaRPr lang="cs-CZ" sz="2400" dirty="0"/>
          </a:p>
          <a:p>
            <a:endParaRPr lang="cs-CZ" sz="120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98255FC-F81B-4BCD-BAC9-3E6C805A4199}"/>
              </a:ext>
            </a:extLst>
          </p:cNvPr>
          <p:cNvSpPr/>
          <p:nvPr/>
        </p:nvSpPr>
        <p:spPr>
          <a:xfrm>
            <a:off x="5643773" y="1762721"/>
            <a:ext cx="648072" cy="2046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2779EAD-FA76-4791-998E-26B0E718FB1A}"/>
              </a:ext>
            </a:extLst>
          </p:cNvPr>
          <p:cNvSpPr/>
          <p:nvPr/>
        </p:nvSpPr>
        <p:spPr>
          <a:xfrm>
            <a:off x="5967809" y="2268606"/>
            <a:ext cx="648072" cy="18038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D6D64D5-6F65-4CBE-B5D1-0E5C41C1B870}"/>
              </a:ext>
            </a:extLst>
          </p:cNvPr>
          <p:cNvSpPr/>
          <p:nvPr/>
        </p:nvSpPr>
        <p:spPr>
          <a:xfrm>
            <a:off x="5319737" y="2683461"/>
            <a:ext cx="648072" cy="2046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7DDEBC64-A243-4E4F-ACA3-C5766EDADD08}"/>
              </a:ext>
            </a:extLst>
          </p:cNvPr>
          <p:cNvSpPr/>
          <p:nvPr/>
        </p:nvSpPr>
        <p:spPr>
          <a:xfrm>
            <a:off x="4995701" y="3208162"/>
            <a:ext cx="648072" cy="1807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42691A-2C15-1E57-E298-7BD82C69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E8AA4-4DD9-4CD9-A118-30A3C77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SPOJENÍ SIL ORGANIZACÍ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4F5E69-FFCC-4654-B105-27A5D76D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354" y="1586554"/>
            <a:ext cx="9566082" cy="4525963"/>
          </a:xfrm>
        </p:spPr>
        <p:txBody>
          <a:bodyPr>
            <a:noAutofit/>
          </a:bodyPr>
          <a:lstStyle/>
          <a:p>
            <a:r>
              <a:rPr lang="cs-CZ" sz="3000" dirty="0"/>
              <a:t>Koncept sociálního konzilia</a:t>
            </a:r>
          </a:p>
          <a:p>
            <a:r>
              <a:rPr lang="cs-CZ" sz="3000" dirty="0"/>
              <a:t>Organizace: Člověk v tísni, Charita, ČČK, Městský úřad, Práh, jižní Morava, Centrum pro rodinu</a:t>
            </a:r>
          </a:p>
          <a:p>
            <a:r>
              <a:rPr lang="cs-CZ" sz="3000" dirty="0"/>
              <a:t>Setkání  - náplň, předávání informací, kompetentnost, zkušenosti</a:t>
            </a:r>
          </a:p>
          <a:p>
            <a:r>
              <a:rPr lang="cs-CZ" sz="3000" dirty="0"/>
              <a:t>Sdílení – aktuální kroky pomoci, vzájemná informovanost</a:t>
            </a:r>
          </a:p>
          <a:p>
            <a:r>
              <a:rPr lang="cs-CZ" sz="3000" dirty="0"/>
              <a:t>Pravidelná setkávání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D174C0-A39B-44B0-B52F-C1CA23988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93" y="4493833"/>
            <a:ext cx="2773784" cy="187967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354F623-22F4-9BAB-4075-30203740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81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E8AA4-4DD9-4CD9-A118-30A3C77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4F5E69-FFCC-4654-B105-27A5D76D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354" y="1586554"/>
            <a:ext cx="9353646" cy="4525963"/>
          </a:xfrm>
        </p:spPr>
        <p:txBody>
          <a:bodyPr>
            <a:noAutofit/>
          </a:bodyPr>
          <a:lstStyle/>
          <a:p>
            <a:r>
              <a:rPr lang="cs-CZ" sz="3000" dirty="0"/>
              <a:t>Myslí na všechny potřeby</a:t>
            </a:r>
          </a:p>
          <a:p>
            <a:r>
              <a:rPr lang="cs-CZ" sz="3000" dirty="0"/>
              <a:t>Klient nemusí opakovat více lidem a službám svůj příběh</a:t>
            </a:r>
          </a:p>
          <a:p>
            <a:r>
              <a:rPr lang="cs-CZ" sz="3000" dirty="0"/>
              <a:t>Rychlí přenos informací v jednom týmu</a:t>
            </a:r>
          </a:p>
          <a:p>
            <a:r>
              <a:rPr lang="cs-CZ" sz="3000" dirty="0"/>
              <a:t>Rychlejší řešení situace klienta</a:t>
            </a:r>
          </a:p>
          <a:p>
            <a:r>
              <a:rPr lang="cs-CZ" sz="3000" dirty="0"/>
              <a:t>Úspora času</a:t>
            </a:r>
          </a:p>
          <a:p>
            <a:r>
              <a:rPr lang="cs-CZ" sz="3000" dirty="0"/>
              <a:t>Propojení návazných služeb</a:t>
            </a:r>
          </a:p>
          <a:p>
            <a:r>
              <a:rPr lang="cs-CZ" sz="3000" dirty="0"/>
              <a:t>Prevence závislosti na službách</a:t>
            </a:r>
          </a:p>
          <a:p>
            <a:r>
              <a:rPr lang="cs-CZ" sz="3000" dirty="0"/>
              <a:t>Efektivní, komplexní a vyvážená péče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54F623-22F4-9BAB-4075-30203740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8651514E-2E1A-46D4-9D12-2A1EA397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27" y="3089248"/>
            <a:ext cx="2533073" cy="32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2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07F11D-EE6B-4F20-8C3E-B13E6E1D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0527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3900" b="1" dirty="0">
                <a:solidFill>
                  <a:schemeClr val="accent2">
                    <a:lumMod val="75000"/>
                  </a:schemeClr>
                </a:solidFill>
              </a:rPr>
              <a:t>DĚKUJI ZA POZORNOST</a:t>
            </a:r>
          </a:p>
          <a:p>
            <a:pPr marL="0" indent="0" algn="ctr">
              <a:buNone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Mgr. Michaela Klepáčová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Městský úřad Hodonín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Tel. 724 284 025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32657"/>
            <a:ext cx="2984502" cy="165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4365105"/>
            <a:ext cx="2398645" cy="23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8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AF6FF-3D14-24AE-3053-DB395494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85941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CÍL PŘEDNÁŠKY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31B92-BAB2-237F-D9BD-1D1D615A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117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/>
              <a:t>Seznámení s činností sociálního odboru na ORP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Role vedoucí odboru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Praktický nástroj v rámci case managementu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96E29F-80C0-9C12-4CDD-DB4F1043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A6087D3-204B-09CC-DEBF-08F7276A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42" y="2680855"/>
            <a:ext cx="4721298" cy="30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3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AF6FF-3D14-24AE-3053-DB395494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564"/>
            <a:ext cx="10515600" cy="37912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1. ODBOR SOCIÁLNÍCH VĚCÍ A ŠKOLSTVÍ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Městského úřadu Hodonín (ORP)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31B92-BAB2-237F-D9BD-1D1D615A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Vedoucí odboru</a:t>
            </a:r>
          </a:p>
          <a:p>
            <a:r>
              <a:rPr lang="cs-CZ" sz="2200" dirty="0"/>
              <a:t>Vedoucí oddělení 	</a:t>
            </a:r>
          </a:p>
          <a:p>
            <a:pPr lvl="1"/>
            <a:r>
              <a:rPr lang="cs-CZ" sz="2200" dirty="0"/>
              <a:t>Oddělení sociální pomoci a služeb</a:t>
            </a:r>
          </a:p>
          <a:p>
            <a:r>
              <a:rPr lang="cs-CZ" sz="2200" dirty="0"/>
              <a:t>Vedoucí oddělení</a:t>
            </a:r>
          </a:p>
          <a:p>
            <a:pPr lvl="1"/>
            <a:r>
              <a:rPr lang="cs-CZ" sz="2200" dirty="0"/>
              <a:t>Oddělení sociálně-právní ochrany dětí</a:t>
            </a:r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200" dirty="0"/>
              <a:t>Odborná způsobilost všech sociálních pracovníků</a:t>
            </a:r>
          </a:p>
          <a:p>
            <a:r>
              <a:rPr lang="cs-CZ" sz="2200" dirty="0"/>
              <a:t>Náročnost sociální práce</a:t>
            </a:r>
          </a:p>
          <a:p>
            <a:r>
              <a:rPr lang="cs-CZ" sz="2200" dirty="0"/>
              <a:t>Supervize</a:t>
            </a:r>
          </a:p>
          <a:p>
            <a:r>
              <a:rPr lang="cs-CZ" sz="2200" dirty="0"/>
              <a:t>Státní dotace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96E29F-80C0-9C12-4CDD-DB4F1043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97DCF1-AD88-A9E2-C664-F2E9F3C26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19" y="4580581"/>
            <a:ext cx="3254525" cy="2163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CDD8FE3-5464-628F-4DB9-D50563660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50" y="1825625"/>
            <a:ext cx="2283436" cy="35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143944" y="1962433"/>
            <a:ext cx="7984504" cy="43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063552" y="224050"/>
            <a:ext cx="8229600" cy="972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900" b="1" cap="all" dirty="0">
                <a:solidFill>
                  <a:schemeClr val="accent2">
                    <a:lumMod val="75000"/>
                  </a:schemeClr>
                </a:solidFill>
              </a:rPr>
              <a:t>Oddělení sociální pomoci a služeb</a:t>
            </a:r>
          </a:p>
          <a:p>
            <a:r>
              <a:rPr lang="cs-CZ" sz="2200" b="1" dirty="0"/>
              <a:t>- přenesená působnost (sociální práce)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559558" y="1196751"/>
            <a:ext cx="10644151" cy="4985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8800" b="1" dirty="0"/>
              <a:t>Rozdělení dle cílových skupin:</a:t>
            </a:r>
          </a:p>
          <a:p>
            <a:pPr>
              <a:defRPr/>
            </a:pPr>
            <a:r>
              <a:rPr lang="cs-CZ" altLang="cs-CZ" sz="8800" dirty="0"/>
              <a:t>Rodiny s dětmi</a:t>
            </a:r>
          </a:p>
          <a:p>
            <a:pPr>
              <a:defRPr/>
            </a:pPr>
            <a:r>
              <a:rPr lang="cs-CZ" altLang="cs-CZ" sz="8800" dirty="0"/>
              <a:t>Osoby ohrožené sociálním vyloučením, osoby bez domova, VTOS</a:t>
            </a:r>
          </a:p>
          <a:p>
            <a:pPr>
              <a:defRPr/>
            </a:pPr>
            <a:r>
              <a:rPr lang="cs-CZ" altLang="cs-CZ" sz="8800" dirty="0"/>
              <a:t>Senioři</a:t>
            </a:r>
          </a:p>
          <a:p>
            <a:pPr>
              <a:defRPr/>
            </a:pPr>
            <a:r>
              <a:rPr lang="cs-CZ" altLang="cs-CZ" sz="8800" dirty="0"/>
              <a:t>Osoby se zdravotním a duševním onemocněním</a:t>
            </a:r>
          </a:p>
          <a:p>
            <a:pPr>
              <a:defRPr/>
            </a:pPr>
            <a:r>
              <a:rPr lang="cs-CZ" altLang="cs-CZ" sz="8800" dirty="0"/>
              <a:t>Migranti, uprchlíci</a:t>
            </a:r>
          </a:p>
          <a:p>
            <a:pPr marL="0" indent="0">
              <a:buNone/>
              <a:defRPr/>
            </a:pPr>
            <a:endParaRPr lang="cs-CZ" altLang="cs-CZ" sz="8800" dirty="0"/>
          </a:p>
          <a:p>
            <a:pPr marL="0" indent="0">
              <a:buNone/>
              <a:defRPr/>
            </a:pPr>
            <a:r>
              <a:rPr lang="cs-CZ" altLang="cs-CZ" sz="8800" b="1" dirty="0"/>
              <a:t>Řešení problémů, zejména</a:t>
            </a:r>
          </a:p>
          <a:p>
            <a:pPr>
              <a:defRPr/>
            </a:pPr>
            <a:r>
              <a:rPr lang="cs-CZ" altLang="cs-CZ" sz="8800" dirty="0"/>
              <a:t>Nezaměstnanost a materiální problémy (zadluženost, nízké příjmy, energie…)</a:t>
            </a:r>
          </a:p>
          <a:p>
            <a:pPr>
              <a:defRPr/>
            </a:pPr>
            <a:r>
              <a:rPr lang="cs-CZ" altLang="cs-CZ" sz="8800" dirty="0"/>
              <a:t>Ztráta přístřeší, nejisté či neadekvátní bydlení</a:t>
            </a:r>
          </a:p>
          <a:p>
            <a:pPr>
              <a:defRPr/>
            </a:pPr>
            <a:r>
              <a:rPr lang="cs-CZ" altLang="cs-CZ" sz="8800" dirty="0"/>
              <a:t>Rizikový způsob života (trestná činnost – kurátor pro dospělé – návrat z VTOS)</a:t>
            </a:r>
          </a:p>
          <a:p>
            <a:pPr>
              <a:defRPr/>
            </a:pPr>
            <a:r>
              <a:rPr lang="cs-CZ" altLang="cs-CZ" sz="8800" dirty="0"/>
              <a:t>Péče o osobu závislou na péči jiné osoby (sociální problémy z péče vyplývající, </a:t>
            </a:r>
          </a:p>
          <a:p>
            <a:pPr marL="0" indent="0">
              <a:buNone/>
              <a:defRPr/>
            </a:pPr>
            <a:r>
              <a:rPr lang="cs-CZ" altLang="cs-CZ" sz="8800" dirty="0"/>
              <a:t>       zhoršení zdravotního stavu rodinných příslušníků)</a:t>
            </a:r>
          </a:p>
          <a:p>
            <a:pPr>
              <a:defRPr/>
            </a:pPr>
            <a:r>
              <a:rPr lang="cs-CZ" altLang="cs-CZ" sz="8800" dirty="0"/>
              <a:t>Zdravotní postižení nebo duševní onemocnění</a:t>
            </a:r>
          </a:p>
          <a:p>
            <a:pPr>
              <a:defRPr/>
            </a:pPr>
            <a:r>
              <a:rPr lang="cs-CZ" altLang="cs-CZ" sz="8800" dirty="0"/>
              <a:t>Začlení migrantů – jazyk, školy, zaměstnání, bydlení, propojení, informovanost</a:t>
            </a:r>
            <a:endParaRPr lang="cs-CZ" sz="7200" b="1" u="sng" dirty="0"/>
          </a:p>
          <a:p>
            <a:pPr marL="0" indent="0">
              <a:buNone/>
              <a:defRPr/>
            </a:pPr>
            <a:r>
              <a:rPr lang="cs-CZ" sz="7200" b="1" dirty="0"/>
              <a:t>Veřejné opatrovnictví</a:t>
            </a:r>
          </a:p>
          <a:p>
            <a:pPr>
              <a:defRPr/>
            </a:pPr>
            <a:endParaRPr lang="cs-CZ" altLang="cs-CZ" sz="7000" dirty="0"/>
          </a:p>
          <a:p>
            <a:pPr>
              <a:defRPr/>
            </a:pPr>
            <a:endParaRPr lang="cs-CZ" altLang="cs-CZ" sz="7000" dirty="0"/>
          </a:p>
          <a:p>
            <a:pPr marL="0" indent="0">
              <a:buNone/>
              <a:defRPr/>
            </a:pPr>
            <a:endParaRPr lang="cs-CZ" altLang="cs-CZ" sz="7000" dirty="0"/>
          </a:p>
          <a:p>
            <a:pPr marL="0" indent="0">
              <a:buNone/>
            </a:pPr>
            <a:endParaRPr lang="cs-CZ" sz="7000" b="1" dirty="0"/>
          </a:p>
          <a:p>
            <a:endParaRPr lang="cs-CZ" sz="7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825" y="2545234"/>
            <a:ext cx="1791443" cy="197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094" y="4584419"/>
            <a:ext cx="1791442" cy="19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80" y="2169454"/>
            <a:ext cx="1447777" cy="15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BE62CB4-5F12-8FDB-4604-CCA386AC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46" y="1069867"/>
            <a:ext cx="1797236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7087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143944" y="1962433"/>
            <a:ext cx="7984504" cy="43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021396" y="1853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cap="all" dirty="0">
                <a:solidFill>
                  <a:schemeClr val="accent2">
                    <a:lumMod val="75000"/>
                  </a:schemeClr>
                </a:solidFill>
              </a:rPr>
              <a:t>Oddělení sociální pomoci a služeb </a:t>
            </a:r>
            <a:endParaRPr lang="cs-CZ" sz="2200" b="1" cap="al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200" b="1" dirty="0"/>
              <a:t>samostatná působnost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785091" y="1328378"/>
            <a:ext cx="10252364" cy="4836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u="sng" dirty="0"/>
              <a:t>Komunitní plánování sociálních služeb a financování sociálních služeb</a:t>
            </a:r>
            <a:r>
              <a:rPr lang="cs-CZ" sz="3000" b="1" u="sng" dirty="0"/>
              <a:t> </a:t>
            </a:r>
            <a:r>
              <a:rPr lang="cs-CZ" sz="3000" b="1" dirty="0"/>
              <a:t>– </a:t>
            </a:r>
            <a:r>
              <a:rPr lang="cs-CZ" sz="2600" dirty="0"/>
              <a:t>naplňování střednědobého plánu v pracovních skupinách, minimální síť, spolupráce s obcemi – garance spolufinancování, dotace pro poskytovatele</a:t>
            </a:r>
          </a:p>
          <a:p>
            <a:pPr algn="just"/>
            <a:r>
              <a:rPr lang="cs-CZ" sz="2600" b="1" u="sng" dirty="0"/>
              <a:t>Rodinná politika </a:t>
            </a:r>
            <a:r>
              <a:rPr lang="cs-CZ" sz="3000" b="1" dirty="0"/>
              <a:t>– vize Hodonín – město pro spokojený život všech generací - </a:t>
            </a:r>
            <a:r>
              <a:rPr lang="cs-CZ" sz="2400" dirty="0"/>
              <a:t>naplňování akčního plánu, který vychází z Koncepce RP  zaměřené na  stabilní vztahy v rodině, bezpečné podmínky a prostředí příznivé rodině, podporu rodin se specifickými potřebami a zajištění realizace RP</a:t>
            </a:r>
          </a:p>
          <a:p>
            <a:r>
              <a:rPr lang="cs-CZ" sz="2600" b="1" u="sng" dirty="0"/>
              <a:t>Sociální bydlení, bydlení osob se ZP a DO</a:t>
            </a:r>
          </a:p>
          <a:p>
            <a:r>
              <a:rPr lang="cs-CZ" sz="2600" b="1" u="sng" dirty="0"/>
              <a:t>Sociální pohřby</a:t>
            </a:r>
          </a:p>
          <a:p>
            <a:pPr indent="-360000">
              <a:defRPr/>
            </a:pPr>
            <a:r>
              <a:rPr lang="cs-CZ" altLang="cs-CZ" sz="2600" b="1" u="sng" dirty="0"/>
              <a:t>Zvláštní příjemce důchodu</a:t>
            </a:r>
          </a:p>
          <a:p>
            <a:r>
              <a:rPr lang="cs-CZ" sz="2600" b="1" u="sng" dirty="0" err="1"/>
              <a:t>Euroklíče</a:t>
            </a:r>
            <a:r>
              <a:rPr lang="cs-CZ" sz="2600" b="1" u="sng" dirty="0"/>
              <a:t> pro ZP</a:t>
            </a:r>
          </a:p>
          <a:p>
            <a:r>
              <a:rPr lang="cs-CZ" sz="2600" b="1" u="sng" dirty="0"/>
              <a:t>Senior taxi</a:t>
            </a:r>
          </a:p>
          <a:p>
            <a:r>
              <a:rPr lang="cs-CZ" sz="2600" b="1" u="sng" dirty="0"/>
              <a:t>Odborné poradenství pro seniory</a:t>
            </a:r>
          </a:p>
          <a:p>
            <a:r>
              <a:rPr lang="cs-CZ" sz="2600" b="1" u="sng" dirty="0" err="1"/>
              <a:t>Family</a:t>
            </a:r>
            <a:r>
              <a:rPr lang="cs-CZ" sz="2600" b="1" u="sng" dirty="0"/>
              <a:t> Point, Náhradní babička</a:t>
            </a:r>
          </a:p>
          <a:p>
            <a:r>
              <a:rPr lang="cs-CZ" sz="2600" b="1" u="sng" dirty="0"/>
              <a:t>Projekt Domovník - preventista</a:t>
            </a:r>
          </a:p>
          <a:p>
            <a:r>
              <a:rPr lang="cs-CZ" sz="2600" b="1" u="sng" dirty="0"/>
              <a:t>Veřejné sbírky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endParaRPr lang="cs-CZ" sz="1900" b="1" dirty="0"/>
          </a:p>
          <a:p>
            <a:endParaRPr lang="cs-CZ" sz="2000" dirty="0"/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20" y="4701754"/>
            <a:ext cx="1390608" cy="1390608"/>
          </a:xfrm>
          <a:prstGeom prst="rect">
            <a:avLst/>
          </a:prstGeom>
        </p:spPr>
      </p:pic>
      <p:pic>
        <p:nvPicPr>
          <p:cNvPr id="10" name="Picture 3" descr="kpss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94" y="4874984"/>
            <a:ext cx="1793503" cy="120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875860-319E-9388-FB0F-32B29CB9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C:\Users\FamilyPoint\Pictures\Family point.png">
            <a:extLst>
              <a:ext uri="{FF2B5EF4-FFF2-40B4-BE49-F238E27FC236}">
                <a16:creationId xmlns:a16="http://schemas.microsoft.com/office/drawing/2014/main" id="{D34A5329-E46D-F2EC-808B-B803766837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33" y="3739087"/>
            <a:ext cx="2487930" cy="65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408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143944" y="1962433"/>
            <a:ext cx="7984504" cy="43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270128" y="673130"/>
            <a:ext cx="6746388" cy="95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900" b="1" cap="all" dirty="0">
                <a:solidFill>
                  <a:schemeClr val="accent2">
                    <a:lumMod val="75000"/>
                  </a:schemeClr>
                </a:solidFill>
              </a:rPr>
              <a:t>Oddělení sociálně-právní ochrany dětí</a:t>
            </a:r>
            <a:endParaRPr lang="cs-CZ" sz="3900" b="1" cap="all" dirty="0"/>
          </a:p>
          <a:p>
            <a:endParaRPr lang="cs-CZ" sz="4000" b="1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063552" y="1196752"/>
            <a:ext cx="741682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18836" y="2050472"/>
            <a:ext cx="10751128" cy="254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/>
              <a:t>Zajišťuje výkon sociálně-právní ochrany dětí dle zákona č. 359/1999 Sb.  </a:t>
            </a:r>
          </a:p>
          <a:p>
            <a:r>
              <a:rPr lang="cs-CZ" sz="2200" dirty="0"/>
              <a:t>Náhradní rodinná péče (osvojení, pěstounská péče, poručenství)</a:t>
            </a:r>
          </a:p>
          <a:p>
            <a:r>
              <a:rPr lang="cs-CZ" sz="2200" dirty="0"/>
              <a:t>Sociální kuratela (zaměřené na děti a mladistvé s asociálním chováním)</a:t>
            </a:r>
          </a:p>
          <a:p>
            <a:r>
              <a:rPr lang="cs-CZ" sz="2200" dirty="0"/>
              <a:t>Sociální práce v rámci opatrovnictví (kolizní opatrovnictví, ohrožené děti)</a:t>
            </a:r>
          </a:p>
          <a:p>
            <a:endParaRPr lang="cs-CZ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7" y="5052928"/>
            <a:ext cx="2137493" cy="13444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Výsledek obrázku pro opilá ma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32" y="4982039"/>
            <a:ext cx="2384648" cy="1486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31" y="5025538"/>
            <a:ext cx="2615034" cy="13718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13F5B44-A1BC-8725-C57B-6E574DC4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0515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143944" y="1962433"/>
            <a:ext cx="7984504" cy="43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021396" y="1853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cap="all" dirty="0">
                <a:solidFill>
                  <a:schemeClr val="accent2">
                    <a:lumMod val="75000"/>
                  </a:schemeClr>
                </a:solidFill>
              </a:rPr>
              <a:t>Naše akce pro veřejnost                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063552" y="1196752"/>
            <a:ext cx="741682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045242" y="1328380"/>
            <a:ext cx="7427023" cy="303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defRPr/>
            </a:pPr>
            <a:r>
              <a:rPr lang="cs-CZ" altLang="cs-CZ" sz="2200" dirty="0"/>
              <a:t>Týden pro rodinu (květen)</a:t>
            </a:r>
          </a:p>
          <a:p>
            <a:pPr indent="-360000">
              <a:defRPr/>
            </a:pPr>
            <a:r>
              <a:rPr lang="cs-CZ" altLang="cs-CZ" sz="2200" dirty="0"/>
              <a:t>Den sociálních služeb (1x za 3 roky, červen)</a:t>
            </a:r>
          </a:p>
          <a:p>
            <a:pPr indent="-360000">
              <a:defRPr/>
            </a:pPr>
            <a:r>
              <a:rPr lang="cs-CZ" altLang="cs-CZ" sz="2200" dirty="0"/>
              <a:t>Den seniorů a zdravotně postižených (říjen)</a:t>
            </a:r>
          </a:p>
          <a:p>
            <a:pPr indent="-360000">
              <a:defRPr/>
            </a:pPr>
            <a:r>
              <a:rPr lang="cs-CZ" altLang="cs-CZ" sz="2200" dirty="0"/>
              <a:t>Den dětí (červen)</a:t>
            </a:r>
          </a:p>
          <a:p>
            <a:pPr indent="-360000">
              <a:defRPr/>
            </a:pPr>
            <a:r>
              <a:rPr lang="cs-CZ" altLang="cs-CZ" sz="2200" dirty="0"/>
              <a:t>Mikulášská besídka (prosinec)</a:t>
            </a:r>
          </a:p>
          <a:p>
            <a:pPr indent="-360000">
              <a:defRPr/>
            </a:pPr>
            <a:endParaRPr lang="cs-CZ" altLang="cs-CZ" sz="2000" b="1" dirty="0"/>
          </a:p>
          <a:p>
            <a:pPr indent="-360000">
              <a:defRPr/>
            </a:pPr>
            <a:endParaRPr lang="cs-CZ" altLang="cs-CZ" sz="2000" b="1" dirty="0"/>
          </a:p>
          <a:p>
            <a:pPr marL="0" indent="0">
              <a:buNone/>
            </a:pPr>
            <a:endParaRPr lang="cs-CZ" sz="2000" b="1" dirty="0"/>
          </a:p>
          <a:p>
            <a:endParaRPr lang="cs-CZ" sz="2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2" y="3991825"/>
            <a:ext cx="2629693" cy="199123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25" y="3991825"/>
            <a:ext cx="2638425" cy="1981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26" y="3978931"/>
            <a:ext cx="2702433" cy="204045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158723"/>
            <a:ext cx="1555438" cy="23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10" y="2059183"/>
            <a:ext cx="2140958" cy="142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AB407F2-9943-0DDB-6C3B-2E6E8362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529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143944" y="1962433"/>
            <a:ext cx="7984504" cy="43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021396" y="1853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cap="all" dirty="0">
                <a:solidFill>
                  <a:schemeClr val="accent2">
                    <a:lumMod val="75000"/>
                  </a:schemeClr>
                </a:solidFill>
              </a:rPr>
              <a:t>2. Role vedoucí odboru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063552" y="1196752"/>
            <a:ext cx="741682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094941" y="1328379"/>
            <a:ext cx="9727734" cy="524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 algn="just">
              <a:defRPr/>
            </a:pPr>
            <a:r>
              <a:rPr lang="cs-CZ" altLang="cs-CZ" sz="3000" dirty="0"/>
              <a:t>Zastupování a prezentování činnosti odboru navenek</a:t>
            </a:r>
          </a:p>
          <a:p>
            <a:pPr indent="-360000" algn="just">
              <a:defRPr/>
            </a:pPr>
            <a:r>
              <a:rPr lang="cs-CZ" altLang="cs-CZ" sz="3000" dirty="0"/>
              <a:t>Vedení týmu</a:t>
            </a:r>
          </a:p>
          <a:p>
            <a:pPr indent="-360000" algn="just">
              <a:defRPr/>
            </a:pPr>
            <a:r>
              <a:rPr lang="cs-CZ" altLang="cs-CZ" sz="3000" dirty="0"/>
              <a:t>Správné směřování práce, reagování na nové potřeby (Covid, uprchlíci, tornádo, nové trendy, dobré praxe,…)</a:t>
            </a:r>
          </a:p>
          <a:p>
            <a:pPr indent="-360000" algn="just">
              <a:defRPr/>
            </a:pPr>
            <a:r>
              <a:rPr lang="cs-CZ" altLang="cs-CZ" sz="3000" dirty="0"/>
              <a:t>Koncepční činnost</a:t>
            </a:r>
          </a:p>
          <a:p>
            <a:pPr indent="-360000" algn="just">
              <a:defRPr/>
            </a:pPr>
            <a:r>
              <a:rPr lang="cs-CZ" altLang="cs-CZ" sz="3000" dirty="0"/>
              <a:t>Projednání materiálů důležitých pro rozhodnutí v RM a ZM</a:t>
            </a:r>
          </a:p>
          <a:p>
            <a:pPr indent="-360000" algn="just">
              <a:defRPr/>
            </a:pPr>
            <a:r>
              <a:rPr lang="cs-CZ" altLang="cs-CZ" sz="3000" dirty="0"/>
              <a:t>Příprava, podání a vedení projektů (spolupráce s MPSV, Obec přátelská rodině a seniorům, vzdělávání, apod.)</a:t>
            </a:r>
          </a:p>
          <a:p>
            <a:pPr indent="-360000">
              <a:defRPr/>
            </a:pPr>
            <a:endParaRPr lang="cs-CZ" altLang="cs-CZ" b="1" dirty="0"/>
          </a:p>
          <a:p>
            <a:pPr indent="-360000">
              <a:defRPr/>
            </a:pPr>
            <a:endParaRPr lang="cs-CZ" altLang="cs-CZ" sz="2000" b="1" dirty="0"/>
          </a:p>
          <a:p>
            <a:pPr indent="-360000">
              <a:defRPr/>
            </a:pPr>
            <a:endParaRPr lang="cs-CZ" altLang="cs-CZ" sz="2000" b="1" dirty="0"/>
          </a:p>
          <a:p>
            <a:pPr marL="0" indent="0">
              <a:buNone/>
            </a:pPr>
            <a:endParaRPr lang="cs-CZ" sz="2000" b="1" dirty="0"/>
          </a:p>
          <a:p>
            <a:endParaRPr lang="cs-CZ" sz="2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B407F2-9943-0DDB-6C3B-2E6E8362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0182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8A7A3-D3DD-4A95-B264-86753D12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462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3. Case management – „Sociální </a:t>
            </a:r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</a:rPr>
              <a:t>konzília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C592C-06CD-45DA-BF77-7F5E1277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F2B067-AC19-50D5-0214-FECA97DB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68" y="165100"/>
            <a:ext cx="16838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131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764</Words>
  <Application>Microsoft Office PowerPoint</Application>
  <PresentationFormat>Širokoúhlá obrazovka</PresentationFormat>
  <Paragraphs>158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Ariel</vt:lpstr>
      <vt:lpstr>Ariel </vt:lpstr>
      <vt:lpstr>Calibri</vt:lpstr>
      <vt:lpstr>Calibri Light</vt:lpstr>
      <vt:lpstr>Motiv Office</vt:lpstr>
      <vt:lpstr>SOCIÁLNÍ PRÁCE  NA OBCI Z POHLEDU VEDOUCÍ SOCIÁLNÍHO ODBORU</vt:lpstr>
      <vt:lpstr>CÍL PŘEDNÁŠKY </vt:lpstr>
      <vt:lpstr>1. ODBOR SOCIÁLNÍCH VĚCÍ A ŠKOLSTVÍ Městského úřadu Hodonín (ORP)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Case management – „Sociální konzília“</vt:lpstr>
      <vt:lpstr>NÁPAD</vt:lpstr>
      <vt:lpstr>DŮVODY</vt:lpstr>
      <vt:lpstr>CÍL</vt:lpstr>
      <vt:lpstr>SOCIÁLNÍ KONZILIUM</vt:lpstr>
      <vt:lpstr>Sociální konzilium při tornádu</vt:lpstr>
      <vt:lpstr>SPOJENÍ SIL ORGANIZACÍ</vt:lpstr>
      <vt:lpstr>VÝSLEDKY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  NA OBCI Z POHLEDU VEDOUCÍ SOCIÁLNÍHO ODBORU</dc:title>
  <dc:creator>Michaela Klepáčová</dc:creator>
  <cp:lastModifiedBy>Michaela Klepáčová</cp:lastModifiedBy>
  <cp:revision>26</cp:revision>
  <dcterms:created xsi:type="dcterms:W3CDTF">2022-10-11T06:47:01Z</dcterms:created>
  <dcterms:modified xsi:type="dcterms:W3CDTF">2022-10-26T14:35:04Z</dcterms:modified>
</cp:coreProperties>
</file>