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305" r:id="rId5"/>
    <p:sldId id="281" r:id="rId6"/>
    <p:sldId id="302" r:id="rId7"/>
    <p:sldId id="307" r:id="rId8"/>
    <p:sldId id="300" r:id="rId9"/>
    <p:sldId id="303" r:id="rId10"/>
    <p:sldId id="301" r:id="rId11"/>
    <p:sldId id="304" r:id="rId12"/>
    <p:sldId id="308" r:id="rId13"/>
    <p:sldId id="283" r:id="rId14"/>
    <p:sldId id="284" r:id="rId15"/>
    <p:sldId id="287" r:id="rId16"/>
    <p:sldId id="282" r:id="rId17"/>
    <p:sldId id="290" r:id="rId18"/>
    <p:sldId id="294" r:id="rId19"/>
    <p:sldId id="295" r:id="rId20"/>
    <p:sldId id="297" r:id="rId21"/>
    <p:sldId id="309" r:id="rId22"/>
    <p:sldId id="299" r:id="rId23"/>
    <p:sldId id="27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Foltýn" initials="JF" lastIdx="1" clrIdx="0">
    <p:extLst>
      <p:ext uri="{19B8F6BF-5375-455C-9EA6-DF929625EA0E}">
        <p15:presenceInfo xmlns:p15="http://schemas.microsoft.com/office/powerpoint/2012/main" userId="2788734fc00741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17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9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38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29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6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92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1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7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99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1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5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27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9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88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1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13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9F5E-A361-43EF-BAB6-87BC28C06E1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52799B-2FE1-493F-8333-C5ADD5A1A1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73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zdislava.odstrcilova@mpsv.cz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3202495"/>
            <a:ext cx="8915399" cy="2262781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6000" b="1" dirty="0"/>
              <a:t>Sociální pracovník a obec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5465276"/>
            <a:ext cx="8915399" cy="1126283"/>
          </a:xfrm>
        </p:spPr>
        <p:txBody>
          <a:bodyPr/>
          <a:lstStyle/>
          <a:p>
            <a:r>
              <a:rPr lang="cs-CZ" dirty="0"/>
              <a:t>20. 10. 2022</a:t>
            </a:r>
          </a:p>
          <a:p>
            <a:r>
              <a:rPr lang="cs-CZ" dirty="0"/>
              <a:t>Mgr. Bc. Zdislava Odstrčilová</a:t>
            </a:r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1BD2E46-689D-4828-8BAF-C1772A588503}"/>
              </a:ext>
            </a:extLst>
          </p:cNvPr>
          <p:cNvSpPr txBox="1">
            <a:spLocks/>
          </p:cNvSpPr>
          <p:nvPr/>
        </p:nvSpPr>
        <p:spPr>
          <a:xfrm>
            <a:off x="2884635" y="515849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b="1" dirty="0"/>
          </a:p>
        </p:txBody>
      </p:sp>
      <p:pic>
        <p:nvPicPr>
          <p:cNvPr id="5" name="Picture 2" descr="Fotografie prázdný profesionální boxerský ring. #64122401 | fotobanka  Fotky&amp;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904" y="0"/>
            <a:ext cx="3140391" cy="314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55" y="250714"/>
            <a:ext cx="4407877" cy="29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6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Aktéři v obci – poskytovatelé SSL a souvisejících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4" y="2133599"/>
            <a:ext cx="8911687" cy="4239065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Poskytují SSL  podle zákona o soc. službách a tím </a:t>
            </a:r>
            <a:endParaRPr lang="cs-CZ" sz="1600" dirty="0"/>
          </a:p>
          <a:p>
            <a:pPr lvl="1"/>
            <a:r>
              <a:rPr lang="cs-CZ" dirty="0"/>
              <a:t>pomáhají konkrétním lidem ohroženým sociálním vyloučením,</a:t>
            </a:r>
            <a:endParaRPr lang="cs-CZ" sz="1400" dirty="0"/>
          </a:p>
          <a:p>
            <a:pPr lvl="1"/>
            <a:r>
              <a:rPr lang="cs-CZ" dirty="0"/>
              <a:t>pomáhají řešit sociální problémy na území či ve společnosti </a:t>
            </a:r>
            <a:endParaRPr lang="cs-CZ" sz="1400" dirty="0"/>
          </a:p>
          <a:p>
            <a:pPr lvl="0"/>
            <a:r>
              <a:rPr lang="cs-CZ" dirty="0"/>
              <a:t>Provokují a upozorňují na sociální jevy na území, ve společnosti a navrhují řešení</a:t>
            </a:r>
            <a:endParaRPr lang="cs-CZ" sz="1600" dirty="0"/>
          </a:p>
          <a:p>
            <a:pPr lvl="0"/>
            <a:r>
              <a:rPr lang="cs-CZ" dirty="0"/>
              <a:t>Někdy se uzavírají do své služby – vytváří si „skleník“ a řeší  „své“ klienty </a:t>
            </a:r>
          </a:p>
          <a:p>
            <a:r>
              <a:rPr lang="cs-CZ" dirty="0"/>
              <a:t>Bývají přehlížení a trpí z toho komplexem </a:t>
            </a:r>
          </a:p>
          <a:p>
            <a:pPr lvl="0"/>
            <a:r>
              <a:rPr lang="cs-CZ" dirty="0"/>
              <a:t>Když se to hodí, tak je politici mají tendenci využít, nebo protlačit někoho známého do služby,….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070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Aktéři v obci – poskytovatelé SSL a souvisejících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Co potřebují?</a:t>
            </a:r>
            <a:endParaRPr lang="cs-CZ" dirty="0"/>
          </a:p>
          <a:p>
            <a:pPr lvl="0"/>
            <a:r>
              <a:rPr lang="cs-CZ" dirty="0"/>
              <a:t>Financování činnosti</a:t>
            </a:r>
          </a:p>
          <a:p>
            <a:pPr lvl="0"/>
            <a:r>
              <a:rPr lang="cs-CZ" dirty="0"/>
              <a:t>Společenské uznání profese/organizace</a:t>
            </a:r>
          </a:p>
          <a:p>
            <a:pPr lvl="0"/>
            <a:r>
              <a:rPr lang="cs-CZ" dirty="0"/>
              <a:t>Aby se o nich dozvěděli ti, kteří je potřebují</a:t>
            </a:r>
          </a:p>
          <a:p>
            <a:pPr lvl="0"/>
            <a:r>
              <a:rPr lang="cs-CZ" dirty="0"/>
              <a:t>Spolupráci všech, kteří pracují s konkrétním klientem</a:t>
            </a:r>
          </a:p>
          <a:p>
            <a:pPr lvl="0"/>
            <a:r>
              <a:rPr lang="cs-CZ" dirty="0"/>
              <a:t>Aby existovali návazné SSL, případně doplňkové</a:t>
            </a:r>
          </a:p>
          <a:p>
            <a:pPr lvl="0"/>
            <a:r>
              <a:rPr lang="cs-CZ" dirty="0"/>
              <a:t>Aby fungoval trh s byty – aby měli klienti, kde bydlet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Aktéři v obci – ÚP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Státní úřad, cizí element v komunitě</a:t>
            </a:r>
          </a:p>
          <a:p>
            <a:pPr lvl="0"/>
            <a:r>
              <a:rPr lang="cs-CZ" dirty="0"/>
              <a:t>Nejnižší platy v systému sociální ochrany</a:t>
            </a:r>
          </a:p>
          <a:p>
            <a:pPr lvl="0"/>
            <a:r>
              <a:rPr lang="cs-CZ" dirty="0"/>
              <a:t>Víc než 10 let se buduje kultura „zneužívání sociálních dávek“</a:t>
            </a:r>
          </a:p>
          <a:p>
            <a:pPr lvl="1"/>
            <a:r>
              <a:rPr lang="cs-CZ" dirty="0"/>
              <a:t>Poskytovatelé </a:t>
            </a:r>
            <a:r>
              <a:rPr lang="cs-CZ" dirty="0" err="1"/>
              <a:t>ssl</a:t>
            </a:r>
            <a:r>
              <a:rPr lang="cs-CZ" dirty="0"/>
              <a:t> (i soc. pracovníci sociálních odborů) a ÚP stojí často proti sobě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/>
              <a:t>Co potřebují?</a:t>
            </a:r>
            <a:endParaRPr lang="cs-CZ" dirty="0"/>
          </a:p>
          <a:p>
            <a:pPr lvl="0"/>
            <a:r>
              <a:rPr lang="cs-CZ" dirty="0"/>
              <a:t>Vlastně nevím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Být vtaženi do hry</a:t>
            </a:r>
          </a:p>
          <a:p>
            <a:pPr lvl="0"/>
            <a:r>
              <a:rPr lang="cs-CZ" dirty="0"/>
              <a:t>Změnu přístupu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79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Vícezdrojové</a:t>
            </a:r>
          </a:p>
          <a:p>
            <a:pPr lvl="1"/>
            <a:r>
              <a:rPr lang="cs-CZ" dirty="0"/>
              <a:t>MPSV, kraje, </a:t>
            </a:r>
            <a:r>
              <a:rPr lang="cs-CZ" b="1" dirty="0"/>
              <a:t>obce</a:t>
            </a:r>
            <a:r>
              <a:rPr lang="cs-CZ" dirty="0"/>
              <a:t>, klienti, fondy EU, nadace, dárci</a:t>
            </a:r>
          </a:p>
          <a:p>
            <a:r>
              <a:rPr lang="cs-CZ" dirty="0"/>
              <a:t>Stálý deficit</a:t>
            </a:r>
          </a:p>
          <a:p>
            <a:pPr lvl="1"/>
            <a:r>
              <a:rPr lang="cs-CZ" dirty="0"/>
              <a:t>MPSV, kraje, obce</a:t>
            </a:r>
          </a:p>
          <a:p>
            <a:endParaRPr lang="cs-CZ" dirty="0"/>
          </a:p>
          <a:p>
            <a:r>
              <a:rPr lang="cs-CZ" dirty="0"/>
              <a:t>MPSV – to je starost krajů, politiků (poslanců, senátorů) – takže s nimi mluvte</a:t>
            </a:r>
          </a:p>
          <a:p>
            <a:r>
              <a:rPr lang="cs-CZ" dirty="0"/>
              <a:t>Kraje – jejich role ve financování</a:t>
            </a:r>
          </a:p>
          <a:p>
            <a:pPr lvl="1"/>
            <a:r>
              <a:rPr lang="cs-CZ" dirty="0"/>
              <a:t>je zásadní v plánování, </a:t>
            </a:r>
          </a:p>
          <a:p>
            <a:pPr lvl="1"/>
            <a:r>
              <a:rPr lang="cs-CZ" dirty="0"/>
              <a:t>financování z rozpočtu je jen dobrovolná, RUD jim to nedefinuje</a:t>
            </a:r>
          </a:p>
        </p:txBody>
      </p:sp>
    </p:spTree>
    <p:extLst>
      <p:ext uri="{BB962C8B-B14F-4D97-AF65-F5344CB8AC3E}">
        <p14:creationId xmlns:p14="http://schemas.microsoft.com/office/powerpoint/2010/main" val="110082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Financování – z obcí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Poskytovatelé žádají jednotlivé obce o finanční podporu</a:t>
            </a:r>
          </a:p>
          <a:p>
            <a:pPr marL="0" indent="0">
              <a:buNone/>
            </a:pPr>
            <a:r>
              <a:rPr lang="cs-CZ" dirty="0"/>
              <a:t>                          je to časově a administrativně velice náročné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Poskytovatelé SSL jsou povinni získat finance z obcí– pokud  částku nezískají -  podfinancování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problém s kofinancováním SSL preventivních - které anonymně využívají občané celého mikroregionu, ORP, MAS,…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 starosty, místostarosty, radní a členy zastupitelstva je to naprosto nepřehledné a složité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207434" y="2616591"/>
            <a:ext cx="900332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24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Plánování podpůrné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2133599"/>
            <a:ext cx="8911687" cy="4239065"/>
          </a:xfrm>
        </p:spPr>
        <p:txBody>
          <a:bodyPr>
            <a:normAutofit fontScale="92500"/>
          </a:bodyPr>
          <a:lstStyle/>
          <a:p>
            <a:r>
              <a:rPr lang="cs-CZ" dirty="0"/>
              <a:t>Osvědčený způsob – </a:t>
            </a:r>
            <a:r>
              <a:rPr lang="cs-CZ" b="1" dirty="0"/>
              <a:t>komunitní plánování – </a:t>
            </a:r>
            <a:r>
              <a:rPr lang="cs-CZ" dirty="0"/>
              <a:t>bohužel špatný způsob realizace</a:t>
            </a:r>
          </a:p>
          <a:p>
            <a:r>
              <a:rPr lang="cs-CZ" b="1" dirty="0"/>
              <a:t>Nepracuje se s daty</a:t>
            </a:r>
          </a:p>
          <a:p>
            <a:r>
              <a:rPr lang="cs-CZ" dirty="0"/>
              <a:t>Plánují jednotlivé obce, ale vhodnější je v rámci ORP, mikroregionů, MAS</a:t>
            </a:r>
          </a:p>
          <a:p>
            <a:r>
              <a:rPr lang="cs-CZ" dirty="0"/>
              <a:t>Provazovat se strategickými dokumenty obcí, mikroregionů,….</a:t>
            </a:r>
          </a:p>
          <a:p>
            <a:r>
              <a:rPr lang="cs-CZ" dirty="0"/>
              <a:t>Účastnit se i krajského plánování a navazovat na krajské, celostátní strategie dokumenty</a:t>
            </a:r>
          </a:p>
          <a:p>
            <a:r>
              <a:rPr lang="cs-CZ" dirty="0"/>
              <a:t>Posiluje roli obce jako zadavatele a objednatele podpůrné sítě</a:t>
            </a:r>
          </a:p>
          <a:p>
            <a:r>
              <a:rPr lang="cs-CZ" b="1" dirty="0"/>
              <a:t>4 - 6 pracovních skupin:</a:t>
            </a:r>
          </a:p>
          <a:p>
            <a:pPr lvl="2"/>
            <a:r>
              <a:rPr lang="cs-CZ" dirty="0"/>
              <a:t>Senioři</a:t>
            </a:r>
          </a:p>
          <a:p>
            <a:pPr lvl="2"/>
            <a:r>
              <a:rPr lang="cs-CZ" dirty="0"/>
              <a:t>Lidi se ZP</a:t>
            </a:r>
          </a:p>
          <a:p>
            <a:pPr lvl="2"/>
            <a:r>
              <a:rPr lang="cs-CZ" dirty="0"/>
              <a:t>Rodiny s dětmi</a:t>
            </a:r>
          </a:p>
          <a:p>
            <a:pPr lvl="2"/>
            <a:r>
              <a:rPr lang="cs-CZ" dirty="0"/>
              <a:t>Lidi ohrožení soc. vyloučením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73" y="3854548"/>
            <a:ext cx="4692275" cy="28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553771"/>
            <a:ext cx="8911687" cy="1280890"/>
          </a:xfrm>
        </p:spPr>
        <p:txBody>
          <a:bodyPr/>
          <a:lstStyle/>
          <a:p>
            <a:r>
              <a:rPr lang="cs-CZ" b="1" dirty="0"/>
              <a:t>Plánování podpůrné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168726"/>
          </a:xfrm>
        </p:spPr>
        <p:txBody>
          <a:bodyPr>
            <a:normAutofit fontScale="92500"/>
          </a:bodyPr>
          <a:lstStyle/>
          <a:p>
            <a:r>
              <a:rPr lang="cs-CZ" dirty="0"/>
              <a:t>Dostatečná a kvalitní podpůrná sít je zájmem všech aktérů</a:t>
            </a:r>
          </a:p>
          <a:p>
            <a:r>
              <a:rPr lang="cs-CZ" dirty="0"/>
              <a:t>Zaměřit se na vzájemnou spolupráci mezi jednotlivými aktéry KP – nejen pro plánování</a:t>
            </a:r>
          </a:p>
          <a:p>
            <a:pPr marL="0" indent="0">
              <a:buNone/>
            </a:pPr>
            <a:r>
              <a:rPr lang="cs-CZ" dirty="0"/>
              <a:t>                                              </a:t>
            </a:r>
            <a:r>
              <a:rPr lang="cs-CZ" sz="2800" b="1" dirty="0"/>
              <a:t>case management </a:t>
            </a:r>
          </a:p>
          <a:p>
            <a:pPr marL="0" indent="0">
              <a:buNone/>
            </a:pPr>
            <a:r>
              <a:rPr lang="cs-CZ" sz="2800" b="1" dirty="0"/>
              <a:t>                              depistáž</a:t>
            </a:r>
            <a:endParaRPr lang="cs-CZ" dirty="0"/>
          </a:p>
          <a:p>
            <a:endParaRPr lang="cs-CZ" dirty="0"/>
          </a:p>
          <a:p>
            <a:r>
              <a:rPr lang="cs-CZ" dirty="0"/>
              <a:t>Pro řešení situace klienta je často zapotřebí spolupráce několika institucí (organizací), jejichž služby je třeba koordinovat. </a:t>
            </a:r>
          </a:p>
          <a:p>
            <a:r>
              <a:rPr lang="cs-CZ" dirty="0"/>
              <a:t>Zavedení role </a:t>
            </a:r>
            <a:r>
              <a:rPr lang="cs-CZ" b="1" dirty="0"/>
              <a:t>case </a:t>
            </a:r>
            <a:r>
              <a:rPr lang="cs-CZ" b="1" dirty="0" err="1"/>
              <a:t>managera</a:t>
            </a:r>
            <a:r>
              <a:rPr lang="cs-CZ" b="1" dirty="0"/>
              <a:t> </a:t>
            </a:r>
            <a:r>
              <a:rPr lang="cs-CZ" dirty="0"/>
              <a:t>na odboru sociálních věcí </a:t>
            </a:r>
            <a:r>
              <a:rPr lang="cs-CZ" dirty="0" err="1"/>
              <a:t>MěÚ</a:t>
            </a:r>
            <a:r>
              <a:rPr lang="cs-CZ" dirty="0"/>
              <a:t> – znají to, především OSPOD, je třeba používání této metody posílit</a:t>
            </a:r>
          </a:p>
          <a:p>
            <a:r>
              <a:rPr lang="cs-CZ" dirty="0"/>
              <a:t>KP – místo, kde vznikají nové potřebné služby, nové kapacity, doplňkové služby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332849" y="3376248"/>
            <a:ext cx="829994" cy="253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71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Bytová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614488"/>
            <a:ext cx="8911686" cy="47735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Postavení obce v oblasti bydlení</a:t>
            </a:r>
          </a:p>
          <a:p>
            <a:pPr lvl="1"/>
            <a:r>
              <a:rPr lang="cs-CZ" dirty="0"/>
              <a:t>pronajímatel </a:t>
            </a:r>
          </a:p>
          <a:p>
            <a:pPr lvl="1"/>
            <a:r>
              <a:rPr lang="cs-CZ" dirty="0"/>
              <a:t>naplňování veřejného zájmu  </a:t>
            </a:r>
          </a:p>
          <a:p>
            <a:pPr lvl="1"/>
            <a:r>
              <a:rPr lang="cs-CZ" dirty="0"/>
              <a:t>sociální </a:t>
            </a:r>
            <a:r>
              <a:rPr lang="pl-PL" dirty="0"/>
              <a:t>funkce obce</a:t>
            </a:r>
            <a:endParaRPr lang="cs-CZ" dirty="0"/>
          </a:p>
          <a:p>
            <a:r>
              <a:rPr lang="cs-CZ" dirty="0"/>
              <a:t>Dilemata</a:t>
            </a:r>
          </a:p>
          <a:p>
            <a:pPr lvl="1"/>
            <a:r>
              <a:rPr lang="cs-CZ" dirty="0"/>
              <a:t>zodpovědnost jednotlivce/zodpovědnost společnosti</a:t>
            </a:r>
          </a:p>
          <a:p>
            <a:pPr lvl="1"/>
            <a:r>
              <a:rPr lang="cs-CZ" dirty="0"/>
              <a:t>prospěch jednotlivce/prospěch celé obce</a:t>
            </a:r>
          </a:p>
          <a:p>
            <a:pPr lvl="1"/>
            <a:r>
              <a:rPr lang="cs-CZ" dirty="0"/>
              <a:t>zaviněnost/nezaviněnost situace</a:t>
            </a:r>
          </a:p>
          <a:p>
            <a:pPr lvl="1"/>
            <a:r>
              <a:rPr lang="cs-CZ" dirty="0"/>
              <a:t>zásluhovost/sociální potřebnost</a:t>
            </a:r>
          </a:p>
          <a:p>
            <a:pPr lvl="1"/>
            <a:r>
              <a:rPr lang="cs-CZ" dirty="0"/>
              <a:t>dobrý hospodář/péče o občany </a:t>
            </a:r>
          </a:p>
          <a:p>
            <a:pPr lvl="1"/>
            <a:r>
              <a:rPr lang="cs-CZ" dirty="0"/>
              <a:t>maximum informací/ochrana soukromí a důstojnosti</a:t>
            </a:r>
          </a:p>
          <a:p>
            <a:r>
              <a:rPr lang="cs-CZ" dirty="0"/>
              <a:t>správný univerzální způsob neexistuje </a:t>
            </a:r>
          </a:p>
          <a:p>
            <a:r>
              <a:rPr lang="cs-CZ" dirty="0"/>
              <a:t>vždy je nutné respektovat a dodržovat platnou legislativu</a:t>
            </a:r>
          </a:p>
          <a:p>
            <a:pPr marL="0" indent="0">
              <a:buNone/>
            </a:pPr>
            <a:r>
              <a:rPr lang="cs-CZ" b="1" dirty="0"/>
              <a:t>                                             zpracování koncepce bydlení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382EE668-4A0B-4654-AC7D-A6EDA6246AD4}"/>
              </a:ext>
            </a:extLst>
          </p:cNvPr>
          <p:cNvSpPr/>
          <p:nvPr/>
        </p:nvSpPr>
        <p:spPr>
          <a:xfrm>
            <a:off x="4194296" y="6093213"/>
            <a:ext cx="970671" cy="28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71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Rodinná (a seniorská)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2218959"/>
            <a:ext cx="9012922" cy="406556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Co vlastně je rodinná politika?</a:t>
            </a:r>
          </a:p>
          <a:p>
            <a:r>
              <a:rPr lang="cs-CZ" dirty="0"/>
              <a:t>Vytvořit podmínky pro setrvávání mladých/rodin s dětmi v komunitě</a:t>
            </a:r>
          </a:p>
          <a:p>
            <a:r>
              <a:rPr lang="cs-CZ" dirty="0"/>
              <a:t>Podpora aktivního života, především zranitelnějším lidem</a:t>
            </a:r>
          </a:p>
          <a:p>
            <a:r>
              <a:rPr lang="cs-CZ" dirty="0">
                <a:solidFill>
                  <a:schemeClr val="tx1"/>
                </a:solidFill>
              </a:rPr>
              <a:t>Vytvořit síť podpory, aby rodiny svou složitou situaci zvládly samy                                                </a:t>
            </a:r>
            <a:endParaRPr lang="cs-CZ" sz="1900" dirty="0"/>
          </a:p>
          <a:p>
            <a:r>
              <a:rPr lang="cs-CZ" sz="2000" dirty="0">
                <a:solidFill>
                  <a:schemeClr val="tx1"/>
                </a:solidFill>
              </a:rPr>
              <a:t>Podpořit změnu myšlení = „Za své stáří jsem zodpovědný já sám“</a:t>
            </a:r>
          </a:p>
          <a:p>
            <a:r>
              <a:rPr lang="cs-CZ" sz="1900" dirty="0"/>
              <a:t>Mít dostatečnou kapacitu sociálních a souvisejících služeb</a:t>
            </a:r>
          </a:p>
          <a:p>
            <a:r>
              <a:rPr lang="cs-CZ" sz="1900" dirty="0"/>
              <a:t>Připravit rozpočet obce na zvýšené nároky související se stárnutím obyvatel</a:t>
            </a:r>
          </a:p>
        </p:txBody>
      </p:sp>
    </p:spTree>
    <p:extLst>
      <p:ext uri="{BB962C8B-B14F-4D97-AF65-F5344CB8AC3E}">
        <p14:creationId xmlns:p14="http://schemas.microsoft.com/office/powerpoint/2010/main" val="4031677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Stárnutí populace a zdravé stárnutí – seniorská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3600" y="2189748"/>
            <a:ext cx="8911687" cy="4239065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Vize: </a:t>
            </a:r>
            <a:r>
              <a:rPr lang="cs-CZ" dirty="0"/>
              <a:t>vytvořit ve městě podmínky občanům nad 65 let pro aktivní stárnutí, zachování nezávislosti a zajistit dostatečnou síť potřebných služeb pro seniory a jejich rodiny…..</a:t>
            </a:r>
            <a:r>
              <a:rPr lang="cs-CZ" i="1" dirty="0"/>
              <a:t>když síly docházejí</a:t>
            </a:r>
            <a:endParaRPr lang="cs-CZ" dirty="0"/>
          </a:p>
          <a:p>
            <a:r>
              <a:rPr lang="cs-CZ" b="1" dirty="0"/>
              <a:t>Oblasti plánování:</a:t>
            </a:r>
          </a:p>
          <a:p>
            <a:pPr lvl="2"/>
            <a:r>
              <a:rPr lang="cs-CZ" dirty="0"/>
              <a:t>Prostředí města, veřejná prostranství a budovy</a:t>
            </a:r>
          </a:p>
          <a:p>
            <a:pPr lvl="2"/>
            <a:r>
              <a:rPr lang="cs-CZ" dirty="0"/>
              <a:t>Doprava</a:t>
            </a:r>
          </a:p>
          <a:p>
            <a:pPr lvl="2"/>
            <a:r>
              <a:rPr lang="cs-CZ" dirty="0"/>
              <a:t>Bydlení</a:t>
            </a:r>
          </a:p>
          <a:p>
            <a:pPr lvl="2"/>
            <a:r>
              <a:rPr lang="cs-CZ" dirty="0"/>
              <a:t>Komunikace a informace</a:t>
            </a:r>
          </a:p>
          <a:p>
            <a:pPr lvl="2"/>
            <a:r>
              <a:rPr lang="cs-CZ" dirty="0"/>
              <a:t>Bezpečnost</a:t>
            </a:r>
          </a:p>
          <a:p>
            <a:pPr lvl="2"/>
            <a:r>
              <a:rPr lang="cs-CZ" dirty="0"/>
              <a:t>Sociální služby</a:t>
            </a:r>
          </a:p>
          <a:p>
            <a:pPr lvl="2"/>
            <a:r>
              <a:rPr lang="cs-CZ" dirty="0"/>
              <a:t>Zdravotní služby</a:t>
            </a:r>
          </a:p>
          <a:p>
            <a:pPr lvl="2"/>
            <a:r>
              <a:rPr lang="cs-CZ" dirty="0"/>
              <a:t>Práce a zaměstnání</a:t>
            </a:r>
          </a:p>
          <a:p>
            <a:pPr lvl="2"/>
            <a:r>
              <a:rPr lang="cs-CZ" dirty="0"/>
              <a:t>Společenské aktivity, vzdělávání, veřejný život</a:t>
            </a:r>
          </a:p>
          <a:p>
            <a:endParaRPr lang="cs-CZ" dirty="0"/>
          </a:p>
        </p:txBody>
      </p:sp>
      <p:pic>
        <p:nvPicPr>
          <p:cNvPr id="3074" name="Picture 2" descr="Srandovní a vtipné obrázky s textem - výukový program pro seniory |  Vtipnice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63" y="3502209"/>
            <a:ext cx="3756512" cy="26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7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9663" y="586788"/>
            <a:ext cx="8911687" cy="1280890"/>
          </a:xfrm>
        </p:spPr>
        <p:txBody>
          <a:bodyPr/>
          <a:lstStyle/>
          <a:p>
            <a:r>
              <a:rPr lang="cs-CZ" b="1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9663" y="2297745"/>
            <a:ext cx="9477692" cy="4806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Obec a aktéři v obci</a:t>
            </a:r>
          </a:p>
          <a:p>
            <a:r>
              <a:rPr lang="cs-CZ" dirty="0"/>
              <a:t>Finance</a:t>
            </a:r>
          </a:p>
          <a:p>
            <a:r>
              <a:rPr lang="cs-CZ" dirty="0"/>
              <a:t>Plánování podpůrné sítě</a:t>
            </a:r>
          </a:p>
          <a:p>
            <a:r>
              <a:rPr lang="cs-CZ" dirty="0"/>
              <a:t>Bytová politika</a:t>
            </a:r>
          </a:p>
          <a:p>
            <a:r>
              <a:rPr lang="cs-CZ" dirty="0"/>
              <a:t>Rodinná a seniorská politika</a:t>
            </a:r>
          </a:p>
          <a:p>
            <a:r>
              <a:rPr lang="cs-CZ" dirty="0"/>
              <a:t>Krizové a mimořádné situace</a:t>
            </a:r>
          </a:p>
          <a:p>
            <a:r>
              <a:rPr lang="cs-CZ" dirty="0"/>
              <a:t>Doporučení do praxe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91" y="3724421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2204" y="809469"/>
            <a:ext cx="1843790" cy="1214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Univerzita třetího věku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95600" y="809469"/>
            <a:ext cx="1843790" cy="1214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Seniorské plavání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38996" y="809468"/>
            <a:ext cx="1843790" cy="1214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Šedesát a víc neznamená nic</a:t>
            </a:r>
          </a:p>
        </p:txBody>
      </p:sp>
      <p:sp>
        <p:nvSpPr>
          <p:cNvPr id="7" name="Obdélník 6"/>
          <p:cNvSpPr/>
          <p:nvPr/>
        </p:nvSpPr>
        <p:spPr>
          <a:xfrm>
            <a:off x="7827364" y="809468"/>
            <a:ext cx="1843790" cy="1214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Kurzy sebeobrany pro seniory </a:t>
            </a:r>
          </a:p>
          <a:p>
            <a:pPr algn="ctr"/>
            <a:r>
              <a:rPr lang="cs-CZ" dirty="0"/>
              <a:t>s městskou policií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2204" y="4604479"/>
            <a:ext cx="1843790" cy="12142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Mezigenerační program „Generace spolu“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95600" y="4604479"/>
            <a:ext cx="1843790" cy="12142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„Babiččiny recepty“</a:t>
            </a:r>
          </a:p>
          <a:p>
            <a:pPr algn="ctr"/>
            <a:r>
              <a:rPr lang="cs-CZ" sz="2000" dirty="0"/>
              <a:t>senioři </a:t>
            </a:r>
          </a:p>
          <a:p>
            <a:pPr algn="ctr"/>
            <a:r>
              <a:rPr lang="cs-CZ" sz="2000" dirty="0"/>
              <a:t>a studenti SŠ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338996" y="4604479"/>
            <a:ext cx="1843790" cy="12142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Služba SOS senior na městské policii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827364" y="4604479"/>
            <a:ext cx="1843790" cy="12142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/>
              <a:t>Kvalitní síť sociálních </a:t>
            </a:r>
          </a:p>
          <a:p>
            <a:pPr algn="ctr"/>
            <a:r>
              <a:rPr lang="cs-CZ" sz="1700" dirty="0"/>
              <a:t>a souvis. služeb, zdravotní služby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273257" y="809468"/>
            <a:ext cx="1843790" cy="1214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/>
              <a:t>Senior jóga, cvičení, jazykové kurzy, internet, zvýhodněné vstupy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260764" y="4604479"/>
            <a:ext cx="1843790" cy="1214203"/>
          </a:xfrm>
          <a:prstGeom prst="rect">
            <a:avLst/>
          </a:prstGeom>
          <a:gradFill flip="none" rotWithShape="1">
            <a:gsLst>
              <a:gs pos="58000">
                <a:schemeClr val="accent1">
                  <a:lumMod val="7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79000">
                <a:schemeClr val="accent2">
                  <a:lumMod val="45000"/>
                  <a:lumOff val="55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Klub seniorů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52204" y="2706974"/>
            <a:ext cx="1843790" cy="12142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/>
              <a:t>Podpora přirozených funkcí rodiny, komunikace stárnutí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260764" y="2736953"/>
            <a:ext cx="1843790" cy="1214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Dobrovolnictví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5345476" y="2420084"/>
          <a:ext cx="1830830" cy="184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icture" r:id="rId3" imgW="2115312" imgH="2133600" progId="Word.Picture.8">
                  <p:embed/>
                </p:oleObj>
              </mc:Choice>
              <mc:Fallback>
                <p:oleObj name="Picture" r:id="rId3" imgW="2115312" imgH="2133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476" y="2420084"/>
                        <a:ext cx="1830830" cy="1847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Přímá spojnice 17"/>
          <p:cNvCxnSpPr>
            <a:stCxn id="6" idx="2"/>
          </p:cNvCxnSpPr>
          <p:nvPr/>
        </p:nvCxnSpPr>
        <p:spPr>
          <a:xfrm>
            <a:off x="6260891" y="2023671"/>
            <a:ext cx="0" cy="396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stCxn id="10" idx="0"/>
            <a:endCxn id="16" idx="2"/>
          </p:cNvCxnSpPr>
          <p:nvPr/>
        </p:nvCxnSpPr>
        <p:spPr>
          <a:xfrm flipV="1">
            <a:off x="6260891" y="4268024"/>
            <a:ext cx="0" cy="33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endCxn id="7" idx="2"/>
          </p:cNvCxnSpPr>
          <p:nvPr/>
        </p:nvCxnSpPr>
        <p:spPr>
          <a:xfrm flipV="1">
            <a:off x="7182786" y="2023671"/>
            <a:ext cx="1566473" cy="131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endCxn id="12" idx="2"/>
          </p:cNvCxnSpPr>
          <p:nvPr/>
        </p:nvCxnSpPr>
        <p:spPr>
          <a:xfrm flipV="1">
            <a:off x="7182786" y="2023671"/>
            <a:ext cx="4012366" cy="1320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endCxn id="15" idx="1"/>
          </p:cNvCxnSpPr>
          <p:nvPr/>
        </p:nvCxnSpPr>
        <p:spPr>
          <a:xfrm>
            <a:off x="7182786" y="3344054"/>
            <a:ext cx="30779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16" idx="3"/>
            <a:endCxn id="13" idx="0"/>
          </p:cNvCxnSpPr>
          <p:nvPr/>
        </p:nvCxnSpPr>
        <p:spPr>
          <a:xfrm>
            <a:off x="7176306" y="3344054"/>
            <a:ext cx="4006353" cy="126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endCxn id="11" idx="0"/>
          </p:cNvCxnSpPr>
          <p:nvPr/>
        </p:nvCxnSpPr>
        <p:spPr>
          <a:xfrm>
            <a:off x="7182786" y="3344053"/>
            <a:ext cx="1566473" cy="1260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stCxn id="5" idx="2"/>
            <a:endCxn id="16" idx="1"/>
          </p:cNvCxnSpPr>
          <p:nvPr/>
        </p:nvCxnSpPr>
        <p:spPr>
          <a:xfrm>
            <a:off x="3817495" y="2023672"/>
            <a:ext cx="1527981" cy="1320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stCxn id="4" idx="2"/>
            <a:endCxn id="16" idx="1"/>
          </p:cNvCxnSpPr>
          <p:nvPr/>
        </p:nvCxnSpPr>
        <p:spPr>
          <a:xfrm>
            <a:off x="1374099" y="2023672"/>
            <a:ext cx="3971377" cy="1320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>
            <a:stCxn id="14" idx="3"/>
            <a:endCxn id="16" idx="1"/>
          </p:cNvCxnSpPr>
          <p:nvPr/>
        </p:nvCxnSpPr>
        <p:spPr>
          <a:xfrm>
            <a:off x="2295994" y="3314076"/>
            <a:ext cx="3049482" cy="29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stCxn id="8" idx="0"/>
            <a:endCxn id="16" idx="1"/>
          </p:cNvCxnSpPr>
          <p:nvPr/>
        </p:nvCxnSpPr>
        <p:spPr>
          <a:xfrm flipV="1">
            <a:off x="1374099" y="3344054"/>
            <a:ext cx="3971377" cy="126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stCxn id="9" idx="0"/>
            <a:endCxn id="16" idx="1"/>
          </p:cNvCxnSpPr>
          <p:nvPr/>
        </p:nvCxnSpPr>
        <p:spPr>
          <a:xfrm flipV="1">
            <a:off x="3817495" y="3344054"/>
            <a:ext cx="1527981" cy="126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5345476" y="6188529"/>
            <a:ext cx="1843790" cy="5277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Aktivní senioři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2895600" y="6197409"/>
            <a:ext cx="1843790" cy="5277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Příprava na stárnutí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7799880" y="6171688"/>
            <a:ext cx="1843790" cy="4961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Křehcí senioři</a:t>
            </a:r>
          </a:p>
        </p:txBody>
      </p:sp>
    </p:spTree>
    <p:extLst>
      <p:ext uri="{BB962C8B-B14F-4D97-AF65-F5344CB8AC3E}">
        <p14:creationId xmlns:p14="http://schemas.microsoft.com/office/powerpoint/2010/main" val="182909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Krizové a mimořádné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2218959"/>
            <a:ext cx="9012922" cy="4065562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tx1"/>
                </a:solidFill>
              </a:rPr>
              <a:t>Covid</a:t>
            </a:r>
            <a:r>
              <a:rPr lang="cs-CZ" b="1" dirty="0">
                <a:solidFill>
                  <a:schemeClr val="tx1"/>
                </a:solidFill>
              </a:rPr>
              <a:t> 19, Ukrajina, energetická krize……</a:t>
            </a:r>
          </a:p>
          <a:p>
            <a:endParaRPr lang="cs-CZ" dirty="0"/>
          </a:p>
          <a:p>
            <a:r>
              <a:rPr lang="cs-CZ" dirty="0"/>
              <a:t>Existuje jasně nastavený systém krizového řízení, ale soc. odbory nejsou součástí</a:t>
            </a:r>
          </a:p>
          <a:p>
            <a:pPr lvl="1"/>
            <a:r>
              <a:rPr lang="cs-CZ" dirty="0"/>
              <a:t>Řeší se to </a:t>
            </a:r>
            <a:r>
              <a:rPr lang="cs-CZ" dirty="0" err="1"/>
              <a:t>at</a:t>
            </a:r>
            <a:r>
              <a:rPr lang="cs-CZ" dirty="0"/>
              <a:t> hoc</a:t>
            </a:r>
          </a:p>
          <a:p>
            <a:r>
              <a:rPr lang="cs-CZ" dirty="0"/>
              <a:t>Na systém soc. ochrany padla neuvěřitelná zátěž</a:t>
            </a:r>
          </a:p>
          <a:p>
            <a:pPr marL="0" indent="0">
              <a:buNone/>
            </a:pPr>
            <a:r>
              <a:rPr lang="cs-CZ" dirty="0"/>
              <a:t>                               veliké přetížení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</a:t>
            </a:r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170E6662-83A7-42C0-A8F5-1BDCFB69864E}"/>
              </a:ext>
            </a:extLst>
          </p:cNvPr>
          <p:cNvSpPr/>
          <p:nvPr/>
        </p:nvSpPr>
        <p:spPr>
          <a:xfrm>
            <a:off x="3479921" y="4492063"/>
            <a:ext cx="970671" cy="28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0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Nevyžádané rady…………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4" y="2133599"/>
            <a:ext cx="8911687" cy="411245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cs-CZ" dirty="0"/>
              <a:t>Spolupracujte – spojte síly se všemi aktéry, kteří jsou relevantní, případně i v širším území</a:t>
            </a:r>
          </a:p>
          <a:p>
            <a:r>
              <a:rPr lang="cs-CZ" dirty="0"/>
              <a:t>Buďte velkorysí </a:t>
            </a:r>
          </a:p>
          <a:p>
            <a:pPr lvl="1"/>
            <a:r>
              <a:rPr lang="cs-CZ" dirty="0"/>
              <a:t>nechtějte výhody jen pro „svou organizaci“, snažte se získat „výhody“ pro všechny</a:t>
            </a:r>
          </a:p>
          <a:p>
            <a:pPr lvl="1"/>
            <a:r>
              <a:rPr lang="cs-CZ" dirty="0"/>
              <a:t>Pomozte budovat </a:t>
            </a:r>
            <a:r>
              <a:rPr lang="cs-CZ" b="1" dirty="0"/>
              <a:t>prostupnou</a:t>
            </a:r>
            <a:r>
              <a:rPr lang="cs-CZ" dirty="0"/>
              <a:t> podpůrnou síť </a:t>
            </a:r>
          </a:p>
          <a:p>
            <a:r>
              <a:rPr lang="cs-CZ" dirty="0"/>
              <a:t>Buďte trpěliví</a:t>
            </a:r>
          </a:p>
          <a:p>
            <a:pPr lvl="1"/>
            <a:r>
              <a:rPr lang="cs-CZ" dirty="0"/>
              <a:t>Když vás vyhodí dveřmi, přijďte oknem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Sociální oblast je složitá, lidé z jiných profesí jí nerozumí, vysvětlujte a zjednodušujte</a:t>
            </a:r>
          </a:p>
          <a:p>
            <a:r>
              <a:rPr lang="cs-CZ" dirty="0"/>
              <a:t>Buďte kreativní, hledejte nová řešení</a:t>
            </a:r>
          </a:p>
          <a:p>
            <a:r>
              <a:rPr lang="cs-CZ" dirty="0">
                <a:sym typeface="Wingdings" panose="05000000000000000000" pitchFamily="2" charset="2"/>
              </a:rPr>
              <a:t>Neberte si věci osobně</a:t>
            </a:r>
          </a:p>
          <a:p>
            <a:r>
              <a:rPr lang="cs-CZ" dirty="0">
                <a:sym typeface="Wingdings" panose="05000000000000000000" pitchFamily="2" charset="2"/>
              </a:rPr>
              <a:t>Buďte nositeli naděje                          </a:t>
            </a:r>
            <a:r>
              <a:rPr lang="cs-CZ" sz="2400" b="1" dirty="0"/>
              <a:t>Rozvíjejte se, vzdělávejte se</a:t>
            </a:r>
            <a:endParaRPr lang="cs-CZ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984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9862" y="197704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Děkuji za pozornost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Pěkný den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br>
              <a:rPr lang="cs-CZ" b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Mgr. Bc. Zdislava Odstrčilová</a:t>
            </a:r>
            <a:br>
              <a:rPr lang="cs-CZ" dirty="0"/>
            </a:br>
            <a:r>
              <a:rPr lang="cs-CZ" dirty="0">
                <a:hlinkClick r:id="rId2"/>
              </a:rPr>
              <a:t>zdislava.odstrcilova@mpsv.cz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tel: 777 672 902 </a:t>
            </a:r>
          </a:p>
        </p:txBody>
      </p:sp>
    </p:spTree>
    <p:extLst>
      <p:ext uri="{BB962C8B-B14F-4D97-AF65-F5344CB8AC3E}">
        <p14:creationId xmlns:p14="http://schemas.microsoft.com/office/powerpoint/2010/main" val="135465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Zdislava Odstrčilová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Od 2001 ředitelka Charity Valašské Meziříčí</a:t>
            </a:r>
          </a:p>
          <a:p>
            <a:r>
              <a:rPr lang="cs-CZ" dirty="0"/>
              <a:t>Od 2011 ředitelka Diakonie ve Valašském Meziříčí</a:t>
            </a:r>
          </a:p>
          <a:p>
            <a:r>
              <a:rPr lang="cs-CZ" dirty="0"/>
              <a:t>Od 2018 místostarostka města Valašské Meziříčí</a:t>
            </a:r>
          </a:p>
          <a:p>
            <a:r>
              <a:rPr lang="cs-CZ" dirty="0"/>
              <a:t>Od 2022 náměstkyně pro sociální služby a rodinnou politiku MPSV</a:t>
            </a:r>
          </a:p>
          <a:p>
            <a:r>
              <a:rPr lang="cs-CZ" dirty="0"/>
              <a:t>Od 2010 zastupitelka VM</a:t>
            </a:r>
          </a:p>
          <a:p>
            <a:r>
              <a:rPr lang="cs-CZ" dirty="0"/>
              <a:t>Od 2014 radní VM</a:t>
            </a:r>
          </a:p>
          <a:p>
            <a:r>
              <a:rPr lang="cs-CZ" dirty="0"/>
              <a:t>Od 2016 zastupitelka Zlínského kraje</a:t>
            </a:r>
          </a:p>
          <a:p>
            <a:r>
              <a:rPr lang="cs-CZ" dirty="0"/>
              <a:t>Od 2003 zapojena v Komunitním plánování, komisích a výborech města a kraje</a:t>
            </a:r>
          </a:p>
          <a:p>
            <a:endParaRPr lang="cs-CZ" dirty="0"/>
          </a:p>
          <a:p>
            <a:r>
              <a:rPr lang="cs-CZ" dirty="0"/>
              <a:t>Mgr. – Matematická analýza (1990)  Bc. – Soc. práce a soc. politika (2014), momentálně v procesu získání MBA se zaměřením na koučování.</a:t>
            </a:r>
          </a:p>
          <a:p>
            <a:r>
              <a:rPr lang="cs-CZ" dirty="0"/>
              <a:t>Lektorování, supervize, koučování, sociální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03633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Obec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3601" y="2278063"/>
            <a:ext cx="8911687" cy="409838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Veřejnoprávní korporace s vlastním majetkem a základní územní samosprávné společenství občanů, tvoří územní celek, který je vymezen hranicí území obce</a:t>
            </a:r>
          </a:p>
          <a:p>
            <a:pPr algn="just"/>
            <a:r>
              <a:rPr lang="cs-CZ" dirty="0"/>
              <a:t>Pojmové znaky - </a:t>
            </a:r>
            <a:r>
              <a:rPr lang="cs-CZ" b="1" dirty="0"/>
              <a:t>občané, území a majetek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b="1" dirty="0"/>
              <a:t>Významní aktéři</a:t>
            </a:r>
          </a:p>
          <a:p>
            <a:pPr algn="just"/>
            <a:r>
              <a:rPr lang="cs-CZ" dirty="0"/>
              <a:t>Politici</a:t>
            </a:r>
          </a:p>
          <a:p>
            <a:pPr algn="just"/>
            <a:r>
              <a:rPr lang="cs-CZ" dirty="0"/>
              <a:t>Veřejnost </a:t>
            </a:r>
          </a:p>
          <a:p>
            <a:pPr algn="just"/>
            <a:r>
              <a:rPr lang="cs-CZ" dirty="0"/>
              <a:t>Úředníci</a:t>
            </a:r>
          </a:p>
          <a:p>
            <a:pPr algn="just"/>
            <a:r>
              <a:rPr lang="cs-CZ" dirty="0"/>
              <a:t>Poskytovatelé SSL a související služby</a:t>
            </a:r>
          </a:p>
          <a:p>
            <a:pPr algn="just"/>
            <a:r>
              <a:rPr lang="cs-CZ" dirty="0"/>
              <a:t>ÚP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AutoShape 2" descr="Terénní a komunitní sociální pracovník - Oficiální stránka obce Přestavlky  u Čerčan"/>
          <p:cNvSpPr>
            <a:spLocks noChangeAspect="1" noChangeArrowheads="1"/>
          </p:cNvSpPr>
          <p:nvPr/>
        </p:nvSpPr>
        <p:spPr bwMode="auto">
          <a:xfrm>
            <a:off x="296252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https://www.prestavlkyucercan.cz/evt_image.php?img=3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73" y="3511814"/>
            <a:ext cx="2766885" cy="24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Aktéři v obci - politici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4" y="2133599"/>
            <a:ext cx="8911687" cy="4295335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/>
              <a:t>Politika je poctivé řemeslo, jako jakékoliv jiné. A je nutné, aby to někdo byl ochoten dělat.</a:t>
            </a:r>
          </a:p>
          <a:p>
            <a:pPr lvl="0"/>
            <a:r>
              <a:rPr lang="cs-CZ" sz="2300" dirty="0"/>
              <a:t>Nerozumí tomu, případně mají mylnou představu, je to pro ně velmi složité </a:t>
            </a:r>
          </a:p>
          <a:p>
            <a:pPr lvl="0"/>
            <a:r>
              <a:rPr lang="cs-CZ" sz="2300" dirty="0"/>
              <a:t>Skvělé je, když májí sociální cítění a májí zájem o lidi</a:t>
            </a:r>
          </a:p>
          <a:p>
            <a:pPr lvl="0"/>
            <a:r>
              <a:rPr lang="cs-CZ" sz="2300" dirty="0"/>
              <a:t>Někdy se stane politikem někdo z oboru, pak se začne chovat jinak</a:t>
            </a:r>
          </a:p>
          <a:p>
            <a:pPr lvl="0"/>
            <a:r>
              <a:rPr lang="cs-CZ" sz="2300" dirty="0"/>
              <a:t>Nemůže zasahovat do výkonu státní správy – i když se o to občas pokouší</a:t>
            </a:r>
          </a:p>
          <a:p>
            <a:pPr lvl="0"/>
            <a:r>
              <a:rPr lang="cs-CZ" sz="2300" dirty="0"/>
              <a:t>Nerozhoduje samostatně – vždy musí dosáhnout politickou podporu u koaličních partnerů</a:t>
            </a:r>
          </a:p>
          <a:p>
            <a:pPr lvl="1"/>
            <a:r>
              <a:rPr lang="cs-CZ" sz="2100" dirty="0"/>
              <a:t>Musí počítat s časovými prostoji – jednání rady a zastupitelstva</a:t>
            </a:r>
          </a:p>
          <a:p>
            <a:pPr lvl="0"/>
            <a:r>
              <a:rPr lang="cs-CZ" sz="2300" dirty="0"/>
              <a:t>Pokud chce prosadit systémovou změnu, musí ji dost odpracovat a DOST jít proti proudu</a:t>
            </a:r>
          </a:p>
          <a:p>
            <a:pPr lvl="0"/>
            <a:r>
              <a:rPr lang="cs-CZ" sz="2300" b="1" dirty="0"/>
              <a:t>Vlastně toho může míň, než si ostatní myslí </a:t>
            </a:r>
            <a:r>
              <a:rPr lang="cs-CZ" sz="2300" b="1" dirty="0">
                <a:sym typeface="Wingdings" panose="05000000000000000000" pitchFamily="2" charset="2"/>
              </a:rPr>
              <a:t></a:t>
            </a:r>
            <a:endParaRPr lang="cs-CZ" sz="2300" b="1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85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Aktéři v obci - politici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168726"/>
          </a:xfrm>
        </p:spPr>
        <p:txBody>
          <a:bodyPr>
            <a:normAutofit lnSpcReduction="10000"/>
          </a:bodyPr>
          <a:lstStyle/>
          <a:p>
            <a:r>
              <a:rPr lang="cs-CZ" b="1" u="sng" dirty="0"/>
              <a:t>Co potřebuje politik?</a:t>
            </a:r>
            <a:endParaRPr lang="cs-CZ" sz="1600" dirty="0"/>
          </a:p>
          <a:p>
            <a:pPr lvl="0"/>
            <a:r>
              <a:rPr lang="cs-CZ" dirty="0"/>
              <a:t>„Sbírat“ politické body           být opět zvolen. Není třeba odsuzovat, prostě to patří k jejich řemeslu </a:t>
            </a:r>
          </a:p>
          <a:p>
            <a:pPr lvl="0"/>
            <a:r>
              <a:rPr lang="cs-CZ" dirty="0"/>
              <a:t>Mít spojence, kteří mu pomáhají řešit problémy v obci, mít se na koho obrátit </a:t>
            </a:r>
          </a:p>
          <a:p>
            <a:pPr lvl="1"/>
            <a:r>
              <a:rPr lang="cs-CZ" dirty="0"/>
              <a:t>pro ně jsou vhodnější úředníci, nebo zaměstnanci vlastních organizací, NNO jsou pro ně nečitelné, soukromé subjekty, mimo jejich dosah a “dělají si, co chtějí“ </a:t>
            </a:r>
          </a:p>
          <a:p>
            <a:pPr lvl="0"/>
            <a:r>
              <a:rPr lang="cs-CZ" dirty="0"/>
              <a:t>Pořešit především</a:t>
            </a:r>
          </a:p>
          <a:p>
            <a:pPr lvl="1"/>
            <a:r>
              <a:rPr lang="cs-CZ" dirty="0"/>
              <a:t>Senioři a lidé s hendikepem</a:t>
            </a:r>
            <a:endParaRPr lang="cs-CZ" sz="1400" dirty="0"/>
          </a:p>
          <a:p>
            <a:pPr lvl="1"/>
            <a:r>
              <a:rPr lang="cs-CZ" dirty="0"/>
              <a:t>Rodiny s dětmi</a:t>
            </a:r>
            <a:endParaRPr lang="cs-CZ" sz="1400" dirty="0"/>
          </a:p>
          <a:p>
            <a:pPr lvl="1"/>
            <a:r>
              <a:rPr lang="cs-CZ" dirty="0"/>
              <a:t>Bezdomovci a jiné konfliktní skupiny </a:t>
            </a:r>
          </a:p>
          <a:p>
            <a:pPr lvl="0"/>
            <a:r>
              <a:rPr lang="cs-CZ" dirty="0"/>
              <a:t>Ať to stojí co nejméně peněz, aby zbylo co nejvíce na investice, to je vidět</a:t>
            </a:r>
            <a:endParaRPr lang="cs-CZ" sz="1600" dirty="0"/>
          </a:p>
          <a:p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>
            <a:off x="5641144" y="2644727"/>
            <a:ext cx="464235" cy="18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21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Veřejnost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Nechává se uplácet</a:t>
            </a:r>
          </a:p>
          <a:p>
            <a:r>
              <a:rPr lang="cs-CZ" dirty="0"/>
              <a:t>Očekává, že politik vše, okamžitě, vyřeší</a:t>
            </a:r>
          </a:p>
          <a:p>
            <a:r>
              <a:rPr lang="cs-CZ" dirty="0"/>
              <a:t>Spoléhá se na stát</a:t>
            </a:r>
          </a:p>
          <a:p>
            <a:r>
              <a:rPr lang="cs-CZ" dirty="0"/>
              <a:t>Nízká úroveň občanské uvědomělosti</a:t>
            </a:r>
          </a:p>
          <a:p>
            <a:endParaRPr lang="cs-CZ" dirty="0"/>
          </a:p>
          <a:p>
            <a:r>
              <a:rPr lang="cs-CZ" dirty="0"/>
              <a:t>Chce a i nechce být zapojovaná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Umí krásně překvapit</a:t>
            </a:r>
          </a:p>
          <a:p>
            <a:r>
              <a:rPr lang="cs-CZ" dirty="0"/>
              <a:t>Neuvěřitelný zdroj inspirace a  podpory</a:t>
            </a:r>
          </a:p>
        </p:txBody>
      </p:sp>
      <p:sp>
        <p:nvSpPr>
          <p:cNvPr id="4" name="Srdce 3"/>
          <p:cNvSpPr/>
          <p:nvPr/>
        </p:nvSpPr>
        <p:spPr>
          <a:xfrm>
            <a:off x="5501362" y="5124022"/>
            <a:ext cx="323557" cy="2813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296" y="3390044"/>
            <a:ext cx="4457704" cy="34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0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Aktéři v obci - úředníci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36567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Agenda </a:t>
            </a:r>
          </a:p>
          <a:p>
            <a:pPr lvl="1"/>
            <a:r>
              <a:rPr lang="cs-CZ" dirty="0"/>
              <a:t>OSPOD, oddělení sociální práce, další – bytové, komunitní plánování, péče o občany,….</a:t>
            </a:r>
          </a:p>
          <a:p>
            <a:pPr lvl="0"/>
            <a:r>
              <a:rPr lang="cs-CZ" dirty="0"/>
              <a:t>Většina sociálních odborů žije v duchu státní správy</a:t>
            </a:r>
          </a:p>
          <a:p>
            <a:pPr lvl="1"/>
            <a:r>
              <a:rPr lang="cs-CZ" dirty="0"/>
              <a:t>Co si počít s plánováním SSL? </a:t>
            </a:r>
          </a:p>
          <a:p>
            <a:pPr lvl="1"/>
            <a:r>
              <a:rPr lang="cs-CZ" dirty="0"/>
              <a:t>Co si počít s poskytovateli SSL?</a:t>
            </a:r>
          </a:p>
          <a:p>
            <a:pPr lvl="1"/>
            <a:r>
              <a:rPr lang="cs-CZ" dirty="0"/>
              <a:t>Co s přesahovými tématy? </a:t>
            </a:r>
          </a:p>
          <a:p>
            <a:pPr lvl="0"/>
            <a:r>
              <a:rPr lang="cs-CZ" dirty="0"/>
              <a:t>Každý úředník chce přežít další 4-leté volební období a přežít to nové vedení, které zase chce dělat všechno jinak a lépe než to dělali ti předcházející,……</a:t>
            </a:r>
          </a:p>
          <a:p>
            <a:pPr lvl="0"/>
            <a:r>
              <a:rPr lang="cs-CZ" dirty="0"/>
              <a:t>Mají pocit, že na ně „spadne“ všechno, co se nehodí jiným</a:t>
            </a:r>
          </a:p>
        </p:txBody>
      </p:sp>
    </p:spTree>
    <p:extLst>
      <p:ext uri="{BB962C8B-B14F-4D97-AF65-F5344CB8AC3E}">
        <p14:creationId xmlns:p14="http://schemas.microsoft.com/office/powerpoint/2010/main" val="233284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Aktéři v obci - úředníci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Co potřebuje úřad?</a:t>
            </a:r>
            <a:endParaRPr lang="cs-CZ" dirty="0"/>
          </a:p>
          <a:p>
            <a:r>
              <a:rPr lang="cs-CZ" dirty="0"/>
              <a:t>Pomoc při řešení konkrétní situace klientů – stává se, že poskytovatelé SSL nemají kapacity a nepřevezmou klienta</a:t>
            </a:r>
          </a:p>
          <a:p>
            <a:pPr lvl="0"/>
            <a:r>
              <a:rPr lang="cs-CZ" dirty="0"/>
              <a:t>Pomoc při řešení úkolů, které dostávají od politiků a krajského úřadu, či jiných úřadů</a:t>
            </a:r>
          </a:p>
          <a:p>
            <a:pPr lvl="0"/>
            <a:r>
              <a:rPr lang="cs-CZ" dirty="0"/>
              <a:t>Stabilitu – nevítají změny postupů, novinky, ……</a:t>
            </a:r>
          </a:p>
          <a:p>
            <a:pPr marL="0" lvl="0" indent="0">
              <a:buNone/>
            </a:pPr>
            <a:r>
              <a:rPr lang="cs-CZ" dirty="0"/>
              <a:t>                                                       </a:t>
            </a:r>
          </a:p>
          <a:p>
            <a:pPr marL="0" lvl="0" indent="0">
              <a:buNone/>
            </a:pPr>
            <a:r>
              <a:rPr lang="cs-CZ" dirty="0"/>
              <a:t>                                                </a:t>
            </a:r>
            <a:r>
              <a:rPr lang="cs-CZ" b="1" dirty="0"/>
              <a:t>spolupráci, dostatečnou podpůrnou síť, vstřícnost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3967089" y="4754880"/>
            <a:ext cx="984737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28989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2131</TotalTime>
  <Words>1536</Words>
  <Application>Microsoft Office PowerPoint</Application>
  <PresentationFormat>Širokoúhlá obrazovka</PresentationFormat>
  <Paragraphs>221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 3</vt:lpstr>
      <vt:lpstr>Stébla</vt:lpstr>
      <vt:lpstr>Picture</vt:lpstr>
      <vt:lpstr> Sociální pracovník a obec</vt:lpstr>
      <vt:lpstr>Obsah</vt:lpstr>
      <vt:lpstr>Zdislava Odstrčilová</vt:lpstr>
      <vt:lpstr>Obec </vt:lpstr>
      <vt:lpstr>Aktéři v obci - politici</vt:lpstr>
      <vt:lpstr>Aktéři v obci - politici</vt:lpstr>
      <vt:lpstr>Veřejnost </vt:lpstr>
      <vt:lpstr>Aktéři v obci - úředníci</vt:lpstr>
      <vt:lpstr>Aktéři v obci - úředníci</vt:lpstr>
      <vt:lpstr>Aktéři v obci – poskytovatelé SSL a souvisejících služeb</vt:lpstr>
      <vt:lpstr>Aktéři v obci – poskytovatelé SSL a souvisejících služeb</vt:lpstr>
      <vt:lpstr>Aktéři v obci – ÚP</vt:lpstr>
      <vt:lpstr>Financování</vt:lpstr>
      <vt:lpstr>Financování – z obcí</vt:lpstr>
      <vt:lpstr>Plánování podpůrné sítě</vt:lpstr>
      <vt:lpstr>Plánování podpůrné sítě</vt:lpstr>
      <vt:lpstr>Bytová politika</vt:lpstr>
      <vt:lpstr>Rodinná (a seniorská) politika</vt:lpstr>
      <vt:lpstr>Stárnutí populace a zdravé stárnutí – seniorská politika</vt:lpstr>
      <vt:lpstr>Prezentace aplikace PowerPoint</vt:lpstr>
      <vt:lpstr>Krizové a mimořádné situace</vt:lpstr>
      <vt:lpstr>Nevyžádané rady…………</vt:lpstr>
      <vt:lpstr>Děkuji za pozornost  Pěkný den     Mgr. Bc. Zdislava Odstrčilová zdislava.odstrcilova@mpsv.cz  tel: 777 672 902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Následná péče  v ORP Valašské Meziříčí</dc:title>
  <dc:creator>Střítezská Alena</dc:creator>
  <cp:lastModifiedBy>Odstrčilová Zdislava Mgr. Bc. (MPSV)</cp:lastModifiedBy>
  <cp:revision>132</cp:revision>
  <dcterms:created xsi:type="dcterms:W3CDTF">2019-02-06T08:52:12Z</dcterms:created>
  <dcterms:modified xsi:type="dcterms:W3CDTF">2022-10-20T09:32:29Z</dcterms:modified>
</cp:coreProperties>
</file>