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1" autoAdjust="0"/>
  </p:normalViewPr>
  <p:slideViewPr>
    <p:cSldViewPr snapToGrid="0">
      <p:cViewPr varScale="1">
        <p:scale>
          <a:sx n="57" d="100"/>
          <a:sy n="57"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2F40B-B76A-4036-BE8A-18870AEE1FFD}"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7D6E6-00A5-4A56-AAEE-D0C535011CCF}" type="slidenum">
              <a:rPr lang="en-US" smtClean="0"/>
              <a:t>‹#›</a:t>
            </a:fld>
            <a:endParaRPr lang="en-US"/>
          </a:p>
        </p:txBody>
      </p:sp>
    </p:spTree>
    <p:extLst>
      <p:ext uri="{BB962C8B-B14F-4D97-AF65-F5344CB8AC3E}">
        <p14:creationId xmlns:p14="http://schemas.microsoft.com/office/powerpoint/2010/main" val="320037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7D6E6-00A5-4A56-AAEE-D0C535011CCF}" type="slidenum">
              <a:rPr lang="en-US" smtClean="0"/>
              <a:t>13</a:t>
            </a:fld>
            <a:endParaRPr lang="en-US"/>
          </a:p>
        </p:txBody>
      </p:sp>
    </p:spTree>
    <p:extLst>
      <p:ext uri="{BB962C8B-B14F-4D97-AF65-F5344CB8AC3E}">
        <p14:creationId xmlns:p14="http://schemas.microsoft.com/office/powerpoint/2010/main" val="13176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7D6E6-00A5-4A56-AAEE-D0C535011CCF}" type="slidenum">
              <a:rPr lang="en-US" smtClean="0"/>
              <a:t>15</a:t>
            </a:fld>
            <a:endParaRPr lang="en-US"/>
          </a:p>
        </p:txBody>
      </p:sp>
    </p:spTree>
    <p:extLst>
      <p:ext uri="{BB962C8B-B14F-4D97-AF65-F5344CB8AC3E}">
        <p14:creationId xmlns:p14="http://schemas.microsoft.com/office/powerpoint/2010/main" val="26751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851EF2-AA90-4786-A100-014B254D0F3C}"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69B2-BAF7-4E06-9F45-3CDAEA4651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46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1EF2-AA90-4786-A100-014B254D0F3C}"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202722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1EF2-AA90-4786-A100-014B254D0F3C}"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28739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51EF2-AA90-4786-A100-014B254D0F3C}"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414140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851EF2-AA90-4786-A100-014B254D0F3C}"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69B2-BAF7-4E06-9F45-3CDAEA4651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23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851EF2-AA90-4786-A100-014B254D0F3C}"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84724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851EF2-AA90-4786-A100-014B254D0F3C}"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345797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51EF2-AA90-4786-A100-014B254D0F3C}"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11760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851EF2-AA90-4786-A100-014B254D0F3C}" type="datetimeFigureOut">
              <a:rPr lang="en-US" smtClean="0"/>
              <a:t>10/5/2022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387176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851EF2-AA90-4786-A100-014B254D0F3C}" type="datetimeFigureOut">
              <a:rPr lang="en-US" smtClean="0"/>
              <a:t>10/5/2022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ECF69B2-BAF7-4E06-9F45-3CDAEA4651F7}" type="slidenum">
              <a:rPr lang="en-US" smtClean="0"/>
              <a:t>‹#›</a:t>
            </a:fld>
            <a:endParaRPr lang="en-US"/>
          </a:p>
        </p:txBody>
      </p:sp>
    </p:spTree>
    <p:extLst>
      <p:ext uri="{BB962C8B-B14F-4D97-AF65-F5344CB8AC3E}">
        <p14:creationId xmlns:p14="http://schemas.microsoft.com/office/powerpoint/2010/main" val="4447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851EF2-AA90-4786-A100-014B254D0F3C}"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F69B2-BAF7-4E06-9F45-3CDAEA4651F7}" type="slidenum">
              <a:rPr lang="en-US" smtClean="0"/>
              <a:t>‹#›</a:t>
            </a:fld>
            <a:endParaRPr lang="en-US"/>
          </a:p>
        </p:txBody>
      </p:sp>
    </p:spTree>
    <p:extLst>
      <p:ext uri="{BB962C8B-B14F-4D97-AF65-F5344CB8AC3E}">
        <p14:creationId xmlns:p14="http://schemas.microsoft.com/office/powerpoint/2010/main" val="237581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851EF2-AA90-4786-A100-014B254D0F3C}" type="datetimeFigureOut">
              <a:rPr lang="en-US" smtClean="0"/>
              <a:t>10/5/2022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ECF69B2-BAF7-4E06-9F45-3CDAEA4651F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42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86492-D560-F56D-6940-D9F0C5A89BEF}"/>
              </a:ext>
            </a:extLst>
          </p:cNvPr>
          <p:cNvSpPr>
            <a:spLocks noGrp="1"/>
          </p:cNvSpPr>
          <p:nvPr>
            <p:ph type="ctrTitle"/>
          </p:nvPr>
        </p:nvSpPr>
        <p:spPr>
          <a:xfrm>
            <a:off x="5220928" y="965200"/>
            <a:ext cx="5999002" cy="4927600"/>
          </a:xfrm>
        </p:spPr>
        <p:txBody>
          <a:bodyPr anchor="ctr">
            <a:normAutofit/>
          </a:bodyPr>
          <a:lstStyle/>
          <a:p>
            <a:r>
              <a:rPr lang="en-US" sz="7400" b="1">
                <a:solidFill>
                  <a:schemeClr val="tx2"/>
                </a:solidFill>
              </a:rPr>
              <a:t>Violence: A Glossary</a:t>
            </a:r>
            <a:br>
              <a:rPr lang="en-US" sz="7400" b="1">
                <a:solidFill>
                  <a:schemeClr val="tx2"/>
                </a:solidFill>
              </a:rPr>
            </a:br>
            <a:r>
              <a:rPr lang="en-US" sz="7400" b="1">
                <a:solidFill>
                  <a:schemeClr val="tx2"/>
                </a:solidFill>
              </a:rPr>
              <a:t>Lecture 2</a:t>
            </a:r>
            <a:br>
              <a:rPr lang="en-US" sz="7400" b="1">
                <a:solidFill>
                  <a:schemeClr val="tx2"/>
                </a:solidFill>
              </a:rPr>
            </a:br>
            <a:br>
              <a:rPr lang="en-US" sz="7400" b="1">
                <a:solidFill>
                  <a:schemeClr val="tx2"/>
                </a:solidFill>
              </a:rPr>
            </a:br>
            <a:r>
              <a:rPr lang="en-US" sz="7400" b="1">
                <a:solidFill>
                  <a:schemeClr val="tx2"/>
                </a:solidFill>
              </a:rPr>
              <a:t>SPRb1130</a:t>
            </a:r>
          </a:p>
        </p:txBody>
      </p:sp>
      <p:sp>
        <p:nvSpPr>
          <p:cNvPr id="10"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F2823122-076F-468F-54BE-EE83744AA13D}"/>
              </a:ext>
            </a:extLst>
          </p:cNvPr>
          <p:cNvSpPr>
            <a:spLocks noGrp="1"/>
          </p:cNvSpPr>
          <p:nvPr>
            <p:ph type="subTitle" idx="1"/>
          </p:nvPr>
        </p:nvSpPr>
        <p:spPr>
          <a:xfrm>
            <a:off x="823356" y="1159565"/>
            <a:ext cx="2938022" cy="4439055"/>
          </a:xfrm>
        </p:spPr>
        <p:txBody>
          <a:bodyPr anchor="ctr">
            <a:normAutofit/>
          </a:bodyPr>
          <a:lstStyle/>
          <a:p>
            <a:endParaRPr lang="en-US" b="1">
              <a:solidFill>
                <a:srgbClr val="FFFFFF"/>
              </a:solidFill>
            </a:endParaRPr>
          </a:p>
          <a:p>
            <a:endParaRPr lang="en-US" b="1">
              <a:solidFill>
                <a:srgbClr val="FFFFFF"/>
              </a:solidFill>
            </a:endParaRPr>
          </a:p>
          <a:p>
            <a:r>
              <a:rPr lang="en-US" b="1">
                <a:solidFill>
                  <a:srgbClr val="FFFFFF"/>
                </a:solidFill>
              </a:rPr>
              <a:t>Susantha Rasnayake</a:t>
            </a:r>
          </a:p>
        </p:txBody>
      </p:sp>
      <p:sp>
        <p:nvSpPr>
          <p:cNvPr id="12"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29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77FFB-710F-A3B7-628E-A2E80C6DD47B}"/>
              </a:ext>
            </a:extLst>
          </p:cNvPr>
          <p:cNvSpPr>
            <a:spLocks noGrp="1"/>
          </p:cNvSpPr>
          <p:nvPr>
            <p:ph type="title"/>
          </p:nvPr>
        </p:nvSpPr>
        <p:spPr>
          <a:xfrm>
            <a:off x="5181601" y="245837"/>
            <a:ext cx="6368142" cy="1450757"/>
          </a:xfrm>
        </p:spPr>
        <p:txBody>
          <a:bodyPr>
            <a:normAutofit/>
          </a:bodyPr>
          <a:lstStyle/>
          <a:p>
            <a:r>
              <a:rPr lang="en-US" sz="2800" b="1" i="0" u="none" strike="noStrike" baseline="0" dirty="0">
                <a:latin typeface="AdvPA0C8"/>
              </a:rPr>
              <a:t>Gender-based violence</a:t>
            </a:r>
            <a:endParaRPr lang="en-US" sz="2800" b="1" dirty="0"/>
          </a:p>
        </p:txBody>
      </p:sp>
      <p:pic>
        <p:nvPicPr>
          <p:cNvPr id="2050" name="Picture 2">
            <a:extLst>
              <a:ext uri="{FF2B5EF4-FFF2-40B4-BE49-F238E27FC236}">
                <a16:creationId xmlns:a16="http://schemas.microsoft.com/office/drawing/2014/main" id="{125EB790-F171-B29F-8A1E-E9F3B224E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33" r="34078"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C7421E-FBF3-46A9-6580-A2DB9EA65DA9}"/>
              </a:ext>
            </a:extLst>
          </p:cNvPr>
          <p:cNvSpPr>
            <a:spLocks noGrp="1"/>
          </p:cNvSpPr>
          <p:nvPr>
            <p:ph idx="1"/>
          </p:nvPr>
        </p:nvSpPr>
        <p:spPr>
          <a:xfrm>
            <a:off x="5181601" y="2198913"/>
            <a:ext cx="6368142" cy="4221339"/>
          </a:xfrm>
        </p:spPr>
        <p:txBody>
          <a:bodyPr>
            <a:noAutofit/>
          </a:bodyPr>
          <a:lstStyle/>
          <a:p>
            <a:pPr>
              <a:buFont typeface="Wingdings" panose="05000000000000000000" pitchFamily="2" charset="2"/>
              <a:buChar char="§"/>
            </a:pPr>
            <a:r>
              <a:rPr lang="en-US" sz="2200" b="0" i="0" u="none" strike="noStrike" baseline="0" dirty="0">
                <a:latin typeface="AdvPED1282"/>
              </a:rPr>
              <a:t>Violence that occurs within the context of women’s and girl’s subordinate status in society, and serves to maintain this unequal balance of power</a:t>
            </a:r>
          </a:p>
          <a:p>
            <a:pPr>
              <a:buFont typeface="Wingdings" panose="05000000000000000000" pitchFamily="2" charset="2"/>
              <a:buChar char="§"/>
            </a:pPr>
            <a:r>
              <a:rPr lang="en-US" sz="2200" b="0" i="0" u="none" strike="noStrike" baseline="0" dirty="0">
                <a:latin typeface="AdvPED1282"/>
              </a:rPr>
              <a:t>Also known as violence against women</a:t>
            </a:r>
          </a:p>
          <a:p>
            <a:r>
              <a:rPr lang="en-US" sz="2200" b="0" i="0" u="none" strike="noStrike" baseline="0" dirty="0">
                <a:latin typeface="AdvPED1282"/>
              </a:rPr>
              <a:t>includes violence against women occurring </a:t>
            </a:r>
          </a:p>
          <a:p>
            <a:r>
              <a:rPr lang="en-US" sz="2200" b="0" i="0" u="none" strike="noStrike" baseline="0" dirty="0">
                <a:latin typeface="AdvPED1282"/>
              </a:rPr>
              <a:t>within the family, geographically or culturally specific forms of abuse such as female genital mutilation, ‘‘</a:t>
            </a:r>
            <a:r>
              <a:rPr lang="en-US" sz="2200" b="0" i="0" u="none" strike="noStrike" baseline="0" dirty="0" err="1">
                <a:latin typeface="AdvPED1282"/>
              </a:rPr>
              <a:t>honour</a:t>
            </a:r>
            <a:r>
              <a:rPr lang="en-US" sz="2200" b="0" i="0" u="none" strike="noStrike" baseline="0" dirty="0">
                <a:latin typeface="AdvPED1282"/>
              </a:rPr>
              <a:t> killings’’ and dowry-related violence as well as various sexual violence, including rape during warfare, trafficking of women and forced prostitution</a:t>
            </a:r>
          </a:p>
          <a:p>
            <a:endParaRPr lang="en-US" sz="2200" dirty="0">
              <a:latin typeface="AdvPED1282"/>
            </a:endParaRPr>
          </a:p>
        </p:txBody>
      </p:sp>
    </p:spTree>
    <p:extLst>
      <p:ext uri="{BB962C8B-B14F-4D97-AF65-F5344CB8AC3E}">
        <p14:creationId xmlns:p14="http://schemas.microsoft.com/office/powerpoint/2010/main" val="413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5AC16-8626-426F-D029-1F15537372D4}"/>
              </a:ext>
            </a:extLst>
          </p:cNvPr>
          <p:cNvSpPr>
            <a:spLocks noGrp="1"/>
          </p:cNvSpPr>
          <p:nvPr>
            <p:ph type="title"/>
          </p:nvPr>
        </p:nvSpPr>
        <p:spPr>
          <a:xfrm>
            <a:off x="6411685" y="634949"/>
            <a:ext cx="5127171" cy="1450757"/>
          </a:xfrm>
        </p:spPr>
        <p:txBody>
          <a:bodyPr>
            <a:normAutofit/>
          </a:bodyPr>
          <a:lstStyle/>
          <a:p>
            <a:r>
              <a:rPr lang="en-US" sz="2800" b="1" i="0" u="none" strike="noStrike" baseline="0" dirty="0">
                <a:latin typeface="AdvPA0C8"/>
              </a:rPr>
              <a:t>Intimate partner violence</a:t>
            </a:r>
            <a:endParaRPr lang="en-US" sz="2800" b="1" dirty="0"/>
          </a:p>
        </p:txBody>
      </p:sp>
      <p:pic>
        <p:nvPicPr>
          <p:cNvPr id="5122" name="Picture 2" descr="Violence at home - aggressive man beating his wife">
            <a:extLst>
              <a:ext uri="{FF2B5EF4-FFF2-40B4-BE49-F238E27FC236}">
                <a16:creationId xmlns:a16="http://schemas.microsoft.com/office/drawing/2014/main" id="{15A16266-540F-148A-89AA-FA799BF4D7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265507"/>
            <a:ext cx="5451627" cy="4006945"/>
          </a:xfrm>
          <a:prstGeom prst="rect">
            <a:avLst/>
          </a:prstGeom>
          <a:noFill/>
          <a:extLst>
            <a:ext uri="{909E8E84-426E-40DD-AFC4-6F175D3DCCD1}">
              <a14:hiddenFill xmlns:a14="http://schemas.microsoft.com/office/drawing/2010/main">
                <a:solidFill>
                  <a:srgbClr val="FFFFFF"/>
                </a:solidFill>
              </a14:hiddenFill>
            </a:ext>
          </a:extLst>
        </p:spPr>
      </p:pic>
      <p:cxnSp>
        <p:nvCxnSpPr>
          <p:cNvPr id="5129" name="Straight Connector 512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8910DA-7FE7-2F93-6A41-0E76B9966417}"/>
              </a:ext>
            </a:extLst>
          </p:cNvPr>
          <p:cNvSpPr>
            <a:spLocks noGrp="1"/>
          </p:cNvSpPr>
          <p:nvPr>
            <p:ph idx="1"/>
          </p:nvPr>
        </p:nvSpPr>
        <p:spPr>
          <a:xfrm>
            <a:off x="6411684" y="2198914"/>
            <a:ext cx="5127172" cy="3670180"/>
          </a:xfrm>
        </p:spPr>
        <p:txBody>
          <a:bodyPr>
            <a:normAutofit/>
          </a:bodyPr>
          <a:lstStyle/>
          <a:p>
            <a:pPr>
              <a:buFont typeface="Wingdings" panose="05000000000000000000" pitchFamily="2" charset="2"/>
              <a:buChar char="§"/>
            </a:pPr>
            <a:r>
              <a:rPr lang="en-US" sz="2400" dirty="0">
                <a:latin typeface="AdvPED1282"/>
              </a:rPr>
              <a:t>R</a:t>
            </a:r>
            <a:r>
              <a:rPr lang="en-US" sz="2400" b="0" i="0" u="none" strike="noStrike" baseline="0" dirty="0">
                <a:latin typeface="AdvPED1282"/>
              </a:rPr>
              <a:t>efers to physical, sexual or psychological harm by a current or former partner or spouse</a:t>
            </a:r>
          </a:p>
          <a:p>
            <a:pPr>
              <a:buFont typeface="Wingdings" panose="05000000000000000000" pitchFamily="2" charset="2"/>
              <a:buChar char="§"/>
            </a:pPr>
            <a:r>
              <a:rPr lang="en-US" sz="2400" b="0" i="0" u="none" strike="noStrike" baseline="0" dirty="0">
                <a:latin typeface="AdvPED1282"/>
              </a:rPr>
              <a:t>Can occur among heterosexual or same-sex couples and does not require sexual intimacy</a:t>
            </a:r>
          </a:p>
          <a:p>
            <a:pPr>
              <a:buFont typeface="Wingdings" panose="05000000000000000000" pitchFamily="2" charset="2"/>
              <a:buChar char="§"/>
            </a:pPr>
            <a:r>
              <a:rPr lang="en-US" sz="2400" dirty="0">
                <a:latin typeface="AdvPED1282"/>
              </a:rPr>
              <a:t>More commonly- </a:t>
            </a:r>
            <a:r>
              <a:rPr lang="en-US" sz="2400" b="0" i="0" u="none" strike="noStrike" baseline="0" dirty="0">
                <a:latin typeface="AdvPED1282"/>
              </a:rPr>
              <a:t>women at the hands of men</a:t>
            </a:r>
          </a:p>
          <a:p>
            <a:pPr>
              <a:buFont typeface="Wingdings" panose="05000000000000000000" pitchFamily="2" charset="2"/>
              <a:buChar char="§"/>
            </a:pPr>
            <a:r>
              <a:rPr lang="en-US" sz="2400" dirty="0">
                <a:latin typeface="AdvPED1282"/>
              </a:rPr>
              <a:t>M</a:t>
            </a:r>
            <a:r>
              <a:rPr lang="en-US" sz="2400" b="0" i="0" u="none" strike="noStrike" baseline="0" dirty="0">
                <a:latin typeface="AdvPED1282"/>
              </a:rPr>
              <a:t>asculine identities</a:t>
            </a:r>
            <a:endParaRPr lang="en-US" sz="2400" dirty="0"/>
          </a:p>
        </p:txBody>
      </p:sp>
      <p:sp>
        <p:nvSpPr>
          <p:cNvPr id="5131" name="Rectangle 513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3" name="Rectangle 513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45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49E9B-E398-6BC2-09FC-F07F20899483}"/>
              </a:ext>
            </a:extLst>
          </p:cNvPr>
          <p:cNvSpPr>
            <a:spLocks noGrp="1"/>
          </p:cNvSpPr>
          <p:nvPr>
            <p:ph type="title"/>
          </p:nvPr>
        </p:nvSpPr>
        <p:spPr>
          <a:xfrm>
            <a:off x="4974771" y="634946"/>
            <a:ext cx="6574972" cy="1450757"/>
          </a:xfrm>
        </p:spPr>
        <p:txBody>
          <a:bodyPr>
            <a:normAutofit/>
          </a:bodyPr>
          <a:lstStyle/>
          <a:p>
            <a:r>
              <a:rPr lang="en-US" sz="2800" b="1" i="0" u="none" strike="noStrike" baseline="0" dirty="0">
                <a:latin typeface="AdvPA0C8"/>
              </a:rPr>
              <a:t>Domestic violence</a:t>
            </a:r>
            <a:endParaRPr lang="en-US" sz="2800" b="1" dirty="0"/>
          </a:p>
        </p:txBody>
      </p:sp>
      <p:pic>
        <p:nvPicPr>
          <p:cNvPr id="1026" name="Picture 2" descr="vector flat design illustration on the theme of mental health. a very sad girl needs psychological support. she may be a victim of domestic violence. helping hands reach out in her. mental healthcare.">
            <a:extLst>
              <a:ext uri="{FF2B5EF4-FFF2-40B4-BE49-F238E27FC236}">
                <a16:creationId xmlns:a16="http://schemas.microsoft.com/office/drawing/2014/main" id="{1C618C92-9C67-1BEB-62F5-452EDF8A9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72" r="24925"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90BD0-7ADA-9758-C6C8-5B7F1DAC1EBE}"/>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
            </a:pPr>
            <a:r>
              <a:rPr lang="en-US" sz="2400" dirty="0"/>
              <a:t>Interchangeable with intimate partner violence</a:t>
            </a:r>
          </a:p>
          <a:p>
            <a:pPr>
              <a:buFont typeface="Wingdings" panose="05000000000000000000" pitchFamily="2" charset="2"/>
              <a:buChar char="§"/>
            </a:pPr>
            <a:r>
              <a:rPr lang="en-US" sz="2400" dirty="0"/>
              <a:t>Not only considered physical aspect, more serious </a:t>
            </a:r>
            <a:r>
              <a:rPr lang="en-US" sz="2400" b="0" i="0" u="none" strike="noStrike" baseline="0" dirty="0">
                <a:latin typeface="AdvPED1282"/>
              </a:rPr>
              <a:t>the emotional and psychological abuse the perpetrators use to maintain control over their partners.</a:t>
            </a:r>
            <a:endParaRPr lang="en-US" sz="2400" dirty="0"/>
          </a:p>
          <a:p>
            <a:pPr>
              <a:buFont typeface="Wingdings" panose="05000000000000000000" pitchFamily="2" charset="2"/>
              <a:buChar char="§"/>
            </a:pPr>
            <a:endParaRPr lang="en-US" sz="2400" dirty="0"/>
          </a:p>
        </p:txBody>
      </p:sp>
      <p:sp>
        <p:nvSpPr>
          <p:cNvPr id="1035" name="Rectangle 103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94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92D92D-B1C6-5995-A2F0-B659CF37B418}"/>
              </a:ext>
            </a:extLst>
          </p:cNvPr>
          <p:cNvSpPr>
            <a:spLocks noGrp="1"/>
          </p:cNvSpPr>
          <p:nvPr>
            <p:ph type="title"/>
          </p:nvPr>
        </p:nvSpPr>
        <p:spPr>
          <a:xfrm>
            <a:off x="492370" y="516836"/>
            <a:ext cx="3084844" cy="660212"/>
          </a:xfrm>
        </p:spPr>
        <p:txBody>
          <a:bodyPr>
            <a:normAutofit/>
          </a:bodyPr>
          <a:lstStyle/>
          <a:p>
            <a:r>
              <a:rPr lang="en-US" sz="2800" b="1" i="0" u="none" strike="noStrike" baseline="0" dirty="0">
                <a:solidFill>
                  <a:srgbClr val="FFFFFF"/>
                </a:solidFill>
                <a:latin typeface="AdvPA0C8"/>
              </a:rPr>
              <a:t>Family violence</a:t>
            </a:r>
            <a:endParaRPr lang="en-US" sz="2800" b="1" dirty="0">
              <a:solidFill>
                <a:srgbClr val="FFFFFF"/>
              </a:solidFill>
            </a:endParaRPr>
          </a:p>
        </p:txBody>
      </p:sp>
      <p:sp>
        <p:nvSpPr>
          <p:cNvPr id="3" name="Content Placeholder 2">
            <a:extLst>
              <a:ext uri="{FF2B5EF4-FFF2-40B4-BE49-F238E27FC236}">
                <a16:creationId xmlns:a16="http://schemas.microsoft.com/office/drawing/2014/main" id="{106BDD4B-77A8-BF84-A31D-B9B7A2A37959}"/>
              </a:ext>
            </a:extLst>
          </p:cNvPr>
          <p:cNvSpPr>
            <a:spLocks noGrp="1"/>
          </p:cNvSpPr>
          <p:nvPr>
            <p:ph idx="1"/>
          </p:nvPr>
        </p:nvSpPr>
        <p:spPr>
          <a:xfrm>
            <a:off x="492371" y="1429966"/>
            <a:ext cx="3084844" cy="5184843"/>
          </a:xfrm>
        </p:spPr>
        <p:txBody>
          <a:bodyPr>
            <a:noAutofit/>
          </a:bodyPr>
          <a:lstStyle/>
          <a:p>
            <a:r>
              <a:rPr lang="en-US" sz="2200" dirty="0">
                <a:solidFill>
                  <a:srgbClr val="FFFFFF"/>
                </a:solidFill>
                <a:latin typeface="AdvPED1282"/>
              </a:rPr>
              <a:t>R</a:t>
            </a:r>
            <a:r>
              <a:rPr lang="en-US" sz="2200" b="0" i="0" u="none" strike="noStrike" baseline="0" dirty="0">
                <a:solidFill>
                  <a:srgbClr val="FFFFFF"/>
                </a:solidFill>
                <a:latin typeface="AdvPED1282"/>
              </a:rPr>
              <a:t>efers to child maltreatment, sibling violence, intimate partner violence and elder abuse</a:t>
            </a:r>
          </a:p>
          <a:p>
            <a:r>
              <a:rPr lang="en-US" sz="2200" b="0" i="0" u="none" strike="noStrike" baseline="0" dirty="0">
                <a:solidFill>
                  <a:srgbClr val="FFFFFF"/>
                </a:solidFill>
                <a:latin typeface="AdvPED1282"/>
              </a:rPr>
              <a:t>The interconnectedness of family violence, </a:t>
            </a:r>
          </a:p>
          <a:p>
            <a:pPr lvl="1"/>
            <a:r>
              <a:rPr lang="en-US" sz="2200" b="0" i="0" u="none" strike="noStrike" baseline="0" dirty="0">
                <a:solidFill>
                  <a:srgbClr val="FFFFFF"/>
                </a:solidFill>
                <a:latin typeface="AdvPED1282"/>
              </a:rPr>
              <a:t>Suicide</a:t>
            </a:r>
          </a:p>
          <a:p>
            <a:pPr lvl="1"/>
            <a:r>
              <a:rPr lang="en-US" sz="2200" b="0" i="0" u="none" strike="noStrike" baseline="0" dirty="0">
                <a:solidFill>
                  <a:srgbClr val="FFFFFF"/>
                </a:solidFill>
                <a:latin typeface="AdvPED1282"/>
              </a:rPr>
              <a:t>Crime</a:t>
            </a:r>
          </a:p>
          <a:p>
            <a:pPr lvl="1"/>
            <a:r>
              <a:rPr lang="en-US" sz="2200" dirty="0">
                <a:solidFill>
                  <a:srgbClr val="FFFFFF"/>
                </a:solidFill>
                <a:latin typeface="AdvPED1282"/>
              </a:rPr>
              <a:t>D</a:t>
            </a:r>
            <a:r>
              <a:rPr lang="en-US" sz="2200" b="0" i="0" u="none" strike="noStrike" baseline="0" dirty="0">
                <a:solidFill>
                  <a:srgbClr val="FFFFFF"/>
                </a:solidFill>
                <a:latin typeface="AdvPED1282"/>
              </a:rPr>
              <a:t>rug and alcohol abuse </a:t>
            </a:r>
          </a:p>
          <a:p>
            <a:pPr lvl="1"/>
            <a:r>
              <a:rPr lang="en-US" sz="2200" dirty="0">
                <a:solidFill>
                  <a:srgbClr val="FFFFFF"/>
                </a:solidFill>
                <a:latin typeface="AdvPED1282"/>
              </a:rPr>
              <a:t>Cycle of </a:t>
            </a:r>
            <a:r>
              <a:rPr lang="en-US" sz="2200" b="0" i="0" u="none" strike="noStrike" baseline="0" dirty="0">
                <a:solidFill>
                  <a:srgbClr val="FFFFFF"/>
                </a:solidFill>
                <a:latin typeface="AdvPED1282"/>
              </a:rPr>
              <a:t>violence/intergenerational transmission of violence</a:t>
            </a:r>
          </a:p>
          <a:p>
            <a:pPr lvl="1"/>
            <a:r>
              <a:rPr lang="en-US" sz="2200" dirty="0">
                <a:solidFill>
                  <a:srgbClr val="FFFFFF"/>
                </a:solidFill>
                <a:latin typeface="AdvPED1282"/>
              </a:rPr>
              <a:t>Poverty </a:t>
            </a:r>
            <a:endParaRPr lang="en-US" sz="2200" b="0" i="0" u="none" strike="noStrike" baseline="0" dirty="0">
              <a:solidFill>
                <a:srgbClr val="FFFFFF"/>
              </a:solidFill>
              <a:latin typeface="AdvPED1282"/>
            </a:endParaRPr>
          </a:p>
          <a:p>
            <a:pPr lvl="1"/>
            <a:endParaRPr lang="en-US" sz="2200" dirty="0">
              <a:solidFill>
                <a:srgbClr val="FFFFFF"/>
              </a:solidFill>
            </a:endParaRPr>
          </a:p>
        </p:txBody>
      </p:sp>
      <p:sp>
        <p:nvSpPr>
          <p:cNvPr id="2065" name="Rectangle 205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Three strong African women stand together. - Royalty-free Female vector images">
            <a:extLst>
              <a:ext uri="{FF2B5EF4-FFF2-40B4-BE49-F238E27FC236}">
                <a16:creationId xmlns:a16="http://schemas.microsoft.com/office/drawing/2014/main" id="{934827DD-E8F2-A7E3-8F26-7EE9627840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2017" y="2069384"/>
            <a:ext cx="6798082" cy="271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A7877-3E87-5E47-D4BC-8EAA626BD235}"/>
              </a:ext>
            </a:extLst>
          </p:cNvPr>
          <p:cNvSpPr>
            <a:spLocks noGrp="1"/>
          </p:cNvSpPr>
          <p:nvPr>
            <p:ph type="title"/>
          </p:nvPr>
        </p:nvSpPr>
        <p:spPr>
          <a:xfrm>
            <a:off x="5144679" y="634946"/>
            <a:ext cx="6405063" cy="1450757"/>
          </a:xfrm>
        </p:spPr>
        <p:txBody>
          <a:bodyPr>
            <a:normAutofit/>
          </a:bodyPr>
          <a:lstStyle/>
          <a:p>
            <a:r>
              <a:rPr lang="en-US" sz="2800" b="1" i="0" u="none" strike="noStrike" baseline="0" dirty="0">
                <a:latin typeface="AdvPA0C8"/>
              </a:rPr>
              <a:t>Child maltreatment</a:t>
            </a:r>
            <a:endParaRPr lang="en-US" sz="2800" b="1" dirty="0"/>
          </a:p>
        </p:txBody>
      </p:sp>
      <p:pic>
        <p:nvPicPr>
          <p:cNvPr id="3074" name="Picture 2" descr="10,470 Child Labour Photos and Premium High Res Pictures - Getty Images">
            <a:extLst>
              <a:ext uri="{FF2B5EF4-FFF2-40B4-BE49-F238E27FC236}">
                <a16:creationId xmlns:a16="http://schemas.microsoft.com/office/drawing/2014/main" id="{C08F43FF-6867-56B9-649C-CF17370FDC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731"/>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3083" name="Straight Connector 3082">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A young African child being abused. ">
            <a:extLst>
              <a:ext uri="{FF2B5EF4-FFF2-40B4-BE49-F238E27FC236}">
                <a16:creationId xmlns:a16="http://schemas.microsoft.com/office/drawing/2014/main" id="{BD9C570E-3727-B800-4053-7D7221E9F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29" r="3" b="3"/>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CFF627-BFA7-AAAF-3F90-24A7674AD0DE}"/>
              </a:ext>
            </a:extLst>
          </p:cNvPr>
          <p:cNvSpPr>
            <a:spLocks noGrp="1"/>
          </p:cNvSpPr>
          <p:nvPr>
            <p:ph idx="1"/>
          </p:nvPr>
        </p:nvSpPr>
        <p:spPr>
          <a:xfrm>
            <a:off x="5144679" y="2091905"/>
            <a:ext cx="6405063" cy="4241919"/>
          </a:xfrm>
        </p:spPr>
        <p:txBody>
          <a:bodyPr>
            <a:noAutofit/>
          </a:bodyPr>
          <a:lstStyle/>
          <a:p>
            <a:r>
              <a:rPr lang="en-US" sz="2400" b="0" i="0" u="none" strike="noStrike" baseline="0" dirty="0">
                <a:latin typeface="AdvPED1282"/>
              </a:rPr>
              <a:t>Child maltreatment and child abuse are sometimes used interchangeably</a:t>
            </a:r>
          </a:p>
          <a:p>
            <a:r>
              <a:rPr lang="en-US" sz="2400" b="0" i="0" u="none" strike="noStrike" baseline="0" dirty="0">
                <a:latin typeface="AdvPED1282"/>
              </a:rPr>
              <a:t>WHO- Child abuse or maltreatment constitutes all forms of physical and/or emotional ill-treatment, </a:t>
            </a:r>
          </a:p>
          <a:p>
            <a:pPr lvl="1"/>
            <a:r>
              <a:rPr lang="en-US" sz="2400" b="0" i="0" u="none" strike="noStrike" baseline="0" dirty="0">
                <a:latin typeface="AdvPED1282"/>
              </a:rPr>
              <a:t>sexual abuse</a:t>
            </a:r>
          </a:p>
          <a:p>
            <a:pPr lvl="1"/>
            <a:r>
              <a:rPr lang="en-US" sz="2400" b="0" i="0" u="none" strike="noStrike" baseline="0" dirty="0">
                <a:latin typeface="AdvPED1282"/>
              </a:rPr>
              <a:t>neglect or negligent treatment</a:t>
            </a:r>
          </a:p>
          <a:p>
            <a:pPr lvl="1"/>
            <a:r>
              <a:rPr lang="en-US" sz="2400" b="0" i="0" u="none" strike="noStrike" baseline="0" dirty="0">
                <a:latin typeface="AdvPED1282"/>
              </a:rPr>
              <a:t>commercial or other exploitation</a:t>
            </a:r>
          </a:p>
          <a:p>
            <a:pPr lvl="1"/>
            <a:r>
              <a:rPr lang="en-US" sz="2400" b="0" i="0" u="none" strike="noStrike" baseline="0" dirty="0">
                <a:latin typeface="AdvPED1282"/>
              </a:rPr>
              <a:t>resulting in actual or potential harm to the child’s health, survival, development or dignity in the context of a relationship of responsibility, trust or power</a:t>
            </a:r>
            <a:endParaRPr lang="en-US" sz="2400" dirty="0"/>
          </a:p>
        </p:txBody>
      </p:sp>
      <p:sp>
        <p:nvSpPr>
          <p:cNvPr id="3085" name="Rectangle 3084">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7" name="Rectangle 3086">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5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E7A79-3DE0-E602-E884-89CEA353C7F4}"/>
              </a:ext>
            </a:extLst>
          </p:cNvPr>
          <p:cNvSpPr>
            <a:spLocks noGrp="1"/>
          </p:cNvSpPr>
          <p:nvPr>
            <p:ph type="title"/>
          </p:nvPr>
        </p:nvSpPr>
        <p:spPr>
          <a:xfrm>
            <a:off x="4974771" y="634946"/>
            <a:ext cx="6574972" cy="1450757"/>
          </a:xfrm>
        </p:spPr>
        <p:txBody>
          <a:bodyPr>
            <a:normAutofit/>
          </a:bodyPr>
          <a:lstStyle/>
          <a:p>
            <a:r>
              <a:rPr lang="en-US" sz="2800" b="1" i="0" u="none" strike="noStrike" baseline="0" dirty="0">
                <a:latin typeface="AdvPA0C8"/>
              </a:rPr>
              <a:t>Youth violence</a:t>
            </a:r>
            <a:endParaRPr lang="en-US" sz="2800" b="1" dirty="0"/>
          </a:p>
        </p:txBody>
      </p:sp>
      <p:pic>
        <p:nvPicPr>
          <p:cNvPr id="4098" name="Picture 2" descr="Collection of fighting children. Conflicts between kids, violent behavior among teenagers, violence at school. Flat cartoon characters isolated on white background. Colorful vector illustration.">
            <a:extLst>
              <a:ext uri="{FF2B5EF4-FFF2-40B4-BE49-F238E27FC236}">
                <a16:creationId xmlns:a16="http://schemas.microsoft.com/office/drawing/2014/main" id="{5922698B-F8D9-2D74-AE52-284D29FB8E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941839"/>
            <a:ext cx="4001315" cy="2710890"/>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B6FCAE-BA68-0A1C-1C42-A79036B35F20}"/>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
            </a:pPr>
            <a:r>
              <a:rPr lang="en-US" sz="2400" dirty="0"/>
              <a:t>Youth is a significant risk factor for becoming both victim and perpetrator</a:t>
            </a:r>
          </a:p>
          <a:p>
            <a:pPr>
              <a:buFont typeface="Wingdings" panose="05000000000000000000" pitchFamily="2" charset="2"/>
              <a:buChar char="§"/>
            </a:pPr>
            <a:r>
              <a:rPr lang="en-US" sz="2400" dirty="0"/>
              <a:t>WHO :</a:t>
            </a:r>
            <a:r>
              <a:rPr lang="en-US" sz="2400" b="0" i="0" u="none" strike="noStrike" baseline="0" dirty="0">
                <a:latin typeface="AdvPED1282"/>
              </a:rPr>
              <a:t> ‘‘homicide and non-fatal attacks perpetrated by or against a person aged 10–29 years of age”</a:t>
            </a:r>
            <a:endParaRPr lang="en-US" sz="2400" dirty="0"/>
          </a:p>
        </p:txBody>
      </p:sp>
      <p:sp>
        <p:nvSpPr>
          <p:cNvPr id="4107" name="Rectangle 410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501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72228-9C95-871D-383C-3E5E5DCE80A5}"/>
              </a:ext>
            </a:extLst>
          </p:cNvPr>
          <p:cNvSpPr>
            <a:spLocks noGrp="1"/>
          </p:cNvSpPr>
          <p:nvPr>
            <p:ph type="title"/>
          </p:nvPr>
        </p:nvSpPr>
        <p:spPr>
          <a:xfrm>
            <a:off x="4974771" y="634946"/>
            <a:ext cx="6574972" cy="1450757"/>
          </a:xfrm>
        </p:spPr>
        <p:txBody>
          <a:bodyPr>
            <a:normAutofit/>
          </a:bodyPr>
          <a:lstStyle/>
          <a:p>
            <a:r>
              <a:rPr lang="en-US" sz="2800" b="1" i="0" u="none" strike="noStrike" baseline="0" dirty="0">
                <a:latin typeface="AdvPA0C8"/>
              </a:rPr>
              <a:t>Elder abuse</a:t>
            </a:r>
            <a:endParaRPr lang="en-US" sz="2800" b="1" dirty="0"/>
          </a:p>
        </p:txBody>
      </p:sp>
      <p:pic>
        <p:nvPicPr>
          <p:cNvPr id="5122" name="Picture 2" descr="Senior with Bruises Begs for Mercy - Royalty-Free Elder Abuse Stock Photo">
            <a:extLst>
              <a:ext uri="{FF2B5EF4-FFF2-40B4-BE49-F238E27FC236}">
                <a16:creationId xmlns:a16="http://schemas.microsoft.com/office/drawing/2014/main" id="{727B3BBF-78AF-1F1E-1522-C5DF92844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1" r="21311"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5129" name="Straight Connector 5128">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5A919D-7B0E-81C3-52A1-D5486C3A0EFF}"/>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
            </a:pPr>
            <a:r>
              <a:rPr lang="en-US" sz="2400" b="0" i="0" u="none" strike="noStrike" baseline="0" dirty="0">
                <a:latin typeface="AdvPED1282"/>
              </a:rPr>
              <a:t>An act of commission or omission and may be intentional or unintentional</a:t>
            </a:r>
          </a:p>
          <a:p>
            <a:pPr>
              <a:buFont typeface="Wingdings" panose="05000000000000000000" pitchFamily="2" charset="2"/>
              <a:buChar char="§"/>
            </a:pPr>
            <a:endParaRPr lang="en-US" sz="2400" b="0" i="0" u="none" strike="noStrike" baseline="0" dirty="0">
              <a:latin typeface="AdvPED1282"/>
            </a:endParaRPr>
          </a:p>
          <a:p>
            <a:pPr>
              <a:buFont typeface="Wingdings" panose="05000000000000000000" pitchFamily="2" charset="2"/>
              <a:buChar char="§"/>
            </a:pPr>
            <a:r>
              <a:rPr lang="en-US" sz="2400" b="0" i="0" u="none" strike="noStrike" baseline="0" dirty="0">
                <a:latin typeface="AdvPED1282"/>
              </a:rPr>
              <a:t>The International Network for the Prevention of Elder Abuse: ‘‘a single or repeated act, or lack of appropriate action, occurring within any relationship where there is an expectation of trust which causes harm or distress to an older person</a:t>
            </a:r>
            <a:endParaRPr lang="en-US" sz="2400" dirty="0"/>
          </a:p>
        </p:txBody>
      </p:sp>
      <p:sp>
        <p:nvSpPr>
          <p:cNvPr id="5131" name="Rectangle 5130">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3" name="Rectangle 5132">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0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651C6-41FC-B146-7E81-7D8BF626D962}"/>
              </a:ext>
            </a:extLst>
          </p:cNvPr>
          <p:cNvSpPr>
            <a:spLocks noGrp="1"/>
          </p:cNvSpPr>
          <p:nvPr>
            <p:ph type="title"/>
          </p:nvPr>
        </p:nvSpPr>
        <p:spPr>
          <a:xfrm>
            <a:off x="5144679" y="634946"/>
            <a:ext cx="6405063" cy="1450757"/>
          </a:xfrm>
        </p:spPr>
        <p:txBody>
          <a:bodyPr>
            <a:normAutofit/>
          </a:bodyPr>
          <a:lstStyle/>
          <a:p>
            <a:r>
              <a:rPr lang="en-US" sz="2800" b="1" i="0" u="none" strike="noStrike" baseline="0" dirty="0">
                <a:latin typeface="AdvPA0C8"/>
              </a:rPr>
              <a:t>Workplace violence</a:t>
            </a:r>
            <a:endParaRPr lang="en-US" sz="2800" b="1" dirty="0"/>
          </a:p>
        </p:txBody>
      </p:sp>
      <p:pic>
        <p:nvPicPr>
          <p:cNvPr id="6148" name="Picture 4" descr="7 Workplace Sins That Could Land You In Court – TLNT">
            <a:extLst>
              <a:ext uri="{FF2B5EF4-FFF2-40B4-BE49-F238E27FC236}">
                <a16:creationId xmlns:a16="http://schemas.microsoft.com/office/drawing/2014/main" id="{880D1F91-EA02-3830-1847-BED943D376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364" y="581098"/>
            <a:ext cx="370956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6156">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150" name="Picture 6" descr="Workplace Harassment | Law Offices of Wyatt &amp; Associates PLLC">
            <a:extLst>
              <a:ext uri="{FF2B5EF4-FFF2-40B4-BE49-F238E27FC236}">
                <a16:creationId xmlns:a16="http://schemas.microsoft.com/office/drawing/2014/main" id="{445B45DD-A821-C464-EB37-71920A3671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8617" y="3218101"/>
            <a:ext cx="3451060"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0C28AB-E38F-567A-F181-56BD06312383}"/>
              </a:ext>
            </a:extLst>
          </p:cNvPr>
          <p:cNvSpPr>
            <a:spLocks noGrp="1"/>
          </p:cNvSpPr>
          <p:nvPr>
            <p:ph idx="1"/>
          </p:nvPr>
        </p:nvSpPr>
        <p:spPr>
          <a:xfrm>
            <a:off x="5144679" y="2198913"/>
            <a:ext cx="6405063" cy="4134913"/>
          </a:xfrm>
        </p:spPr>
        <p:txBody>
          <a:bodyPr>
            <a:noAutofit/>
          </a:bodyPr>
          <a:lstStyle/>
          <a:p>
            <a:r>
              <a:rPr lang="en-US" b="0" i="0" u="none" strike="noStrike" baseline="0" dirty="0">
                <a:latin typeface="AdvPED1282"/>
              </a:rPr>
              <a:t>ILO -Incidents where staff are abused, threatened or assaulted in circumstances related to their work, including commuting to and from work, involving an explicit or implicit challenge to their safety, well-being or health</a:t>
            </a:r>
          </a:p>
          <a:p>
            <a:pPr>
              <a:buFont typeface="Wingdings" panose="05000000000000000000" pitchFamily="2" charset="2"/>
              <a:buChar char="§"/>
            </a:pPr>
            <a:r>
              <a:rPr lang="en-US" b="0" i="0" u="none" strike="noStrike" baseline="0" dirty="0">
                <a:latin typeface="AdvPED1282"/>
              </a:rPr>
              <a:t>Bullying within at workplace</a:t>
            </a:r>
          </a:p>
          <a:p>
            <a:r>
              <a:rPr lang="en-US" b="0" i="0" u="none" strike="noStrike" baseline="0" dirty="0">
                <a:latin typeface="AdvPED1282"/>
              </a:rPr>
              <a:t>involve threats to professional status, threats to</a:t>
            </a:r>
            <a:r>
              <a:rPr lang="en-US" dirty="0">
                <a:latin typeface="AdvPED1282"/>
              </a:rPr>
              <a:t> </a:t>
            </a:r>
            <a:r>
              <a:rPr lang="en-US" b="0" i="0" u="none" strike="noStrike" baseline="0" dirty="0">
                <a:latin typeface="AdvPED1282"/>
              </a:rPr>
              <a:t>personal standing, isolation, overwork and destabilization</a:t>
            </a:r>
          </a:p>
          <a:p>
            <a:pPr>
              <a:buFont typeface="Wingdings" panose="05000000000000000000" pitchFamily="2" charset="2"/>
              <a:buChar char="§"/>
            </a:pPr>
            <a:r>
              <a:rPr lang="en-US" b="0" i="0" u="none" strike="noStrike" baseline="0" dirty="0">
                <a:latin typeface="AdvPED1282"/>
              </a:rPr>
              <a:t>Harassment at the workplace is very common</a:t>
            </a:r>
          </a:p>
          <a:p>
            <a:r>
              <a:rPr lang="en-US" b="0" i="0" u="none" strike="noStrike" baseline="0" dirty="0">
                <a:latin typeface="AdvPED1282"/>
              </a:rPr>
              <a:t>Harassment at work is any conduct based on age, disability, HIV status, sex, sexual orientation and other factors that is unreciprocated and unwanted and affects the dignity of men and women at work</a:t>
            </a:r>
            <a:endParaRPr lang="en-US" dirty="0"/>
          </a:p>
        </p:txBody>
      </p:sp>
      <p:sp>
        <p:nvSpPr>
          <p:cNvPr id="6159" name="Rectangle 615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1" name="Rectangle 6160">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20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5FB56-4472-61F1-0ED0-B2C7C8779DD0}"/>
              </a:ext>
            </a:extLst>
          </p:cNvPr>
          <p:cNvSpPr>
            <a:spLocks noGrp="1"/>
          </p:cNvSpPr>
          <p:nvPr>
            <p:ph type="title"/>
          </p:nvPr>
        </p:nvSpPr>
        <p:spPr>
          <a:xfrm>
            <a:off x="5144679" y="634946"/>
            <a:ext cx="6405063" cy="1450757"/>
          </a:xfrm>
        </p:spPr>
        <p:txBody>
          <a:bodyPr>
            <a:normAutofit/>
          </a:bodyPr>
          <a:lstStyle/>
          <a:p>
            <a:r>
              <a:rPr lang="en-US" sz="2800" b="1" dirty="0">
                <a:latin typeface="AdvPA0C8"/>
              </a:rPr>
              <a:t>Structural violence</a:t>
            </a:r>
            <a:br>
              <a:rPr lang="en-US" sz="2800" b="1" dirty="0">
                <a:latin typeface="AdvPA0C8"/>
              </a:rPr>
            </a:br>
            <a:endParaRPr lang="en-US" sz="2800" b="1" dirty="0"/>
          </a:p>
        </p:txBody>
      </p:sp>
      <p:pic>
        <p:nvPicPr>
          <p:cNvPr id="3074" name="Picture 2" descr="September 2021, Afghanistan, Kabul: Two Afghan men consume drugs on the side of a road in Kabul. Photo: Oliver Weiken/dpa">
            <a:extLst>
              <a:ext uri="{FF2B5EF4-FFF2-40B4-BE49-F238E27FC236}">
                <a16:creationId xmlns:a16="http://schemas.microsoft.com/office/drawing/2014/main" id="{2EA82EA0-E8A2-E623-488D-44C97CB1F6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9" r="3" b="3"/>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outh African police arrest a Zulu man suspected of being a sniper, a few weeks before South Africa's free elections of April 1994. Severe conflicts...">
            <a:extLst>
              <a:ext uri="{FF2B5EF4-FFF2-40B4-BE49-F238E27FC236}">
                <a16:creationId xmlns:a16="http://schemas.microsoft.com/office/drawing/2014/main" id="{BE6A0753-AF4C-4A67-58B1-0C6DE1BCFE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73" r="3" b="3"/>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A512E0-803F-4A2A-7D1B-AF4CECE88FCD}"/>
              </a:ext>
            </a:extLst>
          </p:cNvPr>
          <p:cNvSpPr>
            <a:spLocks noGrp="1"/>
          </p:cNvSpPr>
          <p:nvPr>
            <p:ph idx="1"/>
          </p:nvPr>
        </p:nvSpPr>
        <p:spPr>
          <a:xfrm>
            <a:off x="5144679" y="2198914"/>
            <a:ext cx="6405063" cy="3670180"/>
          </a:xfrm>
        </p:spPr>
        <p:txBody>
          <a:bodyPr>
            <a:normAutofit/>
          </a:bodyPr>
          <a:lstStyle/>
          <a:p>
            <a:r>
              <a:rPr lang="en-US" b="0" i="0" u="none" strike="noStrike" baseline="0">
                <a:latin typeface="AdvPED1282"/>
              </a:rPr>
              <a:t>‘‘Structural violence’’ refers to the physical and psychological harm that results from exploitative and unjust social, political and economic systems.</a:t>
            </a:r>
          </a:p>
          <a:p>
            <a:pPr>
              <a:buFont typeface="Wingdings" panose="05000000000000000000" pitchFamily="2" charset="2"/>
              <a:buChar char="§"/>
            </a:pPr>
            <a:r>
              <a:rPr lang="en-US">
                <a:latin typeface="AdvPED1282"/>
              </a:rPr>
              <a:t>Racism in America, Africa</a:t>
            </a:r>
          </a:p>
          <a:p>
            <a:pPr>
              <a:buFont typeface="Wingdings" panose="05000000000000000000" pitchFamily="2" charset="2"/>
              <a:buChar char="§"/>
            </a:pPr>
            <a:r>
              <a:rPr lang="en-US">
                <a:latin typeface="AdvPED1282"/>
              </a:rPr>
              <a:t>Caste discrimination in India</a:t>
            </a:r>
          </a:p>
          <a:p>
            <a:pPr>
              <a:buFont typeface="Wingdings" panose="05000000000000000000" pitchFamily="2" charset="2"/>
              <a:buChar char="§"/>
            </a:pPr>
            <a:r>
              <a:rPr lang="en-US">
                <a:latin typeface="AdvPED1282"/>
              </a:rPr>
              <a:t>Slavery</a:t>
            </a:r>
          </a:p>
          <a:p>
            <a:pPr>
              <a:buFont typeface="Wingdings" panose="05000000000000000000" pitchFamily="2" charset="2"/>
              <a:buChar char="§"/>
            </a:pPr>
            <a:r>
              <a:rPr lang="en-US">
                <a:latin typeface="AdvPED1282"/>
              </a:rPr>
              <a:t>Armed conflicts</a:t>
            </a:r>
          </a:p>
          <a:p>
            <a:pPr>
              <a:buFont typeface="Wingdings" panose="05000000000000000000" pitchFamily="2" charset="2"/>
              <a:buChar char="§"/>
            </a:pPr>
            <a:r>
              <a:rPr lang="en-US" b="0" i="0" u="none" strike="noStrike" baseline="0">
                <a:latin typeface="AdvPED1282"/>
              </a:rPr>
              <a:t>Forms of structural violence operate globally against women, children, indigenous peoples and those in poverty</a:t>
            </a:r>
            <a:endParaRPr lang="en-US">
              <a:latin typeface="AdvPED1282"/>
            </a:endParaRPr>
          </a:p>
          <a:p>
            <a:endParaRPr lang="en-US"/>
          </a:p>
        </p:txBody>
      </p:sp>
      <p:sp>
        <p:nvSpPr>
          <p:cNvPr id="3083" name="Rectangle 3082">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488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2282C-D9C4-502F-B9F3-3E36DD29A133}"/>
              </a:ext>
            </a:extLst>
          </p:cNvPr>
          <p:cNvSpPr>
            <a:spLocks noGrp="1"/>
          </p:cNvSpPr>
          <p:nvPr>
            <p:ph type="title"/>
          </p:nvPr>
        </p:nvSpPr>
        <p:spPr>
          <a:xfrm>
            <a:off x="7859485" y="634946"/>
            <a:ext cx="3690257" cy="1450757"/>
          </a:xfrm>
        </p:spPr>
        <p:txBody>
          <a:bodyPr>
            <a:normAutofit/>
          </a:bodyPr>
          <a:lstStyle/>
          <a:p>
            <a:r>
              <a:rPr lang="en-US" sz="2800" b="1" dirty="0"/>
              <a:t>Armed conflict</a:t>
            </a:r>
          </a:p>
        </p:txBody>
      </p:sp>
      <p:pic>
        <p:nvPicPr>
          <p:cNvPr id="4098" name="Picture 2" descr="Exhibition: 'WAR/PHOTOGRAPHY: Images of Armed Conflict and ...">
            <a:extLst>
              <a:ext uri="{FF2B5EF4-FFF2-40B4-BE49-F238E27FC236}">
                <a16:creationId xmlns:a16="http://schemas.microsoft.com/office/drawing/2014/main" id="{8758AC47-61B3-BC64-2C6D-664B55F34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8"/>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32B62-1994-FCAE-D142-90A21DB3BB53}"/>
              </a:ext>
            </a:extLst>
          </p:cNvPr>
          <p:cNvSpPr>
            <a:spLocks noGrp="1"/>
          </p:cNvSpPr>
          <p:nvPr>
            <p:ph idx="1"/>
          </p:nvPr>
        </p:nvSpPr>
        <p:spPr>
          <a:xfrm>
            <a:off x="7859485" y="2198913"/>
            <a:ext cx="3690257" cy="3755565"/>
          </a:xfrm>
        </p:spPr>
        <p:txBody>
          <a:bodyPr>
            <a:normAutofit/>
          </a:bodyPr>
          <a:lstStyle/>
          <a:p>
            <a:pPr>
              <a:buFont typeface="Wingdings" panose="05000000000000000000" pitchFamily="2" charset="2"/>
              <a:buChar char="§"/>
            </a:pPr>
            <a:endParaRPr lang="en-US" b="0" i="0" u="none" strike="noStrike" baseline="0" dirty="0">
              <a:latin typeface="AdvPED1282"/>
            </a:endParaRPr>
          </a:p>
          <a:p>
            <a:pPr>
              <a:buFont typeface="Wingdings" panose="05000000000000000000" pitchFamily="2" charset="2"/>
              <a:buChar char="§"/>
            </a:pPr>
            <a:r>
              <a:rPr lang="en-US" b="0" i="0" u="none" strike="noStrike" baseline="0" dirty="0">
                <a:latin typeface="AdvPED1282"/>
              </a:rPr>
              <a:t>The term ‘‘armed conflict’’ is often used in preference to ‘‘war’’ and changing nature of political violence</a:t>
            </a:r>
            <a:endParaRPr lang="en-US" dirty="0">
              <a:latin typeface="AdvPED1282"/>
            </a:endParaRPr>
          </a:p>
          <a:p>
            <a:pPr>
              <a:buFont typeface="Wingdings" panose="05000000000000000000" pitchFamily="2" charset="2"/>
              <a:buChar char="§"/>
            </a:pPr>
            <a:r>
              <a:rPr lang="en-US" b="0" i="0" u="none" strike="noStrike" baseline="0" dirty="0">
                <a:latin typeface="AdvPED1282"/>
              </a:rPr>
              <a:t>War typically suggests armed conflict between two states, but we are increasingly facing internal armed conflicts </a:t>
            </a:r>
            <a:endParaRPr lang="en-US" dirty="0"/>
          </a:p>
        </p:txBody>
      </p:sp>
      <p:sp>
        <p:nvSpPr>
          <p:cNvPr id="4107" name="Rectangle 4106">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86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06B1-5C51-C9B3-E90D-F0092145DB64}"/>
              </a:ext>
            </a:extLst>
          </p:cNvPr>
          <p:cNvSpPr>
            <a:spLocks noGrp="1"/>
          </p:cNvSpPr>
          <p:nvPr>
            <p:ph type="title"/>
          </p:nvPr>
        </p:nvSpPr>
        <p:spPr/>
        <p:txBody>
          <a:bodyPr>
            <a:normAutofit/>
          </a:bodyPr>
          <a:lstStyle/>
          <a:p>
            <a:r>
              <a:rPr lang="en-US" sz="2800" b="1" dirty="0"/>
              <a:t>Simple but serious few questions</a:t>
            </a:r>
          </a:p>
        </p:txBody>
      </p:sp>
      <p:sp>
        <p:nvSpPr>
          <p:cNvPr id="3" name="Content Placeholder 2">
            <a:extLst>
              <a:ext uri="{FF2B5EF4-FFF2-40B4-BE49-F238E27FC236}">
                <a16:creationId xmlns:a16="http://schemas.microsoft.com/office/drawing/2014/main" id="{A9E40E8A-B0C2-89EC-4307-E0163FB7C1BE}"/>
              </a:ext>
            </a:extLst>
          </p:cNvPr>
          <p:cNvSpPr>
            <a:spLocks noGrp="1"/>
          </p:cNvSpPr>
          <p:nvPr>
            <p:ph idx="1"/>
          </p:nvPr>
        </p:nvSpPr>
        <p:spPr/>
        <p:txBody>
          <a:bodyPr>
            <a:normAutofit fontScale="92500" lnSpcReduction="10000"/>
          </a:bodyPr>
          <a:lstStyle/>
          <a:p>
            <a:r>
              <a:rPr lang="en-US" sz="2400" dirty="0"/>
              <a:t>1. What do you mean by violence?</a:t>
            </a:r>
          </a:p>
          <a:p>
            <a:r>
              <a:rPr lang="en-US" sz="2400" dirty="0"/>
              <a:t>2. Have you ever been a perpetrator or victimized by violence?</a:t>
            </a:r>
          </a:p>
          <a:p>
            <a:r>
              <a:rPr lang="en-US" sz="2400" dirty="0"/>
              <a:t>3. If yes, what did you feel? What was your reaction?</a:t>
            </a:r>
          </a:p>
          <a:p>
            <a:r>
              <a:rPr lang="en-US" sz="2400" dirty="0"/>
              <a:t>4. Finally, can you defend/justify your violent </a:t>
            </a:r>
            <a:r>
              <a:rPr lang="en-US" sz="2400" dirty="0" err="1"/>
              <a:t>behaviour</a:t>
            </a:r>
            <a:r>
              <a:rPr lang="en-US" sz="2400" dirty="0"/>
              <a:t> as being a perpetrator</a:t>
            </a:r>
          </a:p>
          <a:p>
            <a:endParaRPr lang="en-US" dirty="0"/>
          </a:p>
          <a:p>
            <a:r>
              <a:rPr lang="en-US" dirty="0"/>
              <a:t>We find, for example, that violence—regardless of the form it takes—is usually perpetrated for the same kinds of reasons. (</a:t>
            </a:r>
            <a:r>
              <a:rPr lang="en-US" dirty="0" err="1"/>
              <a:t>Alvaxz</a:t>
            </a:r>
            <a:r>
              <a:rPr lang="en-US" dirty="0"/>
              <a:t> &amp; Bachman, 2017, P.19)</a:t>
            </a:r>
          </a:p>
          <a:p>
            <a:r>
              <a:rPr lang="en-US" dirty="0"/>
              <a:t>Violent people often feel they are acting legitimately and morally to protect something they value or to give an appropriate penalty to someone who has wronged them. Violent people often feel they are acting legitimately and morally to protect something they value or to give an appropriate penalty to someone who has wronged them (p. 29)</a:t>
            </a:r>
            <a:endParaRPr lang="en-US" sz="2400" dirty="0"/>
          </a:p>
        </p:txBody>
      </p:sp>
    </p:spTree>
    <p:extLst>
      <p:ext uri="{BB962C8B-B14F-4D97-AF65-F5344CB8AC3E}">
        <p14:creationId xmlns:p14="http://schemas.microsoft.com/office/powerpoint/2010/main" val="39631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1F2D0-89FD-7871-EE0A-7CB9BFD80921}"/>
              </a:ext>
            </a:extLst>
          </p:cNvPr>
          <p:cNvSpPr>
            <a:spLocks noGrp="1"/>
          </p:cNvSpPr>
          <p:nvPr>
            <p:ph type="title"/>
          </p:nvPr>
        </p:nvSpPr>
        <p:spPr>
          <a:xfrm>
            <a:off x="5144679" y="634946"/>
            <a:ext cx="6405063" cy="1450757"/>
          </a:xfrm>
        </p:spPr>
        <p:txBody>
          <a:bodyPr>
            <a:normAutofit/>
          </a:bodyPr>
          <a:lstStyle/>
          <a:p>
            <a:r>
              <a:rPr lang="en-US" sz="2800" b="1" i="0" u="none" strike="noStrike" baseline="0" dirty="0">
                <a:latin typeface="AdvPA0C8"/>
              </a:rPr>
              <a:t>Complex emergencies</a:t>
            </a:r>
            <a:endParaRPr lang="en-US" sz="2800" b="1" dirty="0"/>
          </a:p>
        </p:txBody>
      </p:sp>
      <p:pic>
        <p:nvPicPr>
          <p:cNvPr id="2052" name="Picture 4" descr="Army soldiers stand guard outside the Presidential Secretariat in Colombo after removing protesters, July 22, 2022.">
            <a:extLst>
              <a:ext uri="{FF2B5EF4-FFF2-40B4-BE49-F238E27FC236}">
                <a16:creationId xmlns:a16="http://schemas.microsoft.com/office/drawing/2014/main" id="{3D9F8994-763F-1C69-90BB-06F8432E7F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72"/>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May be an image of one or more people, outdoors and crowd">
            <a:extLst>
              <a:ext uri="{FF2B5EF4-FFF2-40B4-BE49-F238E27FC236}">
                <a16:creationId xmlns:a16="http://schemas.microsoft.com/office/drawing/2014/main" id="{66C258ED-157D-784D-AC68-77DFDCA9A7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67" r="1" b="7388"/>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3D5141-A933-41C0-2E52-917F6C89DC79}"/>
              </a:ext>
            </a:extLst>
          </p:cNvPr>
          <p:cNvSpPr>
            <a:spLocks noGrp="1"/>
          </p:cNvSpPr>
          <p:nvPr>
            <p:ph idx="1"/>
          </p:nvPr>
        </p:nvSpPr>
        <p:spPr>
          <a:xfrm>
            <a:off x="5144679" y="2198914"/>
            <a:ext cx="6405063" cy="3670180"/>
          </a:xfrm>
        </p:spPr>
        <p:txBody>
          <a:bodyPr>
            <a:normAutofit/>
          </a:bodyPr>
          <a:lstStyle/>
          <a:p>
            <a:r>
              <a:rPr lang="en-US" b="0" i="0" u="none" strike="noStrike" baseline="0" dirty="0">
                <a:latin typeface="AdvPED1282"/>
              </a:rPr>
              <a:t>‘‘a humanitarian crisis in a country, region or society where there is total or considerable breakdown of authority resulting from internal or external conflict</a:t>
            </a:r>
            <a:endParaRPr lang="en-US" dirty="0"/>
          </a:p>
        </p:txBody>
      </p:sp>
      <p:sp>
        <p:nvSpPr>
          <p:cNvPr id="2061" name="Rectangle 2060">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3" name="Rectangle 2062">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894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EEE3A-83E0-8EEB-0E63-AB3DB2295614}"/>
              </a:ext>
            </a:extLst>
          </p:cNvPr>
          <p:cNvSpPr>
            <a:spLocks noGrp="1"/>
          </p:cNvSpPr>
          <p:nvPr>
            <p:ph type="title"/>
          </p:nvPr>
        </p:nvSpPr>
        <p:spPr>
          <a:xfrm>
            <a:off x="4974771" y="634946"/>
            <a:ext cx="6574972" cy="1450757"/>
          </a:xfrm>
        </p:spPr>
        <p:txBody>
          <a:bodyPr>
            <a:normAutofit/>
          </a:bodyPr>
          <a:lstStyle/>
          <a:p>
            <a:r>
              <a:rPr lang="en-US" sz="2800" b="1" i="0" u="none" strike="noStrike" baseline="0" dirty="0">
                <a:latin typeface="AdvPA0C8"/>
              </a:rPr>
              <a:t>Terrorism</a:t>
            </a:r>
            <a:endParaRPr lang="en-US" sz="2800" b="1" dirty="0"/>
          </a:p>
        </p:txBody>
      </p:sp>
      <p:pic>
        <p:nvPicPr>
          <p:cNvPr id="3074" name="Picture 2" descr="Black smoke billowing over Manhattan from the Twin Towers">
            <a:extLst>
              <a:ext uri="{FF2B5EF4-FFF2-40B4-BE49-F238E27FC236}">
                <a16:creationId xmlns:a16="http://schemas.microsoft.com/office/drawing/2014/main" id="{8E982DD7-C47B-971E-DCDB-DBCB81623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87" r="21845" b="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0AE7E2-D982-243B-762F-0ED9F652903B}"/>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
            </a:pPr>
            <a:r>
              <a:rPr lang="en-US" b="0" i="0" u="none" strike="noStrike" baseline="0" dirty="0">
                <a:latin typeface="AdvPED1282"/>
              </a:rPr>
              <a:t>Violence against civilians and the state, in order to create fear and achieve political, economic, religious or ideological goals.</a:t>
            </a:r>
          </a:p>
          <a:p>
            <a:pPr>
              <a:buFont typeface="Wingdings" panose="05000000000000000000" pitchFamily="2" charset="2"/>
              <a:buChar char="§"/>
            </a:pPr>
            <a:r>
              <a:rPr lang="en-US" dirty="0">
                <a:latin typeface="AdvPED1282"/>
              </a:rPr>
              <a:t>UN- </a:t>
            </a:r>
            <a:r>
              <a:rPr lang="en-US" b="0" i="0" u="none" strike="noStrike" baseline="0" dirty="0">
                <a:latin typeface="AdvPED1282"/>
              </a:rPr>
              <a:t>any act intended to cause death or bodily harm to civilians or non-combatants for the purpose of either intimidating a population or compelling a government or a government institution to do or not to do something</a:t>
            </a:r>
            <a:endParaRPr lang="en-US" dirty="0"/>
          </a:p>
        </p:txBody>
      </p:sp>
      <p:sp>
        <p:nvSpPr>
          <p:cNvPr id="3083" name="Rectangle 308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7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5883F-428B-20CC-4709-65D8552ECD79}"/>
              </a:ext>
            </a:extLst>
          </p:cNvPr>
          <p:cNvSpPr>
            <a:spLocks noGrp="1"/>
          </p:cNvSpPr>
          <p:nvPr>
            <p:ph type="title"/>
          </p:nvPr>
        </p:nvSpPr>
        <p:spPr>
          <a:xfrm>
            <a:off x="4974771" y="634947"/>
            <a:ext cx="6574972" cy="551828"/>
          </a:xfrm>
        </p:spPr>
        <p:txBody>
          <a:bodyPr>
            <a:normAutofit/>
          </a:bodyPr>
          <a:lstStyle/>
          <a:p>
            <a:r>
              <a:rPr lang="en-US" sz="2800" b="1" i="0" u="none" strike="noStrike" baseline="0" dirty="0">
                <a:latin typeface="AdvPA0C8"/>
              </a:rPr>
              <a:t>Genocide</a:t>
            </a:r>
            <a:endParaRPr lang="en-US" sz="2800" b="1" dirty="0"/>
          </a:p>
        </p:txBody>
      </p:sp>
      <p:pic>
        <p:nvPicPr>
          <p:cNvPr id="4098" name="Picture 2" descr="Ntarama Memorial In Rwanda">
            <a:extLst>
              <a:ext uri="{FF2B5EF4-FFF2-40B4-BE49-F238E27FC236}">
                <a16:creationId xmlns:a16="http://schemas.microsoft.com/office/drawing/2014/main" id="{AFBF73F6-6B8E-A321-0AD0-722E846A5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58" r="3550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4516B4-53C4-517A-2548-3D32D0267013}"/>
              </a:ext>
            </a:extLst>
          </p:cNvPr>
          <p:cNvSpPr>
            <a:spLocks noGrp="1"/>
          </p:cNvSpPr>
          <p:nvPr>
            <p:ph idx="1"/>
          </p:nvPr>
        </p:nvSpPr>
        <p:spPr>
          <a:xfrm>
            <a:off x="4974769" y="1186775"/>
            <a:ext cx="6574973" cy="4682319"/>
          </a:xfrm>
        </p:spPr>
        <p:txBody>
          <a:bodyPr>
            <a:noAutofit/>
          </a:bodyPr>
          <a:lstStyle/>
          <a:p>
            <a:r>
              <a:rPr lang="en-US" b="0" i="0" u="none" strike="noStrike" baseline="0" dirty="0">
                <a:latin typeface="AdvPA0C4"/>
              </a:rPr>
              <a:t>any of the following acts committed with intent to destroy, in whole or in part, a national, ethnical, racial or religious group, as such: </a:t>
            </a:r>
          </a:p>
          <a:p>
            <a:r>
              <a:rPr lang="en-US" b="0" i="0" u="none" strike="noStrike" baseline="0" dirty="0">
                <a:latin typeface="AdvPA0C4"/>
              </a:rPr>
              <a:t>(a) killing members of the group</a:t>
            </a:r>
          </a:p>
          <a:p>
            <a:r>
              <a:rPr lang="en-US" b="0" i="0" u="none" strike="noStrike" baseline="0" dirty="0">
                <a:latin typeface="AdvPA0C4"/>
              </a:rPr>
              <a:t>(b) causing serious bodily or mental harm to members of the group</a:t>
            </a:r>
          </a:p>
          <a:p>
            <a:r>
              <a:rPr lang="en-US" b="0" i="0" u="none" strike="noStrike" baseline="0" dirty="0">
                <a:latin typeface="AdvPA0C4"/>
              </a:rPr>
              <a:t>(c) deliberately inflicting on the group conditions of life calculated to bring about its physical destruction in whole or in part</a:t>
            </a:r>
          </a:p>
          <a:p>
            <a:r>
              <a:rPr lang="en-US" b="0" i="0" u="none" strike="noStrike" baseline="0" dirty="0">
                <a:latin typeface="AdvPA0C4"/>
              </a:rPr>
              <a:t>(d) imposing measures intended to prevent births within the group</a:t>
            </a:r>
          </a:p>
          <a:p>
            <a:r>
              <a:rPr lang="en-US" b="0" i="0" u="none" strike="noStrike" baseline="0" dirty="0">
                <a:latin typeface="AdvPA0C4"/>
              </a:rPr>
              <a:t>(e) forcibly transferring children of the group to another group.</a:t>
            </a:r>
            <a:endParaRPr lang="en-US" dirty="0"/>
          </a:p>
        </p:txBody>
      </p:sp>
      <p:sp>
        <p:nvSpPr>
          <p:cNvPr id="4107" name="Rectangle 410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92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B814-8238-633A-0766-F14CDED3B8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C3D901B-9FC9-FA42-274B-139F6C176DF5}"/>
              </a:ext>
            </a:extLst>
          </p:cNvPr>
          <p:cNvSpPr>
            <a:spLocks noGrp="1"/>
          </p:cNvSpPr>
          <p:nvPr>
            <p:ph idx="1"/>
          </p:nvPr>
        </p:nvSpPr>
        <p:spPr/>
        <p:txBody>
          <a:bodyPr>
            <a:normAutofit/>
          </a:bodyPr>
          <a:lstStyle/>
          <a:p>
            <a:r>
              <a:rPr lang="en-US" sz="4800" dirty="0"/>
              <a:t>Thank you</a:t>
            </a:r>
          </a:p>
          <a:p>
            <a:endParaRPr lang="en-US" sz="4800" dirty="0"/>
          </a:p>
        </p:txBody>
      </p:sp>
    </p:spTree>
    <p:extLst>
      <p:ext uri="{BB962C8B-B14F-4D97-AF65-F5344CB8AC3E}">
        <p14:creationId xmlns:p14="http://schemas.microsoft.com/office/powerpoint/2010/main" val="283232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96D957-29A4-5EBC-A3CD-0E0444309703}"/>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rPr>
              <a:t>A preventable public health problem</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5D2C87E-0DC8-6023-C533-2D643AE81407}"/>
              </a:ext>
            </a:extLst>
          </p:cNvPr>
          <p:cNvSpPr>
            <a:spLocks noGrp="1"/>
          </p:cNvSpPr>
          <p:nvPr>
            <p:ph idx="1"/>
          </p:nvPr>
        </p:nvSpPr>
        <p:spPr>
          <a:xfrm>
            <a:off x="4566936" y="605896"/>
            <a:ext cx="6588743" cy="5646208"/>
          </a:xfrm>
        </p:spPr>
        <p:txBody>
          <a:bodyPr anchor="ctr">
            <a:normAutofit/>
          </a:bodyPr>
          <a:lstStyle/>
          <a:p>
            <a:pPr>
              <a:buFont typeface="Wingdings" panose="05000000000000000000" pitchFamily="2" charset="2"/>
              <a:buChar char="§"/>
            </a:pPr>
            <a:r>
              <a:rPr lang="en-US" b="0" i="0" u="none" strike="noStrike" baseline="0" dirty="0">
                <a:latin typeface="AdvPED1282"/>
              </a:rPr>
              <a:t>Forty-Ninth World Health Assembly (1996) declared, violence a major and growing global public health problem.</a:t>
            </a:r>
          </a:p>
          <a:p>
            <a:pPr>
              <a:buFont typeface="Wingdings" panose="05000000000000000000" pitchFamily="2" charset="2"/>
              <a:buChar char="§"/>
            </a:pPr>
            <a:r>
              <a:rPr lang="en-US" b="0" i="0" u="none" strike="noStrike" baseline="0" dirty="0">
                <a:latin typeface="AdvPA0C8"/>
              </a:rPr>
              <a:t>An overarching definition</a:t>
            </a:r>
          </a:p>
          <a:p>
            <a:pPr marL="0" indent="0">
              <a:buNone/>
            </a:pPr>
            <a:r>
              <a:rPr lang="en-US" b="0" i="0" u="none" strike="noStrike" baseline="0" dirty="0">
                <a:latin typeface="AdvPED1282"/>
              </a:rPr>
              <a:t>World Health Organization: ‘‘the intentional use of physical force or power, threatened or actual, against oneself, another person, or against a group or community, that either results in or has a high likelihood of resulting in injury, death, psychological harm, maldevelopment or deprivation’’.</a:t>
            </a:r>
          </a:p>
          <a:p>
            <a:pPr>
              <a:buFont typeface="Wingdings" panose="05000000000000000000" pitchFamily="2" charset="2"/>
              <a:buChar char="§"/>
            </a:pPr>
            <a:r>
              <a:rPr lang="en-US" b="0" i="0" u="none" strike="noStrike" baseline="0" dirty="0">
                <a:solidFill>
                  <a:srgbClr val="00B050"/>
                </a:solidFill>
                <a:latin typeface="AdvPED1282"/>
              </a:rPr>
              <a:t>How do you distinguish a road accident from violence ?????</a:t>
            </a:r>
          </a:p>
          <a:p>
            <a:pPr>
              <a:buFont typeface="Wingdings" panose="05000000000000000000" pitchFamily="2" charset="2"/>
              <a:buChar char="§"/>
            </a:pPr>
            <a:r>
              <a:rPr lang="en-US" b="0" i="0" u="none" strike="noStrike" baseline="0" dirty="0">
                <a:latin typeface="AdvPED1282"/>
              </a:rPr>
              <a:t>Violence is thus distinguished from injury or harm that results from unintended actions and incidents.</a:t>
            </a:r>
            <a:endParaRPr lang="en-US" dirty="0"/>
          </a:p>
        </p:txBody>
      </p:sp>
    </p:spTree>
    <p:extLst>
      <p:ext uri="{BB962C8B-B14F-4D97-AF65-F5344CB8AC3E}">
        <p14:creationId xmlns:p14="http://schemas.microsoft.com/office/powerpoint/2010/main" val="322473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6B533D-7C28-A38B-1F59-778B9642D23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Violence results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DABEFA7-7032-C733-6FC7-C8CDC6352013}"/>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
            </a:pPr>
            <a:r>
              <a:rPr lang="en-US" b="0" i="0" u="none" strike="noStrike" baseline="0" dirty="0">
                <a:latin typeface="AdvPED1282"/>
              </a:rPr>
              <a:t>Injury</a:t>
            </a:r>
          </a:p>
          <a:p>
            <a:pPr>
              <a:buFont typeface="Wingdings" panose="05000000000000000000" pitchFamily="2" charset="2"/>
              <a:buChar char="§"/>
            </a:pPr>
            <a:r>
              <a:rPr lang="en-US" b="0" i="0" u="none" strike="noStrike" baseline="0" dirty="0">
                <a:latin typeface="AdvPED1282"/>
              </a:rPr>
              <a:t>death</a:t>
            </a:r>
          </a:p>
          <a:p>
            <a:pPr>
              <a:buFont typeface="Wingdings" panose="05000000000000000000" pitchFamily="2" charset="2"/>
              <a:buChar char="§"/>
            </a:pPr>
            <a:r>
              <a:rPr lang="en-US" b="0" i="0" u="none" strike="noStrike" baseline="0" dirty="0">
                <a:latin typeface="AdvPED1282"/>
              </a:rPr>
              <a:t>psychological harm</a:t>
            </a:r>
          </a:p>
          <a:p>
            <a:pPr>
              <a:buFont typeface="Wingdings" panose="05000000000000000000" pitchFamily="2" charset="2"/>
              <a:buChar char="§"/>
            </a:pPr>
            <a:r>
              <a:rPr lang="en-US" b="0" i="0" u="none" strike="noStrike" baseline="0" dirty="0">
                <a:latin typeface="AdvPED1282"/>
              </a:rPr>
              <a:t>maldevelopment or deprivation</a:t>
            </a:r>
            <a:endParaRPr lang="en-US" dirty="0"/>
          </a:p>
        </p:txBody>
      </p:sp>
    </p:spTree>
    <p:extLst>
      <p:ext uri="{BB962C8B-B14F-4D97-AF65-F5344CB8AC3E}">
        <p14:creationId xmlns:p14="http://schemas.microsoft.com/office/powerpoint/2010/main" val="13106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4846-0864-E06C-2339-C58AEFAE4DEB}"/>
              </a:ext>
            </a:extLst>
          </p:cNvPr>
          <p:cNvSpPr>
            <a:spLocks noGrp="1"/>
          </p:cNvSpPr>
          <p:nvPr>
            <p:ph type="title"/>
          </p:nvPr>
        </p:nvSpPr>
        <p:spPr/>
        <p:txBody>
          <a:bodyPr/>
          <a:lstStyle/>
          <a:p>
            <a:r>
              <a:rPr lang="en-US" dirty="0">
                <a:latin typeface="AdvPED1282"/>
              </a:rPr>
              <a:t>Categories</a:t>
            </a:r>
            <a:br>
              <a:rPr lang="en-US" dirty="0">
                <a:latin typeface="AdvPED1282"/>
              </a:rPr>
            </a:br>
            <a:endParaRPr lang="en-US" dirty="0"/>
          </a:p>
        </p:txBody>
      </p:sp>
      <p:sp>
        <p:nvSpPr>
          <p:cNvPr id="3" name="Content Placeholder 2">
            <a:extLst>
              <a:ext uri="{FF2B5EF4-FFF2-40B4-BE49-F238E27FC236}">
                <a16:creationId xmlns:a16="http://schemas.microsoft.com/office/drawing/2014/main" id="{4BF8B1F8-1EE8-796C-2E4F-AC925337F86E}"/>
              </a:ext>
            </a:extLst>
          </p:cNvPr>
          <p:cNvSpPr>
            <a:spLocks noGrp="1"/>
          </p:cNvSpPr>
          <p:nvPr>
            <p:ph idx="1"/>
          </p:nvPr>
        </p:nvSpPr>
        <p:spPr/>
        <p:txBody>
          <a:bodyPr>
            <a:normAutofit/>
          </a:bodyPr>
          <a:lstStyle/>
          <a:p>
            <a:pPr algn="l"/>
            <a:r>
              <a:rPr lang="en-US" sz="2400" dirty="0">
                <a:latin typeface="AdvPED1282"/>
              </a:rPr>
              <a:t>A</a:t>
            </a:r>
            <a:r>
              <a:rPr lang="en-US" sz="2400" b="0" i="0" u="none" strike="noStrike" baseline="0" dirty="0">
                <a:latin typeface="AdvPED1282"/>
              </a:rPr>
              <a:t>ccording to who has committed the violence:</a:t>
            </a:r>
          </a:p>
          <a:p>
            <a:pPr lvl="1"/>
            <a:r>
              <a:rPr lang="en-US" sz="2400" b="0" i="0" u="none" strike="noStrike" baseline="0" dirty="0">
                <a:latin typeface="AdvPED1282"/>
              </a:rPr>
              <a:t>self-directed</a:t>
            </a:r>
          </a:p>
          <a:p>
            <a:pPr lvl="1"/>
            <a:r>
              <a:rPr lang="en-US" sz="2400" b="0" i="0" u="none" strike="noStrike" baseline="0" dirty="0">
                <a:latin typeface="AdvPED1282"/>
              </a:rPr>
              <a:t>Interpersonal</a:t>
            </a:r>
          </a:p>
          <a:p>
            <a:pPr lvl="1"/>
            <a:r>
              <a:rPr lang="en-US" sz="2400" b="0" i="0" u="none" strike="noStrike" baseline="0" dirty="0">
                <a:latin typeface="AdvPED1282"/>
              </a:rPr>
              <a:t>collective</a:t>
            </a:r>
          </a:p>
          <a:p>
            <a:pPr algn="l"/>
            <a:r>
              <a:rPr lang="en-US" sz="2400" b="0" i="0" u="none" strike="noStrike" baseline="0" dirty="0">
                <a:latin typeface="AdvPED1282"/>
              </a:rPr>
              <a:t>According to the nature of violence: </a:t>
            </a:r>
          </a:p>
          <a:p>
            <a:pPr lvl="1"/>
            <a:r>
              <a:rPr lang="en-US" sz="2400" b="0" i="0" u="none" strike="noStrike" baseline="0" dirty="0">
                <a:latin typeface="AdvPED1282"/>
              </a:rPr>
              <a:t>Physical</a:t>
            </a:r>
            <a:endParaRPr lang="en-US" sz="2400" dirty="0">
              <a:latin typeface="AdvPED1282"/>
            </a:endParaRPr>
          </a:p>
          <a:p>
            <a:pPr lvl="1"/>
            <a:r>
              <a:rPr lang="en-US" sz="2400" b="0" i="0" u="none" strike="noStrike" baseline="0" dirty="0">
                <a:latin typeface="AdvPED1282"/>
              </a:rPr>
              <a:t>Sexual</a:t>
            </a:r>
            <a:endParaRPr lang="en-US" sz="2400" dirty="0">
              <a:latin typeface="AdvPED1282"/>
            </a:endParaRPr>
          </a:p>
          <a:p>
            <a:pPr lvl="1"/>
            <a:r>
              <a:rPr lang="en-US" sz="2400" dirty="0">
                <a:latin typeface="AdvPED1282"/>
              </a:rPr>
              <a:t>P</a:t>
            </a:r>
            <a:r>
              <a:rPr lang="en-US" sz="2400" b="0" i="0" u="none" strike="noStrike" baseline="0" dirty="0">
                <a:latin typeface="AdvPED1282"/>
              </a:rPr>
              <a:t>sychological</a:t>
            </a:r>
          </a:p>
          <a:p>
            <a:pPr lvl="1"/>
            <a:r>
              <a:rPr lang="en-US" sz="2400" dirty="0">
                <a:latin typeface="AdvPED1282"/>
              </a:rPr>
              <a:t>D</a:t>
            </a:r>
            <a:r>
              <a:rPr lang="en-US" sz="2400" b="0" i="0" u="none" strike="noStrike" baseline="0" dirty="0">
                <a:latin typeface="AdvPED1282"/>
              </a:rPr>
              <a:t>eprivation or neglect</a:t>
            </a:r>
          </a:p>
          <a:p>
            <a:pPr lvl="1"/>
            <a:endParaRPr lang="en-US" sz="2400" b="0" i="0" u="none" strike="noStrike" baseline="0" dirty="0">
              <a:latin typeface="AdvPED1282"/>
            </a:endParaRPr>
          </a:p>
        </p:txBody>
      </p:sp>
      <p:sp>
        <p:nvSpPr>
          <p:cNvPr id="4" name="Rectangle 3">
            <a:extLst>
              <a:ext uri="{FF2B5EF4-FFF2-40B4-BE49-F238E27FC236}">
                <a16:creationId xmlns:a16="http://schemas.microsoft.com/office/drawing/2014/main" id="{C12F6D23-5FA8-4A43-F2C1-BEB3C6E68040}"/>
              </a:ext>
            </a:extLst>
          </p:cNvPr>
          <p:cNvSpPr/>
          <p:nvPr/>
        </p:nvSpPr>
        <p:spPr>
          <a:xfrm>
            <a:off x="7826928" y="4286774"/>
            <a:ext cx="2726422" cy="145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always mutually exclusive</a:t>
            </a:r>
          </a:p>
          <a:p>
            <a:pPr algn="ctr"/>
            <a:r>
              <a:rPr lang="en-US" dirty="0" err="1"/>
              <a:t>Eg.</a:t>
            </a:r>
            <a:r>
              <a:rPr lang="en-US" dirty="0"/>
              <a:t> intimate partner violence may result P/S/P/D</a:t>
            </a:r>
          </a:p>
        </p:txBody>
      </p:sp>
    </p:spTree>
    <p:extLst>
      <p:ext uri="{BB962C8B-B14F-4D97-AF65-F5344CB8AC3E}">
        <p14:creationId xmlns:p14="http://schemas.microsoft.com/office/powerpoint/2010/main" val="32682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A859E2-0EAB-AE31-B03B-9828F8DFF9F9}"/>
              </a:ext>
            </a:extLst>
          </p:cNvPr>
          <p:cNvSpPr>
            <a:spLocks noGrp="1"/>
          </p:cNvSpPr>
          <p:nvPr>
            <p:ph type="title"/>
          </p:nvPr>
        </p:nvSpPr>
        <p:spPr>
          <a:xfrm>
            <a:off x="1097280" y="516835"/>
            <a:ext cx="5977937" cy="1666501"/>
          </a:xfrm>
        </p:spPr>
        <p:txBody>
          <a:bodyPr>
            <a:normAutofit/>
          </a:bodyPr>
          <a:lstStyle/>
          <a:p>
            <a:r>
              <a:rPr lang="en-US" sz="4000" b="1" i="0" u="none" strike="noStrike" baseline="0">
                <a:solidFill>
                  <a:srgbClr val="FFFFFF"/>
                </a:solidFill>
                <a:latin typeface="AdvPA0C8"/>
              </a:rPr>
              <a:t>Self-directed violence</a:t>
            </a:r>
            <a:endParaRPr lang="en-US" sz="4000" b="1">
              <a:solidFill>
                <a:srgbClr val="FFFFFF"/>
              </a:solidFill>
            </a:endParaRPr>
          </a:p>
        </p:txBody>
      </p:sp>
      <p:sp>
        <p:nvSpPr>
          <p:cNvPr id="3" name="Content Placeholder 2">
            <a:extLst>
              <a:ext uri="{FF2B5EF4-FFF2-40B4-BE49-F238E27FC236}">
                <a16:creationId xmlns:a16="http://schemas.microsoft.com/office/drawing/2014/main" id="{97FDA6C3-23E3-9053-7C28-D10CE5811846}"/>
              </a:ext>
            </a:extLst>
          </p:cNvPr>
          <p:cNvSpPr>
            <a:spLocks noGrp="1"/>
          </p:cNvSpPr>
          <p:nvPr>
            <p:ph idx="1"/>
          </p:nvPr>
        </p:nvSpPr>
        <p:spPr>
          <a:xfrm>
            <a:off x="1097279" y="2236304"/>
            <a:ext cx="5977938" cy="3652667"/>
          </a:xfrm>
        </p:spPr>
        <p:txBody>
          <a:bodyPr>
            <a:normAutofit/>
          </a:bodyPr>
          <a:lstStyle/>
          <a:p>
            <a:pPr>
              <a:buFont typeface="Wingdings" panose="05000000000000000000" pitchFamily="2" charset="2"/>
              <a:buChar char="§"/>
            </a:pPr>
            <a:r>
              <a:rPr lang="en-US" sz="2400" b="0" i="0" u="none" strike="noStrike" baseline="0" dirty="0">
                <a:solidFill>
                  <a:srgbClr val="FFFFFF"/>
                </a:solidFill>
                <a:latin typeface="AdvPED1282"/>
              </a:rPr>
              <a:t>Includes suicidal thoughts or actions and forms of self-harm</a:t>
            </a:r>
          </a:p>
          <a:p>
            <a:pPr>
              <a:buFont typeface="Wingdings" panose="05000000000000000000" pitchFamily="2" charset="2"/>
              <a:buChar char="§"/>
            </a:pPr>
            <a:r>
              <a:rPr lang="en-US" sz="2400" dirty="0">
                <a:solidFill>
                  <a:srgbClr val="FFFFFF"/>
                </a:solidFill>
                <a:latin typeface="AdvPED1282"/>
              </a:rPr>
              <a:t>Fatal suicidal </a:t>
            </a:r>
            <a:r>
              <a:rPr lang="en-US" sz="2400" dirty="0" err="1">
                <a:solidFill>
                  <a:srgbClr val="FFFFFF"/>
                </a:solidFill>
                <a:latin typeface="AdvPED1282"/>
              </a:rPr>
              <a:t>behaviour</a:t>
            </a:r>
            <a:r>
              <a:rPr lang="en-US" sz="2400" dirty="0">
                <a:solidFill>
                  <a:srgbClr val="FFFFFF"/>
                </a:solidFill>
                <a:latin typeface="AdvPED1282"/>
              </a:rPr>
              <a:t>- suicidal </a:t>
            </a:r>
            <a:r>
              <a:rPr lang="en-US" sz="2400" dirty="0" err="1">
                <a:solidFill>
                  <a:srgbClr val="FFFFFF"/>
                </a:solidFill>
                <a:latin typeface="AdvPED1282"/>
              </a:rPr>
              <a:t>behaviour</a:t>
            </a:r>
            <a:r>
              <a:rPr lang="en-US" sz="2400" dirty="0">
                <a:solidFill>
                  <a:srgbClr val="FFFFFF"/>
                </a:solidFill>
                <a:latin typeface="AdvPED1282"/>
              </a:rPr>
              <a:t> results in death</a:t>
            </a:r>
          </a:p>
          <a:p>
            <a:pPr>
              <a:buFont typeface="Wingdings" panose="05000000000000000000" pitchFamily="2" charset="2"/>
              <a:buChar char="§"/>
            </a:pPr>
            <a:r>
              <a:rPr lang="en-US" sz="2400" dirty="0">
                <a:solidFill>
                  <a:srgbClr val="FFFFFF"/>
                </a:solidFill>
                <a:latin typeface="AdvPED1282"/>
              </a:rPr>
              <a:t>Non-fatal suicidal </a:t>
            </a:r>
            <a:r>
              <a:rPr lang="en-US" sz="2400" dirty="0" err="1">
                <a:solidFill>
                  <a:srgbClr val="FFFFFF"/>
                </a:solidFill>
                <a:latin typeface="AdvPED1282"/>
              </a:rPr>
              <a:t>behaviours</a:t>
            </a:r>
            <a:r>
              <a:rPr lang="en-US" sz="2400" dirty="0">
                <a:solidFill>
                  <a:srgbClr val="FFFFFF"/>
                </a:solidFill>
                <a:latin typeface="AdvPED1282"/>
              </a:rPr>
              <a:t>/attempted suicide/self-harm- suicidal </a:t>
            </a:r>
            <a:r>
              <a:rPr lang="en-US" sz="2400" dirty="0" err="1">
                <a:solidFill>
                  <a:srgbClr val="FFFFFF"/>
                </a:solidFill>
                <a:latin typeface="AdvPED1282"/>
              </a:rPr>
              <a:t>behaviour</a:t>
            </a:r>
            <a:r>
              <a:rPr lang="en-US" sz="2400" dirty="0">
                <a:solidFill>
                  <a:srgbClr val="FFFFFF"/>
                </a:solidFill>
                <a:latin typeface="AdvPED1282"/>
              </a:rPr>
              <a:t> does not result in death</a:t>
            </a:r>
            <a:endParaRPr lang="en-US" sz="2400" dirty="0">
              <a:solidFill>
                <a:srgbClr val="FFFFFF"/>
              </a:solidFill>
            </a:endParaRPr>
          </a:p>
        </p:txBody>
      </p:sp>
      <p:sp>
        <p:nvSpPr>
          <p:cNvPr id="22" name="Rectangle 15">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CD75EFCE-78A7-7EC2-14BA-5275CA5AE9BA}"/>
              </a:ext>
            </a:extLst>
          </p:cNvPr>
          <p:cNvPicPr>
            <a:picLocks noChangeAspect="1"/>
          </p:cNvPicPr>
          <p:nvPr/>
        </p:nvPicPr>
        <p:blipFill rotWithShape="1">
          <a:blip r:embed="rId2">
            <a:extLst>
              <a:ext uri="{28A0092B-C50C-407E-A947-70E740481C1C}">
                <a14:useLocalDpi xmlns:a14="http://schemas.microsoft.com/office/drawing/2010/main" val="0"/>
              </a:ext>
            </a:extLst>
          </a:blip>
          <a:srcRect t="26141" r="-2" b="24105"/>
          <a:stretch/>
        </p:blipFill>
        <p:spPr>
          <a:xfrm>
            <a:off x="7611902" y="10"/>
            <a:ext cx="4578557" cy="3396985"/>
          </a:xfrm>
          <a:prstGeom prst="rect">
            <a:avLst/>
          </a:prstGeom>
        </p:spPr>
      </p:pic>
      <p:sp>
        <p:nvSpPr>
          <p:cNvPr id="23" name="Rectangle 17">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C8B178-474C-6B7E-4728-2937DE0235DE}"/>
              </a:ext>
            </a:extLst>
          </p:cNvPr>
          <p:cNvPicPr>
            <a:picLocks noChangeAspect="1"/>
          </p:cNvPicPr>
          <p:nvPr/>
        </p:nvPicPr>
        <p:blipFill rotWithShape="1">
          <a:blip r:embed="rId3">
            <a:extLst>
              <a:ext uri="{28A0092B-C50C-407E-A947-70E740481C1C}">
                <a14:useLocalDpi xmlns:a14="http://schemas.microsoft.com/office/drawing/2010/main" val="0"/>
              </a:ext>
            </a:extLst>
          </a:blip>
          <a:srcRect l="10002" r="1" b="1"/>
          <a:stretch/>
        </p:blipFill>
        <p:spPr>
          <a:xfrm>
            <a:off x="7611902" y="3461004"/>
            <a:ext cx="4580097" cy="3396995"/>
          </a:xfrm>
          <a:prstGeom prst="rect">
            <a:avLst/>
          </a:prstGeom>
        </p:spPr>
      </p:pic>
    </p:spTree>
    <p:extLst>
      <p:ext uri="{BB962C8B-B14F-4D97-AF65-F5344CB8AC3E}">
        <p14:creationId xmlns:p14="http://schemas.microsoft.com/office/powerpoint/2010/main" val="31795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8E29-119C-23D0-8767-2E13CA057AA8}"/>
              </a:ext>
            </a:extLst>
          </p:cNvPr>
          <p:cNvSpPr>
            <a:spLocks noGrp="1"/>
          </p:cNvSpPr>
          <p:nvPr>
            <p:ph type="title"/>
          </p:nvPr>
        </p:nvSpPr>
        <p:spPr>
          <a:xfrm>
            <a:off x="1097280" y="286603"/>
            <a:ext cx="10058400" cy="1450757"/>
          </a:xfrm>
        </p:spPr>
        <p:txBody>
          <a:bodyPr>
            <a:normAutofit/>
          </a:bodyPr>
          <a:lstStyle/>
          <a:p>
            <a:r>
              <a:rPr lang="en-US" b="0" i="0" u="none" strike="noStrike" baseline="0">
                <a:latin typeface="AdvPA0C8"/>
              </a:rPr>
              <a:t>Interpersonal violence</a:t>
            </a:r>
            <a:endParaRPr lang="en-US"/>
          </a:p>
        </p:txBody>
      </p:sp>
      <p:pic>
        <p:nvPicPr>
          <p:cNvPr id="2054" name="Picture 6" descr="Image result for images of neglected child">
            <a:extLst>
              <a:ext uri="{FF2B5EF4-FFF2-40B4-BE49-F238E27FC236}">
                <a16:creationId xmlns:a16="http://schemas.microsoft.com/office/drawing/2014/main" id="{C2598756-B594-B55C-F3B3-D8E62D5CE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1" r="-1" b="-1"/>
          <a:stretch/>
        </p:blipFill>
        <p:spPr bwMode="auto">
          <a:xfrm>
            <a:off x="1183017" y="1916318"/>
            <a:ext cx="2376058" cy="34710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3,295 Assault Images, Stock Photos &amp; Vectors | Shutterstock">
            <a:extLst>
              <a:ext uri="{FF2B5EF4-FFF2-40B4-BE49-F238E27FC236}">
                <a16:creationId xmlns:a16="http://schemas.microsoft.com/office/drawing/2014/main" id="{7BF72E4A-12BF-1480-98CD-11D78D6AC2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9" r="-7" b="-7"/>
          <a:stretch/>
        </p:blipFill>
        <p:spPr bwMode="auto">
          <a:xfrm>
            <a:off x="3719942" y="1916318"/>
            <a:ext cx="2376057" cy="16550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9,504 Criminal assault Images, Stock Photos &amp; Vectors ...">
            <a:extLst>
              <a:ext uri="{FF2B5EF4-FFF2-40B4-BE49-F238E27FC236}">
                <a16:creationId xmlns:a16="http://schemas.microsoft.com/office/drawing/2014/main" id="{D8804DAB-5FB6-65F9-CC3F-E4D672AEE1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 r="-7" b="1781"/>
          <a:stretch/>
        </p:blipFill>
        <p:spPr bwMode="auto">
          <a:xfrm>
            <a:off x="3719942" y="3732259"/>
            <a:ext cx="2376057" cy="16550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0FB837-1FD6-40BE-EEA8-947A9F927618}"/>
              </a:ext>
            </a:extLst>
          </p:cNvPr>
          <p:cNvSpPr>
            <a:spLocks noGrp="1"/>
          </p:cNvSpPr>
          <p:nvPr>
            <p:ph idx="1"/>
          </p:nvPr>
        </p:nvSpPr>
        <p:spPr>
          <a:xfrm>
            <a:off x="6351639" y="1845734"/>
            <a:ext cx="4804041" cy="4023360"/>
          </a:xfrm>
        </p:spPr>
        <p:txBody>
          <a:bodyPr>
            <a:normAutofit/>
          </a:bodyPr>
          <a:lstStyle/>
          <a:p>
            <a:r>
              <a:rPr lang="en-US" sz="2400" b="0" i="0" u="none" strike="noStrike" baseline="0" dirty="0">
                <a:latin typeface="AdvPED1282"/>
              </a:rPr>
              <a:t>include acts of violence and intimidation that occur between family members, between intimate partners or between individuals</a:t>
            </a:r>
          </a:p>
          <a:p>
            <a:r>
              <a:rPr lang="en-US" sz="2400" dirty="0">
                <a:latin typeface="AdvPED1282"/>
              </a:rPr>
              <a:t>Interpersonal violence may involve </a:t>
            </a:r>
            <a:r>
              <a:rPr lang="en-US" sz="2400" b="0" i="0" u="none" strike="noStrike" baseline="0" dirty="0">
                <a:latin typeface="AdvPED1282"/>
              </a:rPr>
              <a:t>assault, sexual assault, neglect, abandonment and maltreatment</a:t>
            </a:r>
            <a:endParaRPr lang="en-US" sz="2400" dirty="0"/>
          </a:p>
        </p:txBody>
      </p:sp>
    </p:spTree>
    <p:extLst>
      <p:ext uri="{BB962C8B-B14F-4D97-AF65-F5344CB8AC3E}">
        <p14:creationId xmlns:p14="http://schemas.microsoft.com/office/powerpoint/2010/main" val="12933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FC64F-2DCB-BB5F-5025-65929D4DC77D}"/>
              </a:ext>
            </a:extLst>
          </p:cNvPr>
          <p:cNvSpPr>
            <a:spLocks noGrp="1"/>
          </p:cNvSpPr>
          <p:nvPr>
            <p:ph type="title"/>
          </p:nvPr>
        </p:nvSpPr>
        <p:spPr>
          <a:xfrm>
            <a:off x="6411685" y="634947"/>
            <a:ext cx="5127171" cy="739592"/>
          </a:xfrm>
        </p:spPr>
        <p:txBody>
          <a:bodyPr>
            <a:normAutofit/>
          </a:bodyPr>
          <a:lstStyle/>
          <a:p>
            <a:r>
              <a:rPr lang="en-US" sz="2800" b="1" i="0" u="none" strike="noStrike" baseline="0" dirty="0">
                <a:latin typeface="AdvPA0C8"/>
              </a:rPr>
              <a:t>Collective</a:t>
            </a:r>
            <a:r>
              <a:rPr lang="en-US" sz="2800" b="0" i="0" u="none" strike="noStrike" baseline="0" dirty="0">
                <a:latin typeface="AdvPA0C8"/>
              </a:rPr>
              <a:t> </a:t>
            </a:r>
            <a:r>
              <a:rPr lang="en-US" sz="2800" b="1" i="0" u="none" strike="noStrike" baseline="0" dirty="0">
                <a:latin typeface="AdvPA0C8"/>
              </a:rPr>
              <a:t>violence</a:t>
            </a:r>
            <a:endParaRPr lang="en-US" sz="2800" b="1" dirty="0"/>
          </a:p>
        </p:txBody>
      </p:sp>
      <p:pic>
        <p:nvPicPr>
          <p:cNvPr id="1026" name="Picture 2" descr="A crowd of people surrounded the red man. Accusation of crime, mob law over a person, lynch court. The leader in the center, the leader, an example for diving. Angry crowd">
            <a:extLst>
              <a:ext uri="{FF2B5EF4-FFF2-40B4-BE49-F238E27FC236}">
                <a16:creationId xmlns:a16="http://schemas.microsoft.com/office/drawing/2014/main" id="{5BFCA87E-AA75-9B64-26B5-1E9E98C44C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374539"/>
            <a:ext cx="5451627" cy="3788880"/>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95CBA0-2CF1-9517-4BD9-DBD2967B04B7}"/>
              </a:ext>
            </a:extLst>
          </p:cNvPr>
          <p:cNvSpPr>
            <a:spLocks noGrp="1"/>
          </p:cNvSpPr>
          <p:nvPr>
            <p:ph idx="1"/>
          </p:nvPr>
        </p:nvSpPr>
        <p:spPr>
          <a:xfrm>
            <a:off x="5982511" y="2101633"/>
            <a:ext cx="5972783" cy="4024133"/>
          </a:xfrm>
        </p:spPr>
        <p:txBody>
          <a:bodyPr>
            <a:noAutofit/>
          </a:bodyPr>
          <a:lstStyle/>
          <a:p>
            <a:r>
              <a:rPr lang="en-US" b="0" i="0" u="none" strike="noStrike" baseline="0" dirty="0">
                <a:latin typeface="AdvPED1282"/>
              </a:rPr>
              <a:t>‘‘instrumental use of violence by people who identify themselves as members of a group…against another group or set of individuals, in order to achieve political, economic or social objectives’’.</a:t>
            </a:r>
          </a:p>
          <a:p>
            <a:r>
              <a:rPr lang="en-US" b="0" i="0" u="none" strike="noStrike" baseline="0" dirty="0">
                <a:latin typeface="AdvPED1282"/>
              </a:rPr>
              <a:t>Collective violence includes </a:t>
            </a:r>
          </a:p>
          <a:p>
            <a:pPr>
              <a:buFont typeface="Wingdings" panose="05000000000000000000" pitchFamily="2" charset="2"/>
              <a:buChar char="§"/>
            </a:pPr>
            <a:r>
              <a:rPr lang="en-US" b="0" i="0" u="none" strike="noStrike" baseline="0" dirty="0">
                <a:latin typeface="AdvPED1282"/>
              </a:rPr>
              <a:t>War</a:t>
            </a:r>
            <a:endParaRPr lang="en-US" dirty="0">
              <a:latin typeface="AdvPED1282"/>
            </a:endParaRPr>
          </a:p>
          <a:p>
            <a:pPr>
              <a:buFont typeface="Wingdings" panose="05000000000000000000" pitchFamily="2" charset="2"/>
              <a:buChar char="§"/>
            </a:pPr>
            <a:r>
              <a:rPr lang="en-US" b="0" i="0" u="none" strike="noStrike" baseline="0" dirty="0">
                <a:latin typeface="AdvPED1282"/>
              </a:rPr>
              <a:t>Terrorism</a:t>
            </a:r>
          </a:p>
          <a:p>
            <a:pPr>
              <a:buFont typeface="Wingdings" panose="05000000000000000000" pitchFamily="2" charset="2"/>
              <a:buChar char="§"/>
            </a:pPr>
            <a:r>
              <a:rPr lang="en-US" dirty="0">
                <a:latin typeface="AdvPED1282"/>
              </a:rPr>
              <a:t>V</a:t>
            </a:r>
            <a:r>
              <a:rPr lang="en-US" b="0" i="0" u="none" strike="noStrike" baseline="0" dirty="0">
                <a:latin typeface="AdvPED1282"/>
              </a:rPr>
              <a:t>iolent political conflict between or within states</a:t>
            </a:r>
          </a:p>
          <a:p>
            <a:pPr>
              <a:buFont typeface="Wingdings" panose="05000000000000000000" pitchFamily="2" charset="2"/>
              <a:buChar char="§"/>
            </a:pPr>
            <a:r>
              <a:rPr lang="en-US" dirty="0">
                <a:latin typeface="AdvPED1282"/>
              </a:rPr>
              <a:t>V</a:t>
            </a:r>
            <a:r>
              <a:rPr lang="en-US" b="0" i="0" u="none" strike="noStrike" baseline="0" dirty="0">
                <a:latin typeface="AdvPED1282"/>
              </a:rPr>
              <a:t>iolence perpetrated by states (genocide, torture, systematic abuses of human rights) </a:t>
            </a:r>
          </a:p>
          <a:p>
            <a:pPr>
              <a:buFont typeface="Wingdings" panose="05000000000000000000" pitchFamily="2" charset="2"/>
              <a:buChar char="§"/>
            </a:pPr>
            <a:r>
              <a:rPr lang="en-US" dirty="0" err="1">
                <a:latin typeface="AdvPED1282"/>
              </a:rPr>
              <a:t>O</a:t>
            </a:r>
            <a:r>
              <a:rPr lang="en-US" b="0" i="0" u="none" strike="noStrike" baseline="0" dirty="0" err="1">
                <a:latin typeface="AdvPED1282"/>
              </a:rPr>
              <a:t>rganised</a:t>
            </a:r>
            <a:r>
              <a:rPr lang="en-US" b="0" i="0" u="none" strike="noStrike" baseline="0" dirty="0">
                <a:latin typeface="AdvPED1282"/>
              </a:rPr>
              <a:t> violent crime such as gang warfare</a:t>
            </a:r>
            <a:endParaRPr lang="en-US" dirty="0"/>
          </a:p>
        </p:txBody>
      </p:sp>
      <p:sp>
        <p:nvSpPr>
          <p:cNvPr id="1040" name="Rectangle 103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68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98016-6186-B65B-CAEB-152F933ACCA3}"/>
              </a:ext>
            </a:extLst>
          </p:cNvPr>
          <p:cNvSpPr>
            <a:spLocks noGrp="1"/>
          </p:cNvSpPr>
          <p:nvPr>
            <p:ph type="title"/>
          </p:nvPr>
        </p:nvSpPr>
        <p:spPr>
          <a:xfrm>
            <a:off x="5181601" y="634946"/>
            <a:ext cx="6368142" cy="1450757"/>
          </a:xfrm>
        </p:spPr>
        <p:txBody>
          <a:bodyPr>
            <a:normAutofit/>
          </a:bodyPr>
          <a:lstStyle/>
          <a:p>
            <a:r>
              <a:rPr lang="en-US" sz="2800" b="1" i="0" u="none" strike="noStrike" baseline="0" dirty="0">
                <a:latin typeface="AdvPA0C8"/>
              </a:rPr>
              <a:t>Sexual violence</a:t>
            </a:r>
            <a:endParaRPr lang="en-US" sz="2800" b="1" dirty="0"/>
          </a:p>
        </p:txBody>
      </p:sp>
      <p:pic>
        <p:nvPicPr>
          <p:cNvPr id="1026" name="Picture 2" descr="Man's hand holding a woman hand for rape and sexual abuse concept, Wound domestic violence rape, concept photo of sexual assault, International Women's Day">
            <a:extLst>
              <a:ext uri="{FF2B5EF4-FFF2-40B4-BE49-F238E27FC236}">
                <a16:creationId xmlns:a16="http://schemas.microsoft.com/office/drawing/2014/main" id="{7EB77CB0-3DB7-3F83-F4F3-174CC22618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54" r="17323"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B3F59C-2DBD-01BC-4C8B-02015B3EA697}"/>
              </a:ext>
            </a:extLst>
          </p:cNvPr>
          <p:cNvSpPr>
            <a:spLocks noGrp="1"/>
          </p:cNvSpPr>
          <p:nvPr>
            <p:ph idx="1"/>
          </p:nvPr>
        </p:nvSpPr>
        <p:spPr>
          <a:xfrm>
            <a:off x="5181601" y="2374919"/>
            <a:ext cx="6368142" cy="3670180"/>
          </a:xfrm>
        </p:spPr>
        <p:txBody>
          <a:bodyPr>
            <a:normAutofit/>
          </a:bodyPr>
          <a:lstStyle/>
          <a:p>
            <a:pPr>
              <a:buFont typeface="Wingdings" panose="05000000000000000000" pitchFamily="2" charset="2"/>
              <a:buChar char="§"/>
            </a:pPr>
            <a:r>
              <a:rPr lang="en-US" sz="2400" b="0" i="0" u="none" strike="noStrike" baseline="0" dirty="0">
                <a:latin typeface="AdvPED1282"/>
              </a:rPr>
              <a:t>can occur at an interpersonal or collective level</a:t>
            </a:r>
          </a:p>
          <a:p>
            <a:pPr>
              <a:buFont typeface="Wingdings" panose="05000000000000000000" pitchFamily="2" charset="2"/>
              <a:buChar char="§"/>
            </a:pPr>
            <a:r>
              <a:rPr lang="en-US" sz="2400" b="0" i="0" u="none" strike="noStrike" baseline="0" dirty="0">
                <a:latin typeface="AdvPED1282"/>
              </a:rPr>
              <a:t>non-consensual sexual contact and non-consensual non-contact acts of a sexual nature, such as voyeurism and sexual harassment</a:t>
            </a:r>
          </a:p>
          <a:p>
            <a:pPr>
              <a:buFont typeface="Wingdings" panose="05000000000000000000" pitchFamily="2" charset="2"/>
              <a:buChar char="§"/>
            </a:pPr>
            <a:r>
              <a:rPr lang="en-US" sz="2400" b="0" i="0" u="none" strike="noStrike" baseline="0" dirty="0">
                <a:latin typeface="AdvPED1282"/>
              </a:rPr>
              <a:t>Acts qualify as sexual violence if they are committed against someone who is unable to consent or refuse, for example because of age, disability, misuse of authority, violence or threats of violence</a:t>
            </a:r>
            <a:endParaRPr lang="en-US" sz="2400" dirty="0"/>
          </a:p>
        </p:txBody>
      </p:sp>
      <p:sp>
        <p:nvSpPr>
          <p:cNvPr id="4" name="AutoShape 2" descr="Cropped View Businessman Touching Shoulder Secretary Working Laptop Royalty Free Stock Photos">
            <a:extLst>
              <a:ext uri="{FF2B5EF4-FFF2-40B4-BE49-F238E27FC236}">
                <a16:creationId xmlns:a16="http://schemas.microsoft.com/office/drawing/2014/main" id="{DB4B5B43-C4BB-965A-8CC2-802450F2E3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91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677</TotalTime>
  <Words>1267</Words>
  <Application>Microsoft Office PowerPoint</Application>
  <PresentationFormat>Widescreen</PresentationFormat>
  <Paragraphs>121</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AdvPA0C4</vt:lpstr>
      <vt:lpstr>AdvPA0C8</vt:lpstr>
      <vt:lpstr>AdvPED1282</vt:lpstr>
      <vt:lpstr>Calibri</vt:lpstr>
      <vt:lpstr>Calibri Light</vt:lpstr>
      <vt:lpstr>Wingdings</vt:lpstr>
      <vt:lpstr>Retrospect</vt:lpstr>
      <vt:lpstr>Violence: A Glossary Lecture 2  SPRb1130</vt:lpstr>
      <vt:lpstr>Simple but serious few questions</vt:lpstr>
      <vt:lpstr>A preventable public health problem</vt:lpstr>
      <vt:lpstr>Violence results</vt:lpstr>
      <vt:lpstr>Categories </vt:lpstr>
      <vt:lpstr>Self-directed violence</vt:lpstr>
      <vt:lpstr>Interpersonal violence</vt:lpstr>
      <vt:lpstr>Collective violence</vt:lpstr>
      <vt:lpstr>Sexual violence</vt:lpstr>
      <vt:lpstr>Gender-based violence</vt:lpstr>
      <vt:lpstr>Intimate partner violence</vt:lpstr>
      <vt:lpstr>Domestic violence</vt:lpstr>
      <vt:lpstr>Family violence</vt:lpstr>
      <vt:lpstr>Child maltreatment</vt:lpstr>
      <vt:lpstr>Youth violence</vt:lpstr>
      <vt:lpstr>Elder abuse</vt:lpstr>
      <vt:lpstr>Workplace violence</vt:lpstr>
      <vt:lpstr>Structural violence </vt:lpstr>
      <vt:lpstr>Armed conflict</vt:lpstr>
      <vt:lpstr>Complex emergencies</vt:lpstr>
      <vt:lpstr>Terrorism</vt:lpstr>
      <vt:lpstr>Genocide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 Glossary Lecture 2 SPRb1130</dc:title>
  <dc:creator>Susantha Kumara Rasnayaka Mudiyanselage</dc:creator>
  <cp:lastModifiedBy>Susantha Kumara Rasnayaka Mudiyanselage</cp:lastModifiedBy>
  <cp:revision>17</cp:revision>
  <dcterms:created xsi:type="dcterms:W3CDTF">2022-10-01T15:25:08Z</dcterms:created>
  <dcterms:modified xsi:type="dcterms:W3CDTF">2022-10-05T10:55:07Z</dcterms:modified>
</cp:coreProperties>
</file>