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3" r:id="rId3"/>
    <p:sldId id="279" r:id="rId4"/>
    <p:sldId id="281" r:id="rId5"/>
    <p:sldId id="280" r:id="rId6"/>
    <p:sldId id="257" r:id="rId7"/>
    <p:sldId id="272" r:id="rId8"/>
    <p:sldId id="263" r:id="rId9"/>
    <p:sldId id="269" r:id="rId10"/>
    <p:sldId id="264" r:id="rId11"/>
    <p:sldId id="289" r:id="rId12"/>
    <p:sldId id="275" r:id="rId13"/>
    <p:sldId id="276" r:id="rId14"/>
    <p:sldId id="270" r:id="rId15"/>
    <p:sldId id="287" r:id="rId16"/>
    <p:sldId id="282" r:id="rId17"/>
    <p:sldId id="283" r:id="rId18"/>
    <p:sldId id="284" r:id="rId19"/>
    <p:sldId id="292" r:id="rId20"/>
    <p:sldId id="265" r:id="rId21"/>
    <p:sldId id="258" r:id="rId22"/>
    <p:sldId id="259" r:id="rId23"/>
    <p:sldId id="266" r:id="rId24"/>
    <p:sldId id="273" r:id="rId25"/>
    <p:sldId id="261" r:id="rId26"/>
    <p:sldId id="267" r:id="rId27"/>
    <p:sldId id="274" r:id="rId28"/>
    <p:sldId id="271" r:id="rId29"/>
    <p:sldId id="290" r:id="rId30"/>
    <p:sldId id="268" r:id="rId31"/>
    <p:sldId id="291" r:id="rId32"/>
    <p:sldId id="288" r:id="rId33"/>
    <p:sldId id="277" r:id="rId34"/>
    <p:sldId id="278"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46121-6DBB-4E93-8BF7-195A20D5F1C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16216C-8F4B-41E5-A485-484C3D60B258}">
      <dgm:prSet custT="1"/>
      <dgm:spPr/>
      <dgm:t>
        <a:bodyPr/>
        <a:lstStyle/>
        <a:p>
          <a:r>
            <a:rPr lang="en-US" sz="2200" i="0" dirty="0"/>
            <a:t>Gun violence is a growing concern all over the world</a:t>
          </a:r>
          <a:endParaRPr lang="en-US" sz="2200" dirty="0"/>
        </a:p>
      </dgm:t>
    </dgm:pt>
    <dgm:pt modelId="{A4B8FFBC-740A-4537-99BE-2AF8C83A2354}" type="parTrans" cxnId="{7094742C-E218-48BA-B201-6BE7AE7FAF09}">
      <dgm:prSet/>
      <dgm:spPr/>
      <dgm:t>
        <a:bodyPr/>
        <a:lstStyle/>
        <a:p>
          <a:endParaRPr lang="en-US"/>
        </a:p>
      </dgm:t>
    </dgm:pt>
    <dgm:pt modelId="{F5EA5CCA-D5D6-4A5E-B702-F685A51C05EE}" type="sibTrans" cxnId="{7094742C-E218-48BA-B201-6BE7AE7FAF09}">
      <dgm:prSet/>
      <dgm:spPr/>
      <dgm:t>
        <a:bodyPr/>
        <a:lstStyle/>
        <a:p>
          <a:endParaRPr lang="en-US"/>
        </a:p>
      </dgm:t>
    </dgm:pt>
    <dgm:pt modelId="{AD56AF3A-B236-41A8-8930-DC0EC2E6417B}">
      <dgm:prSet custT="1"/>
      <dgm:spPr/>
      <dgm:t>
        <a:bodyPr/>
        <a:lstStyle/>
        <a:p>
          <a:r>
            <a:rPr lang="en-US" sz="2200" i="0" dirty="0"/>
            <a:t>In 2019 alone, more than 250,000 people died as a result of firearms worldwide</a:t>
          </a:r>
          <a:endParaRPr lang="en-US" sz="2200" dirty="0"/>
        </a:p>
      </dgm:t>
    </dgm:pt>
    <dgm:pt modelId="{3A610F0F-E8A9-4DE5-819B-C1385571E0A7}" type="parTrans" cxnId="{CCA9E9B9-5C6F-41CE-81F4-418355AB878F}">
      <dgm:prSet/>
      <dgm:spPr/>
      <dgm:t>
        <a:bodyPr/>
        <a:lstStyle/>
        <a:p>
          <a:endParaRPr lang="en-US"/>
        </a:p>
      </dgm:t>
    </dgm:pt>
    <dgm:pt modelId="{4949E4AA-1DCE-487C-9B34-79847F76F6F0}" type="sibTrans" cxnId="{CCA9E9B9-5C6F-41CE-81F4-418355AB878F}">
      <dgm:prSet/>
      <dgm:spPr/>
      <dgm:t>
        <a:bodyPr/>
        <a:lstStyle/>
        <a:p>
          <a:endParaRPr lang="en-US"/>
        </a:p>
      </dgm:t>
    </dgm:pt>
    <dgm:pt modelId="{F096544A-5B80-4EA3-A4E6-9AD8E624125A}">
      <dgm:prSet custT="1"/>
      <dgm:spPr/>
      <dgm:t>
        <a:bodyPr/>
        <a:lstStyle/>
        <a:p>
          <a:r>
            <a:rPr lang="en-US" sz="2000" i="0" dirty="0"/>
            <a:t>Nearly 71% of gun deaths were homicides, about 21% were suicides, and 8% were unintentional firearms-related accidents</a:t>
          </a:r>
          <a:r>
            <a:rPr lang="en-US" sz="500" i="0" dirty="0"/>
            <a:t>. </a:t>
          </a:r>
          <a:endParaRPr lang="en-US" sz="500" dirty="0"/>
        </a:p>
      </dgm:t>
    </dgm:pt>
    <dgm:pt modelId="{7F5AB588-67E1-44B2-9E21-FE33529F7BBE}" type="parTrans" cxnId="{04693A3B-7620-488B-BA3A-5AC90596156D}">
      <dgm:prSet/>
      <dgm:spPr/>
      <dgm:t>
        <a:bodyPr/>
        <a:lstStyle/>
        <a:p>
          <a:endParaRPr lang="en-US"/>
        </a:p>
      </dgm:t>
    </dgm:pt>
    <dgm:pt modelId="{E28E23B3-B93E-4043-BDD1-7081C344C798}" type="sibTrans" cxnId="{04693A3B-7620-488B-BA3A-5AC90596156D}">
      <dgm:prSet/>
      <dgm:spPr/>
      <dgm:t>
        <a:bodyPr/>
        <a:lstStyle/>
        <a:p>
          <a:endParaRPr lang="en-US"/>
        </a:p>
      </dgm:t>
    </dgm:pt>
    <dgm:pt modelId="{56AD52D3-5F41-4E8F-AC18-E137EF68EA72}">
      <dgm:prSet custT="1"/>
      <dgm:spPr/>
      <dgm:t>
        <a:bodyPr/>
        <a:lstStyle/>
        <a:p>
          <a:r>
            <a:rPr lang="en-US" sz="2000" i="0"/>
            <a:t>A smaller subset of gun deaths occur as the result of mass shootings and school shootings, which are often highly publicized.</a:t>
          </a:r>
          <a:endParaRPr lang="en-US" sz="2000"/>
        </a:p>
      </dgm:t>
    </dgm:pt>
    <dgm:pt modelId="{96CE9007-22FC-45A1-B717-B3C65CEC77AB}" type="parTrans" cxnId="{8806BF6D-D7AD-4946-98DE-3AE269896716}">
      <dgm:prSet/>
      <dgm:spPr/>
      <dgm:t>
        <a:bodyPr/>
        <a:lstStyle/>
        <a:p>
          <a:endParaRPr lang="en-US"/>
        </a:p>
      </dgm:t>
    </dgm:pt>
    <dgm:pt modelId="{538ABFA2-4423-49C2-A3BE-090416D4CC23}" type="sibTrans" cxnId="{8806BF6D-D7AD-4946-98DE-3AE269896716}">
      <dgm:prSet/>
      <dgm:spPr/>
      <dgm:t>
        <a:bodyPr/>
        <a:lstStyle/>
        <a:p>
          <a:endParaRPr lang="en-US"/>
        </a:p>
      </dgm:t>
    </dgm:pt>
    <dgm:pt modelId="{4ED451B8-80D6-4734-A82F-173F9D976C4A}" type="pres">
      <dgm:prSet presAssocID="{F2B46121-6DBB-4E93-8BF7-195A20D5F1C0}" presName="linear" presStyleCnt="0">
        <dgm:presLayoutVars>
          <dgm:animLvl val="lvl"/>
          <dgm:resizeHandles val="exact"/>
        </dgm:presLayoutVars>
      </dgm:prSet>
      <dgm:spPr/>
    </dgm:pt>
    <dgm:pt modelId="{F2ED7FCA-F4C9-484C-A050-38E80FF4742E}" type="pres">
      <dgm:prSet presAssocID="{F116216C-8F4B-41E5-A485-484C3D60B258}" presName="parentText" presStyleLbl="node1" presStyleIdx="0" presStyleCnt="4">
        <dgm:presLayoutVars>
          <dgm:chMax val="0"/>
          <dgm:bulletEnabled val="1"/>
        </dgm:presLayoutVars>
      </dgm:prSet>
      <dgm:spPr/>
    </dgm:pt>
    <dgm:pt modelId="{1B95E359-D16F-476F-9A65-DEF7235E699B}" type="pres">
      <dgm:prSet presAssocID="{F5EA5CCA-D5D6-4A5E-B702-F685A51C05EE}" presName="spacer" presStyleCnt="0"/>
      <dgm:spPr/>
    </dgm:pt>
    <dgm:pt modelId="{4F240F63-CA90-4C63-84B4-8736BF3F2FD2}" type="pres">
      <dgm:prSet presAssocID="{AD56AF3A-B236-41A8-8930-DC0EC2E6417B}" presName="parentText" presStyleLbl="node1" presStyleIdx="1" presStyleCnt="4">
        <dgm:presLayoutVars>
          <dgm:chMax val="0"/>
          <dgm:bulletEnabled val="1"/>
        </dgm:presLayoutVars>
      </dgm:prSet>
      <dgm:spPr/>
    </dgm:pt>
    <dgm:pt modelId="{FC9AEC6A-4FDA-4465-BB5F-2976517C64F2}" type="pres">
      <dgm:prSet presAssocID="{4949E4AA-1DCE-487C-9B34-79847F76F6F0}" presName="spacer" presStyleCnt="0"/>
      <dgm:spPr/>
    </dgm:pt>
    <dgm:pt modelId="{38228884-BC02-4753-9271-90628CB8ED7D}" type="pres">
      <dgm:prSet presAssocID="{F096544A-5B80-4EA3-A4E6-9AD8E624125A}" presName="parentText" presStyleLbl="node1" presStyleIdx="2" presStyleCnt="4" custLinFactNeighborY="-49995">
        <dgm:presLayoutVars>
          <dgm:chMax val="0"/>
          <dgm:bulletEnabled val="1"/>
        </dgm:presLayoutVars>
      </dgm:prSet>
      <dgm:spPr/>
    </dgm:pt>
    <dgm:pt modelId="{62C6BA4F-A915-4C5E-B138-053C8C5B3B98}" type="pres">
      <dgm:prSet presAssocID="{E28E23B3-B93E-4043-BDD1-7081C344C798}" presName="spacer" presStyleCnt="0"/>
      <dgm:spPr/>
    </dgm:pt>
    <dgm:pt modelId="{D78AEED3-4C27-4793-AB86-B948253C8581}" type="pres">
      <dgm:prSet presAssocID="{56AD52D3-5F41-4E8F-AC18-E137EF68EA72}" presName="parentText" presStyleLbl="node1" presStyleIdx="3" presStyleCnt="4" custLinFactNeighborY="34571">
        <dgm:presLayoutVars>
          <dgm:chMax val="0"/>
          <dgm:bulletEnabled val="1"/>
        </dgm:presLayoutVars>
      </dgm:prSet>
      <dgm:spPr/>
    </dgm:pt>
  </dgm:ptLst>
  <dgm:cxnLst>
    <dgm:cxn modelId="{7094742C-E218-48BA-B201-6BE7AE7FAF09}" srcId="{F2B46121-6DBB-4E93-8BF7-195A20D5F1C0}" destId="{F116216C-8F4B-41E5-A485-484C3D60B258}" srcOrd="0" destOrd="0" parTransId="{A4B8FFBC-740A-4537-99BE-2AF8C83A2354}" sibTransId="{F5EA5CCA-D5D6-4A5E-B702-F685A51C05EE}"/>
    <dgm:cxn modelId="{04693A3B-7620-488B-BA3A-5AC90596156D}" srcId="{F2B46121-6DBB-4E93-8BF7-195A20D5F1C0}" destId="{F096544A-5B80-4EA3-A4E6-9AD8E624125A}" srcOrd="2" destOrd="0" parTransId="{7F5AB588-67E1-44B2-9E21-FE33529F7BBE}" sibTransId="{E28E23B3-B93E-4043-BDD1-7081C344C798}"/>
    <dgm:cxn modelId="{8806BF6D-D7AD-4946-98DE-3AE269896716}" srcId="{F2B46121-6DBB-4E93-8BF7-195A20D5F1C0}" destId="{56AD52D3-5F41-4E8F-AC18-E137EF68EA72}" srcOrd="3" destOrd="0" parTransId="{96CE9007-22FC-45A1-B717-B3C65CEC77AB}" sibTransId="{538ABFA2-4423-49C2-A3BE-090416D4CC23}"/>
    <dgm:cxn modelId="{E6E4094F-3933-4F5D-85A1-9821999616EF}" type="presOf" srcId="{F116216C-8F4B-41E5-A485-484C3D60B258}" destId="{F2ED7FCA-F4C9-484C-A050-38E80FF4742E}" srcOrd="0" destOrd="0" presId="urn:microsoft.com/office/officeart/2005/8/layout/vList2"/>
    <dgm:cxn modelId="{DB1CAF9B-23F0-449C-942B-94BD3FA31523}" type="presOf" srcId="{F2B46121-6DBB-4E93-8BF7-195A20D5F1C0}" destId="{4ED451B8-80D6-4734-A82F-173F9D976C4A}" srcOrd="0" destOrd="0" presId="urn:microsoft.com/office/officeart/2005/8/layout/vList2"/>
    <dgm:cxn modelId="{CCA9E9B9-5C6F-41CE-81F4-418355AB878F}" srcId="{F2B46121-6DBB-4E93-8BF7-195A20D5F1C0}" destId="{AD56AF3A-B236-41A8-8930-DC0EC2E6417B}" srcOrd="1" destOrd="0" parTransId="{3A610F0F-E8A9-4DE5-819B-C1385571E0A7}" sibTransId="{4949E4AA-1DCE-487C-9B34-79847F76F6F0}"/>
    <dgm:cxn modelId="{C19BA3C1-94A2-457D-A8D4-0D425FDD5A32}" type="presOf" srcId="{AD56AF3A-B236-41A8-8930-DC0EC2E6417B}" destId="{4F240F63-CA90-4C63-84B4-8736BF3F2FD2}" srcOrd="0" destOrd="0" presId="urn:microsoft.com/office/officeart/2005/8/layout/vList2"/>
    <dgm:cxn modelId="{187CD9D1-F1F7-44F8-9E31-0C40EAF2A532}" type="presOf" srcId="{56AD52D3-5F41-4E8F-AC18-E137EF68EA72}" destId="{D78AEED3-4C27-4793-AB86-B948253C8581}" srcOrd="0" destOrd="0" presId="urn:microsoft.com/office/officeart/2005/8/layout/vList2"/>
    <dgm:cxn modelId="{B620D2EE-1496-40B6-8114-8AB1D7A8EB25}" type="presOf" srcId="{F096544A-5B80-4EA3-A4E6-9AD8E624125A}" destId="{38228884-BC02-4753-9271-90628CB8ED7D}" srcOrd="0" destOrd="0" presId="urn:microsoft.com/office/officeart/2005/8/layout/vList2"/>
    <dgm:cxn modelId="{F0FF7A52-B45E-4711-A68A-887587B31400}" type="presParOf" srcId="{4ED451B8-80D6-4734-A82F-173F9D976C4A}" destId="{F2ED7FCA-F4C9-484C-A050-38E80FF4742E}" srcOrd="0" destOrd="0" presId="urn:microsoft.com/office/officeart/2005/8/layout/vList2"/>
    <dgm:cxn modelId="{2CAE45E5-4CF5-4803-B541-E71B2F40E18A}" type="presParOf" srcId="{4ED451B8-80D6-4734-A82F-173F9D976C4A}" destId="{1B95E359-D16F-476F-9A65-DEF7235E699B}" srcOrd="1" destOrd="0" presId="urn:microsoft.com/office/officeart/2005/8/layout/vList2"/>
    <dgm:cxn modelId="{524FC46A-3512-406E-99BE-466033E6E416}" type="presParOf" srcId="{4ED451B8-80D6-4734-A82F-173F9D976C4A}" destId="{4F240F63-CA90-4C63-84B4-8736BF3F2FD2}" srcOrd="2" destOrd="0" presId="urn:microsoft.com/office/officeart/2005/8/layout/vList2"/>
    <dgm:cxn modelId="{50B65F38-0048-485F-8F23-AB901BBBF117}" type="presParOf" srcId="{4ED451B8-80D6-4734-A82F-173F9D976C4A}" destId="{FC9AEC6A-4FDA-4465-BB5F-2976517C64F2}" srcOrd="3" destOrd="0" presId="urn:microsoft.com/office/officeart/2005/8/layout/vList2"/>
    <dgm:cxn modelId="{0A81BD8A-14D8-4C48-917E-FA6716F3FC27}" type="presParOf" srcId="{4ED451B8-80D6-4734-A82F-173F9D976C4A}" destId="{38228884-BC02-4753-9271-90628CB8ED7D}" srcOrd="4" destOrd="0" presId="urn:microsoft.com/office/officeart/2005/8/layout/vList2"/>
    <dgm:cxn modelId="{585186C4-319D-4D30-B5DA-D8479B616605}" type="presParOf" srcId="{4ED451B8-80D6-4734-A82F-173F9D976C4A}" destId="{62C6BA4F-A915-4C5E-B138-053C8C5B3B98}" srcOrd="5" destOrd="0" presId="urn:microsoft.com/office/officeart/2005/8/layout/vList2"/>
    <dgm:cxn modelId="{7F05BBB7-D36E-418A-A4F2-967269F4A5BE}" type="presParOf" srcId="{4ED451B8-80D6-4734-A82F-173F9D976C4A}" destId="{D78AEED3-4C27-4793-AB86-B948253C858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D7FCA-F4C9-484C-A050-38E80FF4742E}">
      <dsp:nvSpPr>
        <dsp:cNvPr id="0" name=""/>
        <dsp:cNvSpPr/>
      </dsp:nvSpPr>
      <dsp:spPr>
        <a:xfrm>
          <a:off x="0" y="2325"/>
          <a:ext cx="4895786" cy="11092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dirty="0"/>
            <a:t>Gun violence is a growing concern all over the world</a:t>
          </a:r>
          <a:endParaRPr lang="en-US" sz="2200" kern="1200" dirty="0"/>
        </a:p>
      </dsp:txBody>
      <dsp:txXfrm>
        <a:off x="54148" y="56473"/>
        <a:ext cx="4787490" cy="1000924"/>
      </dsp:txXfrm>
    </dsp:sp>
    <dsp:sp modelId="{4F240F63-CA90-4C63-84B4-8736BF3F2FD2}">
      <dsp:nvSpPr>
        <dsp:cNvPr id="0" name=""/>
        <dsp:cNvSpPr/>
      </dsp:nvSpPr>
      <dsp:spPr>
        <a:xfrm>
          <a:off x="0" y="1124610"/>
          <a:ext cx="4895786" cy="11092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dirty="0"/>
            <a:t>In 2019 alone, more than 250,000 people died as a result of firearms worldwide</a:t>
          </a:r>
          <a:endParaRPr lang="en-US" sz="2200" kern="1200" dirty="0"/>
        </a:p>
      </dsp:txBody>
      <dsp:txXfrm>
        <a:off x="54148" y="1178758"/>
        <a:ext cx="4787490" cy="1000924"/>
      </dsp:txXfrm>
    </dsp:sp>
    <dsp:sp modelId="{38228884-BC02-4753-9271-90628CB8ED7D}">
      <dsp:nvSpPr>
        <dsp:cNvPr id="0" name=""/>
        <dsp:cNvSpPr/>
      </dsp:nvSpPr>
      <dsp:spPr>
        <a:xfrm>
          <a:off x="0" y="2240363"/>
          <a:ext cx="4895786" cy="11092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0" kern="1200" dirty="0"/>
            <a:t>Nearly 71% of gun deaths were homicides, about 21% were suicides, and 8% were unintentional firearms-related accidents</a:t>
          </a:r>
          <a:r>
            <a:rPr lang="en-US" sz="500" i="0" kern="1200" dirty="0"/>
            <a:t>. </a:t>
          </a:r>
          <a:endParaRPr lang="en-US" sz="500" kern="1200" dirty="0"/>
        </a:p>
      </dsp:txBody>
      <dsp:txXfrm>
        <a:off x="54148" y="2294511"/>
        <a:ext cx="4787490" cy="1000924"/>
      </dsp:txXfrm>
    </dsp:sp>
    <dsp:sp modelId="{D78AEED3-4C27-4793-AB86-B948253C8581}">
      <dsp:nvSpPr>
        <dsp:cNvPr id="0" name=""/>
        <dsp:cNvSpPr/>
      </dsp:nvSpPr>
      <dsp:spPr>
        <a:xfrm>
          <a:off x="0" y="3371505"/>
          <a:ext cx="4895786" cy="11092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0" kern="1200"/>
            <a:t>A smaller subset of gun deaths occur as the result of mass shootings and school shootings, which are often highly publicized.</a:t>
          </a:r>
          <a:endParaRPr lang="en-US" sz="2000" kern="1200"/>
        </a:p>
      </dsp:txBody>
      <dsp:txXfrm>
        <a:off x="54148" y="3425653"/>
        <a:ext cx="4787490" cy="1000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60B53-0F25-4B4B-8712-FE916056C121}"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CAD5-A816-4068-B632-993C02586CC1}" type="slidenum">
              <a:rPr lang="en-US" smtClean="0"/>
              <a:t>‹#›</a:t>
            </a:fld>
            <a:endParaRPr lang="en-US"/>
          </a:p>
        </p:txBody>
      </p:sp>
    </p:spTree>
    <p:extLst>
      <p:ext uri="{BB962C8B-B14F-4D97-AF65-F5344CB8AC3E}">
        <p14:creationId xmlns:p14="http://schemas.microsoft.com/office/powerpoint/2010/main" val="3069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7CAD5-A816-4068-B632-993C02586CC1}" type="slidenum">
              <a:rPr lang="en-US" smtClean="0"/>
              <a:t>18</a:t>
            </a:fld>
            <a:endParaRPr lang="en-US"/>
          </a:p>
        </p:txBody>
      </p:sp>
    </p:spTree>
    <p:extLst>
      <p:ext uri="{BB962C8B-B14F-4D97-AF65-F5344CB8AC3E}">
        <p14:creationId xmlns:p14="http://schemas.microsoft.com/office/powerpoint/2010/main" val="32157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27EF-E191-7D01-3B71-BC1114C8DE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C3136-6947-DD94-05A6-0D1F5497E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19013-E2D2-AB03-F9A8-5936BB4E2DC1}"/>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5" name="Footer Placeholder 4">
            <a:extLst>
              <a:ext uri="{FF2B5EF4-FFF2-40B4-BE49-F238E27FC236}">
                <a16:creationId xmlns:a16="http://schemas.microsoft.com/office/drawing/2014/main" id="{468F7E75-5574-10FD-6CBB-246095ABD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F4BA4-5883-FA66-05C8-BF4FA510A60A}"/>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76456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8B62-814C-FBD6-1EE1-50AFCE2682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78F53-3A96-6955-9F57-34221AE915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09B69-B840-F15C-AE1C-8C23DCC49071}"/>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5" name="Footer Placeholder 4">
            <a:extLst>
              <a:ext uri="{FF2B5EF4-FFF2-40B4-BE49-F238E27FC236}">
                <a16:creationId xmlns:a16="http://schemas.microsoft.com/office/drawing/2014/main" id="{A5542F81-0E3C-3B17-3D5C-4DB0DA46C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11A62-F88D-BDE7-0E1F-5A862F836D76}"/>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154645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6439B-DA5C-84CD-5D22-D7BF5CF6E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C61230-B1DE-1ED8-D612-EB219EFC8E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91028-C1BC-5BAD-F6C0-F143BB29D27E}"/>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5" name="Footer Placeholder 4">
            <a:extLst>
              <a:ext uri="{FF2B5EF4-FFF2-40B4-BE49-F238E27FC236}">
                <a16:creationId xmlns:a16="http://schemas.microsoft.com/office/drawing/2014/main" id="{E65D6D91-3415-A100-7F01-AA75B695E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4CF77-DBC7-D769-3E7C-1611DA55FC99}"/>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263484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920D-4885-371F-B73E-94AEC98CD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C5220-05D7-868C-7EE2-6EFFD249A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420-8F65-644D-73D8-927BA1F0305D}"/>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5" name="Footer Placeholder 4">
            <a:extLst>
              <a:ext uri="{FF2B5EF4-FFF2-40B4-BE49-F238E27FC236}">
                <a16:creationId xmlns:a16="http://schemas.microsoft.com/office/drawing/2014/main" id="{20FF5C66-EC4F-0ACD-E7B5-4E86B1200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142A1-745F-284F-8B62-AC684C893E5C}"/>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151733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6FA4-A17C-7222-C4D7-A616C3E0C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C29F9D-A82C-C009-D70A-4C371801F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E7DA9-4E8C-DD47-45DE-4840BF774683}"/>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5" name="Footer Placeholder 4">
            <a:extLst>
              <a:ext uri="{FF2B5EF4-FFF2-40B4-BE49-F238E27FC236}">
                <a16:creationId xmlns:a16="http://schemas.microsoft.com/office/drawing/2014/main" id="{8AD7139B-D944-25C0-CE04-582597A30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CF78A-A2FE-4D96-BA13-EE0650576D91}"/>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165616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190D-9143-4838-A0E3-51DBB66ED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8BBE2-FEA6-CABA-671E-8E255A6A5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F7F2F-D8F9-C1AA-3C22-22C607FA5F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5A4493-7685-4446-9D93-922E46F19280}"/>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6" name="Footer Placeholder 5">
            <a:extLst>
              <a:ext uri="{FF2B5EF4-FFF2-40B4-BE49-F238E27FC236}">
                <a16:creationId xmlns:a16="http://schemas.microsoft.com/office/drawing/2014/main" id="{D757DB99-72B7-F34E-EA7F-9DEA11B33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674C3-7A69-33FA-4490-77A9304ADD22}"/>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352711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5B1E-2987-3DFE-C8D5-4562D9F7F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4A457B-AC2F-CAE3-1874-CF5CA7702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7FF7F5-28E2-EECB-ED48-3C8C43246E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C6764-0B41-34AF-1DD7-43931035A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9DCD-18CC-F29A-2F4E-338CE7A202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1A311-3517-53C6-0B7F-11FC1486681D}"/>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8" name="Footer Placeholder 7">
            <a:extLst>
              <a:ext uri="{FF2B5EF4-FFF2-40B4-BE49-F238E27FC236}">
                <a16:creationId xmlns:a16="http://schemas.microsoft.com/office/drawing/2014/main" id="{0A71ED18-F863-17D8-70EB-9525B4A9FB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EA2521-E9EB-DB46-9CEF-FBD57FC56EB1}"/>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205973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5665-AC8C-6976-33F6-780FE86F0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9CB294-3849-35A1-BA15-D8816BE6D6C0}"/>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4" name="Footer Placeholder 3">
            <a:extLst>
              <a:ext uri="{FF2B5EF4-FFF2-40B4-BE49-F238E27FC236}">
                <a16:creationId xmlns:a16="http://schemas.microsoft.com/office/drawing/2014/main" id="{5846A791-2765-F188-6257-DB3278036C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D6A12-A1F3-57CB-D009-19A8B32D7E2C}"/>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45510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644154-FFA1-256A-6D3D-C39C6B6E4F18}"/>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3" name="Footer Placeholder 2">
            <a:extLst>
              <a:ext uri="{FF2B5EF4-FFF2-40B4-BE49-F238E27FC236}">
                <a16:creationId xmlns:a16="http://schemas.microsoft.com/office/drawing/2014/main" id="{9B00268A-9EE8-2764-631E-ADC84CD6B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BAFB9-1A2C-FCB6-8C4E-3E3919572F77}"/>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422775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30C5-FB65-8CFA-6724-BC6F8F45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A00A9-194B-D410-EA5F-64B338A90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81C6F6-1F97-DCCE-7980-EC5BB6A22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D6C06-F527-D487-CAC9-EFCA9B04EA0C}"/>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6" name="Footer Placeholder 5">
            <a:extLst>
              <a:ext uri="{FF2B5EF4-FFF2-40B4-BE49-F238E27FC236}">
                <a16:creationId xmlns:a16="http://schemas.microsoft.com/office/drawing/2014/main" id="{42FC42D4-60F2-A48B-A27D-18495DF98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9C7F-391F-4CC3-7248-5A93CCFB4BBC}"/>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189153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3ACB-2177-FEC7-75DA-871D0F004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9F56E-EE34-DA4A-6BDA-62413D616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1482FA-8C21-7E3C-E46C-6D06F9A00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CC73B-9327-520C-3DB0-E096EFABDAD1}"/>
              </a:ext>
            </a:extLst>
          </p:cNvPr>
          <p:cNvSpPr>
            <a:spLocks noGrp="1"/>
          </p:cNvSpPr>
          <p:nvPr>
            <p:ph type="dt" sz="half" idx="10"/>
          </p:nvPr>
        </p:nvSpPr>
        <p:spPr/>
        <p:txBody>
          <a:bodyPr/>
          <a:lstStyle/>
          <a:p>
            <a:fld id="{9F5C322B-0690-4BCB-B32A-2CA4676F9C6F}" type="datetimeFigureOut">
              <a:rPr lang="en-US" smtClean="0"/>
              <a:t>10/19/2022</a:t>
            </a:fld>
            <a:endParaRPr lang="en-US"/>
          </a:p>
        </p:txBody>
      </p:sp>
      <p:sp>
        <p:nvSpPr>
          <p:cNvPr id="6" name="Footer Placeholder 5">
            <a:extLst>
              <a:ext uri="{FF2B5EF4-FFF2-40B4-BE49-F238E27FC236}">
                <a16:creationId xmlns:a16="http://schemas.microsoft.com/office/drawing/2014/main" id="{D018392F-C6A7-0DC2-BCA3-9CCC35289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81978-10D8-BE0F-F978-A01372D92326}"/>
              </a:ext>
            </a:extLst>
          </p:cNvPr>
          <p:cNvSpPr>
            <a:spLocks noGrp="1"/>
          </p:cNvSpPr>
          <p:nvPr>
            <p:ph type="sldNum" sz="quarter" idx="12"/>
          </p:nvPr>
        </p:nvSpPr>
        <p:spPr/>
        <p:txBody>
          <a:bodyPr/>
          <a:lstStyle/>
          <a:p>
            <a:fld id="{7AE4E8A6-238D-48F2-95B6-02EF49334B15}" type="slidenum">
              <a:rPr lang="en-US" smtClean="0"/>
              <a:t>‹#›</a:t>
            </a:fld>
            <a:endParaRPr lang="en-US"/>
          </a:p>
        </p:txBody>
      </p:sp>
    </p:spTree>
    <p:extLst>
      <p:ext uri="{BB962C8B-B14F-4D97-AF65-F5344CB8AC3E}">
        <p14:creationId xmlns:p14="http://schemas.microsoft.com/office/powerpoint/2010/main" val="177738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AF018-037F-7C73-A9AB-82708E73D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70084D-F38A-F9EE-1584-97EBFE22A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29634-D420-D121-A7C3-65B8C22CF3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C322B-0690-4BCB-B32A-2CA4676F9C6F}" type="datetimeFigureOut">
              <a:rPr lang="en-US" smtClean="0"/>
              <a:t>10/19/2022</a:t>
            </a:fld>
            <a:endParaRPr lang="en-US"/>
          </a:p>
        </p:txBody>
      </p:sp>
      <p:sp>
        <p:nvSpPr>
          <p:cNvPr id="5" name="Footer Placeholder 4">
            <a:extLst>
              <a:ext uri="{FF2B5EF4-FFF2-40B4-BE49-F238E27FC236}">
                <a16:creationId xmlns:a16="http://schemas.microsoft.com/office/drawing/2014/main" id="{0A3BF876-3F19-2846-E8FB-74774B085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2E1A55-498E-F2F3-C1A0-0403027BF7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4E8A6-238D-48F2-95B6-02EF49334B15}" type="slidenum">
              <a:rPr lang="en-US" smtClean="0"/>
              <a:t>‹#›</a:t>
            </a:fld>
            <a:endParaRPr lang="en-US"/>
          </a:p>
        </p:txBody>
      </p:sp>
    </p:spTree>
    <p:extLst>
      <p:ext uri="{BB962C8B-B14F-4D97-AF65-F5344CB8AC3E}">
        <p14:creationId xmlns:p14="http://schemas.microsoft.com/office/powerpoint/2010/main" val="3624475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WPb0f9wCwQ" TargetMode="External"/><Relationship Id="rId2" Type="http://schemas.openxmlformats.org/officeDocument/2006/relationships/hyperlink" Target="https://www.youtube.com/watch?v=yxGrsxpcqeA"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pewresearch.org/social-trends/2017/06/22/americas-complex-relationship-with-gu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bamawhitehouse.archives.gov/issues/preventing-gun-violenc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ubmed.ncbi.nlm.nih.gov/?term=Richards+TC&amp;cauthor_id=10400430" TargetMode="External"/><Relationship Id="rId2" Type="http://schemas.openxmlformats.org/officeDocument/2006/relationships/hyperlink" Target="https://pubmed.ncbi.nlm.nih.gov/?term=Meloy+JR&amp;cauthor_id=1040043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orldpopulationreview.com/country-rankings/gun-violence-by-count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bcnews.go.com/US/mass-school-shootings-history/story?id=1797557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2ACC-76B4-7F0D-CE67-B6D23E86E3CE}"/>
              </a:ext>
            </a:extLst>
          </p:cNvPr>
          <p:cNvSpPr>
            <a:spLocks noGrp="1"/>
          </p:cNvSpPr>
          <p:nvPr>
            <p:ph type="ctrTitle"/>
          </p:nvPr>
        </p:nvSpPr>
        <p:spPr>
          <a:xfrm>
            <a:off x="7464614" y="1783959"/>
            <a:ext cx="4087306" cy="2889114"/>
          </a:xfrm>
        </p:spPr>
        <p:txBody>
          <a:bodyPr anchor="b">
            <a:normAutofit/>
          </a:bodyPr>
          <a:lstStyle/>
          <a:p>
            <a:pPr algn="l"/>
            <a:r>
              <a:rPr lang="en-US" sz="5400"/>
              <a:t>Gun Violence and Murder</a:t>
            </a:r>
          </a:p>
        </p:txBody>
      </p:sp>
      <p:sp>
        <p:nvSpPr>
          <p:cNvPr id="3" name="Subtitle 2">
            <a:extLst>
              <a:ext uri="{FF2B5EF4-FFF2-40B4-BE49-F238E27FC236}">
                <a16:creationId xmlns:a16="http://schemas.microsoft.com/office/drawing/2014/main" id="{D2677EF6-C9A2-3EBB-2000-82113B8649A0}"/>
              </a:ext>
            </a:extLst>
          </p:cNvPr>
          <p:cNvSpPr>
            <a:spLocks noGrp="1"/>
          </p:cNvSpPr>
          <p:nvPr>
            <p:ph type="subTitle" idx="1"/>
          </p:nvPr>
        </p:nvSpPr>
        <p:spPr>
          <a:xfrm>
            <a:off x="7464612" y="4750893"/>
            <a:ext cx="4087305" cy="1147863"/>
          </a:xfrm>
        </p:spPr>
        <p:txBody>
          <a:bodyPr anchor="t">
            <a:normAutofit/>
          </a:bodyPr>
          <a:lstStyle/>
          <a:p>
            <a:pPr algn="l"/>
            <a:r>
              <a:rPr lang="en-US" sz="2000"/>
              <a:t>Lecture 4</a:t>
            </a:r>
          </a:p>
          <a:p>
            <a:pPr algn="l"/>
            <a:r>
              <a:rPr lang="en-US" sz="2000"/>
              <a:t>Susantha Rasnayake</a:t>
            </a:r>
          </a:p>
        </p:txBody>
      </p:sp>
      <p:sp>
        <p:nvSpPr>
          <p:cNvPr id="6151" name="Freeform: Shape 615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1,096,021 Guns Images, Stock Photos &amp; Vectors | Shutterstock">
            <a:extLst>
              <a:ext uri="{FF2B5EF4-FFF2-40B4-BE49-F238E27FC236}">
                <a16:creationId xmlns:a16="http://schemas.microsoft.com/office/drawing/2014/main" id="{51F31117-BF4F-B6F7-BC02-AE9E1A50A7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6" r="4637"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92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48A2-6CFD-F16A-EBD0-88FF7A70A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CD2E9-D69F-0F29-144C-3E6807294175}"/>
              </a:ext>
            </a:extLst>
          </p:cNvPr>
          <p:cNvSpPr>
            <a:spLocks noGrp="1"/>
          </p:cNvSpPr>
          <p:nvPr>
            <p:ph idx="1"/>
          </p:nvPr>
        </p:nvSpPr>
        <p:spPr/>
        <p:txBody>
          <a:bodyPr/>
          <a:lstStyle/>
          <a:p>
            <a:endParaRPr lang="en-US" dirty="0"/>
          </a:p>
        </p:txBody>
      </p:sp>
      <p:pic>
        <p:nvPicPr>
          <p:cNvPr id="3074" name="Picture 2">
            <a:extLst>
              <a:ext uri="{FF2B5EF4-FFF2-40B4-BE49-F238E27FC236}">
                <a16:creationId xmlns:a16="http://schemas.microsoft.com/office/drawing/2014/main" id="{CF2C1C73-0065-6022-FD1E-790D54CE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5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F25CF9F0-F8C1-414D-B348-B5FA27CCE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34" name="Color">
              <a:extLst>
                <a:ext uri="{FF2B5EF4-FFF2-40B4-BE49-F238E27FC236}">
                  <a16:creationId xmlns:a16="http://schemas.microsoft.com/office/drawing/2014/main" id="{C1E318F7-B291-4FDB-985C-DB1629D67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a:extLst>
                <a:ext uri="{FF2B5EF4-FFF2-40B4-BE49-F238E27FC236}">
                  <a16:creationId xmlns:a16="http://schemas.microsoft.com/office/drawing/2014/main" id="{37E06338-E21A-4BCF-BAD5-9E9C1121D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0442B32E-D8BD-82B1-C4FA-D15D495E6E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708" b="-2"/>
          <a:stretch/>
        </p:blipFill>
        <p:spPr bwMode="auto">
          <a:xfrm>
            <a:off x="859867" y="2197387"/>
            <a:ext cx="5196543" cy="3903162"/>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B21CE605-3A03-402B-BB38-A81222A0B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38" name="Freeform: Shape 1037">
              <a:extLst>
                <a:ext uri="{FF2B5EF4-FFF2-40B4-BE49-F238E27FC236}">
                  <a16:creationId xmlns:a16="http://schemas.microsoft.com/office/drawing/2014/main" id="{EC27C7F5-25D6-4030-88D6-FDD42629F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27FFAF58-47B3-4979-854A-961A54F72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5790E1CE-5AF7-4666-8A98-695A942CB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47352469-6A4A-46CB-A5D7-3FB2CE659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50526BE3-3011-4473-BF37-E41AC235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EEDF85AF-945D-4F82-95F6-BEDCBE6DA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0FE8AFB9-0F63-4CDE-822A-06D83023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82159A8-2908-ADB6-F072-7A16AB0C9227}"/>
              </a:ext>
            </a:extLst>
          </p:cNvPr>
          <p:cNvSpPr>
            <a:spLocks noGrp="1"/>
          </p:cNvSpPr>
          <p:nvPr>
            <p:ph type="title"/>
          </p:nvPr>
        </p:nvSpPr>
        <p:spPr>
          <a:xfrm>
            <a:off x="786384" y="576072"/>
            <a:ext cx="10377484" cy="1546533"/>
          </a:xfrm>
        </p:spPr>
        <p:txBody>
          <a:bodyPr anchor="t">
            <a:normAutofit/>
          </a:bodyPr>
          <a:lstStyle/>
          <a:p>
            <a:r>
              <a:rPr lang="en-US" sz="4800">
                <a:solidFill>
                  <a:schemeClr val="bg1"/>
                </a:solidFill>
              </a:rPr>
              <a:t>The New York Times</a:t>
            </a:r>
          </a:p>
        </p:txBody>
      </p:sp>
      <p:sp>
        <p:nvSpPr>
          <p:cNvPr id="3" name="Content Placeholder 2">
            <a:extLst>
              <a:ext uri="{FF2B5EF4-FFF2-40B4-BE49-F238E27FC236}">
                <a16:creationId xmlns:a16="http://schemas.microsoft.com/office/drawing/2014/main" id="{1AF2FD4A-4BEF-955D-616F-C58771AF096E}"/>
              </a:ext>
            </a:extLst>
          </p:cNvPr>
          <p:cNvSpPr>
            <a:spLocks noGrp="1"/>
          </p:cNvSpPr>
          <p:nvPr>
            <p:ph idx="1"/>
          </p:nvPr>
        </p:nvSpPr>
        <p:spPr>
          <a:xfrm>
            <a:off x="6464409" y="1906621"/>
            <a:ext cx="5196543" cy="4727643"/>
          </a:xfrm>
        </p:spPr>
        <p:txBody>
          <a:bodyPr anchor="ctr">
            <a:noAutofit/>
          </a:bodyPr>
          <a:lstStyle/>
          <a:p>
            <a:pPr fontAlgn="base"/>
            <a:r>
              <a:rPr lang="en-US" sz="2400" b="0" i="0" dirty="0">
                <a:solidFill>
                  <a:schemeClr val="bg1"/>
                </a:solidFill>
                <a:effectLst/>
                <a:latin typeface="nyt-imperial"/>
              </a:rPr>
              <a:t>The Gun Violence Archive has counted at least 531 mass shootings so far this year, through mid-October. </a:t>
            </a:r>
          </a:p>
          <a:p>
            <a:pPr fontAlgn="base"/>
            <a:r>
              <a:rPr lang="en-US" sz="2400" b="0" i="0" dirty="0">
                <a:solidFill>
                  <a:schemeClr val="bg1"/>
                </a:solidFill>
                <a:effectLst/>
                <a:latin typeface="nyt-imperial"/>
              </a:rPr>
              <a:t>The deadliest mass shooting in the country so far this year was the massacre in which </a:t>
            </a:r>
            <a:r>
              <a:rPr lang="en-US" sz="2400" b="0" i="0" u="none" strike="noStrike" dirty="0">
                <a:solidFill>
                  <a:schemeClr val="bg1"/>
                </a:solidFill>
                <a:effectLst/>
                <a:latin typeface="nyt-imperial"/>
              </a:rPr>
              <a:t>19 children and two teachers were killed</a:t>
            </a:r>
            <a:r>
              <a:rPr lang="en-US" sz="2400" b="0" i="0" dirty="0">
                <a:solidFill>
                  <a:schemeClr val="bg1"/>
                </a:solidFill>
                <a:effectLst/>
                <a:latin typeface="nyt-imperial"/>
              </a:rPr>
              <a:t> at an elementary school in Uvalde, Texas, on May 24. </a:t>
            </a:r>
            <a:endParaRPr lang="en-US" sz="2400" dirty="0">
              <a:solidFill>
                <a:schemeClr val="bg1"/>
              </a:solidFill>
              <a:latin typeface="nyt-imperial"/>
            </a:endParaRPr>
          </a:p>
          <a:p>
            <a:pPr fontAlgn="base"/>
            <a:r>
              <a:rPr lang="en-US" sz="2400" b="0" i="0" dirty="0">
                <a:solidFill>
                  <a:schemeClr val="bg1"/>
                </a:solidFill>
                <a:effectLst/>
                <a:latin typeface="nyt-imperial"/>
              </a:rPr>
              <a:t>692 mass shootings were reported in the last year</a:t>
            </a:r>
            <a:endParaRPr lang="en-US" sz="2400" dirty="0">
              <a:solidFill>
                <a:schemeClr val="bg1"/>
              </a:solidFill>
            </a:endParaRPr>
          </a:p>
        </p:txBody>
      </p:sp>
    </p:spTree>
    <p:extLst>
      <p:ext uri="{BB962C8B-B14F-4D97-AF65-F5344CB8AC3E}">
        <p14:creationId xmlns:p14="http://schemas.microsoft.com/office/powerpoint/2010/main" val="404365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5277-DBB4-492E-FE7C-E9B171578C04}"/>
              </a:ext>
            </a:extLst>
          </p:cNvPr>
          <p:cNvSpPr>
            <a:spLocks noGrp="1"/>
          </p:cNvSpPr>
          <p:nvPr>
            <p:ph type="title"/>
          </p:nvPr>
        </p:nvSpPr>
        <p:spPr>
          <a:xfrm>
            <a:off x="838200" y="356736"/>
            <a:ext cx="10515600" cy="1325563"/>
          </a:xfrm>
        </p:spPr>
        <p:txBody>
          <a:bodyPr/>
          <a:lstStyle/>
          <a:p>
            <a:r>
              <a:rPr lang="en-US" sz="1800" b="0" i="0" u="none" strike="noStrike" baseline="0" dirty="0">
                <a:latin typeface="ACaslonPro-Regular"/>
              </a:rPr>
              <a:t>Number of School Homicides for Students Aged 5–18</a:t>
            </a:r>
            <a:endParaRPr lang="en-US" dirty="0"/>
          </a:p>
        </p:txBody>
      </p:sp>
      <p:sp>
        <p:nvSpPr>
          <p:cNvPr id="3" name="Content Placeholder 2">
            <a:extLst>
              <a:ext uri="{FF2B5EF4-FFF2-40B4-BE49-F238E27FC236}">
                <a16:creationId xmlns:a16="http://schemas.microsoft.com/office/drawing/2014/main" id="{1E8589E3-37D9-91E8-F47A-937D56A7F82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468E92A-4FC4-0162-3C2C-F97497AB4129}"/>
              </a:ext>
            </a:extLst>
          </p:cNvPr>
          <p:cNvPicPr>
            <a:picLocks noChangeAspect="1"/>
          </p:cNvPicPr>
          <p:nvPr/>
        </p:nvPicPr>
        <p:blipFill>
          <a:blip r:embed="rId2"/>
          <a:stretch>
            <a:fillRect/>
          </a:stretch>
        </p:blipFill>
        <p:spPr>
          <a:xfrm>
            <a:off x="838200" y="1274192"/>
            <a:ext cx="9890975" cy="5454203"/>
          </a:xfrm>
          <a:prstGeom prst="rect">
            <a:avLst/>
          </a:prstGeom>
        </p:spPr>
      </p:pic>
    </p:spTree>
    <p:extLst>
      <p:ext uri="{BB962C8B-B14F-4D97-AF65-F5344CB8AC3E}">
        <p14:creationId xmlns:p14="http://schemas.microsoft.com/office/powerpoint/2010/main" val="372506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7C5C-8806-BED6-9AB9-D23FD9E69709}"/>
              </a:ext>
            </a:extLst>
          </p:cNvPr>
          <p:cNvSpPr>
            <a:spLocks noGrp="1"/>
          </p:cNvSpPr>
          <p:nvPr>
            <p:ph type="title"/>
          </p:nvPr>
        </p:nvSpPr>
        <p:spPr/>
        <p:txBody>
          <a:bodyPr>
            <a:normAutofit/>
          </a:bodyPr>
          <a:lstStyle/>
          <a:p>
            <a:r>
              <a:rPr lang="en-US" sz="2400" dirty="0"/>
              <a:t>Percentage distribution for school-associated homicides for youth 5-18 by location, 2012-13</a:t>
            </a:r>
          </a:p>
        </p:txBody>
      </p:sp>
      <p:pic>
        <p:nvPicPr>
          <p:cNvPr id="5" name="Content Placeholder 4">
            <a:extLst>
              <a:ext uri="{FF2B5EF4-FFF2-40B4-BE49-F238E27FC236}">
                <a16:creationId xmlns:a16="http://schemas.microsoft.com/office/drawing/2014/main" id="{13B3811D-1866-598E-D3A2-9D0C46C318F9}"/>
              </a:ext>
            </a:extLst>
          </p:cNvPr>
          <p:cNvPicPr>
            <a:picLocks noGrp="1" noChangeAspect="1"/>
          </p:cNvPicPr>
          <p:nvPr>
            <p:ph idx="1"/>
          </p:nvPr>
        </p:nvPicPr>
        <p:blipFill>
          <a:blip r:embed="rId2"/>
          <a:stretch>
            <a:fillRect/>
          </a:stretch>
        </p:blipFill>
        <p:spPr>
          <a:xfrm>
            <a:off x="3618000" y="1825625"/>
            <a:ext cx="4955999" cy="4351338"/>
          </a:xfrm>
        </p:spPr>
      </p:pic>
    </p:spTree>
    <p:extLst>
      <p:ext uri="{BB962C8B-B14F-4D97-AF65-F5344CB8AC3E}">
        <p14:creationId xmlns:p14="http://schemas.microsoft.com/office/powerpoint/2010/main" val="335002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oulder mass shooting: 9 civilians killed before officer, slain after,  arrived - ABC News">
            <a:extLst>
              <a:ext uri="{FF2B5EF4-FFF2-40B4-BE49-F238E27FC236}">
                <a16:creationId xmlns:a16="http://schemas.microsoft.com/office/drawing/2014/main" id="{AE021ED0-15CB-2BDF-2361-46538D10CA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1AF3E34-B9AA-8978-4082-50CA414A7AA3}"/>
              </a:ext>
            </a:extLst>
          </p:cNvPr>
          <p:cNvSpPr>
            <a:spLocks noGrp="1"/>
          </p:cNvSpPr>
          <p:nvPr>
            <p:ph type="title"/>
          </p:nvPr>
        </p:nvSpPr>
        <p:spPr>
          <a:xfrm>
            <a:off x="709448" y="1913950"/>
            <a:ext cx="4204137" cy="1342754"/>
          </a:xfrm>
        </p:spPr>
        <p:txBody>
          <a:bodyPr>
            <a:normAutofit/>
          </a:bodyPr>
          <a:lstStyle/>
          <a:p>
            <a:pPr algn="ctr"/>
            <a:endParaRPr lang="en-US" sz="3600"/>
          </a:p>
        </p:txBody>
      </p:sp>
      <p:cxnSp>
        <p:nvCxnSpPr>
          <p:cNvPr id="6153" name="Straight Connector 615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0F62DA-EE7F-E4D5-B016-8402F1FEF3B4}"/>
              </a:ext>
            </a:extLst>
          </p:cNvPr>
          <p:cNvSpPr>
            <a:spLocks noGrp="1"/>
          </p:cNvSpPr>
          <p:nvPr>
            <p:ph idx="1"/>
          </p:nvPr>
        </p:nvSpPr>
        <p:spPr>
          <a:xfrm>
            <a:off x="525516" y="3417573"/>
            <a:ext cx="4593021" cy="2619839"/>
          </a:xfrm>
        </p:spPr>
        <p:txBody>
          <a:bodyPr anchor="ctr">
            <a:normAutofit/>
          </a:bodyPr>
          <a:lstStyle/>
          <a:p>
            <a:r>
              <a:rPr lang="en-US" sz="2400" b="1" i="0" dirty="0">
                <a:effectLst/>
                <a:latin typeface="Arial" panose="020B0604020202020204" pitchFamily="34" charset="0"/>
              </a:rPr>
              <a:t>On March 22, 2021, a </a:t>
            </a:r>
            <a:r>
              <a:rPr lang="en-US" sz="2400" b="1" i="0" u="none" strike="noStrike" dirty="0">
                <a:effectLst/>
                <a:latin typeface="Arial" panose="020B0604020202020204" pitchFamily="34" charset="0"/>
              </a:rPr>
              <a:t>mass shooting</a:t>
            </a:r>
            <a:r>
              <a:rPr lang="en-US" sz="2400" b="1" i="0" dirty="0">
                <a:effectLst/>
                <a:latin typeface="Arial" panose="020B0604020202020204" pitchFamily="34" charset="0"/>
              </a:rPr>
              <a:t> occurred at a </a:t>
            </a:r>
            <a:r>
              <a:rPr lang="en-US" sz="2400" b="1" i="0" u="none" strike="noStrike" dirty="0">
                <a:effectLst/>
                <a:latin typeface="Arial" panose="020B0604020202020204" pitchFamily="34" charset="0"/>
              </a:rPr>
              <a:t>King Soopers</a:t>
            </a:r>
            <a:r>
              <a:rPr lang="en-US" sz="2400" b="1" i="0" dirty="0">
                <a:effectLst/>
                <a:latin typeface="Arial" panose="020B0604020202020204" pitchFamily="34" charset="0"/>
              </a:rPr>
              <a:t> supermarket in </a:t>
            </a:r>
            <a:r>
              <a:rPr lang="en-US" sz="2400" b="1" i="0" u="none" strike="noStrike" dirty="0">
                <a:effectLst/>
                <a:latin typeface="Arial" panose="020B0604020202020204" pitchFamily="34" charset="0"/>
              </a:rPr>
              <a:t>Boulder, Colorado</a:t>
            </a:r>
            <a:endParaRPr lang="it-IT" sz="2400" b="1" dirty="0">
              <a:effectLst/>
              <a:latin typeface="ACaslonPro-Regular"/>
            </a:endParaRPr>
          </a:p>
          <a:p>
            <a:r>
              <a:rPr lang="en-US" sz="1600" b="0" i="0" dirty="0">
                <a:solidFill>
                  <a:srgbClr val="202122"/>
                </a:solidFill>
                <a:effectLst/>
                <a:latin typeface="Arial" panose="020B0604020202020204" pitchFamily="34" charset="0"/>
              </a:rPr>
              <a:t>The alleged shooter, 21-year-old Ahmad Al </a:t>
            </a:r>
            <a:r>
              <a:rPr lang="en-US" sz="1600" b="0" i="0" dirty="0" err="1">
                <a:solidFill>
                  <a:srgbClr val="202122"/>
                </a:solidFill>
                <a:effectLst/>
                <a:latin typeface="Arial" panose="020B0604020202020204" pitchFamily="34" charset="0"/>
              </a:rPr>
              <a:t>Aliwi</a:t>
            </a:r>
            <a:r>
              <a:rPr lang="en-US" sz="1600" b="0" i="0" dirty="0">
                <a:solidFill>
                  <a:srgbClr val="202122"/>
                </a:solidFill>
                <a:effectLst/>
                <a:latin typeface="Arial" panose="020B0604020202020204" pitchFamily="34" charset="0"/>
              </a:rPr>
              <a:t> Al-Issa</a:t>
            </a:r>
            <a:endParaRPr lang="en-US" sz="2400" b="1" dirty="0"/>
          </a:p>
        </p:txBody>
      </p:sp>
    </p:spTree>
    <p:extLst>
      <p:ext uri="{BB962C8B-B14F-4D97-AF65-F5344CB8AC3E}">
        <p14:creationId xmlns:p14="http://schemas.microsoft.com/office/powerpoint/2010/main" val="98957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F42F-AEE1-C551-AB17-41575C8F1269}"/>
              </a:ext>
            </a:extLst>
          </p:cNvPr>
          <p:cNvSpPr>
            <a:spLocks noGrp="1"/>
          </p:cNvSpPr>
          <p:nvPr>
            <p:ph type="title"/>
          </p:nvPr>
        </p:nvSpPr>
        <p:spPr>
          <a:xfrm>
            <a:off x="838200" y="365126"/>
            <a:ext cx="10515600" cy="516618"/>
          </a:xfrm>
        </p:spPr>
        <p:txBody>
          <a:bodyPr>
            <a:normAutofit/>
          </a:bodyPr>
          <a:lstStyle/>
          <a:p>
            <a:r>
              <a:rPr lang="en-US" sz="2400" b="1"/>
              <a:t>Workplace shooting</a:t>
            </a:r>
            <a:endParaRPr lang="en-US" sz="2400" b="1" dirty="0"/>
          </a:p>
        </p:txBody>
      </p:sp>
      <p:graphicFrame>
        <p:nvGraphicFramePr>
          <p:cNvPr id="4" name="Table 4">
            <a:extLst>
              <a:ext uri="{FF2B5EF4-FFF2-40B4-BE49-F238E27FC236}">
                <a16:creationId xmlns:a16="http://schemas.microsoft.com/office/drawing/2014/main" id="{9949E5E2-F24F-955D-1569-1189B1BB2289}"/>
              </a:ext>
            </a:extLst>
          </p:cNvPr>
          <p:cNvGraphicFramePr>
            <a:graphicFrameLocks noGrp="1"/>
          </p:cNvGraphicFramePr>
          <p:nvPr>
            <p:ph idx="1"/>
            <p:extLst>
              <p:ext uri="{D42A27DB-BD31-4B8C-83A1-F6EECF244321}">
                <p14:modId xmlns:p14="http://schemas.microsoft.com/office/powerpoint/2010/main" val="2465367531"/>
              </p:ext>
            </p:extLst>
          </p:nvPr>
        </p:nvGraphicFramePr>
        <p:xfrm>
          <a:off x="838200" y="881744"/>
          <a:ext cx="10515600" cy="5764798"/>
        </p:xfrm>
        <a:graphic>
          <a:graphicData uri="http://schemas.openxmlformats.org/drawingml/2006/table">
            <a:tbl>
              <a:tblPr firstRow="1" bandRow="1">
                <a:tableStyleId>{5C22544A-7EE6-4342-B048-85BDC9FD1C3A}</a:tableStyleId>
              </a:tblPr>
              <a:tblGrid>
                <a:gridCol w="7249886">
                  <a:extLst>
                    <a:ext uri="{9D8B030D-6E8A-4147-A177-3AD203B41FA5}">
                      <a16:colId xmlns:a16="http://schemas.microsoft.com/office/drawing/2014/main" val="3431797004"/>
                    </a:ext>
                  </a:extLst>
                </a:gridCol>
                <a:gridCol w="1110343">
                  <a:extLst>
                    <a:ext uri="{9D8B030D-6E8A-4147-A177-3AD203B41FA5}">
                      <a16:colId xmlns:a16="http://schemas.microsoft.com/office/drawing/2014/main" val="1696403829"/>
                    </a:ext>
                  </a:extLst>
                </a:gridCol>
                <a:gridCol w="1240971">
                  <a:extLst>
                    <a:ext uri="{9D8B030D-6E8A-4147-A177-3AD203B41FA5}">
                      <a16:colId xmlns:a16="http://schemas.microsoft.com/office/drawing/2014/main" val="3950798596"/>
                    </a:ext>
                  </a:extLst>
                </a:gridCol>
                <a:gridCol w="914400">
                  <a:extLst>
                    <a:ext uri="{9D8B030D-6E8A-4147-A177-3AD203B41FA5}">
                      <a16:colId xmlns:a16="http://schemas.microsoft.com/office/drawing/2014/main" val="3089594747"/>
                    </a:ext>
                  </a:extLst>
                </a:gridCol>
              </a:tblGrid>
              <a:tr h="443446">
                <a:tc>
                  <a:txBody>
                    <a:bodyPr/>
                    <a:lstStyle/>
                    <a:p>
                      <a:r>
                        <a:rPr lang="en-US" dirty="0"/>
                        <a:t>Incident</a:t>
                      </a:r>
                    </a:p>
                  </a:txBody>
                  <a:tcPr/>
                </a:tc>
                <a:tc>
                  <a:txBody>
                    <a:bodyPr/>
                    <a:lstStyle/>
                    <a:p>
                      <a:r>
                        <a:rPr lang="en-US"/>
                        <a:t>Fatalities</a:t>
                      </a:r>
                      <a:endParaRPr lang="en-US" dirty="0"/>
                    </a:p>
                  </a:txBody>
                  <a:tcPr/>
                </a:tc>
                <a:tc>
                  <a:txBody>
                    <a:bodyPr/>
                    <a:lstStyle/>
                    <a:p>
                      <a:r>
                        <a:rPr lang="en-US"/>
                        <a:t>Injured </a:t>
                      </a:r>
                      <a:endParaRPr lang="en-US" dirty="0"/>
                    </a:p>
                  </a:txBody>
                  <a:tcPr/>
                </a:tc>
                <a:tc>
                  <a:txBody>
                    <a:bodyPr/>
                    <a:lstStyle/>
                    <a:p>
                      <a:r>
                        <a:rPr lang="en-US"/>
                        <a:t>Total</a:t>
                      </a:r>
                      <a:endParaRPr lang="en-US" dirty="0"/>
                    </a:p>
                  </a:txBody>
                  <a:tcPr/>
                </a:tc>
                <a:extLst>
                  <a:ext uri="{0D108BD9-81ED-4DB2-BD59-A6C34878D82A}">
                    <a16:rowId xmlns:a16="http://schemas.microsoft.com/office/drawing/2014/main" val="1225430213"/>
                  </a:ext>
                </a:extLst>
              </a:tr>
              <a:tr h="443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mn-lt"/>
                          <a:ea typeface="+mn-ea"/>
                          <a:cs typeface="+mn-cs"/>
                        </a:rPr>
                        <a:t>El Paso Walmart mass shooting (El Paso, Texas, 2019)</a:t>
                      </a:r>
                      <a:endParaRPr lang="en-US" dirty="0"/>
                    </a:p>
                  </a:txBody>
                  <a:tcPr/>
                </a:tc>
                <a:tc>
                  <a:txBody>
                    <a:bodyPr/>
                    <a:lstStyle/>
                    <a:p>
                      <a:r>
                        <a:rPr lang="en-US"/>
                        <a:t>22</a:t>
                      </a:r>
                      <a:endParaRPr lang="en-US" dirty="0"/>
                    </a:p>
                  </a:txBody>
                  <a:tcPr/>
                </a:tc>
                <a:tc>
                  <a:txBody>
                    <a:bodyPr/>
                    <a:lstStyle/>
                    <a:p>
                      <a:r>
                        <a:rPr lang="en-US"/>
                        <a:t>26</a:t>
                      </a:r>
                      <a:endParaRPr lang="en-US" dirty="0"/>
                    </a:p>
                  </a:txBody>
                  <a:tcPr/>
                </a:tc>
                <a:tc>
                  <a:txBody>
                    <a:bodyPr/>
                    <a:lstStyle/>
                    <a:p>
                      <a:r>
                        <a:rPr lang="en-US"/>
                        <a:t>48</a:t>
                      </a:r>
                      <a:endParaRPr lang="en-US" dirty="0"/>
                    </a:p>
                  </a:txBody>
                  <a:tcPr/>
                </a:tc>
                <a:extLst>
                  <a:ext uri="{0D108BD9-81ED-4DB2-BD59-A6C34878D82A}">
                    <a16:rowId xmlns:a16="http://schemas.microsoft.com/office/drawing/2014/main" val="1800086299"/>
                  </a:ext>
                </a:extLst>
              </a:tr>
              <a:tr h="443446">
                <a:tc>
                  <a:txBody>
                    <a:bodyPr/>
                    <a:lstStyle/>
                    <a:p>
                      <a:r>
                        <a:rPr lang="it-IT" sz="1800" b="0" i="0" kern="1200">
                          <a:solidFill>
                            <a:schemeClr val="dk1"/>
                          </a:solidFill>
                          <a:effectLst/>
                          <a:latin typeface="+mn-lt"/>
                          <a:ea typeface="+mn-ea"/>
                          <a:cs typeface="+mn-cs"/>
                        </a:rPr>
                        <a:t>San Bernardino mass shooting (San Bernardino, California, 2015)</a:t>
                      </a:r>
                      <a:endParaRPr lang="en-US" dirty="0"/>
                    </a:p>
                  </a:txBody>
                  <a:tcPr/>
                </a:tc>
                <a:tc>
                  <a:txBody>
                    <a:bodyPr/>
                    <a:lstStyle/>
                    <a:p>
                      <a:r>
                        <a:rPr lang="en-US"/>
                        <a:t>14</a:t>
                      </a:r>
                      <a:endParaRPr lang="en-US" dirty="0"/>
                    </a:p>
                  </a:txBody>
                  <a:tcPr/>
                </a:tc>
                <a:tc>
                  <a:txBody>
                    <a:bodyPr/>
                    <a:lstStyle/>
                    <a:p>
                      <a:r>
                        <a:rPr lang="en-US"/>
                        <a:t>21</a:t>
                      </a:r>
                      <a:endParaRPr lang="en-US" dirty="0"/>
                    </a:p>
                  </a:txBody>
                  <a:tcPr/>
                </a:tc>
                <a:tc>
                  <a:txBody>
                    <a:bodyPr/>
                    <a:lstStyle/>
                    <a:p>
                      <a:r>
                        <a:rPr lang="en-US"/>
                        <a:t>35</a:t>
                      </a:r>
                      <a:endParaRPr lang="en-US" dirty="0"/>
                    </a:p>
                  </a:txBody>
                  <a:tcPr/>
                </a:tc>
                <a:extLst>
                  <a:ext uri="{0D108BD9-81ED-4DB2-BD59-A6C34878D82A}">
                    <a16:rowId xmlns:a16="http://schemas.microsoft.com/office/drawing/2014/main" val="339843109"/>
                  </a:ext>
                </a:extLst>
              </a:tr>
              <a:tr h="443446">
                <a:tc>
                  <a:txBody>
                    <a:bodyPr/>
                    <a:lstStyle/>
                    <a:p>
                      <a:r>
                        <a:rPr lang="en-US" sz="1800" b="0" i="0" kern="1200">
                          <a:solidFill>
                            <a:schemeClr val="dk1"/>
                          </a:solidFill>
                          <a:effectLst/>
                          <a:latin typeface="+mn-lt"/>
                          <a:ea typeface="+mn-ea"/>
                          <a:cs typeface="+mn-cs"/>
                        </a:rPr>
                        <a:t>Atlanta day trading spree killings (Atlanta, Georgia, 1999)</a:t>
                      </a:r>
                      <a:endParaRPr lang="en-US" dirty="0"/>
                    </a:p>
                  </a:txBody>
                  <a:tcPr/>
                </a:tc>
                <a:tc>
                  <a:txBody>
                    <a:bodyPr/>
                    <a:lstStyle/>
                    <a:p>
                      <a:r>
                        <a:rPr lang="en-US"/>
                        <a:t>9</a:t>
                      </a:r>
                      <a:endParaRPr lang="en-US" dirty="0"/>
                    </a:p>
                  </a:txBody>
                  <a:tcPr/>
                </a:tc>
                <a:tc>
                  <a:txBody>
                    <a:bodyPr/>
                    <a:lstStyle/>
                    <a:p>
                      <a:r>
                        <a:rPr lang="en-US"/>
                        <a:t>13</a:t>
                      </a:r>
                      <a:endParaRPr lang="en-US" dirty="0"/>
                    </a:p>
                  </a:txBody>
                  <a:tcPr/>
                </a:tc>
                <a:tc>
                  <a:txBody>
                    <a:bodyPr/>
                    <a:lstStyle/>
                    <a:p>
                      <a:r>
                        <a:rPr lang="en-US"/>
                        <a:t>22</a:t>
                      </a:r>
                      <a:endParaRPr lang="en-US" dirty="0"/>
                    </a:p>
                  </a:txBody>
                  <a:tcPr/>
                </a:tc>
                <a:extLst>
                  <a:ext uri="{0D108BD9-81ED-4DB2-BD59-A6C34878D82A}">
                    <a16:rowId xmlns:a16="http://schemas.microsoft.com/office/drawing/2014/main" val="3671599767"/>
                  </a:ext>
                </a:extLst>
              </a:tr>
              <a:tr h="443446">
                <a:tc>
                  <a:txBody>
                    <a:bodyPr/>
                    <a:lstStyle/>
                    <a:p>
                      <a:r>
                        <a:rPr lang="en-US" sz="1800" b="0" i="0" kern="1200">
                          <a:solidFill>
                            <a:schemeClr val="dk1"/>
                          </a:solidFill>
                          <a:effectLst/>
                          <a:latin typeface="+mn-lt"/>
                          <a:ea typeface="+mn-ea"/>
                          <a:cs typeface="+mn-cs"/>
                        </a:rPr>
                        <a:t>United States Postal Service shooting (Edmond, Oklahoma, 1986)</a:t>
                      </a:r>
                      <a:endParaRPr lang="en-US" dirty="0"/>
                    </a:p>
                  </a:txBody>
                  <a:tcPr/>
                </a:tc>
                <a:tc>
                  <a:txBody>
                    <a:bodyPr/>
                    <a:lstStyle/>
                    <a:p>
                      <a:r>
                        <a:rPr lang="en-US"/>
                        <a:t>15</a:t>
                      </a:r>
                      <a:endParaRPr lang="en-US" dirty="0"/>
                    </a:p>
                  </a:txBody>
                  <a:tcPr/>
                </a:tc>
                <a:tc>
                  <a:txBody>
                    <a:bodyPr/>
                    <a:lstStyle/>
                    <a:p>
                      <a:r>
                        <a:rPr lang="en-US"/>
                        <a:t>6</a:t>
                      </a:r>
                      <a:endParaRPr lang="en-US" dirty="0"/>
                    </a:p>
                  </a:txBody>
                  <a:tcPr/>
                </a:tc>
                <a:tc>
                  <a:txBody>
                    <a:bodyPr/>
                    <a:lstStyle/>
                    <a:p>
                      <a:r>
                        <a:rPr lang="en-US"/>
                        <a:t>21</a:t>
                      </a:r>
                      <a:endParaRPr lang="en-US" dirty="0"/>
                    </a:p>
                  </a:txBody>
                  <a:tcPr/>
                </a:tc>
                <a:extLst>
                  <a:ext uri="{0D108BD9-81ED-4DB2-BD59-A6C34878D82A}">
                    <a16:rowId xmlns:a16="http://schemas.microsoft.com/office/drawing/2014/main" val="3421590575"/>
                  </a:ext>
                </a:extLst>
              </a:tr>
              <a:tr h="443446">
                <a:tc>
                  <a:txBody>
                    <a:bodyPr/>
                    <a:lstStyle/>
                    <a:p>
                      <a:r>
                        <a:rPr lang="en-US" sz="1800" b="0" i="0" kern="1200">
                          <a:solidFill>
                            <a:schemeClr val="dk1"/>
                          </a:solidFill>
                          <a:effectLst/>
                          <a:latin typeface="+mn-lt"/>
                          <a:ea typeface="+mn-ea"/>
                          <a:cs typeface="+mn-cs"/>
                        </a:rPr>
                        <a:t>Standard Gravure shooting (Louisville, Kentucky, 1989)</a:t>
                      </a:r>
                      <a:endParaRPr lang="en-US" dirty="0"/>
                    </a:p>
                  </a:txBody>
                  <a:tcPr/>
                </a:tc>
                <a:tc>
                  <a:txBody>
                    <a:bodyPr/>
                    <a:lstStyle/>
                    <a:p>
                      <a:r>
                        <a:rPr lang="en-US"/>
                        <a:t>9</a:t>
                      </a:r>
                      <a:endParaRPr lang="en-US" dirty="0"/>
                    </a:p>
                  </a:txBody>
                  <a:tcPr/>
                </a:tc>
                <a:tc>
                  <a:txBody>
                    <a:bodyPr/>
                    <a:lstStyle/>
                    <a:p>
                      <a:r>
                        <a:rPr lang="en-US"/>
                        <a:t>12</a:t>
                      </a:r>
                      <a:endParaRPr lang="en-US" dirty="0"/>
                    </a:p>
                  </a:txBody>
                  <a:tcPr/>
                </a:tc>
                <a:tc>
                  <a:txBody>
                    <a:bodyPr/>
                    <a:lstStyle/>
                    <a:p>
                      <a:r>
                        <a:rPr lang="en-US"/>
                        <a:t>21</a:t>
                      </a:r>
                      <a:endParaRPr lang="en-US" dirty="0"/>
                    </a:p>
                  </a:txBody>
                  <a:tcPr/>
                </a:tc>
                <a:extLst>
                  <a:ext uri="{0D108BD9-81ED-4DB2-BD59-A6C34878D82A}">
                    <a16:rowId xmlns:a16="http://schemas.microsoft.com/office/drawing/2014/main" val="101641824"/>
                  </a:ext>
                </a:extLst>
              </a:tr>
              <a:tr h="443446">
                <a:tc>
                  <a:txBody>
                    <a:bodyPr/>
                    <a:lstStyle/>
                    <a:p>
                      <a:r>
                        <a:rPr lang="en-US" sz="1800" b="0" i="0" kern="1200">
                          <a:solidFill>
                            <a:schemeClr val="dk1"/>
                          </a:solidFill>
                          <a:effectLst/>
                          <a:latin typeface="+mn-lt"/>
                          <a:ea typeface="+mn-ea"/>
                          <a:cs typeface="+mn-cs"/>
                        </a:rPr>
                        <a:t>Excel Industries mass shooting (Hesston, Kansas, 2016)</a:t>
                      </a:r>
                      <a:endParaRPr lang="en-US" dirty="0"/>
                    </a:p>
                  </a:txBody>
                  <a:tcPr/>
                </a:tc>
                <a:tc>
                  <a:txBody>
                    <a:bodyPr/>
                    <a:lstStyle/>
                    <a:p>
                      <a:r>
                        <a:rPr lang="en-US"/>
                        <a:t>3</a:t>
                      </a:r>
                      <a:endParaRPr lang="en-US" dirty="0"/>
                    </a:p>
                  </a:txBody>
                  <a:tcPr/>
                </a:tc>
                <a:tc>
                  <a:txBody>
                    <a:bodyPr/>
                    <a:lstStyle/>
                    <a:p>
                      <a:r>
                        <a:rPr lang="en-US"/>
                        <a:t>14</a:t>
                      </a:r>
                      <a:endParaRPr lang="en-US" dirty="0"/>
                    </a:p>
                  </a:txBody>
                  <a:tcPr/>
                </a:tc>
                <a:tc>
                  <a:txBody>
                    <a:bodyPr/>
                    <a:lstStyle/>
                    <a:p>
                      <a:r>
                        <a:rPr lang="en-US"/>
                        <a:t>17</a:t>
                      </a:r>
                      <a:endParaRPr lang="en-US" dirty="0"/>
                    </a:p>
                  </a:txBody>
                  <a:tcPr/>
                </a:tc>
                <a:extLst>
                  <a:ext uri="{0D108BD9-81ED-4DB2-BD59-A6C34878D82A}">
                    <a16:rowId xmlns:a16="http://schemas.microsoft.com/office/drawing/2014/main" val="3861069608"/>
                  </a:ext>
                </a:extLst>
              </a:tr>
              <a:tr h="443446">
                <a:tc>
                  <a:txBody>
                    <a:bodyPr/>
                    <a:lstStyle/>
                    <a:p>
                      <a:r>
                        <a:rPr lang="en-US" sz="1800" b="0" i="0" kern="1200">
                          <a:solidFill>
                            <a:schemeClr val="dk1"/>
                          </a:solidFill>
                          <a:effectLst/>
                          <a:latin typeface="+mn-lt"/>
                          <a:ea typeface="+mn-ea"/>
                          <a:cs typeface="+mn-cs"/>
                        </a:rPr>
                        <a:t>Virginia Beach municipal building shooting (Virginia Beach, Virginia, 2019)</a:t>
                      </a:r>
                      <a:endParaRPr lang="en-US" dirty="0"/>
                    </a:p>
                  </a:txBody>
                  <a:tcPr/>
                </a:tc>
                <a:tc>
                  <a:txBody>
                    <a:bodyPr/>
                    <a:lstStyle/>
                    <a:p>
                      <a:r>
                        <a:rPr lang="en-US"/>
                        <a:t>12</a:t>
                      </a:r>
                      <a:endParaRPr lang="en-US" dirty="0"/>
                    </a:p>
                  </a:txBody>
                  <a:tcPr/>
                </a:tc>
                <a:tc>
                  <a:txBody>
                    <a:bodyPr/>
                    <a:lstStyle/>
                    <a:p>
                      <a:r>
                        <a:rPr lang="en-US"/>
                        <a:t>4</a:t>
                      </a:r>
                      <a:endParaRPr lang="en-US" dirty="0"/>
                    </a:p>
                  </a:txBody>
                  <a:tcPr/>
                </a:tc>
                <a:tc>
                  <a:txBody>
                    <a:bodyPr/>
                    <a:lstStyle/>
                    <a:p>
                      <a:r>
                        <a:rPr lang="en-US"/>
                        <a:t>16</a:t>
                      </a:r>
                      <a:endParaRPr lang="en-US" dirty="0"/>
                    </a:p>
                  </a:txBody>
                  <a:tcPr/>
                </a:tc>
                <a:extLst>
                  <a:ext uri="{0D108BD9-81ED-4DB2-BD59-A6C34878D82A}">
                    <a16:rowId xmlns:a16="http://schemas.microsoft.com/office/drawing/2014/main" val="2903126558"/>
                  </a:ext>
                </a:extLst>
              </a:tr>
              <a:tr h="443446">
                <a:tc>
                  <a:txBody>
                    <a:bodyPr/>
                    <a:lstStyle/>
                    <a:p>
                      <a:r>
                        <a:rPr lang="en-US" sz="1800" b="0" i="0" kern="1200">
                          <a:solidFill>
                            <a:schemeClr val="dk1"/>
                          </a:solidFill>
                          <a:effectLst/>
                          <a:latin typeface="+mn-lt"/>
                          <a:ea typeface="+mn-ea"/>
                          <a:cs typeface="+mn-cs"/>
                        </a:rPr>
                        <a:t>Lockheed Martin shooting (Meridian, Mississippi, 2003)</a:t>
                      </a:r>
                      <a:endParaRPr lang="en-US" dirty="0"/>
                    </a:p>
                  </a:txBody>
                  <a:tcPr/>
                </a:tc>
                <a:tc>
                  <a:txBody>
                    <a:bodyPr/>
                    <a:lstStyle/>
                    <a:p>
                      <a:r>
                        <a:rPr lang="en-US"/>
                        <a:t>7</a:t>
                      </a:r>
                      <a:endParaRPr lang="en-US" dirty="0"/>
                    </a:p>
                  </a:txBody>
                  <a:tcPr/>
                </a:tc>
                <a:tc>
                  <a:txBody>
                    <a:bodyPr/>
                    <a:lstStyle/>
                    <a:p>
                      <a:r>
                        <a:rPr lang="en-US"/>
                        <a:t>8</a:t>
                      </a:r>
                      <a:endParaRPr lang="en-US" dirty="0"/>
                    </a:p>
                  </a:txBody>
                  <a:tcPr/>
                </a:tc>
                <a:tc>
                  <a:txBody>
                    <a:bodyPr/>
                    <a:lstStyle/>
                    <a:p>
                      <a:r>
                        <a:rPr lang="en-US"/>
                        <a:t>15</a:t>
                      </a:r>
                      <a:endParaRPr lang="en-US" dirty="0"/>
                    </a:p>
                  </a:txBody>
                  <a:tcPr/>
                </a:tc>
                <a:extLst>
                  <a:ext uri="{0D108BD9-81ED-4DB2-BD59-A6C34878D82A}">
                    <a16:rowId xmlns:a16="http://schemas.microsoft.com/office/drawing/2014/main" val="4037494272"/>
                  </a:ext>
                </a:extLst>
              </a:tr>
              <a:tr h="443446">
                <a:tc>
                  <a:txBody>
                    <a:bodyPr/>
                    <a:lstStyle/>
                    <a:p>
                      <a:r>
                        <a:rPr lang="en-US" sz="1800" b="0" i="0" kern="1200">
                          <a:solidFill>
                            <a:schemeClr val="dk1"/>
                          </a:solidFill>
                          <a:effectLst/>
                          <a:latin typeface="+mn-lt"/>
                          <a:ea typeface="+mn-ea"/>
                          <a:cs typeface="+mn-cs"/>
                        </a:rPr>
                        <a:t>Buffalo supermarket massacre (Buffalo, New York, 2022)</a:t>
                      </a:r>
                      <a:endParaRPr lang="en-US" dirty="0"/>
                    </a:p>
                  </a:txBody>
                  <a:tcPr/>
                </a:tc>
                <a:tc>
                  <a:txBody>
                    <a:bodyPr/>
                    <a:lstStyle/>
                    <a:p>
                      <a:r>
                        <a:rPr lang="en-US"/>
                        <a:t>10</a:t>
                      </a:r>
                      <a:endParaRPr lang="en-US" dirty="0"/>
                    </a:p>
                  </a:txBody>
                  <a:tcPr/>
                </a:tc>
                <a:tc>
                  <a:txBody>
                    <a:bodyPr/>
                    <a:lstStyle/>
                    <a:p>
                      <a:r>
                        <a:rPr lang="en-US"/>
                        <a:t>3</a:t>
                      </a:r>
                      <a:endParaRPr lang="en-US" dirty="0"/>
                    </a:p>
                  </a:txBody>
                  <a:tcPr/>
                </a:tc>
                <a:tc>
                  <a:txBody>
                    <a:bodyPr/>
                    <a:lstStyle/>
                    <a:p>
                      <a:r>
                        <a:rPr lang="en-US"/>
                        <a:t>13</a:t>
                      </a:r>
                      <a:endParaRPr lang="en-US" dirty="0"/>
                    </a:p>
                  </a:txBody>
                  <a:tcPr/>
                </a:tc>
                <a:extLst>
                  <a:ext uri="{0D108BD9-81ED-4DB2-BD59-A6C34878D82A}">
                    <a16:rowId xmlns:a16="http://schemas.microsoft.com/office/drawing/2014/main" val="2728103028"/>
                  </a:ext>
                </a:extLst>
              </a:tr>
              <a:tr h="443446">
                <a:tc>
                  <a:txBody>
                    <a:bodyPr/>
                    <a:lstStyle/>
                    <a:p>
                      <a:r>
                        <a:rPr lang="en-US" sz="1800" b="0" i="0" kern="1200">
                          <a:solidFill>
                            <a:schemeClr val="dk1"/>
                          </a:solidFill>
                          <a:effectLst/>
                          <a:latin typeface="+mn-lt"/>
                          <a:ea typeface="+mn-ea"/>
                          <a:cs typeface="+mn-cs"/>
                        </a:rPr>
                        <a:t>FedEx warehouse shooting (Indianapolis, Indiana, 2021)</a:t>
                      </a:r>
                      <a:endParaRPr lang="en-US" dirty="0"/>
                    </a:p>
                  </a:txBody>
                  <a:tcPr/>
                </a:tc>
                <a:tc>
                  <a:txBody>
                    <a:bodyPr/>
                    <a:lstStyle/>
                    <a:p>
                      <a:r>
                        <a:rPr lang="en-US"/>
                        <a:t>8</a:t>
                      </a:r>
                      <a:endParaRPr lang="en-US" dirty="0"/>
                    </a:p>
                  </a:txBody>
                  <a:tcPr/>
                </a:tc>
                <a:tc>
                  <a:txBody>
                    <a:bodyPr/>
                    <a:lstStyle/>
                    <a:p>
                      <a:r>
                        <a:rPr lang="en-US"/>
                        <a:t>5</a:t>
                      </a:r>
                      <a:endParaRPr lang="en-US" dirty="0"/>
                    </a:p>
                  </a:txBody>
                  <a:tcPr/>
                </a:tc>
                <a:tc>
                  <a:txBody>
                    <a:bodyPr/>
                    <a:lstStyle/>
                    <a:p>
                      <a:r>
                        <a:rPr lang="en-US"/>
                        <a:t>13</a:t>
                      </a:r>
                      <a:endParaRPr lang="en-US" dirty="0"/>
                    </a:p>
                  </a:txBody>
                  <a:tcPr/>
                </a:tc>
                <a:extLst>
                  <a:ext uri="{0D108BD9-81ED-4DB2-BD59-A6C34878D82A}">
                    <a16:rowId xmlns:a16="http://schemas.microsoft.com/office/drawing/2014/main" val="879474295"/>
                  </a:ext>
                </a:extLst>
              </a:tr>
              <a:tr h="443446">
                <a:tc>
                  <a:txBody>
                    <a:bodyPr/>
                    <a:lstStyle/>
                    <a:p>
                      <a:r>
                        <a:rPr lang="en-US" sz="1800" b="0" i="0" kern="1200">
                          <a:solidFill>
                            <a:schemeClr val="dk1"/>
                          </a:solidFill>
                          <a:effectLst/>
                          <a:latin typeface="+mn-lt"/>
                          <a:ea typeface="+mn-ea"/>
                          <a:cs typeface="+mn-cs"/>
                        </a:rPr>
                        <a:t>Planned Parenthood clinic (Colorado Springs, Colorado, 2015)</a:t>
                      </a:r>
                      <a:endParaRPr lang="en-US" dirty="0"/>
                    </a:p>
                  </a:txBody>
                  <a:tcPr/>
                </a:tc>
                <a:tc>
                  <a:txBody>
                    <a:bodyPr/>
                    <a:lstStyle/>
                    <a:p>
                      <a:r>
                        <a:rPr lang="en-US"/>
                        <a:t>9</a:t>
                      </a:r>
                      <a:endParaRPr lang="en-US" dirty="0"/>
                    </a:p>
                  </a:txBody>
                  <a:tcPr/>
                </a:tc>
                <a:tc>
                  <a:txBody>
                    <a:bodyPr/>
                    <a:lstStyle/>
                    <a:p>
                      <a:r>
                        <a:rPr lang="en-US"/>
                        <a:t>3</a:t>
                      </a:r>
                      <a:endParaRPr lang="en-US" dirty="0"/>
                    </a:p>
                  </a:txBody>
                  <a:tcPr/>
                </a:tc>
                <a:tc>
                  <a:txBody>
                    <a:bodyPr/>
                    <a:lstStyle/>
                    <a:p>
                      <a:r>
                        <a:rPr lang="en-US"/>
                        <a:t>12</a:t>
                      </a:r>
                      <a:endParaRPr lang="en-US" dirty="0"/>
                    </a:p>
                  </a:txBody>
                  <a:tcPr/>
                </a:tc>
                <a:extLst>
                  <a:ext uri="{0D108BD9-81ED-4DB2-BD59-A6C34878D82A}">
                    <a16:rowId xmlns:a16="http://schemas.microsoft.com/office/drawing/2014/main" val="273823635"/>
                  </a:ext>
                </a:extLst>
              </a:tr>
              <a:tr h="443446">
                <a:tc>
                  <a:txBody>
                    <a:bodyPr/>
                    <a:lstStyle/>
                    <a:p>
                      <a:r>
                        <a:rPr lang="en-US" sz="1800" b="0" i="0" kern="1200">
                          <a:solidFill>
                            <a:schemeClr val="dk1"/>
                          </a:solidFill>
                          <a:effectLst/>
                          <a:latin typeface="+mn-lt"/>
                          <a:ea typeface="+mn-ea"/>
                          <a:cs typeface="+mn-cs"/>
                        </a:rPr>
                        <a:t>Hartford Beer Distributor shooting (Manchester, Connecticut, 2010)</a:t>
                      </a:r>
                      <a:endParaRPr lang="en-US" dirty="0"/>
                    </a:p>
                  </a:txBody>
                  <a:tcPr/>
                </a:tc>
                <a:tc>
                  <a:txBody>
                    <a:bodyPr/>
                    <a:lstStyle/>
                    <a:p>
                      <a:r>
                        <a:rPr lang="en-US"/>
                        <a:t>9</a:t>
                      </a:r>
                      <a:endParaRPr lang="en-US" dirty="0"/>
                    </a:p>
                  </a:txBody>
                  <a:tcPr/>
                </a:tc>
                <a:tc>
                  <a:txBody>
                    <a:bodyPr/>
                    <a:lstStyle/>
                    <a:p>
                      <a:r>
                        <a:rPr lang="en-US"/>
                        <a:t>2</a:t>
                      </a:r>
                      <a:endParaRPr lang="en-US" dirty="0"/>
                    </a:p>
                  </a:txBody>
                  <a:tcPr/>
                </a:tc>
                <a:tc>
                  <a:txBody>
                    <a:bodyPr/>
                    <a:lstStyle/>
                    <a:p>
                      <a:r>
                        <a:rPr lang="en-US" dirty="0"/>
                        <a:t>11</a:t>
                      </a:r>
                    </a:p>
                  </a:txBody>
                  <a:tcPr/>
                </a:tc>
                <a:extLst>
                  <a:ext uri="{0D108BD9-81ED-4DB2-BD59-A6C34878D82A}">
                    <a16:rowId xmlns:a16="http://schemas.microsoft.com/office/drawing/2014/main" val="1770358569"/>
                  </a:ext>
                </a:extLst>
              </a:tr>
            </a:tbl>
          </a:graphicData>
        </a:graphic>
      </p:graphicFrame>
    </p:spTree>
    <p:extLst>
      <p:ext uri="{BB962C8B-B14F-4D97-AF65-F5344CB8AC3E}">
        <p14:creationId xmlns:p14="http://schemas.microsoft.com/office/powerpoint/2010/main" val="36272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F382-B8CB-2ACE-7C77-E509FC9D2442}"/>
              </a:ext>
            </a:extLst>
          </p:cNvPr>
          <p:cNvSpPr>
            <a:spLocks noGrp="1"/>
          </p:cNvSpPr>
          <p:nvPr>
            <p:ph type="title"/>
          </p:nvPr>
        </p:nvSpPr>
        <p:spPr>
          <a:xfrm>
            <a:off x="838200" y="234493"/>
            <a:ext cx="10515600" cy="1325563"/>
          </a:xfrm>
        </p:spPr>
        <p:txBody>
          <a:bodyPr>
            <a:normAutofit/>
          </a:bodyPr>
          <a:lstStyle/>
          <a:p>
            <a:r>
              <a:rPr lang="en-US" sz="2400" dirty="0"/>
              <a:t>Trends in mass killing, 2006-2020</a:t>
            </a:r>
          </a:p>
        </p:txBody>
      </p:sp>
      <p:sp>
        <p:nvSpPr>
          <p:cNvPr id="3" name="Content Placeholder 2">
            <a:extLst>
              <a:ext uri="{FF2B5EF4-FFF2-40B4-BE49-F238E27FC236}">
                <a16:creationId xmlns:a16="http://schemas.microsoft.com/office/drawing/2014/main" id="{5C425278-A52D-8E8E-4EBD-7F9A2205CD7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D7D3CAE-11EB-761D-25A1-9EB3F51AB914}"/>
              </a:ext>
            </a:extLst>
          </p:cNvPr>
          <p:cNvPicPr>
            <a:picLocks noChangeAspect="1"/>
          </p:cNvPicPr>
          <p:nvPr/>
        </p:nvPicPr>
        <p:blipFill>
          <a:blip r:embed="rId2"/>
          <a:stretch>
            <a:fillRect/>
          </a:stretch>
        </p:blipFill>
        <p:spPr>
          <a:xfrm>
            <a:off x="838200" y="1088571"/>
            <a:ext cx="10428514" cy="5404304"/>
          </a:xfrm>
          <a:prstGeom prst="rect">
            <a:avLst/>
          </a:prstGeom>
        </p:spPr>
      </p:pic>
    </p:spTree>
    <p:extLst>
      <p:ext uri="{BB962C8B-B14F-4D97-AF65-F5344CB8AC3E}">
        <p14:creationId xmlns:p14="http://schemas.microsoft.com/office/powerpoint/2010/main" val="176181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CBF2-0744-BBDB-B057-789CB7DEEE29}"/>
              </a:ext>
            </a:extLst>
          </p:cNvPr>
          <p:cNvSpPr>
            <a:spLocks noGrp="1"/>
          </p:cNvSpPr>
          <p:nvPr>
            <p:ph type="title"/>
          </p:nvPr>
        </p:nvSpPr>
        <p:spPr/>
        <p:txBody>
          <a:bodyPr>
            <a:normAutofit/>
          </a:bodyPr>
          <a:lstStyle/>
          <a:p>
            <a:r>
              <a:rPr lang="en-US" sz="2800" dirty="0"/>
              <a:t>Trend of mass killing incidents by type, 2006-2020</a:t>
            </a:r>
          </a:p>
        </p:txBody>
      </p:sp>
      <p:sp>
        <p:nvSpPr>
          <p:cNvPr id="3" name="Content Placeholder 2">
            <a:extLst>
              <a:ext uri="{FF2B5EF4-FFF2-40B4-BE49-F238E27FC236}">
                <a16:creationId xmlns:a16="http://schemas.microsoft.com/office/drawing/2014/main" id="{C281EBA3-B04C-28A0-CC23-5EB4D6DDE09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4FD5A02-5492-D898-C9DF-6415A96D04EC}"/>
              </a:ext>
            </a:extLst>
          </p:cNvPr>
          <p:cNvPicPr>
            <a:picLocks noChangeAspect="1"/>
          </p:cNvPicPr>
          <p:nvPr/>
        </p:nvPicPr>
        <p:blipFill>
          <a:blip r:embed="rId2"/>
          <a:stretch>
            <a:fillRect/>
          </a:stretch>
        </p:blipFill>
        <p:spPr>
          <a:xfrm>
            <a:off x="944703" y="1186543"/>
            <a:ext cx="9810383" cy="5431971"/>
          </a:xfrm>
          <a:prstGeom prst="rect">
            <a:avLst/>
          </a:prstGeom>
        </p:spPr>
      </p:pic>
    </p:spTree>
    <p:extLst>
      <p:ext uri="{BB962C8B-B14F-4D97-AF65-F5344CB8AC3E}">
        <p14:creationId xmlns:p14="http://schemas.microsoft.com/office/powerpoint/2010/main" val="171551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AE0F1-7B4D-7803-45E3-99347A240AA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F0C3F34-A160-712C-9082-A07AC55EAB90}"/>
              </a:ext>
            </a:extLst>
          </p:cNvPr>
          <p:cNvPicPr>
            <a:picLocks noChangeAspect="1"/>
          </p:cNvPicPr>
          <p:nvPr/>
        </p:nvPicPr>
        <p:blipFill>
          <a:blip r:embed="rId3"/>
          <a:stretch>
            <a:fillRect/>
          </a:stretch>
        </p:blipFill>
        <p:spPr>
          <a:xfrm>
            <a:off x="446314" y="0"/>
            <a:ext cx="7727784" cy="6857999"/>
          </a:xfrm>
          <a:prstGeom prst="rect">
            <a:avLst/>
          </a:prstGeom>
        </p:spPr>
      </p:pic>
      <p:sp>
        <p:nvSpPr>
          <p:cNvPr id="6" name="Rectangle 5">
            <a:extLst>
              <a:ext uri="{FF2B5EF4-FFF2-40B4-BE49-F238E27FC236}">
                <a16:creationId xmlns:a16="http://schemas.microsoft.com/office/drawing/2014/main" id="{5E751907-E4C4-4626-39E8-8B5B4EC73B66}"/>
              </a:ext>
            </a:extLst>
          </p:cNvPr>
          <p:cNvSpPr/>
          <p:nvPr/>
        </p:nvSpPr>
        <p:spPr>
          <a:xfrm>
            <a:off x="8092779" y="785342"/>
            <a:ext cx="3124200" cy="4152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r>
              <a:rPr lang="en-US" sz="2400" dirty="0">
                <a:solidFill>
                  <a:schemeClr val="tx1"/>
                </a:solidFill>
              </a:rPr>
              <a:t>Characteristics of Mass Killing Offenders</a:t>
            </a:r>
          </a:p>
          <a:p>
            <a:pPr algn="ctr"/>
            <a:endParaRPr lang="en-US" sz="2400" dirty="0">
              <a:solidFill>
                <a:schemeClr val="tx1"/>
              </a:solidFill>
            </a:endParaRPr>
          </a:p>
          <a:p>
            <a:pPr algn="ctr"/>
            <a:r>
              <a:rPr lang="en-US" sz="2400" dirty="0">
                <a:solidFill>
                  <a:schemeClr val="tx1"/>
                </a:solidFill>
              </a:rPr>
              <a:t>What are the characteristics highlighted ????</a:t>
            </a:r>
          </a:p>
        </p:txBody>
      </p:sp>
    </p:spTree>
    <p:extLst>
      <p:ext uri="{BB962C8B-B14F-4D97-AF65-F5344CB8AC3E}">
        <p14:creationId xmlns:p14="http://schemas.microsoft.com/office/powerpoint/2010/main" val="5818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2" name="Picture 1051">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054" name="Rectangle 1053">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Rectangle 1055">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Content Placeholder 3">
            <a:extLst>
              <a:ext uri="{FF2B5EF4-FFF2-40B4-BE49-F238E27FC236}">
                <a16:creationId xmlns:a16="http://schemas.microsoft.com/office/drawing/2014/main" id="{64629590-FED0-D236-F62C-6EEE324337C9}"/>
              </a:ext>
            </a:extLst>
          </p:cNvPr>
          <p:cNvSpPr>
            <a:spLocks noGrp="1"/>
          </p:cNvSpPr>
          <p:nvPr>
            <p:ph idx="1"/>
          </p:nvPr>
        </p:nvSpPr>
        <p:spPr>
          <a:xfrm>
            <a:off x="2191403" y="382961"/>
            <a:ext cx="7793832" cy="1593140"/>
          </a:xfrm>
        </p:spPr>
        <p:txBody>
          <a:bodyPr anchor="t">
            <a:noAutofit/>
          </a:bodyPr>
          <a:lstStyle/>
          <a:p>
            <a:pPr marL="0" indent="0" algn="ctr">
              <a:buNone/>
            </a:pPr>
            <a:r>
              <a:rPr lang="en-US" dirty="0"/>
              <a:t>Causes of Mass Murder</a:t>
            </a:r>
          </a:p>
          <a:p>
            <a:pPr marL="0" indent="0" algn="ctr">
              <a:buNone/>
            </a:pPr>
            <a:r>
              <a:rPr lang="en-US" dirty="0" err="1"/>
              <a:t>PiE</a:t>
            </a:r>
            <a:endParaRPr lang="en-US" dirty="0"/>
          </a:p>
        </p:txBody>
      </p:sp>
      <p:pic>
        <p:nvPicPr>
          <p:cNvPr id="1028" name="Picture 4" descr="Our Approach | Seeds of Hope">
            <a:extLst>
              <a:ext uri="{FF2B5EF4-FFF2-40B4-BE49-F238E27FC236}">
                <a16:creationId xmlns:a16="http://schemas.microsoft.com/office/drawing/2014/main" id="{8C19371D-754E-86B6-C3E9-A927F4B03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84" r="-2" b="-2"/>
          <a:stretch/>
        </p:blipFill>
        <p:spPr bwMode="auto">
          <a:xfrm>
            <a:off x="2191403" y="1976101"/>
            <a:ext cx="7802976" cy="469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9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70E3-CABD-40AF-9CEC-E839D85EDB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2689E1-FA54-448F-BC8E-BC8BFE7B363D}"/>
              </a:ext>
            </a:extLst>
          </p:cNvPr>
          <p:cNvSpPr>
            <a:spLocks noGrp="1"/>
          </p:cNvSpPr>
          <p:nvPr>
            <p:ph idx="1"/>
          </p:nvPr>
        </p:nvSpPr>
        <p:spPr/>
        <p:txBody>
          <a:bodyPr/>
          <a:lstStyle/>
          <a:p>
            <a:pPr marL="0" indent="0">
              <a:buNone/>
            </a:pPr>
            <a:r>
              <a:rPr lang="en-US" dirty="0"/>
              <a:t>Do you like to have a gun, if it is allowed in your country</a:t>
            </a:r>
          </a:p>
          <a:p>
            <a:pPr marL="0" indent="0">
              <a:buNone/>
            </a:pPr>
            <a:endParaRPr lang="en-US" dirty="0"/>
          </a:p>
          <a:p>
            <a:pPr marL="0" indent="0">
              <a:buNone/>
            </a:pPr>
            <a:r>
              <a:rPr lang="en-US" dirty="0"/>
              <a:t>Why???????????????</a:t>
            </a:r>
          </a:p>
        </p:txBody>
      </p:sp>
    </p:spTree>
    <p:extLst>
      <p:ext uri="{BB962C8B-B14F-4D97-AF65-F5344CB8AC3E}">
        <p14:creationId xmlns:p14="http://schemas.microsoft.com/office/powerpoint/2010/main" val="141386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CEA80-9355-AA5B-80E4-5E5C85EFB7BC}"/>
              </a:ext>
            </a:extLst>
          </p:cNvPr>
          <p:cNvSpPr>
            <a:spLocks noGrp="1"/>
          </p:cNvSpPr>
          <p:nvPr>
            <p:ph type="title"/>
          </p:nvPr>
        </p:nvSpPr>
        <p:spPr>
          <a:xfrm>
            <a:off x="838201" y="365125"/>
            <a:ext cx="5251316" cy="1807305"/>
          </a:xfrm>
        </p:spPr>
        <p:txBody>
          <a:bodyPr>
            <a:normAutofit/>
          </a:bodyPr>
          <a:lstStyle/>
          <a:p>
            <a:r>
              <a:rPr lang="en-US" b="1"/>
              <a:t>Causes of Mass Murder</a:t>
            </a:r>
          </a:p>
        </p:txBody>
      </p:sp>
      <p:sp>
        <p:nvSpPr>
          <p:cNvPr id="3" name="Content Placeholder 2">
            <a:extLst>
              <a:ext uri="{FF2B5EF4-FFF2-40B4-BE49-F238E27FC236}">
                <a16:creationId xmlns:a16="http://schemas.microsoft.com/office/drawing/2014/main" id="{6E3845DE-3EBF-E682-D803-D5787341C4CA}"/>
              </a:ext>
            </a:extLst>
          </p:cNvPr>
          <p:cNvSpPr>
            <a:spLocks noGrp="1"/>
          </p:cNvSpPr>
          <p:nvPr>
            <p:ph idx="1"/>
          </p:nvPr>
        </p:nvSpPr>
        <p:spPr>
          <a:xfrm>
            <a:off x="838200" y="2333297"/>
            <a:ext cx="4619621" cy="3843666"/>
          </a:xfrm>
        </p:spPr>
        <p:txBody>
          <a:bodyPr>
            <a:normAutofit/>
          </a:bodyPr>
          <a:lstStyle/>
          <a:p>
            <a:r>
              <a:rPr lang="en-US" sz="2200" dirty="0"/>
              <a:t>Easily accessible weapons</a:t>
            </a:r>
          </a:p>
          <a:p>
            <a:r>
              <a:rPr lang="en-US" sz="2200" dirty="0"/>
              <a:t>Cyber Abuse/Bullying</a:t>
            </a:r>
          </a:p>
          <a:p>
            <a:r>
              <a:rPr lang="en-US" sz="2200" dirty="0"/>
              <a:t>Environmental Impact</a:t>
            </a:r>
          </a:p>
          <a:p>
            <a:pPr lvl="1"/>
            <a:r>
              <a:rPr lang="en-US" sz="2200" dirty="0"/>
              <a:t>School environment-50 of teenagers believe schools are becoming more violent</a:t>
            </a:r>
          </a:p>
          <a:p>
            <a:pPr lvl="1"/>
            <a:r>
              <a:rPr lang="en-US" sz="2200" dirty="0"/>
              <a:t>Increasing the number of students in gangs by 24%</a:t>
            </a:r>
          </a:p>
          <a:p>
            <a:r>
              <a:rPr lang="en-US" sz="2200" dirty="0"/>
              <a:t>Neglect and abusive family life</a:t>
            </a:r>
          </a:p>
        </p:txBody>
      </p:sp>
      <p:pic>
        <p:nvPicPr>
          <p:cNvPr id="2050" name="Picture 2" descr="Blood stained world map - Royalty free World map - Stock map photo">
            <a:extLst>
              <a:ext uri="{FF2B5EF4-FFF2-40B4-BE49-F238E27FC236}">
                <a16:creationId xmlns:a16="http://schemas.microsoft.com/office/drawing/2014/main" id="{432CCB94-65AA-2994-13BA-119127E368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62" r="2111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2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F313-3377-C453-66BF-5F34A313B02E}"/>
              </a:ext>
            </a:extLst>
          </p:cNvPr>
          <p:cNvSpPr>
            <a:spLocks noGrp="1"/>
          </p:cNvSpPr>
          <p:nvPr>
            <p:ph type="title"/>
          </p:nvPr>
        </p:nvSpPr>
        <p:spPr/>
        <p:txBody>
          <a:bodyPr/>
          <a:lstStyle/>
          <a:p>
            <a:r>
              <a:rPr lang="en-US" sz="1800" b="0" i="0" u="none" strike="noStrike" baseline="0" dirty="0">
                <a:latin typeface="ACaslonPro-Regular"/>
              </a:rPr>
              <a:t>Homicides by Weapon Type, 1980–2008</a:t>
            </a:r>
            <a:endParaRPr lang="en-US" dirty="0"/>
          </a:p>
        </p:txBody>
      </p:sp>
      <p:sp>
        <p:nvSpPr>
          <p:cNvPr id="3" name="Content Placeholder 2">
            <a:extLst>
              <a:ext uri="{FF2B5EF4-FFF2-40B4-BE49-F238E27FC236}">
                <a16:creationId xmlns:a16="http://schemas.microsoft.com/office/drawing/2014/main" id="{14FC4920-3444-8C5A-2A1C-500879A9051C}"/>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355D7598-224B-ECB5-DEF8-96300990E66B}"/>
              </a:ext>
            </a:extLst>
          </p:cNvPr>
          <p:cNvSpPr txBox="1"/>
          <p:nvPr/>
        </p:nvSpPr>
        <p:spPr>
          <a:xfrm>
            <a:off x="3047301" y="3138710"/>
            <a:ext cx="6094602" cy="584775"/>
          </a:xfrm>
          <a:prstGeom prst="rect">
            <a:avLst/>
          </a:prstGeom>
          <a:noFill/>
        </p:spPr>
        <p:txBody>
          <a:bodyPr wrap="square">
            <a:spAutoFit/>
          </a:bodyPr>
          <a:lstStyle/>
          <a:p>
            <a:endParaRPr lang="en-US" sz="800" b="0" i="0" u="none" strike="noStrike" baseline="0" dirty="0">
              <a:latin typeface="Times New Roman" panose="02020603050405020304" pitchFamily="18" charset="0"/>
            </a:endParaRPr>
          </a:p>
          <a:p>
            <a:endParaRPr lang="en-US" sz="2400" b="0" i="0" u="none" strike="noStrike" baseline="0" dirty="0">
              <a:latin typeface="Times New Roman" panose="02020603050405020304" pitchFamily="18" charset="0"/>
            </a:endParaRPr>
          </a:p>
        </p:txBody>
      </p:sp>
      <p:pic>
        <p:nvPicPr>
          <p:cNvPr id="7" name="Picture 6">
            <a:extLst>
              <a:ext uri="{FF2B5EF4-FFF2-40B4-BE49-F238E27FC236}">
                <a16:creationId xmlns:a16="http://schemas.microsoft.com/office/drawing/2014/main" id="{5BDD9D8E-34ED-8AA0-E7CE-1951622444F5}"/>
              </a:ext>
            </a:extLst>
          </p:cNvPr>
          <p:cNvPicPr>
            <a:picLocks noChangeAspect="1"/>
          </p:cNvPicPr>
          <p:nvPr/>
        </p:nvPicPr>
        <p:blipFill>
          <a:blip r:embed="rId2"/>
          <a:stretch>
            <a:fillRect/>
          </a:stretch>
        </p:blipFill>
        <p:spPr>
          <a:xfrm>
            <a:off x="2361127" y="1251141"/>
            <a:ext cx="7469746" cy="4926169"/>
          </a:xfrm>
          <a:prstGeom prst="rect">
            <a:avLst/>
          </a:prstGeom>
        </p:spPr>
      </p:pic>
    </p:spTree>
    <p:extLst>
      <p:ext uri="{BB962C8B-B14F-4D97-AF65-F5344CB8AC3E}">
        <p14:creationId xmlns:p14="http://schemas.microsoft.com/office/powerpoint/2010/main" val="389033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C341-D3D9-2E86-4366-23E303B302F1}"/>
              </a:ext>
            </a:extLst>
          </p:cNvPr>
          <p:cNvSpPr>
            <a:spLocks noGrp="1"/>
          </p:cNvSpPr>
          <p:nvPr>
            <p:ph type="title"/>
          </p:nvPr>
        </p:nvSpPr>
        <p:spPr>
          <a:xfrm>
            <a:off x="99967" y="187940"/>
            <a:ext cx="7064231" cy="768405"/>
          </a:xfrm>
        </p:spPr>
        <p:txBody>
          <a:bodyPr vert="horz" lIns="91440" tIns="45720" rIns="91440" bIns="45720" rtlCol="0" anchor="ctr">
            <a:normAutofit/>
          </a:bodyPr>
          <a:lstStyle/>
          <a:p>
            <a:pPr algn="l"/>
            <a:r>
              <a:rPr lang="en-US" sz="2400" b="0" i="0" u="none" strike="noStrike" baseline="0" dirty="0">
                <a:latin typeface="ACaslonPro-Regular"/>
              </a:rPr>
              <a:t>Firearm Homicides, 2010–2014, by Type of Gun </a:t>
            </a:r>
            <a:r>
              <a:rPr lang="en-US" sz="2400" kern="1200" dirty="0">
                <a:solidFill>
                  <a:srgbClr val="FFFFFF"/>
                </a:solidFill>
                <a:latin typeface="+mj-lt"/>
                <a:ea typeface="+mj-ea"/>
                <a:cs typeface="+mj-cs"/>
              </a:rPr>
              <a:t>y types of guns, 2010-2-14</a:t>
            </a:r>
          </a:p>
        </p:txBody>
      </p:sp>
      <p:pic>
        <p:nvPicPr>
          <p:cNvPr id="5" name="Content Placeholder 4">
            <a:extLst>
              <a:ext uri="{FF2B5EF4-FFF2-40B4-BE49-F238E27FC236}">
                <a16:creationId xmlns:a16="http://schemas.microsoft.com/office/drawing/2014/main" id="{E49D3DD5-008E-DF12-C573-F8B9E82A2F1E}"/>
              </a:ext>
            </a:extLst>
          </p:cNvPr>
          <p:cNvPicPr>
            <a:picLocks noGrp="1" noChangeAspect="1"/>
          </p:cNvPicPr>
          <p:nvPr>
            <p:ph idx="1"/>
          </p:nvPr>
        </p:nvPicPr>
        <p:blipFill>
          <a:blip r:embed="rId2"/>
          <a:stretch>
            <a:fillRect/>
          </a:stretch>
        </p:blipFill>
        <p:spPr>
          <a:xfrm>
            <a:off x="4244162" y="640080"/>
            <a:ext cx="7275078" cy="5578816"/>
          </a:xfrm>
          <a:prstGeom prst="rect">
            <a:avLst/>
          </a:prstGeom>
        </p:spPr>
      </p:pic>
    </p:spTree>
    <p:extLst>
      <p:ext uri="{BB962C8B-B14F-4D97-AF65-F5344CB8AC3E}">
        <p14:creationId xmlns:p14="http://schemas.microsoft.com/office/powerpoint/2010/main" val="208109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7994-6304-B35E-06B7-A1766F45D1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244AC0-5F28-0BCB-A45F-EF65F0FC8C79}"/>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ACE3FB52-D522-60CD-0F2E-D018FD03AC7B}"/>
              </a:ext>
            </a:extLst>
          </p:cNvPr>
          <p:cNvPicPr>
            <a:picLocks noChangeAspect="1"/>
          </p:cNvPicPr>
          <p:nvPr/>
        </p:nvPicPr>
        <p:blipFill>
          <a:blip r:embed="rId2"/>
          <a:stretch>
            <a:fillRect/>
          </a:stretch>
        </p:blipFill>
        <p:spPr>
          <a:xfrm>
            <a:off x="1766217" y="197699"/>
            <a:ext cx="8139448" cy="334851"/>
          </a:xfrm>
          <a:prstGeom prst="rect">
            <a:avLst/>
          </a:prstGeom>
        </p:spPr>
      </p:pic>
      <p:pic>
        <p:nvPicPr>
          <p:cNvPr id="4" name="Picture 3">
            <a:extLst>
              <a:ext uri="{FF2B5EF4-FFF2-40B4-BE49-F238E27FC236}">
                <a16:creationId xmlns:a16="http://schemas.microsoft.com/office/drawing/2014/main" id="{F2A8EF57-21A1-1E43-E0B4-65D83408EBED}"/>
              </a:ext>
            </a:extLst>
          </p:cNvPr>
          <p:cNvPicPr>
            <a:picLocks noChangeAspect="1"/>
          </p:cNvPicPr>
          <p:nvPr/>
        </p:nvPicPr>
        <p:blipFill>
          <a:blip r:embed="rId3"/>
          <a:stretch>
            <a:fillRect/>
          </a:stretch>
        </p:blipFill>
        <p:spPr>
          <a:xfrm>
            <a:off x="2568102" y="491589"/>
            <a:ext cx="5408213" cy="6327504"/>
          </a:xfrm>
          <a:prstGeom prst="rect">
            <a:avLst/>
          </a:prstGeom>
        </p:spPr>
      </p:pic>
    </p:spTree>
    <p:extLst>
      <p:ext uri="{BB962C8B-B14F-4D97-AF65-F5344CB8AC3E}">
        <p14:creationId xmlns:p14="http://schemas.microsoft.com/office/powerpoint/2010/main" val="669772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5B078-F47A-67BE-D4B4-D741D28CF71D}"/>
              </a:ext>
            </a:extLst>
          </p:cNvPr>
          <p:cNvSpPr>
            <a:spLocks noGrp="1"/>
          </p:cNvSpPr>
          <p:nvPr>
            <p:ph idx="1"/>
          </p:nvPr>
        </p:nvSpPr>
        <p:spPr>
          <a:xfrm>
            <a:off x="838200" y="642257"/>
            <a:ext cx="10515600" cy="5534706"/>
          </a:xfrm>
        </p:spPr>
        <p:txBody>
          <a:bodyPr>
            <a:normAutofit/>
          </a:bodyPr>
          <a:lstStyle/>
          <a:p>
            <a:pPr algn="l"/>
            <a:r>
              <a:rPr lang="en-US" sz="2400" b="1" dirty="0">
                <a:latin typeface="ACaslonPro-Regular"/>
              </a:rPr>
              <a:t>Case examples </a:t>
            </a:r>
          </a:p>
          <a:p>
            <a:pPr algn="l"/>
            <a:r>
              <a:rPr lang="en-US" sz="2400" b="0" i="0" u="none" strike="noStrike" baseline="0" dirty="0">
                <a:latin typeface="ACaslonPro-Regular"/>
              </a:rPr>
              <a:t>Doug Williams—who eventually went on a workplace killing rampage—was a known racist and often taunted and threatened African American employees at the Lockheed plant where he worked. In fact, many of his coworkers had predicted that he would one day do something terrible.</a:t>
            </a:r>
          </a:p>
          <a:p>
            <a:pPr algn="l"/>
            <a:endParaRPr lang="en-US" sz="2400" dirty="0">
              <a:latin typeface="ACaslonPro-Regular"/>
            </a:endParaRPr>
          </a:p>
          <a:p>
            <a:pPr algn="l"/>
            <a:r>
              <a:rPr lang="en-US" sz="2400" b="0" i="0" u="none" strike="noStrike" baseline="0" dirty="0">
                <a:latin typeface="ACaslonPro-Regular"/>
              </a:rPr>
              <a:t>Matthew Beck, who killed four of his superiors at the Connecticut State Lottery, had filed a grievance contending that he was being assigned jobs outside of his work classification and that he deserved a raise. Just days before his killings, he told coworkers that he planned to sue the lottery. Larry Hensel was given various warnings about his inappropriate comments and rants about religion and politics, and when layoffs were forced on the company by hard economic times, Hensel was let go</a:t>
            </a:r>
            <a:endParaRPr lang="en-US" sz="2400" dirty="0"/>
          </a:p>
        </p:txBody>
      </p:sp>
    </p:spTree>
    <p:extLst>
      <p:ext uri="{BB962C8B-B14F-4D97-AF65-F5344CB8AC3E}">
        <p14:creationId xmlns:p14="http://schemas.microsoft.com/office/powerpoint/2010/main" val="394350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EED5A-B2A9-8AB5-F76F-578FDCA16068}"/>
              </a:ext>
            </a:extLst>
          </p:cNvPr>
          <p:cNvSpPr>
            <a:spLocks noGrp="1"/>
          </p:cNvSpPr>
          <p:nvPr>
            <p:ph type="title"/>
          </p:nvPr>
        </p:nvSpPr>
        <p:spPr>
          <a:xfrm>
            <a:off x="838200" y="365125"/>
            <a:ext cx="5251316" cy="1006475"/>
          </a:xfrm>
        </p:spPr>
        <p:txBody>
          <a:bodyPr>
            <a:normAutofit/>
          </a:bodyPr>
          <a:lstStyle/>
          <a:p>
            <a:r>
              <a:rPr lang="en-US" sz="2800" b="1" dirty="0"/>
              <a:t>Guns, Culture and Violence</a:t>
            </a:r>
          </a:p>
        </p:txBody>
      </p:sp>
      <p:sp>
        <p:nvSpPr>
          <p:cNvPr id="6" name="Content Placeholder 5">
            <a:extLst>
              <a:ext uri="{FF2B5EF4-FFF2-40B4-BE49-F238E27FC236}">
                <a16:creationId xmlns:a16="http://schemas.microsoft.com/office/drawing/2014/main" id="{A04F6A1A-1445-432D-2BEE-58014970D13E}"/>
              </a:ext>
            </a:extLst>
          </p:cNvPr>
          <p:cNvSpPr>
            <a:spLocks noGrp="1"/>
          </p:cNvSpPr>
          <p:nvPr>
            <p:ph idx="1"/>
          </p:nvPr>
        </p:nvSpPr>
        <p:spPr>
          <a:xfrm>
            <a:off x="360196" y="1371600"/>
            <a:ext cx="5962784" cy="5359940"/>
          </a:xfrm>
        </p:spPr>
        <p:txBody>
          <a:bodyPr>
            <a:noAutofit/>
          </a:bodyPr>
          <a:lstStyle/>
          <a:p>
            <a:r>
              <a:rPr lang="en-US" sz="2200" dirty="0"/>
              <a:t>Gun remains a part of US history, pride, sport shooting, hunting, slavery, personal protection </a:t>
            </a:r>
          </a:p>
          <a:p>
            <a:r>
              <a:rPr lang="en-US" sz="2200" dirty="0"/>
              <a:t>Some collect various types of guns as a hobby</a:t>
            </a:r>
          </a:p>
          <a:p>
            <a:r>
              <a:rPr lang="en-US" sz="2200" dirty="0"/>
              <a:t>Gun owners prefer to have a variety of guns</a:t>
            </a:r>
          </a:p>
          <a:p>
            <a:r>
              <a:rPr lang="en-US" sz="2200" dirty="0"/>
              <a:t>White males prefer to own a gun than women and nonwhite males</a:t>
            </a:r>
          </a:p>
          <a:p>
            <a:r>
              <a:rPr lang="en-US" sz="2200" dirty="0"/>
              <a:t>Follow the links</a:t>
            </a:r>
          </a:p>
          <a:p>
            <a:r>
              <a:rPr lang="en-US" sz="2200" dirty="0">
                <a:hlinkClick r:id="rId2"/>
              </a:rPr>
              <a:t>https://www.youtube.com/watch?v=yxGrsxpcqeA</a:t>
            </a:r>
            <a:endParaRPr lang="en-US" sz="2200" dirty="0"/>
          </a:p>
          <a:p>
            <a:r>
              <a:rPr lang="en-US" sz="2200" dirty="0">
                <a:hlinkClick r:id="rId3"/>
              </a:rPr>
              <a:t>https://www.youtube.com/watch?v=rWPb0f9wCwQ</a:t>
            </a:r>
            <a:endParaRPr lang="en-US" sz="2200" dirty="0"/>
          </a:p>
          <a:p>
            <a:r>
              <a:rPr lang="en-US" sz="2200" dirty="0">
                <a:hlinkClick r:id="rId4"/>
              </a:rPr>
              <a:t>https://www.pewresearch.org/social-trends/2017/06/22/americas-complex-relationship-with-guns/</a:t>
            </a:r>
            <a:endParaRPr lang="en-US" sz="2200" dirty="0"/>
          </a:p>
        </p:txBody>
      </p:sp>
      <p:pic>
        <p:nvPicPr>
          <p:cNvPr id="3074" name="Picture 2" descr="Hunters with German Shorttip Pointer - Royalty Free Hunting - Animal Sporte Stock photo">
            <a:extLst>
              <a:ext uri="{FF2B5EF4-FFF2-40B4-BE49-F238E27FC236}">
                <a16:creationId xmlns:a16="http://schemas.microsoft.com/office/drawing/2014/main" id="{B860B17C-4314-D158-0E4D-F3CB27301E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76" r="1770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7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7778-9618-C4FA-7D3D-960257B7CEA0}"/>
              </a:ext>
            </a:extLst>
          </p:cNvPr>
          <p:cNvSpPr>
            <a:spLocks noGrp="1"/>
          </p:cNvSpPr>
          <p:nvPr>
            <p:ph type="title"/>
          </p:nvPr>
        </p:nvSpPr>
        <p:spPr>
          <a:xfrm>
            <a:off x="838200" y="365125"/>
            <a:ext cx="10515600" cy="714645"/>
          </a:xfrm>
        </p:spPr>
        <p:txBody>
          <a:bodyPr>
            <a:normAutofit/>
          </a:bodyPr>
          <a:lstStyle/>
          <a:p>
            <a:r>
              <a:rPr lang="en-US" sz="2400" b="1" dirty="0"/>
              <a:t>Do increases in gun availability actually lead to more violence</a:t>
            </a:r>
          </a:p>
        </p:txBody>
      </p:sp>
      <p:sp>
        <p:nvSpPr>
          <p:cNvPr id="3" name="Content Placeholder 2">
            <a:extLst>
              <a:ext uri="{FF2B5EF4-FFF2-40B4-BE49-F238E27FC236}">
                <a16:creationId xmlns:a16="http://schemas.microsoft.com/office/drawing/2014/main" id="{C2CE2E99-0551-B060-5EFB-7E7F2EE83A62}"/>
              </a:ext>
            </a:extLst>
          </p:cNvPr>
          <p:cNvSpPr>
            <a:spLocks noGrp="1"/>
          </p:cNvSpPr>
          <p:nvPr>
            <p:ph idx="1"/>
          </p:nvPr>
        </p:nvSpPr>
        <p:spPr>
          <a:xfrm>
            <a:off x="838200" y="1079770"/>
            <a:ext cx="10515600" cy="5097193"/>
          </a:xfrm>
        </p:spPr>
        <p:txBody>
          <a:bodyPr>
            <a:normAutofit/>
          </a:bodyPr>
          <a:lstStyle/>
          <a:p>
            <a:pPr algn="l"/>
            <a:r>
              <a:rPr lang="en-US" sz="2400" dirty="0">
                <a:latin typeface="ACaslonPro-Regular"/>
              </a:rPr>
              <a:t>M</a:t>
            </a:r>
            <a:r>
              <a:rPr lang="en-US" sz="2400" b="0" i="0" u="none" strike="noStrike" baseline="0" dirty="0">
                <a:latin typeface="ACaslonPro-Regular"/>
              </a:rPr>
              <a:t>any research demonstrate that they do</a:t>
            </a:r>
          </a:p>
          <a:p>
            <a:pPr algn="l"/>
            <a:r>
              <a:rPr lang="en-US" sz="2400" b="0" i="0" u="none" strike="noStrike" baseline="0" dirty="0">
                <a:latin typeface="ACaslonPro-Regular"/>
              </a:rPr>
              <a:t>For example, one study found that increases in gun density did increase the rate of robberies with guns and the rate of robbery homicides</a:t>
            </a:r>
          </a:p>
          <a:p>
            <a:pPr algn="l"/>
            <a:r>
              <a:rPr lang="en-US" sz="2400" b="0" i="0" u="none" strike="noStrike" baseline="0" dirty="0">
                <a:latin typeface="ACaslonPro-Regular"/>
              </a:rPr>
              <a:t>Also, studies found that the presence of a gun in the house greatly increases the likelihood of successfully attempting suicide</a:t>
            </a:r>
          </a:p>
          <a:p>
            <a:pPr algn="l"/>
            <a:r>
              <a:rPr lang="en-US" sz="2400" b="0" i="0" u="none" strike="noStrike" baseline="0" dirty="0">
                <a:latin typeface="ACaslonPro-Regular"/>
              </a:rPr>
              <a:t>Some have argued that, instead of increasing rates of violence, guns allow citizens to protect themselves against predatory criminals</a:t>
            </a:r>
            <a:endParaRPr lang="en-US" sz="2400" dirty="0"/>
          </a:p>
        </p:txBody>
      </p:sp>
    </p:spTree>
    <p:extLst>
      <p:ext uri="{BB962C8B-B14F-4D97-AF65-F5344CB8AC3E}">
        <p14:creationId xmlns:p14="http://schemas.microsoft.com/office/powerpoint/2010/main" val="410869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03C6-1A22-E4B6-576B-36972FB5A3A0}"/>
              </a:ext>
            </a:extLst>
          </p:cNvPr>
          <p:cNvSpPr>
            <a:spLocks noGrp="1"/>
          </p:cNvSpPr>
          <p:nvPr>
            <p:ph type="title"/>
          </p:nvPr>
        </p:nvSpPr>
        <p:spPr/>
        <p:txBody>
          <a:bodyPr>
            <a:normAutofit/>
          </a:bodyPr>
          <a:lstStyle/>
          <a:p>
            <a:r>
              <a:rPr lang="en-US" sz="2800" b="1" dirty="0"/>
              <a:t>Hyper individualization </a:t>
            </a:r>
          </a:p>
        </p:txBody>
      </p:sp>
      <p:sp>
        <p:nvSpPr>
          <p:cNvPr id="3" name="Content Placeholder 2">
            <a:extLst>
              <a:ext uri="{FF2B5EF4-FFF2-40B4-BE49-F238E27FC236}">
                <a16:creationId xmlns:a16="http://schemas.microsoft.com/office/drawing/2014/main" id="{5584EF8D-F22D-7A8E-290A-D14628EE58C5}"/>
              </a:ext>
            </a:extLst>
          </p:cNvPr>
          <p:cNvSpPr>
            <a:spLocks noGrp="1"/>
          </p:cNvSpPr>
          <p:nvPr>
            <p:ph idx="1"/>
          </p:nvPr>
        </p:nvSpPr>
        <p:spPr/>
        <p:txBody>
          <a:bodyPr>
            <a:normAutofit/>
          </a:bodyPr>
          <a:lstStyle/>
          <a:p>
            <a:pPr algn="l"/>
            <a:r>
              <a:rPr lang="en-US" sz="2400" b="0" i="0" u="none" strike="noStrike" baseline="0" dirty="0">
                <a:latin typeface="ACaslonPro-Regular"/>
              </a:rPr>
              <a:t>The real culprit in explaining mass murder can be found in society itself and in a trend that has affected almost everyone. During recent years, there has been an eclipse of community, a dwindling of the social relationships—family ties and neighborliness—that had protected former generations of Americans from succumbing to disaster. . . . For too many Americans who suffer, their misery has no company (Alvarez &amp; Bachman, 2017)</a:t>
            </a:r>
            <a:endParaRPr lang="en-US" sz="2400" dirty="0"/>
          </a:p>
        </p:txBody>
      </p:sp>
    </p:spTree>
    <p:extLst>
      <p:ext uri="{BB962C8B-B14F-4D97-AF65-F5344CB8AC3E}">
        <p14:creationId xmlns:p14="http://schemas.microsoft.com/office/powerpoint/2010/main" val="3961074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2D12-7CF0-A4A7-6598-7003822E890B}"/>
              </a:ext>
            </a:extLst>
          </p:cNvPr>
          <p:cNvSpPr>
            <a:spLocks noGrp="1"/>
          </p:cNvSpPr>
          <p:nvPr>
            <p:ph type="title"/>
          </p:nvPr>
        </p:nvSpPr>
        <p:spPr/>
        <p:txBody>
          <a:bodyPr>
            <a:normAutofit/>
          </a:bodyPr>
          <a:lstStyle/>
          <a:p>
            <a:r>
              <a:rPr lang="en-US" sz="2800" b="1" dirty="0"/>
              <a:t>More talks, little actions- lack of political will</a:t>
            </a:r>
          </a:p>
        </p:txBody>
      </p:sp>
      <p:sp>
        <p:nvSpPr>
          <p:cNvPr id="3" name="Content Placeholder 2">
            <a:extLst>
              <a:ext uri="{FF2B5EF4-FFF2-40B4-BE49-F238E27FC236}">
                <a16:creationId xmlns:a16="http://schemas.microsoft.com/office/drawing/2014/main" id="{1BDFBCB0-96C0-3C1F-D79D-2F2990016015}"/>
              </a:ext>
            </a:extLst>
          </p:cNvPr>
          <p:cNvSpPr>
            <a:spLocks noGrp="1"/>
          </p:cNvSpPr>
          <p:nvPr>
            <p:ph idx="1"/>
          </p:nvPr>
        </p:nvSpPr>
        <p:spPr/>
        <p:txBody>
          <a:bodyPr>
            <a:normAutofit/>
          </a:bodyPr>
          <a:lstStyle/>
          <a:p>
            <a:r>
              <a:rPr lang="en-US" sz="2400" dirty="0"/>
              <a:t>Gun regulation is a hot political debate in the SU senate from time to time</a:t>
            </a:r>
          </a:p>
          <a:p>
            <a:r>
              <a:rPr lang="en-US" sz="2400" dirty="0"/>
              <a:t>But little success is achieved</a:t>
            </a:r>
          </a:p>
          <a:p>
            <a:r>
              <a:rPr lang="en-US" sz="2400" dirty="0"/>
              <a:t>Federal government and states follow various regulations</a:t>
            </a:r>
          </a:p>
          <a:p>
            <a:pPr algn="l"/>
            <a:r>
              <a:rPr lang="en-US" sz="2400" b="0" i="0" u="none" strike="noStrike" baseline="0" dirty="0">
                <a:latin typeface="ACaslonPro-Regular"/>
              </a:rPr>
              <a:t>“After the rash of shootings in the fall of 2006 at Amish school, the White House held a conference on school safety on October 10, where many topics were discussed, including metal detectors, school bullies, the value of religious beliefs, and good communication between parents and schools. There was not one mention by the panelists or from President Bush of guns or gun control</a:t>
            </a:r>
          </a:p>
          <a:p>
            <a:pPr marL="0" indent="0" algn="l">
              <a:buNone/>
            </a:pPr>
            <a:r>
              <a:rPr lang="en-US" sz="2400" b="0" i="0" u="none" strike="noStrike" baseline="0" dirty="0">
                <a:latin typeface="ACaslonPro-Regular"/>
              </a:rPr>
              <a:t>(Alvarez &amp; Bachman, 2017)</a:t>
            </a:r>
            <a:endParaRPr lang="en-US" sz="2400" dirty="0"/>
          </a:p>
        </p:txBody>
      </p:sp>
    </p:spTree>
    <p:extLst>
      <p:ext uri="{BB962C8B-B14F-4D97-AF65-F5344CB8AC3E}">
        <p14:creationId xmlns:p14="http://schemas.microsoft.com/office/powerpoint/2010/main" val="141105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9">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12" name="Picture 4111">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114" name="Rectangle 4113">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6" name="Rectangle 4115">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49BFC675-A0D6-29EA-2E67-1C4D6D7EDDD8}"/>
              </a:ext>
            </a:extLst>
          </p:cNvPr>
          <p:cNvSpPr>
            <a:spLocks noGrp="1"/>
          </p:cNvSpPr>
          <p:nvPr>
            <p:ph type="title"/>
          </p:nvPr>
        </p:nvSpPr>
        <p:spPr>
          <a:xfrm>
            <a:off x="2191403" y="171467"/>
            <a:ext cx="7793832" cy="1114627"/>
          </a:xfrm>
        </p:spPr>
        <p:txBody>
          <a:bodyPr anchor="b">
            <a:normAutofit/>
          </a:bodyPr>
          <a:lstStyle/>
          <a:p>
            <a:pPr algn="ctr"/>
            <a:endParaRPr lang="en-US" sz="4800"/>
          </a:p>
        </p:txBody>
      </p:sp>
      <p:sp>
        <p:nvSpPr>
          <p:cNvPr id="3" name="Content Placeholder 2">
            <a:extLst>
              <a:ext uri="{FF2B5EF4-FFF2-40B4-BE49-F238E27FC236}">
                <a16:creationId xmlns:a16="http://schemas.microsoft.com/office/drawing/2014/main" id="{A8399F55-2C88-AC68-7253-F46C53E22A8F}"/>
              </a:ext>
            </a:extLst>
          </p:cNvPr>
          <p:cNvSpPr>
            <a:spLocks noGrp="1"/>
          </p:cNvSpPr>
          <p:nvPr>
            <p:ph idx="1"/>
          </p:nvPr>
        </p:nvSpPr>
        <p:spPr>
          <a:xfrm>
            <a:off x="2191404" y="1439522"/>
            <a:ext cx="7793832" cy="1338081"/>
          </a:xfrm>
        </p:spPr>
        <p:txBody>
          <a:bodyPr anchor="t">
            <a:normAutofit/>
          </a:bodyPr>
          <a:lstStyle/>
          <a:p>
            <a:pPr algn="ctr"/>
            <a:r>
              <a:rPr lang="en-US" sz="1800" b="1" i="1">
                <a:effectLst/>
                <a:latin typeface="georgia" panose="02040502050405020303" pitchFamily="18" charset="0"/>
              </a:rPr>
              <a:t>“We cannot and will not be passive in the face of such violence. We should be willing to challenge old assumptions in order to lessen the prospects of such violence in the future.”</a:t>
            </a:r>
          </a:p>
          <a:p>
            <a:pPr algn="ctr"/>
            <a:r>
              <a:rPr lang="en-US" sz="1800">
                <a:hlinkClick r:id="rId3"/>
              </a:rPr>
              <a:t>https://obamawhitehouse.archives.gov/issues/preventing-gun-violence</a:t>
            </a:r>
            <a:endParaRPr lang="en-US" sz="1800" b="1"/>
          </a:p>
        </p:txBody>
      </p:sp>
      <p:pic>
        <p:nvPicPr>
          <p:cNvPr id="4098" name="Picture 2">
            <a:extLst>
              <a:ext uri="{FF2B5EF4-FFF2-40B4-BE49-F238E27FC236}">
                <a16:creationId xmlns:a16="http://schemas.microsoft.com/office/drawing/2014/main" id="{48CB343C-E28F-8F13-6619-24E3D0EE8A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251" r="-2" b="14248"/>
          <a:stretch/>
        </p:blipFill>
        <p:spPr bwMode="auto">
          <a:xfrm>
            <a:off x="2191403" y="2957664"/>
            <a:ext cx="7802976" cy="372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7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E8E85-400B-7405-7287-A0E63EC4BE89}"/>
              </a:ext>
            </a:extLst>
          </p:cNvPr>
          <p:cNvSpPr>
            <a:spLocks noGrp="1"/>
          </p:cNvSpPr>
          <p:nvPr>
            <p:ph type="title"/>
          </p:nvPr>
        </p:nvSpPr>
        <p:spPr>
          <a:xfrm>
            <a:off x="1006900" y="1188637"/>
            <a:ext cx="3057101" cy="4480726"/>
          </a:xfrm>
        </p:spPr>
        <p:txBody>
          <a:bodyPr>
            <a:normAutofit/>
          </a:bodyPr>
          <a:lstStyle/>
          <a:p>
            <a:pPr algn="r"/>
            <a:r>
              <a:rPr lang="en-US" sz="6600" b="1"/>
              <a:t>Global Scenario </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5EC282D-0984-101C-1BF4-24BA1D37FF14}"/>
              </a:ext>
            </a:extLst>
          </p:cNvPr>
          <p:cNvGraphicFramePr>
            <a:graphicFrameLocks noGrp="1"/>
          </p:cNvGraphicFramePr>
          <p:nvPr>
            <p:ph idx="1"/>
            <p:extLst>
              <p:ext uri="{D42A27DB-BD31-4B8C-83A1-F6EECF244321}">
                <p14:modId xmlns:p14="http://schemas.microsoft.com/office/powerpoint/2010/main" val="2394051375"/>
              </p:ext>
            </p:extLst>
          </p:nvPr>
        </p:nvGraphicFramePr>
        <p:xfrm>
          <a:off x="5244592" y="1188637"/>
          <a:ext cx="4895787"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46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FAE37E-F1CC-03D7-C775-2F8C0F48847A}"/>
              </a:ext>
            </a:extLst>
          </p:cNvPr>
          <p:cNvSpPr>
            <a:spLocks noGrp="1"/>
          </p:cNvSpPr>
          <p:nvPr>
            <p:ph idx="1"/>
          </p:nvPr>
        </p:nvSpPr>
        <p:spPr>
          <a:xfrm>
            <a:off x="838200" y="578840"/>
            <a:ext cx="10515600" cy="5598123"/>
          </a:xfrm>
        </p:spPr>
        <p:txBody>
          <a:bodyPr/>
          <a:lstStyle/>
          <a:p>
            <a:r>
              <a:rPr lang="en-US" dirty="0">
                <a:latin typeface="ACaslonPro-Regular"/>
              </a:rPr>
              <a:t>Gun control is frequently debated after a mass shooting like school or workplace shooting, but the debate rarely leads to action</a:t>
            </a:r>
          </a:p>
          <a:p>
            <a:pPr algn="l"/>
            <a:r>
              <a:rPr lang="en-US" sz="2200" b="0" i="0" u="none" strike="noStrike" baseline="0" dirty="0">
                <a:latin typeface="ACaslonPro-Regular"/>
              </a:rPr>
              <a:t>This inaction motivated President Obama to enact a series of executive actions designed to help reduce gun violence. The actions are really quite modest with the most significant actions being the following:</a:t>
            </a:r>
          </a:p>
          <a:p>
            <a:pPr marL="0" indent="0" algn="l">
              <a:buNone/>
            </a:pPr>
            <a:r>
              <a:rPr lang="en-US" sz="2200" b="0" i="0" u="none" strike="noStrike" baseline="0" dirty="0">
                <a:latin typeface="ACaslonPro-Regular"/>
              </a:rPr>
              <a:t>1 Provide “federal guidance” that seeks to clarify who is “in the business” of selling guns; the goal is to increase the number of “private sellers” who must run background checks.</a:t>
            </a:r>
          </a:p>
          <a:p>
            <a:pPr marL="0" indent="0" algn="l">
              <a:buNone/>
            </a:pPr>
            <a:r>
              <a:rPr lang="en-US" sz="2200" b="0" i="0" u="none" strike="noStrike" baseline="0" dirty="0">
                <a:latin typeface="ACaslonPro-Regular"/>
              </a:rPr>
              <a:t>2. Provide funds for the FBI to hire new examiners to process background checks to prevent delays.</a:t>
            </a:r>
          </a:p>
          <a:p>
            <a:pPr marL="0" indent="0" algn="l">
              <a:buNone/>
            </a:pPr>
            <a:r>
              <a:rPr lang="en-US" sz="2200" b="0" i="0" u="none" strike="noStrike" baseline="0" dirty="0">
                <a:latin typeface="ACaslonPro-Regular"/>
              </a:rPr>
              <a:t>3. Provide funds to research smart gun technology.</a:t>
            </a:r>
          </a:p>
          <a:p>
            <a:pPr marL="0" indent="0" algn="l">
              <a:buNone/>
            </a:pPr>
            <a:r>
              <a:rPr lang="en-US" sz="2200" b="0" i="0" u="none" strike="noStrike" baseline="0" dirty="0">
                <a:latin typeface="ACaslonPro-Regular"/>
              </a:rPr>
              <a:t>4. Provide funds to improve mental health care</a:t>
            </a:r>
            <a:endParaRPr lang="en-US" sz="2200" dirty="0">
              <a:latin typeface="ACaslonPro-Regular"/>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33578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8ED0-65B6-9874-B601-F40FD77D4939}"/>
              </a:ext>
            </a:extLst>
          </p:cNvPr>
          <p:cNvSpPr>
            <a:spLocks noGrp="1"/>
          </p:cNvSpPr>
          <p:nvPr>
            <p:ph type="title"/>
          </p:nvPr>
        </p:nvSpPr>
        <p:spPr>
          <a:xfrm>
            <a:off x="484214" y="629266"/>
            <a:ext cx="3745862" cy="1622321"/>
          </a:xfrm>
        </p:spPr>
        <p:txBody>
          <a:bodyPr>
            <a:normAutofit/>
          </a:bodyPr>
          <a:lstStyle/>
          <a:p>
            <a:r>
              <a:rPr lang="en-US" dirty="0"/>
              <a:t>Gun regulations</a:t>
            </a:r>
          </a:p>
        </p:txBody>
      </p:sp>
      <p:sp>
        <p:nvSpPr>
          <p:cNvPr id="3" name="Content Placeholder 2">
            <a:extLst>
              <a:ext uri="{FF2B5EF4-FFF2-40B4-BE49-F238E27FC236}">
                <a16:creationId xmlns:a16="http://schemas.microsoft.com/office/drawing/2014/main" id="{3AE6C0BC-C2E4-D4E2-0904-3AE783A7CB32}"/>
              </a:ext>
            </a:extLst>
          </p:cNvPr>
          <p:cNvSpPr>
            <a:spLocks noGrp="1"/>
          </p:cNvSpPr>
          <p:nvPr>
            <p:ph idx="1"/>
          </p:nvPr>
        </p:nvSpPr>
        <p:spPr>
          <a:xfrm>
            <a:off x="321013" y="2443315"/>
            <a:ext cx="4241259" cy="3785419"/>
          </a:xfrm>
        </p:spPr>
        <p:txBody>
          <a:bodyPr>
            <a:normAutofit/>
          </a:bodyPr>
          <a:lstStyle/>
          <a:p>
            <a:r>
              <a:rPr lang="en-US" sz="2200" dirty="0"/>
              <a:t>People who have been convicted of crime, which sentence is over one year</a:t>
            </a:r>
          </a:p>
          <a:p>
            <a:r>
              <a:rPr lang="en-US" sz="2200" dirty="0"/>
              <a:t>Fugitives for justice </a:t>
            </a:r>
          </a:p>
          <a:p>
            <a:r>
              <a:rPr lang="en-US" sz="2200" dirty="0"/>
              <a:t>People addicted to illegal substances</a:t>
            </a:r>
          </a:p>
          <a:p>
            <a:r>
              <a:rPr lang="en-US" sz="2200" dirty="0"/>
              <a:t>Illegal immigrants</a:t>
            </a:r>
          </a:p>
          <a:p>
            <a:r>
              <a:rPr lang="en-US" sz="2200" dirty="0"/>
              <a:t>People subject to restraining orders </a:t>
            </a:r>
          </a:p>
        </p:txBody>
      </p:sp>
      <p:sp>
        <p:nvSpPr>
          <p:cNvPr id="5127" name="Rectangle 51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Gun Images – Browse 854,020 Stock Photos, Vectors, and Video ...">
            <a:extLst>
              <a:ext uri="{FF2B5EF4-FFF2-40B4-BE49-F238E27FC236}">
                <a16:creationId xmlns:a16="http://schemas.microsoft.com/office/drawing/2014/main" id="{B02210E6-FFA4-CAB1-6389-B85219EB8F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18425"/>
            <a:ext cx="6019331" cy="401790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9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B670-13C5-6CD1-FC6D-330B41D30EAB}"/>
              </a:ext>
            </a:extLst>
          </p:cNvPr>
          <p:cNvSpPr>
            <a:spLocks noGrp="1"/>
          </p:cNvSpPr>
          <p:nvPr>
            <p:ph type="title"/>
          </p:nvPr>
        </p:nvSpPr>
        <p:spPr>
          <a:xfrm>
            <a:off x="838200" y="365125"/>
            <a:ext cx="10515600" cy="1169761"/>
          </a:xfrm>
        </p:spPr>
        <p:txBody>
          <a:bodyPr>
            <a:normAutofit/>
          </a:bodyPr>
          <a:lstStyle/>
          <a:p>
            <a:r>
              <a:rPr lang="en-US" sz="2400" b="1" i="0" dirty="0">
                <a:solidFill>
                  <a:srgbClr val="212121"/>
                </a:solidFill>
                <a:effectLst/>
                <a:latin typeface="+mn-lt"/>
              </a:rPr>
              <a:t>Offender and offense characteristics of a nonrandom sample of mass murderers</a:t>
            </a:r>
            <a:br>
              <a:rPr lang="en-US" sz="2400" b="1" i="0" dirty="0">
                <a:solidFill>
                  <a:srgbClr val="212121"/>
                </a:solidFill>
                <a:effectLst/>
                <a:latin typeface="+mn-lt"/>
              </a:rPr>
            </a:br>
            <a:r>
              <a:rPr lang="en-US" sz="2400" b="1" i="0" dirty="0">
                <a:solidFill>
                  <a:srgbClr val="212121"/>
                </a:solidFill>
                <a:effectLst/>
                <a:latin typeface="+mn-lt"/>
              </a:rPr>
              <a:t>by </a:t>
            </a:r>
            <a:r>
              <a:rPr lang="en-US" sz="2400" b="0" i="0" u="none" strike="noStrike" dirty="0">
                <a:solidFill>
                  <a:srgbClr val="0071BC"/>
                </a:solidFill>
                <a:effectLst/>
                <a:latin typeface="+mn-lt"/>
              </a:rPr>
              <a:t>A G Hempel</a:t>
            </a:r>
            <a:r>
              <a:rPr lang="en-US" sz="2400" b="0" i="0" baseline="30000" dirty="0">
                <a:solidFill>
                  <a:srgbClr val="5B616B"/>
                </a:solidFill>
                <a:effectLst/>
                <a:latin typeface="+mn-lt"/>
              </a:rPr>
              <a:t> </a:t>
            </a:r>
            <a:r>
              <a:rPr lang="en-US" sz="2400" b="0" i="0" dirty="0">
                <a:solidFill>
                  <a:srgbClr val="5B616B"/>
                </a:solidFill>
                <a:effectLst/>
                <a:latin typeface="+mn-lt"/>
              </a:rPr>
              <a:t>, </a:t>
            </a:r>
            <a:r>
              <a:rPr lang="en-US" sz="2400" b="0" i="0" u="none" strike="noStrike" dirty="0">
                <a:solidFill>
                  <a:srgbClr val="0071BC"/>
                </a:solidFill>
                <a:effectLst/>
                <a:latin typeface="+mn-lt"/>
                <a:hlinkClick r:id="rId2"/>
              </a:rPr>
              <a:t>J R </a:t>
            </a:r>
            <a:r>
              <a:rPr lang="en-US" sz="2400" b="0" i="0" u="none" strike="noStrike" dirty="0" err="1">
                <a:solidFill>
                  <a:srgbClr val="0071BC"/>
                </a:solidFill>
                <a:effectLst/>
                <a:latin typeface="+mn-lt"/>
                <a:hlinkClick r:id="rId2"/>
              </a:rPr>
              <a:t>Meloy</a:t>
            </a:r>
            <a:r>
              <a:rPr lang="en-US" sz="2400" b="0" i="0" dirty="0">
                <a:solidFill>
                  <a:srgbClr val="5B616B"/>
                </a:solidFill>
                <a:effectLst/>
                <a:latin typeface="+mn-lt"/>
              </a:rPr>
              <a:t>, </a:t>
            </a:r>
            <a:r>
              <a:rPr lang="en-US" sz="2400" b="0" i="0" u="none" strike="noStrike" dirty="0">
                <a:solidFill>
                  <a:srgbClr val="205493"/>
                </a:solidFill>
                <a:effectLst/>
                <a:latin typeface="+mn-lt"/>
                <a:hlinkClick r:id="rId3"/>
              </a:rPr>
              <a:t>T C Richards</a:t>
            </a:r>
            <a:r>
              <a:rPr lang="en-US" sz="2400" b="0" i="0" u="none" strike="noStrike" dirty="0">
                <a:solidFill>
                  <a:srgbClr val="205493"/>
                </a:solidFill>
                <a:effectLst/>
                <a:latin typeface="+mn-lt"/>
              </a:rPr>
              <a:t> (N=30, In Canada and the US)</a:t>
            </a:r>
            <a:endParaRPr lang="en-US" sz="2400" dirty="0">
              <a:latin typeface="+mn-lt"/>
            </a:endParaRPr>
          </a:p>
        </p:txBody>
      </p:sp>
      <p:sp>
        <p:nvSpPr>
          <p:cNvPr id="3" name="Content Placeholder 2">
            <a:extLst>
              <a:ext uri="{FF2B5EF4-FFF2-40B4-BE49-F238E27FC236}">
                <a16:creationId xmlns:a16="http://schemas.microsoft.com/office/drawing/2014/main" id="{D8650DA0-F2B9-ADAA-3491-960951AE562E}"/>
              </a:ext>
            </a:extLst>
          </p:cNvPr>
          <p:cNvSpPr>
            <a:spLocks noGrp="1"/>
          </p:cNvSpPr>
          <p:nvPr>
            <p:ph idx="1"/>
          </p:nvPr>
        </p:nvSpPr>
        <p:spPr>
          <a:xfrm>
            <a:off x="838200" y="1534886"/>
            <a:ext cx="10515600" cy="5040085"/>
          </a:xfrm>
        </p:spPr>
        <p:txBody>
          <a:bodyPr>
            <a:normAutofit/>
          </a:bodyPr>
          <a:lstStyle/>
          <a:p>
            <a:pPr marL="0" indent="0">
              <a:buNone/>
            </a:pPr>
            <a:r>
              <a:rPr lang="en-US" sz="2400" b="0" i="0" dirty="0">
                <a:effectLst/>
              </a:rPr>
              <a:t>Research findings</a:t>
            </a:r>
          </a:p>
          <a:p>
            <a:r>
              <a:rPr lang="en-US" sz="2400" b="0" i="0" dirty="0">
                <a:effectLst/>
              </a:rPr>
              <a:t>such individuals are single or divorced males</a:t>
            </a:r>
          </a:p>
          <a:p>
            <a:r>
              <a:rPr lang="en-US" sz="2400" b="0" i="0" dirty="0">
                <a:effectLst/>
              </a:rPr>
              <a:t>Suffered from anxiety disorders ( such as panic disorder, social anxiety disorder, and post-traumatic stress disorder) and personality disorders</a:t>
            </a:r>
          </a:p>
          <a:p>
            <a:r>
              <a:rPr lang="en-US" sz="2400" b="0" i="0" dirty="0">
                <a:effectLst/>
              </a:rPr>
              <a:t>The mass murder is triggered by a major loss related to employment or relationship. </a:t>
            </a:r>
          </a:p>
          <a:p>
            <a:r>
              <a:rPr lang="en-US" sz="2400" b="0" i="0" dirty="0">
                <a:effectLst/>
              </a:rPr>
              <a:t>A warrior mentality permeates the planning and attack behavior of the subject</a:t>
            </a:r>
          </a:p>
          <a:p>
            <a:r>
              <a:rPr lang="en-US" sz="2400" b="0" i="0" dirty="0">
                <a:effectLst/>
              </a:rPr>
              <a:t>Alcohol plays a very minor role. </a:t>
            </a:r>
          </a:p>
          <a:p>
            <a:r>
              <a:rPr lang="en-US" sz="2400" b="0" i="0" dirty="0">
                <a:effectLst/>
              </a:rPr>
              <a:t>20 percent directly threatened their victims before the offense. </a:t>
            </a:r>
          </a:p>
          <a:p>
            <a:r>
              <a:rPr lang="en-US" sz="2400" b="0" i="0" dirty="0">
                <a:effectLst/>
              </a:rPr>
              <a:t>Death by suicide or at the hands of others is the usual outcome for the mass murderer.</a:t>
            </a:r>
            <a:endParaRPr lang="en-US" sz="2400" dirty="0"/>
          </a:p>
        </p:txBody>
      </p:sp>
    </p:spTree>
    <p:extLst>
      <p:ext uri="{BB962C8B-B14F-4D97-AF65-F5344CB8AC3E}">
        <p14:creationId xmlns:p14="http://schemas.microsoft.com/office/powerpoint/2010/main" val="682732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4D2A-37CE-CBCF-B03A-0846FB1810D2}"/>
              </a:ext>
            </a:extLst>
          </p:cNvPr>
          <p:cNvSpPr>
            <a:spLocks noGrp="1"/>
          </p:cNvSpPr>
          <p:nvPr>
            <p:ph type="title"/>
          </p:nvPr>
        </p:nvSpPr>
        <p:spPr/>
        <p:txBody>
          <a:bodyPr/>
          <a:lstStyle/>
          <a:p>
            <a:r>
              <a:rPr lang="en-US" dirty="0"/>
              <a:t>Number of executions 1976-2015</a:t>
            </a:r>
          </a:p>
        </p:txBody>
      </p:sp>
      <p:pic>
        <p:nvPicPr>
          <p:cNvPr id="5" name="Content Placeholder 4">
            <a:extLst>
              <a:ext uri="{FF2B5EF4-FFF2-40B4-BE49-F238E27FC236}">
                <a16:creationId xmlns:a16="http://schemas.microsoft.com/office/drawing/2014/main" id="{70419D40-29E2-E114-106C-A1D3E6F9A3CE}"/>
              </a:ext>
            </a:extLst>
          </p:cNvPr>
          <p:cNvPicPr>
            <a:picLocks noGrp="1" noChangeAspect="1"/>
          </p:cNvPicPr>
          <p:nvPr>
            <p:ph idx="1"/>
          </p:nvPr>
        </p:nvPicPr>
        <p:blipFill>
          <a:blip r:embed="rId2"/>
          <a:stretch>
            <a:fillRect/>
          </a:stretch>
        </p:blipFill>
        <p:spPr>
          <a:xfrm>
            <a:off x="995966" y="2021167"/>
            <a:ext cx="10200068" cy="3960254"/>
          </a:xfrm>
        </p:spPr>
      </p:pic>
    </p:spTree>
    <p:extLst>
      <p:ext uri="{BB962C8B-B14F-4D97-AF65-F5344CB8AC3E}">
        <p14:creationId xmlns:p14="http://schemas.microsoft.com/office/powerpoint/2010/main" val="2760322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B43A-0139-A8C1-B32D-C4D4CDD715F8}"/>
              </a:ext>
            </a:extLst>
          </p:cNvPr>
          <p:cNvSpPr>
            <a:spLocks noGrp="1"/>
          </p:cNvSpPr>
          <p:nvPr>
            <p:ph type="title"/>
          </p:nvPr>
        </p:nvSpPr>
        <p:spPr/>
        <p:txBody>
          <a:bodyPr>
            <a:normAutofit/>
          </a:bodyPr>
          <a:lstStyle/>
          <a:p>
            <a:r>
              <a:rPr lang="en-US" sz="2800" dirty="0"/>
              <a:t>Discussion</a:t>
            </a:r>
          </a:p>
        </p:txBody>
      </p:sp>
      <p:sp>
        <p:nvSpPr>
          <p:cNvPr id="3" name="Content Placeholder 2">
            <a:extLst>
              <a:ext uri="{FF2B5EF4-FFF2-40B4-BE49-F238E27FC236}">
                <a16:creationId xmlns:a16="http://schemas.microsoft.com/office/drawing/2014/main" id="{209D4BD5-1FA4-7CAE-1258-79573177A986}"/>
              </a:ext>
            </a:extLst>
          </p:cNvPr>
          <p:cNvSpPr>
            <a:spLocks noGrp="1"/>
          </p:cNvSpPr>
          <p:nvPr>
            <p:ph idx="1"/>
          </p:nvPr>
        </p:nvSpPr>
        <p:spPr/>
        <p:txBody>
          <a:bodyPr/>
          <a:lstStyle/>
          <a:p>
            <a:r>
              <a:rPr lang="en-US" dirty="0"/>
              <a:t>Do you think the death penalty is a suitable method to control homicide ???</a:t>
            </a:r>
          </a:p>
          <a:p>
            <a:pPr marL="0" indent="0">
              <a:buNone/>
            </a:pPr>
            <a:endParaRPr lang="en-US" dirty="0"/>
          </a:p>
        </p:txBody>
      </p:sp>
    </p:spTree>
    <p:extLst>
      <p:ext uri="{BB962C8B-B14F-4D97-AF65-F5344CB8AC3E}">
        <p14:creationId xmlns:p14="http://schemas.microsoft.com/office/powerpoint/2010/main" val="23621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1CE0-D02F-AC75-3B6B-7E07AC0A9F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819CBA-3196-4FE5-6F6D-8322B9F17BDC}"/>
              </a:ext>
            </a:extLst>
          </p:cNvPr>
          <p:cNvSpPr>
            <a:spLocks noGrp="1"/>
          </p:cNvSpPr>
          <p:nvPr>
            <p:ph idx="1"/>
          </p:nvPr>
        </p:nvSpPr>
        <p:spPr/>
        <p:txBody>
          <a:bodyPr/>
          <a:lstStyle/>
          <a:p>
            <a:r>
              <a:rPr lang="en-US" dirty="0"/>
              <a:t>THANK YOU</a:t>
            </a:r>
          </a:p>
        </p:txBody>
      </p:sp>
    </p:spTree>
    <p:extLst>
      <p:ext uri="{BB962C8B-B14F-4D97-AF65-F5344CB8AC3E}">
        <p14:creationId xmlns:p14="http://schemas.microsoft.com/office/powerpoint/2010/main" val="3026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D406-6892-1A0A-0BEB-937B2C33CFC3}"/>
              </a:ext>
            </a:extLst>
          </p:cNvPr>
          <p:cNvSpPr>
            <a:spLocks noGrp="1"/>
          </p:cNvSpPr>
          <p:nvPr>
            <p:ph type="title"/>
          </p:nvPr>
        </p:nvSpPr>
        <p:spPr>
          <a:xfrm>
            <a:off x="838200" y="365126"/>
            <a:ext cx="10515600" cy="658332"/>
          </a:xfrm>
        </p:spPr>
        <p:txBody>
          <a:bodyPr>
            <a:normAutofit/>
          </a:bodyPr>
          <a:lstStyle/>
          <a:p>
            <a:r>
              <a:rPr lang="en-US" sz="2800" b="1" dirty="0" err="1"/>
              <a:t>Cont</a:t>
            </a:r>
            <a:r>
              <a:rPr lang="en-US" sz="2800" b="1" dirty="0"/>
              <a:t>…</a:t>
            </a:r>
          </a:p>
        </p:txBody>
      </p:sp>
      <p:sp>
        <p:nvSpPr>
          <p:cNvPr id="3" name="Content Placeholder 2">
            <a:extLst>
              <a:ext uri="{FF2B5EF4-FFF2-40B4-BE49-F238E27FC236}">
                <a16:creationId xmlns:a16="http://schemas.microsoft.com/office/drawing/2014/main" id="{63ED77B0-FF0D-1A53-94B9-A3A1B63D0A6C}"/>
              </a:ext>
            </a:extLst>
          </p:cNvPr>
          <p:cNvSpPr>
            <a:spLocks noGrp="1"/>
          </p:cNvSpPr>
          <p:nvPr>
            <p:ph idx="1"/>
          </p:nvPr>
        </p:nvSpPr>
        <p:spPr>
          <a:xfrm>
            <a:off x="838200" y="1023458"/>
            <a:ext cx="10515600" cy="5153505"/>
          </a:xfrm>
        </p:spPr>
        <p:txBody>
          <a:bodyPr>
            <a:normAutofit/>
          </a:bodyPr>
          <a:lstStyle/>
          <a:p>
            <a:r>
              <a:rPr lang="en-US" sz="2400" b="0" i="0" dirty="0">
                <a:effectLst/>
                <a:latin typeface="Open Sans" panose="020B0606030504020204" pitchFamily="34" charset="0"/>
              </a:rPr>
              <a:t>Particularly prevalent in many </a:t>
            </a:r>
            <a:r>
              <a:rPr lang="en-US" sz="2400" b="0" i="0" strike="noStrike" dirty="0">
                <a:effectLst/>
                <a:latin typeface="Open Sans" panose="020B0606030504020204" pitchFamily="34" charset="0"/>
              </a:rPr>
              <a:t>South American</a:t>
            </a:r>
            <a:r>
              <a:rPr lang="en-US" sz="2400" b="0" i="0" dirty="0">
                <a:effectLst/>
                <a:latin typeface="Open Sans" panose="020B0606030504020204" pitchFamily="34" charset="0"/>
              </a:rPr>
              <a:t> and </a:t>
            </a:r>
            <a:r>
              <a:rPr lang="en-US" sz="2400" b="0" i="0" strike="noStrike" dirty="0">
                <a:effectLst/>
                <a:latin typeface="Open Sans" panose="020B0606030504020204" pitchFamily="34" charset="0"/>
              </a:rPr>
              <a:t>Central American countries</a:t>
            </a:r>
            <a:r>
              <a:rPr lang="en-US" sz="2400" b="0" i="0" dirty="0">
                <a:effectLst/>
                <a:latin typeface="Open Sans" panose="020B0606030504020204" pitchFamily="34" charset="0"/>
              </a:rPr>
              <a:t>,</a:t>
            </a:r>
          </a:p>
          <a:p>
            <a:pPr lvl="1"/>
            <a:r>
              <a:rPr lang="en-US" sz="2000" b="0" i="0" dirty="0">
                <a:effectLst/>
                <a:latin typeface="Open Sans" panose="020B0606030504020204" pitchFamily="34" charset="0"/>
              </a:rPr>
              <a:t>due to either civil unrest or drug lobbies, which battle both law enforcement agencies and one another. </a:t>
            </a:r>
          </a:p>
          <a:p>
            <a:r>
              <a:rPr lang="en-US" sz="2400" b="0" i="0" dirty="0">
                <a:effectLst/>
                <a:latin typeface="Open Sans" panose="020B0606030504020204" pitchFamily="34" charset="0"/>
              </a:rPr>
              <a:t>It is also high in several </a:t>
            </a:r>
            <a:r>
              <a:rPr lang="en-US" sz="2400" b="0" i="0" strike="noStrike" dirty="0">
                <a:effectLst/>
                <a:latin typeface="Open Sans" panose="020B0606030504020204" pitchFamily="34" charset="0"/>
              </a:rPr>
              <a:t>developing countries</a:t>
            </a:r>
            <a:r>
              <a:rPr lang="en-US" sz="2400" b="0" i="0" dirty="0">
                <a:effectLst/>
                <a:latin typeface="Open Sans" panose="020B0606030504020204" pitchFamily="34" charset="0"/>
              </a:rPr>
              <a:t> in </a:t>
            </a:r>
            <a:r>
              <a:rPr lang="en-US" sz="2400" b="0" i="0" strike="noStrike" dirty="0">
                <a:effectLst/>
                <a:latin typeface="Open Sans" panose="020B0606030504020204" pitchFamily="34" charset="0"/>
              </a:rPr>
              <a:t>Africa</a:t>
            </a:r>
            <a:r>
              <a:rPr lang="en-US" sz="2400" b="0" i="0" dirty="0">
                <a:effectLst/>
                <a:latin typeface="Open Sans" panose="020B0606030504020204" pitchFamily="34" charset="0"/>
              </a:rPr>
              <a:t> and the Middle East.</a:t>
            </a:r>
          </a:p>
          <a:p>
            <a:r>
              <a:rPr lang="en-US" sz="2400" b="0" i="0" dirty="0">
                <a:effectLst/>
                <a:latin typeface="Open Sans" panose="020B0606030504020204" pitchFamily="34" charset="0"/>
              </a:rPr>
              <a:t>Finally, gun violence is considered an epidemic in the </a:t>
            </a:r>
            <a:r>
              <a:rPr lang="en-US" sz="2400" b="0" i="0" strike="noStrike" dirty="0">
                <a:effectLst/>
                <a:latin typeface="Open Sans" panose="020B0606030504020204" pitchFamily="34" charset="0"/>
              </a:rPr>
              <a:t>United States</a:t>
            </a:r>
            <a:r>
              <a:rPr lang="en-US" sz="2400" b="0" i="0" dirty="0">
                <a:effectLst/>
                <a:latin typeface="Open Sans" panose="020B0606030504020204" pitchFamily="34" charset="0"/>
              </a:rPr>
              <a:t>, which leads the world in </a:t>
            </a:r>
            <a:r>
              <a:rPr lang="en-US" sz="2400" b="0" i="0" strike="noStrike" dirty="0">
                <a:effectLst/>
                <a:latin typeface="Open Sans" panose="020B0606030504020204" pitchFamily="34" charset="0"/>
              </a:rPr>
              <a:t>mass shootings</a:t>
            </a:r>
            <a:r>
              <a:rPr lang="en-US" sz="2400" b="0" i="0" dirty="0">
                <a:effectLst/>
                <a:latin typeface="Open Sans" panose="020B0606030504020204" pitchFamily="34" charset="0"/>
              </a:rPr>
              <a:t> and has the highest levels of gun violence of any </a:t>
            </a:r>
            <a:r>
              <a:rPr lang="en-US" sz="2400" b="0" i="0" strike="noStrike" dirty="0">
                <a:effectLst/>
                <a:latin typeface="Open Sans" panose="020B0606030504020204" pitchFamily="34" charset="0"/>
              </a:rPr>
              <a:t>developed country</a:t>
            </a:r>
            <a:r>
              <a:rPr lang="en-US" sz="2400" b="0" i="0" dirty="0">
                <a:effectLst/>
                <a:latin typeface="Open Sans" panose="020B0606030504020204" pitchFamily="34" charset="0"/>
              </a:rPr>
              <a:t> by a wide margin.</a:t>
            </a:r>
            <a:endParaRPr lang="en-US" sz="2400" dirty="0"/>
          </a:p>
        </p:txBody>
      </p:sp>
    </p:spTree>
    <p:extLst>
      <p:ext uri="{BB962C8B-B14F-4D97-AF65-F5344CB8AC3E}">
        <p14:creationId xmlns:p14="http://schemas.microsoft.com/office/powerpoint/2010/main" val="234756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7D2-EE03-AF04-9DDB-8FEB09122D5D}"/>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00633F28-F1C5-8E31-AE70-B04F65FAFED7}"/>
              </a:ext>
            </a:extLst>
          </p:cNvPr>
          <p:cNvGraphicFramePr>
            <a:graphicFrameLocks noGrp="1"/>
          </p:cNvGraphicFramePr>
          <p:nvPr>
            <p:ph idx="1"/>
            <p:extLst>
              <p:ext uri="{D42A27DB-BD31-4B8C-83A1-F6EECF244321}">
                <p14:modId xmlns:p14="http://schemas.microsoft.com/office/powerpoint/2010/main" val="1212408106"/>
              </p:ext>
            </p:extLst>
          </p:nvPr>
        </p:nvGraphicFramePr>
        <p:xfrm>
          <a:off x="880284" y="1690688"/>
          <a:ext cx="10497984" cy="4356396"/>
        </p:xfrm>
        <a:graphic>
          <a:graphicData uri="http://schemas.openxmlformats.org/drawingml/2006/table">
            <a:tbl>
              <a:tblPr/>
              <a:tblGrid>
                <a:gridCol w="1749664">
                  <a:extLst>
                    <a:ext uri="{9D8B030D-6E8A-4147-A177-3AD203B41FA5}">
                      <a16:colId xmlns:a16="http://schemas.microsoft.com/office/drawing/2014/main" val="2309251107"/>
                    </a:ext>
                  </a:extLst>
                </a:gridCol>
                <a:gridCol w="1749664">
                  <a:extLst>
                    <a:ext uri="{9D8B030D-6E8A-4147-A177-3AD203B41FA5}">
                      <a16:colId xmlns:a16="http://schemas.microsoft.com/office/drawing/2014/main" val="141197120"/>
                    </a:ext>
                  </a:extLst>
                </a:gridCol>
                <a:gridCol w="1749664">
                  <a:extLst>
                    <a:ext uri="{9D8B030D-6E8A-4147-A177-3AD203B41FA5}">
                      <a16:colId xmlns:a16="http://schemas.microsoft.com/office/drawing/2014/main" val="1643662488"/>
                    </a:ext>
                  </a:extLst>
                </a:gridCol>
                <a:gridCol w="1749664">
                  <a:extLst>
                    <a:ext uri="{9D8B030D-6E8A-4147-A177-3AD203B41FA5}">
                      <a16:colId xmlns:a16="http://schemas.microsoft.com/office/drawing/2014/main" val="3862909258"/>
                    </a:ext>
                  </a:extLst>
                </a:gridCol>
                <a:gridCol w="1749664">
                  <a:extLst>
                    <a:ext uri="{9D8B030D-6E8A-4147-A177-3AD203B41FA5}">
                      <a16:colId xmlns:a16="http://schemas.microsoft.com/office/drawing/2014/main" val="3748388735"/>
                    </a:ext>
                  </a:extLst>
                </a:gridCol>
                <a:gridCol w="1749664">
                  <a:extLst>
                    <a:ext uri="{9D8B030D-6E8A-4147-A177-3AD203B41FA5}">
                      <a16:colId xmlns:a16="http://schemas.microsoft.com/office/drawing/2014/main" val="3762234454"/>
                    </a:ext>
                  </a:extLst>
                </a:gridCol>
              </a:tblGrid>
              <a:tr h="395576">
                <a:tc>
                  <a:txBody>
                    <a:bodyPr/>
                    <a:lstStyle/>
                    <a:p>
                      <a:pPr algn="l" fontAlgn="ctr"/>
                      <a:r>
                        <a:rPr lang="en-US" sz="1800" b="1">
                          <a:solidFill>
                            <a:srgbClr val="363636"/>
                          </a:solidFill>
                          <a:effectLst/>
                        </a:rPr>
                        <a:t>Rank</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b="1">
                          <a:solidFill>
                            <a:srgbClr val="363636"/>
                          </a:solidFill>
                          <a:effectLst/>
                        </a:rPr>
                        <a:t>Country</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b="1">
                          <a:solidFill>
                            <a:srgbClr val="363636"/>
                          </a:solidFill>
                          <a:effectLst/>
                        </a:rPr>
                        <a:t>Total Gun Deaths</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b="1">
                          <a:solidFill>
                            <a:srgbClr val="363636"/>
                          </a:solidFill>
                          <a:effectLst/>
                        </a:rPr>
                        <a:t>Homicides</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b="1">
                          <a:solidFill>
                            <a:srgbClr val="363636"/>
                          </a:solidFill>
                          <a:effectLst/>
                        </a:rPr>
                        <a:t>Suicides</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b="1">
                          <a:solidFill>
                            <a:srgbClr val="363636"/>
                          </a:solidFill>
                          <a:effectLst/>
                        </a:rPr>
                        <a:t>Unintentional</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04763799"/>
                  </a:ext>
                </a:extLst>
              </a:tr>
              <a:tr h="395576">
                <a:tc>
                  <a:txBody>
                    <a:bodyPr/>
                    <a:lstStyle/>
                    <a:p>
                      <a:pPr algn="l" fontAlgn="ctr"/>
                      <a:r>
                        <a:rPr lang="en-US" sz="1800">
                          <a:effectLst/>
                        </a:rPr>
                        <a:t>1</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Brazil</a:t>
                      </a:r>
                      <a:endParaRPr lang="en-US" sz="1800" u="none"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43,200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40,600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1,730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867</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55237409"/>
                  </a:ext>
                </a:extLst>
              </a:tr>
              <a:tr h="395576">
                <a:tc>
                  <a:txBody>
                    <a:bodyPr/>
                    <a:lstStyle/>
                    <a:p>
                      <a:pPr algn="l" fontAlgn="ctr"/>
                      <a:r>
                        <a:rPr lang="en-US" sz="1800" dirty="0">
                          <a:effectLst/>
                        </a:rPr>
                        <a:t>2</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dirty="0">
                          <a:solidFill>
                            <a:schemeClr val="tx1"/>
                          </a:solidFill>
                          <a:effectLst/>
                        </a:rPr>
                        <a:t>United States</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dirty="0">
                          <a:effectLst/>
                        </a:rPr>
                        <a:t>37,200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12,400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23,800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909</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72145989"/>
                  </a:ext>
                </a:extLst>
              </a:tr>
              <a:tr h="395576">
                <a:tc>
                  <a:txBody>
                    <a:bodyPr/>
                    <a:lstStyle/>
                    <a:p>
                      <a:pPr algn="l" fontAlgn="ctr"/>
                      <a:r>
                        <a:rPr lang="en-US" sz="1800">
                          <a:effectLst/>
                        </a:rPr>
                        <a:t>3</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India</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26,500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11,600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13,400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1,540</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24614092"/>
                  </a:ext>
                </a:extLst>
              </a:tr>
              <a:tr h="395576">
                <a:tc>
                  <a:txBody>
                    <a:bodyPr/>
                    <a:lstStyle/>
                    <a:p>
                      <a:pPr algn="l" fontAlgn="ctr"/>
                      <a:r>
                        <a:rPr lang="en-US" sz="1800">
                          <a:effectLst/>
                        </a:rPr>
                        <a:t>4</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Mexico</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15,400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13,800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841</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740</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74748688"/>
                  </a:ext>
                </a:extLst>
              </a:tr>
              <a:tr h="395576">
                <a:tc>
                  <a:txBody>
                    <a:bodyPr/>
                    <a:lstStyle/>
                    <a:p>
                      <a:pPr algn="l" fontAlgn="ctr"/>
                      <a:r>
                        <a:rPr lang="en-US" sz="1800">
                          <a:effectLst/>
                        </a:rPr>
                        <a:t>5</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Colombia</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13,300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12,600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595</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160</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90116207"/>
                  </a:ext>
                </a:extLst>
              </a:tr>
              <a:tr h="395576">
                <a:tc>
                  <a:txBody>
                    <a:bodyPr/>
                    <a:lstStyle/>
                    <a:p>
                      <a:pPr algn="l" fontAlgn="ctr"/>
                      <a:r>
                        <a:rPr lang="en-US" sz="1800">
                          <a:effectLst/>
                        </a:rPr>
                        <a:t>6</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Venezuela</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12,800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10,900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959</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937</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27714456"/>
                  </a:ext>
                </a:extLst>
              </a:tr>
              <a:tr h="395576">
                <a:tc>
                  <a:txBody>
                    <a:bodyPr/>
                    <a:lstStyle/>
                    <a:p>
                      <a:pPr algn="l" fontAlgn="ctr"/>
                      <a:r>
                        <a:rPr lang="en-US" sz="1800">
                          <a:effectLst/>
                        </a:rPr>
                        <a:t>7</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Philippines</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8,020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7,600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183</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239</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16776561"/>
                  </a:ext>
                </a:extLst>
              </a:tr>
              <a:tr h="395576">
                <a:tc>
                  <a:txBody>
                    <a:bodyPr/>
                    <a:lstStyle/>
                    <a:p>
                      <a:pPr algn="l" fontAlgn="ctr"/>
                      <a:r>
                        <a:rPr lang="en-US" sz="1800">
                          <a:effectLst/>
                        </a:rPr>
                        <a:t>8</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Guatemala</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5,090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4,430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107</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550</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15145917"/>
                  </a:ext>
                </a:extLst>
              </a:tr>
              <a:tr h="395576">
                <a:tc>
                  <a:txBody>
                    <a:bodyPr/>
                    <a:lstStyle/>
                    <a:p>
                      <a:pPr algn="l" fontAlgn="ctr"/>
                      <a:r>
                        <a:rPr lang="en-US" sz="1800">
                          <a:effectLst/>
                        </a:rPr>
                        <a:t>9</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Russia</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4,380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1,670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1,920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fontAlgn="ctr"/>
                      <a:r>
                        <a:rPr lang="en-US" sz="1800">
                          <a:effectLst/>
                        </a:rPr>
                        <a:t>785</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73245247"/>
                  </a:ext>
                </a:extLst>
              </a:tr>
              <a:tr h="395576">
                <a:tc>
                  <a:txBody>
                    <a:bodyPr/>
                    <a:lstStyle/>
                    <a:p>
                      <a:pPr algn="l" fontAlgn="ctr"/>
                      <a:r>
                        <a:rPr lang="en-US" sz="1800">
                          <a:effectLst/>
                        </a:rPr>
                        <a:t>10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800" u="none" strike="noStrike" dirty="0">
                          <a:solidFill>
                            <a:schemeClr val="tx1"/>
                          </a:solidFill>
                          <a:effectLst/>
                        </a:rPr>
                        <a:t>Afghanistan</a:t>
                      </a:r>
                      <a:endParaRPr lang="en-US" sz="1800" dirty="0">
                        <a:solidFill>
                          <a:schemeClr val="tx1"/>
                        </a:solidFill>
                        <a:effectLst/>
                      </a:endParaRP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fontAlgn="ctr"/>
                      <a:r>
                        <a:rPr lang="en-US" sz="1800">
                          <a:effectLst/>
                        </a:rPr>
                        <a:t>4,050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fontAlgn="ctr"/>
                      <a:r>
                        <a:rPr lang="en-US" sz="1800">
                          <a:effectLst/>
                        </a:rPr>
                        <a:t>3,150</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fontAlgn="ctr"/>
                      <a:r>
                        <a:rPr lang="en-US" sz="1800">
                          <a:effectLst/>
                        </a:rPr>
                        <a:t>228</a:t>
                      </a:r>
                    </a:p>
                  </a:txBody>
                  <a:tcPr marL="60858" marR="60858" marT="60858" marB="60858"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fontAlgn="ctr"/>
                      <a:r>
                        <a:rPr lang="en-US" sz="1800" dirty="0">
                          <a:effectLst/>
                        </a:rPr>
                        <a:t>667</a:t>
                      </a:r>
                    </a:p>
                  </a:txBody>
                  <a:tcPr marL="60858" marR="60858" marT="60858" marB="60858" anchor="ctr">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3317862"/>
                  </a:ext>
                </a:extLst>
              </a:tr>
            </a:tbl>
          </a:graphicData>
        </a:graphic>
      </p:graphicFrame>
      <p:sp>
        <p:nvSpPr>
          <p:cNvPr id="5" name="Rectangle 1">
            <a:extLst>
              <a:ext uri="{FF2B5EF4-FFF2-40B4-BE49-F238E27FC236}">
                <a16:creationId xmlns:a16="http://schemas.microsoft.com/office/drawing/2014/main" id="{267354AB-C07D-3FF7-E667-424F1CB7DB92}"/>
              </a:ext>
            </a:extLst>
          </p:cNvPr>
          <p:cNvSpPr>
            <a:spLocks noChangeArrowheads="1"/>
          </p:cNvSpPr>
          <p:nvPr/>
        </p:nvSpPr>
        <p:spPr bwMode="auto">
          <a:xfrm>
            <a:off x="838200" y="626250"/>
            <a:ext cx="10035376"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A4A4A"/>
                </a:solidFill>
                <a:effectLst/>
                <a:latin typeface="Open Sans" panose="020B0606030504020204" pitchFamily="34" charset="0"/>
                <a:cs typeface="Open Sans" panose="020B0606030504020204" pitchFamily="34" charset="0"/>
              </a:rPr>
              <a:t>Top 10 Countries with the most Total Gun Deaths, 2016</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a:hlinkClick r:id="rId2"/>
              </a:rPr>
              <a:t>https://worldpopulationreview.com/country-rankings/gun-violence-by-country</a:t>
            </a:r>
            <a:endParaRPr kumimoji="0" lang="en-US" altLang="en-US" sz="2400" b="1" i="0" u="none" strike="noStrike" cap="none" normalizeH="0" baseline="0" dirty="0">
              <a:ln>
                <a:noFill/>
              </a:ln>
              <a:solidFill>
                <a:srgbClr val="4A4A4A"/>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548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4BF4-B986-B241-F821-68E104E0BDA4}"/>
              </a:ext>
            </a:extLst>
          </p:cNvPr>
          <p:cNvSpPr>
            <a:spLocks noGrp="1"/>
          </p:cNvSpPr>
          <p:nvPr>
            <p:ph type="title"/>
          </p:nvPr>
        </p:nvSpPr>
        <p:spPr>
          <a:xfrm>
            <a:off x="4965430" y="629268"/>
            <a:ext cx="6586491" cy="1286160"/>
          </a:xfrm>
        </p:spPr>
        <p:txBody>
          <a:bodyPr anchor="b">
            <a:normAutofit/>
          </a:bodyPr>
          <a:lstStyle/>
          <a:p>
            <a:r>
              <a:rPr lang="en-US" b="1"/>
              <a:t>Case of the US</a:t>
            </a:r>
          </a:p>
        </p:txBody>
      </p:sp>
      <p:sp>
        <p:nvSpPr>
          <p:cNvPr id="3" name="Content Placeholder 2">
            <a:extLst>
              <a:ext uri="{FF2B5EF4-FFF2-40B4-BE49-F238E27FC236}">
                <a16:creationId xmlns:a16="http://schemas.microsoft.com/office/drawing/2014/main" id="{4645AD39-42B5-97FB-F4AC-D9D45B902C67}"/>
              </a:ext>
            </a:extLst>
          </p:cNvPr>
          <p:cNvSpPr>
            <a:spLocks noGrp="1"/>
          </p:cNvSpPr>
          <p:nvPr>
            <p:ph idx="1"/>
          </p:nvPr>
        </p:nvSpPr>
        <p:spPr>
          <a:xfrm>
            <a:off x="4965431" y="2438400"/>
            <a:ext cx="6586489" cy="3785419"/>
          </a:xfrm>
        </p:spPr>
        <p:txBody>
          <a:bodyPr>
            <a:noAutofit/>
          </a:bodyPr>
          <a:lstStyle/>
          <a:p>
            <a:r>
              <a:rPr lang="en-US" sz="2400" dirty="0"/>
              <a:t>20 Americans die by gun violence every day</a:t>
            </a:r>
          </a:p>
          <a:p>
            <a:r>
              <a:rPr lang="en-US" sz="2400" dirty="0"/>
              <a:t>45% of men own a gun in the US</a:t>
            </a:r>
          </a:p>
          <a:p>
            <a:r>
              <a:rPr lang="en-US" sz="2400" dirty="0"/>
              <a:t>The second amendment of the US constitution says</a:t>
            </a:r>
          </a:p>
          <a:p>
            <a:r>
              <a:rPr lang="en-US" sz="2400" dirty="0"/>
              <a:t>“ A well-regulated Militia, being necessary to the security of a free State, the right of the people to keep and bear Arms shall not be infringed” </a:t>
            </a:r>
          </a:p>
          <a:p>
            <a:r>
              <a:rPr lang="en-US" sz="2400" b="0" i="0" u="none" strike="noStrike" baseline="0" dirty="0">
                <a:latin typeface="ACaslonPro-Regular"/>
              </a:rPr>
              <a:t>The majority of all homicides in the US are committed with a firearm, a majority are handguns</a:t>
            </a:r>
          </a:p>
        </p:txBody>
      </p:sp>
      <p:pic>
        <p:nvPicPr>
          <p:cNvPr id="4098" name="Picture 2" descr="person holding up signage">
            <a:extLst>
              <a:ext uri="{FF2B5EF4-FFF2-40B4-BE49-F238E27FC236}">
                <a16:creationId xmlns:a16="http://schemas.microsoft.com/office/drawing/2014/main" id="{A643F7E7-CCCE-0692-F8C6-619306A67E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105" name="Straight Connector 410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6A5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DB2FB4C-EA3F-33FB-68B8-CDB23F3E706B}"/>
              </a:ext>
            </a:extLst>
          </p:cNvPr>
          <p:cNvSpPr txBox="1"/>
          <p:nvPr/>
        </p:nvSpPr>
        <p:spPr>
          <a:xfrm>
            <a:off x="3047301" y="3138710"/>
            <a:ext cx="6094602" cy="661720"/>
          </a:xfrm>
          <a:prstGeom prst="rect">
            <a:avLst/>
          </a:prstGeom>
          <a:noFill/>
        </p:spPr>
        <p:txBody>
          <a:bodyPr wrap="square">
            <a:spAutoFit/>
          </a:bodyPr>
          <a:lstStyle/>
          <a:p>
            <a:pPr>
              <a:spcAft>
                <a:spcPts val="600"/>
              </a:spcAft>
            </a:pPr>
            <a:endParaRPr lang="en-US" sz="800" b="0" i="0" u="none" strike="noStrike" baseline="0">
              <a:latin typeface="Times New Roman" panose="02020603050405020304" pitchFamily="18" charset="0"/>
            </a:endParaRPr>
          </a:p>
          <a:p>
            <a:pPr>
              <a:spcAft>
                <a:spcPts val="600"/>
              </a:spcAft>
            </a:pPr>
            <a:endParaRPr lang="en-US" sz="2400" b="0" i="0" u="none" strike="noStrike" baseline="0">
              <a:latin typeface="Times New Roman" panose="02020603050405020304" pitchFamily="18" charset="0"/>
            </a:endParaRPr>
          </a:p>
        </p:txBody>
      </p:sp>
    </p:spTree>
    <p:extLst>
      <p:ext uri="{BB962C8B-B14F-4D97-AF65-F5344CB8AC3E}">
        <p14:creationId xmlns:p14="http://schemas.microsoft.com/office/powerpoint/2010/main" val="31216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C15-BD0A-11EF-AB6D-9C110983458E}"/>
              </a:ext>
            </a:extLst>
          </p:cNvPr>
          <p:cNvSpPr>
            <a:spLocks noGrp="1"/>
          </p:cNvSpPr>
          <p:nvPr>
            <p:ph type="title"/>
          </p:nvPr>
        </p:nvSpPr>
        <p:spPr>
          <a:xfrm>
            <a:off x="4965430" y="629268"/>
            <a:ext cx="6586491" cy="810424"/>
          </a:xfrm>
        </p:spPr>
        <p:txBody>
          <a:bodyPr anchor="b">
            <a:normAutofit/>
          </a:bodyPr>
          <a:lstStyle/>
          <a:p>
            <a:r>
              <a:rPr lang="en-US" b="1" dirty="0"/>
              <a:t>Mass murder </a:t>
            </a:r>
          </a:p>
        </p:txBody>
      </p:sp>
      <p:sp>
        <p:nvSpPr>
          <p:cNvPr id="3" name="Content Placeholder 2">
            <a:extLst>
              <a:ext uri="{FF2B5EF4-FFF2-40B4-BE49-F238E27FC236}">
                <a16:creationId xmlns:a16="http://schemas.microsoft.com/office/drawing/2014/main" id="{64282B36-A64B-08C4-D40E-31F3EABCAE1B}"/>
              </a:ext>
            </a:extLst>
          </p:cNvPr>
          <p:cNvSpPr>
            <a:spLocks noGrp="1"/>
          </p:cNvSpPr>
          <p:nvPr>
            <p:ph idx="1"/>
          </p:nvPr>
        </p:nvSpPr>
        <p:spPr>
          <a:xfrm>
            <a:off x="4965431" y="2438400"/>
            <a:ext cx="6586489" cy="4137494"/>
          </a:xfrm>
        </p:spPr>
        <p:txBody>
          <a:bodyPr>
            <a:noAutofit/>
          </a:bodyPr>
          <a:lstStyle/>
          <a:p>
            <a:r>
              <a:rPr lang="en-US" sz="2000" b="0" i="0" u="none" strike="noStrike" baseline="0" dirty="0">
                <a:latin typeface="ACaslonPro-Regular"/>
              </a:rPr>
              <a:t>Mass murder is defined as when someone kills four or more victims in one location at one general point in time</a:t>
            </a:r>
          </a:p>
          <a:p>
            <a:r>
              <a:rPr lang="en-US" sz="2000" b="0" i="0" u="none" strike="noStrike" baseline="0" dirty="0">
                <a:latin typeface="ACaslonPro-Regular"/>
              </a:rPr>
              <a:t>The killings may stretch over a period of hours, but they are all part of the same emotional experience (with no cooling-off period) </a:t>
            </a:r>
          </a:p>
          <a:p>
            <a:r>
              <a:rPr lang="en-US" sz="2000" dirty="0">
                <a:latin typeface="ACaslonPro-Regular"/>
              </a:rPr>
              <a:t>In general, mass murders take their lives after their rampage</a:t>
            </a:r>
          </a:p>
          <a:p>
            <a:r>
              <a:rPr lang="en-US" sz="2000" dirty="0">
                <a:latin typeface="ACaslonPro-Regular"/>
              </a:rPr>
              <a:t>In the US, very frequent in Schools, Universities, and Workplaces</a:t>
            </a:r>
          </a:p>
          <a:p>
            <a:pPr marL="0" indent="0">
              <a:buNone/>
            </a:pPr>
            <a:r>
              <a:rPr lang="en-US" sz="2000" dirty="0">
                <a:latin typeface="ACaslonPro-Regular"/>
              </a:rPr>
              <a:t>For more information</a:t>
            </a:r>
          </a:p>
          <a:p>
            <a:r>
              <a:rPr lang="en-US" sz="2000" dirty="0">
                <a:hlinkClick r:id="rId2"/>
              </a:rPr>
              <a:t>https://abcnews.go.com/US/mass-school-shootings-history/story?id=17975571</a:t>
            </a:r>
            <a:endParaRPr lang="en-US" sz="2000" dirty="0"/>
          </a:p>
        </p:txBody>
      </p:sp>
      <p:pic>
        <p:nvPicPr>
          <p:cNvPr id="5" name="Picture 2" descr="people walking on street during daytime">
            <a:extLst>
              <a:ext uri="{FF2B5EF4-FFF2-40B4-BE49-F238E27FC236}">
                <a16:creationId xmlns:a16="http://schemas.microsoft.com/office/drawing/2014/main" id="{C9ADA370-DBCB-91B9-ABDA-8836000439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57" r="3444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977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42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BD5E-D540-9A28-64C3-ADBB81CBBE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93EC45-9247-C620-D05A-2F1262E33363}"/>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ED9C64ED-8195-1E70-FFCB-88105845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9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4501604B-64AF-1F1B-CD6C-ACCADAE0E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16" b="-1"/>
          <a:stretch/>
        </p:blipFill>
        <p:spPr bwMode="auto">
          <a:xfrm>
            <a:off x="0"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8A4FFA-C95B-BA03-F933-F022C26E7EA6}"/>
              </a:ext>
            </a:extLst>
          </p:cNvPr>
          <p:cNvSpPr>
            <a:spLocks noGrp="1"/>
          </p:cNvSpPr>
          <p:nvPr>
            <p:ph type="title"/>
          </p:nvPr>
        </p:nvSpPr>
        <p:spPr>
          <a:xfrm>
            <a:off x="7531610" y="365125"/>
            <a:ext cx="3822189" cy="1899912"/>
          </a:xfrm>
        </p:spPr>
        <p:txBody>
          <a:bodyPr>
            <a:normAutofit/>
          </a:bodyPr>
          <a:lstStyle/>
          <a:p>
            <a:r>
              <a:rPr lang="en-US" sz="4000" dirty="0"/>
              <a:t>Connecticut</a:t>
            </a:r>
          </a:p>
        </p:txBody>
      </p:sp>
      <p:sp>
        <p:nvSpPr>
          <p:cNvPr id="3" name="Content Placeholder 2">
            <a:extLst>
              <a:ext uri="{FF2B5EF4-FFF2-40B4-BE49-F238E27FC236}">
                <a16:creationId xmlns:a16="http://schemas.microsoft.com/office/drawing/2014/main" id="{DF829374-D649-C0F0-5196-A38A87A95991}"/>
              </a:ext>
            </a:extLst>
          </p:cNvPr>
          <p:cNvSpPr>
            <a:spLocks noGrp="1"/>
          </p:cNvSpPr>
          <p:nvPr>
            <p:ph idx="1"/>
          </p:nvPr>
        </p:nvSpPr>
        <p:spPr>
          <a:xfrm>
            <a:off x="7531610" y="2434201"/>
            <a:ext cx="3822189" cy="3742762"/>
          </a:xfrm>
        </p:spPr>
        <p:txBody>
          <a:bodyPr>
            <a:normAutofit/>
          </a:bodyPr>
          <a:lstStyle/>
          <a:p>
            <a:pPr>
              <a:buFont typeface="Arial" panose="020B0604020202020204" pitchFamily="34" charset="0"/>
              <a:buChar char="•"/>
            </a:pPr>
            <a:r>
              <a:rPr lang="en-US" sz="2000" i="0" dirty="0">
                <a:effectLst/>
                <a:latin typeface="LabGrotesque"/>
              </a:rPr>
              <a:t>Twenty children and six staff members were killed in Newtown, Connecticut, on December 14, 2012.</a:t>
            </a:r>
          </a:p>
          <a:p>
            <a:pPr>
              <a:buFont typeface="Arial" panose="020B0604020202020204" pitchFamily="34" charset="0"/>
              <a:buChar char="•"/>
            </a:pPr>
            <a:r>
              <a:rPr lang="en-US" sz="2000" i="0" dirty="0">
                <a:effectLst/>
                <a:latin typeface="LabGrotesque"/>
              </a:rPr>
              <a:t>It was the deadliest mass shooting at an elementary school in US history.</a:t>
            </a:r>
          </a:p>
          <a:p>
            <a:pPr>
              <a:buFont typeface="Arial" panose="020B0604020202020204" pitchFamily="34" charset="0"/>
              <a:buChar char="•"/>
            </a:pPr>
            <a:r>
              <a:rPr lang="en-US" sz="2000" i="0" dirty="0">
                <a:effectLst/>
                <a:latin typeface="LabGrotesque"/>
              </a:rPr>
              <a:t>The 20-year-old (Adam Lanza) gunman also killed his mother that day and shot himself after the massacre</a:t>
            </a:r>
          </a:p>
          <a:p>
            <a:pPr marL="0" indent="0">
              <a:buNone/>
            </a:pPr>
            <a:endParaRPr lang="en-US" sz="2000" dirty="0"/>
          </a:p>
        </p:txBody>
      </p:sp>
    </p:spTree>
    <p:extLst>
      <p:ext uri="{BB962C8B-B14F-4D97-AF65-F5344CB8AC3E}">
        <p14:creationId xmlns:p14="http://schemas.microsoft.com/office/powerpoint/2010/main" val="3799944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1222</TotalTime>
  <Words>1759</Words>
  <Application>Microsoft Office PowerPoint</Application>
  <PresentationFormat>Widescreen</PresentationFormat>
  <Paragraphs>234</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ACaslonPro-Regular</vt:lpstr>
      <vt:lpstr>Arial</vt:lpstr>
      <vt:lpstr>Calibri</vt:lpstr>
      <vt:lpstr>Calibri Light</vt:lpstr>
      <vt:lpstr>georgia</vt:lpstr>
      <vt:lpstr>LabGrotesque</vt:lpstr>
      <vt:lpstr>nyt-imperial</vt:lpstr>
      <vt:lpstr>Open Sans</vt:lpstr>
      <vt:lpstr>Times New Roman</vt:lpstr>
      <vt:lpstr>Office Theme</vt:lpstr>
      <vt:lpstr>Gun Violence and Murder</vt:lpstr>
      <vt:lpstr>PowerPoint Presentation</vt:lpstr>
      <vt:lpstr>Global Scenario </vt:lpstr>
      <vt:lpstr>Cont…</vt:lpstr>
      <vt:lpstr>PowerPoint Presentation</vt:lpstr>
      <vt:lpstr>Case of the US</vt:lpstr>
      <vt:lpstr>Mass murder </vt:lpstr>
      <vt:lpstr>PowerPoint Presentation</vt:lpstr>
      <vt:lpstr>Connecticut</vt:lpstr>
      <vt:lpstr>PowerPoint Presentation</vt:lpstr>
      <vt:lpstr>The New York Times</vt:lpstr>
      <vt:lpstr>Number of School Homicides for Students Aged 5–18</vt:lpstr>
      <vt:lpstr>Percentage distribution for school-associated homicides for youth 5-18 by location, 2012-13</vt:lpstr>
      <vt:lpstr>PowerPoint Presentation</vt:lpstr>
      <vt:lpstr>Workplace shooting</vt:lpstr>
      <vt:lpstr>Trends in mass killing, 2006-2020</vt:lpstr>
      <vt:lpstr>Trend of mass killing incidents by type, 2006-2020</vt:lpstr>
      <vt:lpstr>PowerPoint Presentation</vt:lpstr>
      <vt:lpstr>PowerPoint Presentation</vt:lpstr>
      <vt:lpstr>Causes of Mass Murder</vt:lpstr>
      <vt:lpstr>Homicides by Weapon Type, 1980–2008</vt:lpstr>
      <vt:lpstr>Firearm Homicides, 2010–2014, by Type of Gun y types of guns, 2010-2-14</vt:lpstr>
      <vt:lpstr>PowerPoint Presentation</vt:lpstr>
      <vt:lpstr>PowerPoint Presentation</vt:lpstr>
      <vt:lpstr>Guns, Culture and Violence</vt:lpstr>
      <vt:lpstr>Do increases in gun availability actually lead to more violence</vt:lpstr>
      <vt:lpstr>Hyper individualization </vt:lpstr>
      <vt:lpstr>More talks, little actions- lack of political will</vt:lpstr>
      <vt:lpstr>PowerPoint Presentation</vt:lpstr>
      <vt:lpstr>PowerPoint Presentation</vt:lpstr>
      <vt:lpstr>Gun regulations</vt:lpstr>
      <vt:lpstr>Offender and offense characteristics of a nonrandom sample of mass murderers by A G Hempel , J R Meloy, T C Richards (N=30, In Canada and the US)</vt:lpstr>
      <vt:lpstr>Number of executions 1976-2015</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Gun Violence </dc:title>
  <dc:creator>Susantha Kumara Rasnayaka Mudiyanselage</dc:creator>
  <cp:lastModifiedBy>Susantha Kumara Rasnayaka Mudiyanselage</cp:lastModifiedBy>
  <cp:revision>15</cp:revision>
  <dcterms:created xsi:type="dcterms:W3CDTF">2022-10-17T07:58:26Z</dcterms:created>
  <dcterms:modified xsi:type="dcterms:W3CDTF">2022-10-19T11:47:33Z</dcterms:modified>
</cp:coreProperties>
</file>