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430" r:id="rId3"/>
    <p:sldId id="257" r:id="rId4"/>
    <p:sldId id="433" r:id="rId5"/>
    <p:sldId id="440" r:id="rId6"/>
    <p:sldId id="422" r:id="rId7"/>
    <p:sldId id="423" r:id="rId8"/>
    <p:sldId id="424" r:id="rId9"/>
    <p:sldId id="425" r:id="rId10"/>
    <p:sldId id="426" r:id="rId11"/>
    <p:sldId id="427" r:id="rId12"/>
    <p:sldId id="435" r:id="rId13"/>
    <p:sldId id="436" r:id="rId14"/>
    <p:sldId id="437" r:id="rId15"/>
    <p:sldId id="429" r:id="rId16"/>
    <p:sldId id="438" r:id="rId17"/>
    <p:sldId id="258" r:id="rId18"/>
    <p:sldId id="431" r:id="rId19"/>
    <p:sldId id="432" r:id="rId20"/>
    <p:sldId id="356" r:id="rId21"/>
    <p:sldId id="349" r:id="rId22"/>
    <p:sldId id="342" r:id="rId23"/>
    <p:sldId id="346" r:id="rId24"/>
    <p:sldId id="347" r:id="rId25"/>
    <p:sldId id="341" r:id="rId26"/>
    <p:sldId id="320" r:id="rId27"/>
    <p:sldId id="43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7B00D9-E5DD-41C9-9496-2FECE329CB1B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DEDDE4-EB29-4AC0-9F4A-12D91BB589FB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Start to not care for the abuser anymore</a:t>
          </a:r>
        </a:p>
      </dgm:t>
    </dgm:pt>
    <dgm:pt modelId="{F56D50DC-7A86-4F9F-8A3E-D0A2EE101C24}" type="parTrans" cxnId="{1C3359AE-E605-42C0-8AAE-61221E1512D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40CC473-C4A4-4DD0-870D-36F6CF2A39F8}" type="sibTrans" cxnId="{1C3359AE-E605-42C0-8AAE-61221E1512D2}">
      <dgm:prSet phldrT="1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1</a:t>
          </a:r>
          <a:endParaRPr lang="en-US" dirty="0">
            <a:solidFill>
              <a:schemeClr val="tx1"/>
            </a:solidFill>
          </a:endParaRPr>
        </a:p>
      </dgm:t>
    </dgm:pt>
    <dgm:pt modelId="{80F4E719-FF3E-4F7E-8FC2-4744DD2FAC56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Disconnect emotionally from the abusive relationship.</a:t>
          </a:r>
        </a:p>
      </dgm:t>
    </dgm:pt>
    <dgm:pt modelId="{5D5861A5-5159-4742-AABB-959ECA3BD639}" type="parTrans" cxnId="{30770C20-3CCF-4D34-A975-E3052B3F012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D2F4851-547E-4CB4-949A-C60BF9275F5E}" type="sibTrans" cxnId="{30770C20-3CCF-4D34-A975-E3052B3F012C}">
      <dgm:prSet phldrT="2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2</a:t>
          </a:r>
          <a:endParaRPr lang="en-US" dirty="0">
            <a:solidFill>
              <a:schemeClr val="tx1"/>
            </a:solidFill>
          </a:endParaRPr>
        </a:p>
      </dgm:t>
    </dgm:pt>
    <dgm:pt modelId="{3A86A788-34EF-4D22-899B-5ABDABCAFDF4}">
      <dgm:prSet custT="1"/>
      <dgm:spPr/>
      <dgm:t>
        <a:bodyPr/>
        <a:lstStyle/>
        <a:p>
          <a:r>
            <a:rPr lang="en-US" sz="1600" b="0" i="0" dirty="0">
              <a:solidFill>
                <a:schemeClr val="tx1"/>
              </a:solidFill>
            </a:rPr>
            <a:t>Notice the effects of the abuse. Prepare to leave. Leave. </a:t>
          </a:r>
          <a:endParaRPr lang="en-US" sz="1600" dirty="0">
            <a:solidFill>
              <a:schemeClr val="tx1"/>
            </a:solidFill>
          </a:endParaRPr>
        </a:p>
      </dgm:t>
    </dgm:pt>
    <dgm:pt modelId="{7A9C0C8E-4C71-4CCF-AAF4-63C2FFEF228F}" type="parTrans" cxnId="{30FFEEF6-296F-4FC3-9572-97C4754EC8F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3961B69-939F-4D91-AA20-EE49C06B93B0}" type="sibTrans" cxnId="{30FFEEF6-296F-4FC3-9572-97C4754EC8F5}">
      <dgm:prSet phldrT="3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3</a:t>
          </a:r>
        </a:p>
      </dgm:t>
    </dgm:pt>
    <dgm:pt modelId="{F6F504CD-1AE4-42AB-801E-721211CB8728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Return to the relationship. Leave. Return. Repeat. </a:t>
          </a:r>
        </a:p>
        <a:p>
          <a:r>
            <a:rPr lang="en-US" sz="1400" dirty="0">
              <a:solidFill>
                <a:schemeClr val="tx1"/>
              </a:solidFill>
            </a:rPr>
            <a:t>Driven by need to be physically &amp; emotionally connected again</a:t>
          </a:r>
        </a:p>
      </dgm:t>
    </dgm:pt>
    <dgm:pt modelId="{CBC7D3A5-C6DE-4375-9F1A-F0DE4BEB2156}" type="parTrans" cxnId="{A1D7B382-648A-487D-B2B0-1051A8AF0F6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5792176-60DE-418B-BF54-480B462F510A}" type="sibTrans" cxnId="{A1D7B382-648A-487D-B2B0-1051A8AF0F6A}">
      <dgm:prSet phldrT="4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4</a:t>
          </a:r>
        </a:p>
      </dgm:t>
    </dgm:pt>
    <dgm:pt modelId="{B1BF978D-2417-441B-A101-3F37CD97EB2B}">
      <dgm:prSet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Actually leave an abusive relationship</a:t>
          </a:r>
        </a:p>
        <a:p>
          <a:r>
            <a:rPr lang="en-US" sz="1600" dirty="0">
              <a:solidFill>
                <a:schemeClr val="tx1"/>
              </a:solidFill>
            </a:rPr>
            <a:t>…for more than 6 months</a:t>
          </a:r>
        </a:p>
      </dgm:t>
    </dgm:pt>
    <dgm:pt modelId="{C8BD5C14-0D77-491B-A74F-D29A5A417C47}" type="parTrans" cxnId="{408701FE-759E-4927-AB0E-9F026022E54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11395F6-4DB5-475D-9562-D8FE9E6C00C2}" type="sibTrans" cxnId="{408701FE-759E-4927-AB0E-9F026022E546}">
      <dgm:prSet phldrT="5" phldr="0"/>
      <dgm:spPr/>
      <dgm:t>
        <a:bodyPr/>
        <a:lstStyle/>
        <a:p>
          <a:r>
            <a:rPr lang="en-US">
              <a:solidFill>
                <a:schemeClr val="tx1"/>
              </a:solidFill>
            </a:rPr>
            <a:t>5</a:t>
          </a:r>
        </a:p>
      </dgm:t>
    </dgm:pt>
    <dgm:pt modelId="{1B320355-0DB9-4A0E-9331-4683533CBE74}" type="pres">
      <dgm:prSet presAssocID="{CA7B00D9-E5DD-41C9-9496-2FECE329CB1B}" presName="linearFlow" presStyleCnt="0">
        <dgm:presLayoutVars>
          <dgm:dir/>
          <dgm:animLvl val="lvl"/>
          <dgm:resizeHandles val="exact"/>
        </dgm:presLayoutVars>
      </dgm:prSet>
      <dgm:spPr/>
    </dgm:pt>
    <dgm:pt modelId="{8B1B1D0E-D472-4694-BB0A-7206B82AEC12}" type="pres">
      <dgm:prSet presAssocID="{5BDEDDE4-EB29-4AC0-9F4A-12D91BB589FB}" presName="compositeNode" presStyleCnt="0"/>
      <dgm:spPr/>
    </dgm:pt>
    <dgm:pt modelId="{B1B62530-C444-40DF-A61D-1F4C4D1307AA}" type="pres">
      <dgm:prSet presAssocID="{5BDEDDE4-EB29-4AC0-9F4A-12D91BB589F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B969339-17BB-459E-BF02-9A94C34A1411}" type="pres">
      <dgm:prSet presAssocID="{5BDEDDE4-EB29-4AC0-9F4A-12D91BB589FB}" presName="parSh" presStyleCnt="0"/>
      <dgm:spPr/>
    </dgm:pt>
    <dgm:pt modelId="{D5809BE4-0BD9-4790-8387-83EFC6550D4D}" type="pres">
      <dgm:prSet presAssocID="{5BDEDDE4-EB29-4AC0-9F4A-12D91BB589FB}" presName="lineNode" presStyleLbl="alignAccFollowNode1" presStyleIdx="0" presStyleCnt="15"/>
      <dgm:spPr/>
    </dgm:pt>
    <dgm:pt modelId="{B0765563-5FC0-403B-9740-52CCA9B04DC6}" type="pres">
      <dgm:prSet presAssocID="{5BDEDDE4-EB29-4AC0-9F4A-12D91BB589FB}" presName="lineArrowNode" presStyleLbl="alignAccFollowNode1" presStyleIdx="1" presStyleCnt="15"/>
      <dgm:spPr/>
    </dgm:pt>
    <dgm:pt modelId="{A225E19B-0942-4009-BC3B-E0940B83F9F7}" type="pres">
      <dgm:prSet presAssocID="{D40CC473-C4A4-4DD0-870D-36F6CF2A39F8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57F44E13-682C-4D29-B021-89EB756B3915}" type="pres">
      <dgm:prSet presAssocID="{D40CC473-C4A4-4DD0-870D-36F6CF2A39F8}" presName="spacerBetweenCircleAndCallout" presStyleCnt="0">
        <dgm:presLayoutVars/>
      </dgm:prSet>
      <dgm:spPr/>
    </dgm:pt>
    <dgm:pt modelId="{5DADC886-D917-4BD1-B1AB-9336C977A301}" type="pres">
      <dgm:prSet presAssocID="{5BDEDDE4-EB29-4AC0-9F4A-12D91BB589FB}" presName="nodeText" presStyleLbl="alignAccFollowNode1" presStyleIdx="2" presStyleCnt="15">
        <dgm:presLayoutVars>
          <dgm:bulletEnabled val="1"/>
        </dgm:presLayoutVars>
      </dgm:prSet>
      <dgm:spPr/>
    </dgm:pt>
    <dgm:pt modelId="{F65D7E39-CD44-41EE-90E9-C849875C186F}" type="pres">
      <dgm:prSet presAssocID="{D40CC473-C4A4-4DD0-870D-36F6CF2A39F8}" presName="sibTransComposite" presStyleCnt="0"/>
      <dgm:spPr/>
    </dgm:pt>
    <dgm:pt modelId="{36181E9D-0FB2-47E7-9744-3F96F4D12EB4}" type="pres">
      <dgm:prSet presAssocID="{80F4E719-FF3E-4F7E-8FC2-4744DD2FAC56}" presName="compositeNode" presStyleCnt="0"/>
      <dgm:spPr/>
    </dgm:pt>
    <dgm:pt modelId="{4AD4485F-C57B-43CE-B932-2FB009D5FE21}" type="pres">
      <dgm:prSet presAssocID="{80F4E719-FF3E-4F7E-8FC2-4744DD2FAC5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CE151B9-8CDA-4EE4-9D95-2C10D2043E04}" type="pres">
      <dgm:prSet presAssocID="{80F4E719-FF3E-4F7E-8FC2-4744DD2FAC56}" presName="parSh" presStyleCnt="0"/>
      <dgm:spPr/>
    </dgm:pt>
    <dgm:pt modelId="{18C21DEE-8C42-41D4-985A-482A307F8B59}" type="pres">
      <dgm:prSet presAssocID="{80F4E719-FF3E-4F7E-8FC2-4744DD2FAC56}" presName="lineNode" presStyleLbl="alignAccFollowNode1" presStyleIdx="3" presStyleCnt="15"/>
      <dgm:spPr/>
    </dgm:pt>
    <dgm:pt modelId="{D3382F13-5F5C-425D-A62F-0AE8071D3574}" type="pres">
      <dgm:prSet presAssocID="{80F4E719-FF3E-4F7E-8FC2-4744DD2FAC56}" presName="lineArrowNode" presStyleLbl="alignAccFollowNode1" presStyleIdx="4" presStyleCnt="15"/>
      <dgm:spPr/>
    </dgm:pt>
    <dgm:pt modelId="{832B0F37-01A2-423F-AE4D-77D0D032F68C}" type="pres">
      <dgm:prSet presAssocID="{3D2F4851-547E-4CB4-949A-C60BF9275F5E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9BAA0A3A-58C9-49B8-9F04-DF3334A39B57}" type="pres">
      <dgm:prSet presAssocID="{3D2F4851-547E-4CB4-949A-C60BF9275F5E}" presName="spacerBetweenCircleAndCallout" presStyleCnt="0">
        <dgm:presLayoutVars/>
      </dgm:prSet>
      <dgm:spPr/>
    </dgm:pt>
    <dgm:pt modelId="{E10AFC07-7450-48D2-A2D0-2FCE6C44CD88}" type="pres">
      <dgm:prSet presAssocID="{80F4E719-FF3E-4F7E-8FC2-4744DD2FAC56}" presName="nodeText" presStyleLbl="alignAccFollowNode1" presStyleIdx="5" presStyleCnt="15">
        <dgm:presLayoutVars>
          <dgm:bulletEnabled val="1"/>
        </dgm:presLayoutVars>
      </dgm:prSet>
      <dgm:spPr/>
    </dgm:pt>
    <dgm:pt modelId="{BFCBD8B8-CDDE-4AB3-AB7F-DAACA72F2320}" type="pres">
      <dgm:prSet presAssocID="{3D2F4851-547E-4CB4-949A-C60BF9275F5E}" presName="sibTransComposite" presStyleCnt="0"/>
      <dgm:spPr/>
    </dgm:pt>
    <dgm:pt modelId="{6F42A59F-D837-47DC-ACBB-7F913125861A}" type="pres">
      <dgm:prSet presAssocID="{3A86A788-34EF-4D22-899B-5ABDABCAFDF4}" presName="compositeNode" presStyleCnt="0"/>
      <dgm:spPr/>
    </dgm:pt>
    <dgm:pt modelId="{6B1A3CE5-57FC-4D76-B830-6534CB3631A5}" type="pres">
      <dgm:prSet presAssocID="{3A86A788-34EF-4D22-899B-5ABDABCAFDF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985D790-6E8A-4F14-8D0B-764B57DC4FE5}" type="pres">
      <dgm:prSet presAssocID="{3A86A788-34EF-4D22-899B-5ABDABCAFDF4}" presName="parSh" presStyleCnt="0"/>
      <dgm:spPr/>
    </dgm:pt>
    <dgm:pt modelId="{219A34B9-B712-41FC-A53E-A73B72D08315}" type="pres">
      <dgm:prSet presAssocID="{3A86A788-34EF-4D22-899B-5ABDABCAFDF4}" presName="lineNode" presStyleLbl="alignAccFollowNode1" presStyleIdx="6" presStyleCnt="15"/>
      <dgm:spPr/>
    </dgm:pt>
    <dgm:pt modelId="{79580004-7C67-4655-BCF6-E242BC6E8C1F}" type="pres">
      <dgm:prSet presAssocID="{3A86A788-34EF-4D22-899B-5ABDABCAFDF4}" presName="lineArrowNode" presStyleLbl="alignAccFollowNode1" presStyleIdx="7" presStyleCnt="15"/>
      <dgm:spPr/>
    </dgm:pt>
    <dgm:pt modelId="{A13B898F-FD96-4FFA-B711-7DDA8E41FC3F}" type="pres">
      <dgm:prSet presAssocID="{33961B69-939F-4D91-AA20-EE49C06B93B0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827F64BB-20B4-423E-A719-0212281C6C10}" type="pres">
      <dgm:prSet presAssocID="{33961B69-939F-4D91-AA20-EE49C06B93B0}" presName="spacerBetweenCircleAndCallout" presStyleCnt="0">
        <dgm:presLayoutVars/>
      </dgm:prSet>
      <dgm:spPr/>
    </dgm:pt>
    <dgm:pt modelId="{74CBCAF2-B30F-4BAD-8F86-8F657178EC77}" type="pres">
      <dgm:prSet presAssocID="{3A86A788-34EF-4D22-899B-5ABDABCAFDF4}" presName="nodeText" presStyleLbl="alignAccFollowNode1" presStyleIdx="8" presStyleCnt="15" custLinFactNeighborY="1938">
        <dgm:presLayoutVars>
          <dgm:bulletEnabled val="1"/>
        </dgm:presLayoutVars>
      </dgm:prSet>
      <dgm:spPr/>
    </dgm:pt>
    <dgm:pt modelId="{7A5D56A5-7199-4B8A-98E1-952EDB384B48}" type="pres">
      <dgm:prSet presAssocID="{33961B69-939F-4D91-AA20-EE49C06B93B0}" presName="sibTransComposite" presStyleCnt="0"/>
      <dgm:spPr/>
    </dgm:pt>
    <dgm:pt modelId="{438B6069-4267-4E00-8842-A47CE008644F}" type="pres">
      <dgm:prSet presAssocID="{F6F504CD-1AE4-42AB-801E-721211CB8728}" presName="compositeNode" presStyleCnt="0"/>
      <dgm:spPr/>
    </dgm:pt>
    <dgm:pt modelId="{A4003928-9C39-4F9B-A7C6-9BDCA6E132CD}" type="pres">
      <dgm:prSet presAssocID="{F6F504CD-1AE4-42AB-801E-721211CB872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1353650-E779-482B-9728-B421B25B016F}" type="pres">
      <dgm:prSet presAssocID="{F6F504CD-1AE4-42AB-801E-721211CB8728}" presName="parSh" presStyleCnt="0"/>
      <dgm:spPr/>
    </dgm:pt>
    <dgm:pt modelId="{D7E7854C-CB19-4BEF-9F17-9209C2495D59}" type="pres">
      <dgm:prSet presAssocID="{F6F504CD-1AE4-42AB-801E-721211CB8728}" presName="lineNode" presStyleLbl="alignAccFollowNode1" presStyleIdx="9" presStyleCnt="15"/>
      <dgm:spPr/>
    </dgm:pt>
    <dgm:pt modelId="{6BE0966A-AE24-41D0-85AC-F63AA6F6F4EA}" type="pres">
      <dgm:prSet presAssocID="{F6F504CD-1AE4-42AB-801E-721211CB8728}" presName="lineArrowNode" presStyleLbl="alignAccFollowNode1" presStyleIdx="10" presStyleCnt="15"/>
      <dgm:spPr/>
    </dgm:pt>
    <dgm:pt modelId="{DF1609EB-D5C3-4FDD-B17D-314262467A32}" type="pres">
      <dgm:prSet presAssocID="{05792176-60DE-418B-BF54-480B462F510A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39B747AE-A232-4502-98BF-0BFE3DFDB2E8}" type="pres">
      <dgm:prSet presAssocID="{05792176-60DE-418B-BF54-480B462F510A}" presName="spacerBetweenCircleAndCallout" presStyleCnt="0">
        <dgm:presLayoutVars/>
      </dgm:prSet>
      <dgm:spPr/>
    </dgm:pt>
    <dgm:pt modelId="{44A2789A-BC21-40D3-B267-D610EFFBEC1B}" type="pres">
      <dgm:prSet presAssocID="{F6F504CD-1AE4-42AB-801E-721211CB8728}" presName="nodeText" presStyleLbl="alignAccFollowNode1" presStyleIdx="11" presStyleCnt="15" custScaleX="114410">
        <dgm:presLayoutVars>
          <dgm:bulletEnabled val="1"/>
        </dgm:presLayoutVars>
      </dgm:prSet>
      <dgm:spPr/>
    </dgm:pt>
    <dgm:pt modelId="{9678BD63-5CFE-435C-A08C-174ADB5CE23D}" type="pres">
      <dgm:prSet presAssocID="{05792176-60DE-418B-BF54-480B462F510A}" presName="sibTransComposite" presStyleCnt="0"/>
      <dgm:spPr/>
    </dgm:pt>
    <dgm:pt modelId="{B80A99E1-4C8A-4522-A4BB-1C8CA7E05223}" type="pres">
      <dgm:prSet presAssocID="{B1BF978D-2417-441B-A101-3F37CD97EB2B}" presName="compositeNode" presStyleCnt="0"/>
      <dgm:spPr/>
    </dgm:pt>
    <dgm:pt modelId="{790B6283-A3BA-4DEE-AEF1-DF6380863006}" type="pres">
      <dgm:prSet presAssocID="{B1BF978D-2417-441B-A101-3F37CD97EB2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900FAD8-D3F6-4DA5-A57F-9C2AC311D425}" type="pres">
      <dgm:prSet presAssocID="{B1BF978D-2417-441B-A101-3F37CD97EB2B}" presName="parSh" presStyleCnt="0"/>
      <dgm:spPr/>
    </dgm:pt>
    <dgm:pt modelId="{F8E2CD73-4C98-4B69-B1D4-902331EE235B}" type="pres">
      <dgm:prSet presAssocID="{B1BF978D-2417-441B-A101-3F37CD97EB2B}" presName="lineNode" presStyleLbl="alignAccFollowNode1" presStyleIdx="12" presStyleCnt="15"/>
      <dgm:spPr/>
    </dgm:pt>
    <dgm:pt modelId="{BC60E27C-2655-45D4-8E0B-BB2049152CE2}" type="pres">
      <dgm:prSet presAssocID="{B1BF978D-2417-441B-A101-3F37CD97EB2B}" presName="lineArrowNode" presStyleLbl="alignAccFollowNode1" presStyleIdx="13" presStyleCnt="15"/>
      <dgm:spPr/>
    </dgm:pt>
    <dgm:pt modelId="{6615198D-4C97-47FD-9F14-A41ADBC6D65E}" type="pres">
      <dgm:prSet presAssocID="{111395F6-4DB5-475D-9562-D8FE9E6C00C2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7BC5BDD3-8310-4C37-8965-EDC382C33C25}" type="pres">
      <dgm:prSet presAssocID="{111395F6-4DB5-475D-9562-D8FE9E6C00C2}" presName="spacerBetweenCircleAndCallout" presStyleCnt="0">
        <dgm:presLayoutVars/>
      </dgm:prSet>
      <dgm:spPr/>
    </dgm:pt>
    <dgm:pt modelId="{EBCD6F82-3846-4C8A-9DB2-5F1F278C17BD}" type="pres">
      <dgm:prSet presAssocID="{B1BF978D-2417-441B-A101-3F37CD97EB2B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30770C20-3CCF-4D34-A975-E3052B3F012C}" srcId="{CA7B00D9-E5DD-41C9-9496-2FECE329CB1B}" destId="{80F4E719-FF3E-4F7E-8FC2-4744DD2FAC56}" srcOrd="1" destOrd="0" parTransId="{5D5861A5-5159-4742-AABB-959ECA3BD639}" sibTransId="{3D2F4851-547E-4CB4-949A-C60BF9275F5E}"/>
    <dgm:cxn modelId="{16C8D623-A5F9-46E7-8DD4-6A150A277543}" type="presOf" srcId="{80F4E719-FF3E-4F7E-8FC2-4744DD2FAC56}" destId="{E10AFC07-7450-48D2-A2D0-2FCE6C44CD88}" srcOrd="0" destOrd="0" presId="urn:microsoft.com/office/officeart/2016/7/layout/LinearArrowProcessNumbered"/>
    <dgm:cxn modelId="{63F61431-C347-467F-9B4F-5799C9C76B1D}" type="presOf" srcId="{D40CC473-C4A4-4DD0-870D-36F6CF2A39F8}" destId="{A225E19B-0942-4009-BC3B-E0940B83F9F7}" srcOrd="0" destOrd="0" presId="urn:microsoft.com/office/officeart/2016/7/layout/LinearArrowProcessNumbered"/>
    <dgm:cxn modelId="{6C2FCB3B-1AE0-4D2E-A273-EA639FDF56C8}" type="presOf" srcId="{3A86A788-34EF-4D22-899B-5ABDABCAFDF4}" destId="{74CBCAF2-B30F-4BAD-8F86-8F657178EC77}" srcOrd="0" destOrd="0" presId="urn:microsoft.com/office/officeart/2016/7/layout/LinearArrowProcessNumbered"/>
    <dgm:cxn modelId="{82131076-2CD3-432E-BA9D-6FB15F53D414}" type="presOf" srcId="{B1BF978D-2417-441B-A101-3F37CD97EB2B}" destId="{EBCD6F82-3846-4C8A-9DB2-5F1F278C17BD}" srcOrd="0" destOrd="0" presId="urn:microsoft.com/office/officeart/2016/7/layout/LinearArrowProcessNumbered"/>
    <dgm:cxn modelId="{49A5BA77-A858-4286-BAE8-2456D2F3EEED}" type="presOf" srcId="{33961B69-939F-4D91-AA20-EE49C06B93B0}" destId="{A13B898F-FD96-4FFA-B711-7DDA8E41FC3F}" srcOrd="0" destOrd="0" presId="urn:microsoft.com/office/officeart/2016/7/layout/LinearArrowProcessNumbered"/>
    <dgm:cxn modelId="{A1D7B382-648A-487D-B2B0-1051A8AF0F6A}" srcId="{CA7B00D9-E5DD-41C9-9496-2FECE329CB1B}" destId="{F6F504CD-1AE4-42AB-801E-721211CB8728}" srcOrd="3" destOrd="0" parTransId="{CBC7D3A5-C6DE-4375-9F1A-F0DE4BEB2156}" sibTransId="{05792176-60DE-418B-BF54-480B462F510A}"/>
    <dgm:cxn modelId="{65AB4E90-2AA0-402D-ACBD-5870C4C7702F}" type="presOf" srcId="{3D2F4851-547E-4CB4-949A-C60BF9275F5E}" destId="{832B0F37-01A2-423F-AE4D-77D0D032F68C}" srcOrd="0" destOrd="0" presId="urn:microsoft.com/office/officeart/2016/7/layout/LinearArrowProcessNumbered"/>
    <dgm:cxn modelId="{A696DB93-9386-429F-974E-5A0DE79D154F}" type="presOf" srcId="{5BDEDDE4-EB29-4AC0-9F4A-12D91BB589FB}" destId="{5DADC886-D917-4BD1-B1AB-9336C977A301}" srcOrd="0" destOrd="0" presId="urn:microsoft.com/office/officeart/2016/7/layout/LinearArrowProcessNumbered"/>
    <dgm:cxn modelId="{B29DA599-628F-4DCB-A95D-A58327518D89}" type="presOf" srcId="{CA7B00D9-E5DD-41C9-9496-2FECE329CB1B}" destId="{1B320355-0DB9-4A0E-9331-4683533CBE74}" srcOrd="0" destOrd="0" presId="urn:microsoft.com/office/officeart/2016/7/layout/LinearArrowProcessNumbered"/>
    <dgm:cxn modelId="{305585A8-E395-4174-AEAF-94E0B8B50C02}" type="presOf" srcId="{111395F6-4DB5-475D-9562-D8FE9E6C00C2}" destId="{6615198D-4C97-47FD-9F14-A41ADBC6D65E}" srcOrd="0" destOrd="0" presId="urn:microsoft.com/office/officeart/2016/7/layout/LinearArrowProcessNumbered"/>
    <dgm:cxn modelId="{1C3359AE-E605-42C0-8AAE-61221E1512D2}" srcId="{CA7B00D9-E5DD-41C9-9496-2FECE329CB1B}" destId="{5BDEDDE4-EB29-4AC0-9F4A-12D91BB589FB}" srcOrd="0" destOrd="0" parTransId="{F56D50DC-7A86-4F9F-8A3E-D0A2EE101C24}" sibTransId="{D40CC473-C4A4-4DD0-870D-36F6CF2A39F8}"/>
    <dgm:cxn modelId="{BE3A26BB-57F3-4073-9ED5-24F43131F449}" type="presOf" srcId="{F6F504CD-1AE4-42AB-801E-721211CB8728}" destId="{44A2789A-BC21-40D3-B267-D610EFFBEC1B}" srcOrd="0" destOrd="0" presId="urn:microsoft.com/office/officeart/2016/7/layout/LinearArrowProcessNumbered"/>
    <dgm:cxn modelId="{08214AD5-21BA-4A1D-A607-D2FA868AFEB9}" type="presOf" srcId="{05792176-60DE-418B-BF54-480B462F510A}" destId="{DF1609EB-D5C3-4FDD-B17D-314262467A32}" srcOrd="0" destOrd="0" presId="urn:microsoft.com/office/officeart/2016/7/layout/LinearArrowProcessNumbered"/>
    <dgm:cxn modelId="{30FFEEF6-296F-4FC3-9572-97C4754EC8F5}" srcId="{CA7B00D9-E5DD-41C9-9496-2FECE329CB1B}" destId="{3A86A788-34EF-4D22-899B-5ABDABCAFDF4}" srcOrd="2" destOrd="0" parTransId="{7A9C0C8E-4C71-4CCF-AAF4-63C2FFEF228F}" sibTransId="{33961B69-939F-4D91-AA20-EE49C06B93B0}"/>
    <dgm:cxn modelId="{408701FE-759E-4927-AB0E-9F026022E546}" srcId="{CA7B00D9-E5DD-41C9-9496-2FECE329CB1B}" destId="{B1BF978D-2417-441B-A101-3F37CD97EB2B}" srcOrd="4" destOrd="0" parTransId="{C8BD5C14-0D77-491B-A74F-D29A5A417C47}" sibTransId="{111395F6-4DB5-475D-9562-D8FE9E6C00C2}"/>
    <dgm:cxn modelId="{75909934-6E01-4914-AB61-9CFDDBD0C34B}" type="presParOf" srcId="{1B320355-0DB9-4A0E-9331-4683533CBE74}" destId="{8B1B1D0E-D472-4694-BB0A-7206B82AEC12}" srcOrd="0" destOrd="0" presId="urn:microsoft.com/office/officeart/2016/7/layout/LinearArrowProcessNumbered"/>
    <dgm:cxn modelId="{28F8CCB5-144A-4382-9C23-40A17F1E304B}" type="presParOf" srcId="{8B1B1D0E-D472-4694-BB0A-7206B82AEC12}" destId="{B1B62530-C444-40DF-A61D-1F4C4D1307AA}" srcOrd="0" destOrd="0" presId="urn:microsoft.com/office/officeart/2016/7/layout/LinearArrowProcessNumbered"/>
    <dgm:cxn modelId="{0CB0ED95-55F1-494A-8016-6A84E764B554}" type="presParOf" srcId="{8B1B1D0E-D472-4694-BB0A-7206B82AEC12}" destId="{2B969339-17BB-459E-BF02-9A94C34A1411}" srcOrd="1" destOrd="0" presId="urn:microsoft.com/office/officeart/2016/7/layout/LinearArrowProcessNumbered"/>
    <dgm:cxn modelId="{1D4C1B64-3DFA-44DD-A5EB-158233F16CD8}" type="presParOf" srcId="{2B969339-17BB-459E-BF02-9A94C34A1411}" destId="{D5809BE4-0BD9-4790-8387-83EFC6550D4D}" srcOrd="0" destOrd="0" presId="urn:microsoft.com/office/officeart/2016/7/layout/LinearArrowProcessNumbered"/>
    <dgm:cxn modelId="{8FE6B548-80A8-4320-A8CB-DACA3C9FC844}" type="presParOf" srcId="{2B969339-17BB-459E-BF02-9A94C34A1411}" destId="{B0765563-5FC0-403B-9740-52CCA9B04DC6}" srcOrd="1" destOrd="0" presId="urn:microsoft.com/office/officeart/2016/7/layout/LinearArrowProcessNumbered"/>
    <dgm:cxn modelId="{F8033159-14A2-4E93-9033-9926A7AA4BFE}" type="presParOf" srcId="{2B969339-17BB-459E-BF02-9A94C34A1411}" destId="{A225E19B-0942-4009-BC3B-E0940B83F9F7}" srcOrd="2" destOrd="0" presId="urn:microsoft.com/office/officeart/2016/7/layout/LinearArrowProcessNumbered"/>
    <dgm:cxn modelId="{DD376209-63AE-4C0E-B5A0-E3F43DD73144}" type="presParOf" srcId="{2B969339-17BB-459E-BF02-9A94C34A1411}" destId="{57F44E13-682C-4D29-B021-89EB756B3915}" srcOrd="3" destOrd="0" presId="urn:microsoft.com/office/officeart/2016/7/layout/LinearArrowProcessNumbered"/>
    <dgm:cxn modelId="{116AD098-EED7-4547-82C4-86526249BF47}" type="presParOf" srcId="{8B1B1D0E-D472-4694-BB0A-7206B82AEC12}" destId="{5DADC886-D917-4BD1-B1AB-9336C977A301}" srcOrd="2" destOrd="0" presId="urn:microsoft.com/office/officeart/2016/7/layout/LinearArrowProcessNumbered"/>
    <dgm:cxn modelId="{1751C66A-27D5-471B-9F6E-B52DE90F1021}" type="presParOf" srcId="{1B320355-0DB9-4A0E-9331-4683533CBE74}" destId="{F65D7E39-CD44-41EE-90E9-C849875C186F}" srcOrd="1" destOrd="0" presId="urn:microsoft.com/office/officeart/2016/7/layout/LinearArrowProcessNumbered"/>
    <dgm:cxn modelId="{78445878-5806-42E8-9503-1D02B905B66E}" type="presParOf" srcId="{1B320355-0DB9-4A0E-9331-4683533CBE74}" destId="{36181E9D-0FB2-47E7-9744-3F96F4D12EB4}" srcOrd="2" destOrd="0" presId="urn:microsoft.com/office/officeart/2016/7/layout/LinearArrowProcessNumbered"/>
    <dgm:cxn modelId="{60030BEF-4729-47AF-A593-A7EB2021CDDA}" type="presParOf" srcId="{36181E9D-0FB2-47E7-9744-3F96F4D12EB4}" destId="{4AD4485F-C57B-43CE-B932-2FB009D5FE21}" srcOrd="0" destOrd="0" presId="urn:microsoft.com/office/officeart/2016/7/layout/LinearArrowProcessNumbered"/>
    <dgm:cxn modelId="{F0BAC789-059B-4291-9AB4-D0ABA8572E79}" type="presParOf" srcId="{36181E9D-0FB2-47E7-9744-3F96F4D12EB4}" destId="{ACE151B9-8CDA-4EE4-9D95-2C10D2043E04}" srcOrd="1" destOrd="0" presId="urn:microsoft.com/office/officeart/2016/7/layout/LinearArrowProcessNumbered"/>
    <dgm:cxn modelId="{0FA422A9-AD3C-47BC-BC1F-C83850BD69FD}" type="presParOf" srcId="{ACE151B9-8CDA-4EE4-9D95-2C10D2043E04}" destId="{18C21DEE-8C42-41D4-985A-482A307F8B59}" srcOrd="0" destOrd="0" presId="urn:microsoft.com/office/officeart/2016/7/layout/LinearArrowProcessNumbered"/>
    <dgm:cxn modelId="{1B9A5975-3950-4253-9201-CAC168C6FF47}" type="presParOf" srcId="{ACE151B9-8CDA-4EE4-9D95-2C10D2043E04}" destId="{D3382F13-5F5C-425D-A62F-0AE8071D3574}" srcOrd="1" destOrd="0" presId="urn:microsoft.com/office/officeart/2016/7/layout/LinearArrowProcessNumbered"/>
    <dgm:cxn modelId="{AB6D0F57-582C-46D1-8329-0E8C20AF9928}" type="presParOf" srcId="{ACE151B9-8CDA-4EE4-9D95-2C10D2043E04}" destId="{832B0F37-01A2-423F-AE4D-77D0D032F68C}" srcOrd="2" destOrd="0" presId="urn:microsoft.com/office/officeart/2016/7/layout/LinearArrowProcessNumbered"/>
    <dgm:cxn modelId="{6D24FA49-05A6-494D-AAE2-D11D60FD9C3C}" type="presParOf" srcId="{ACE151B9-8CDA-4EE4-9D95-2C10D2043E04}" destId="{9BAA0A3A-58C9-49B8-9F04-DF3334A39B57}" srcOrd="3" destOrd="0" presId="urn:microsoft.com/office/officeart/2016/7/layout/LinearArrowProcessNumbered"/>
    <dgm:cxn modelId="{99435F51-9D8B-45F7-BE03-9B05FB4D0770}" type="presParOf" srcId="{36181E9D-0FB2-47E7-9744-3F96F4D12EB4}" destId="{E10AFC07-7450-48D2-A2D0-2FCE6C44CD88}" srcOrd="2" destOrd="0" presId="urn:microsoft.com/office/officeart/2016/7/layout/LinearArrowProcessNumbered"/>
    <dgm:cxn modelId="{428FE70F-9A2E-4BEC-8064-1DF1E853C758}" type="presParOf" srcId="{1B320355-0DB9-4A0E-9331-4683533CBE74}" destId="{BFCBD8B8-CDDE-4AB3-AB7F-DAACA72F2320}" srcOrd="3" destOrd="0" presId="urn:microsoft.com/office/officeart/2016/7/layout/LinearArrowProcessNumbered"/>
    <dgm:cxn modelId="{1F5BA090-E761-4EC8-ADEE-AF42321EF929}" type="presParOf" srcId="{1B320355-0DB9-4A0E-9331-4683533CBE74}" destId="{6F42A59F-D837-47DC-ACBB-7F913125861A}" srcOrd="4" destOrd="0" presId="urn:microsoft.com/office/officeart/2016/7/layout/LinearArrowProcessNumbered"/>
    <dgm:cxn modelId="{91752B3E-5B74-4F4C-AA98-7102C3C18DBC}" type="presParOf" srcId="{6F42A59F-D837-47DC-ACBB-7F913125861A}" destId="{6B1A3CE5-57FC-4D76-B830-6534CB3631A5}" srcOrd="0" destOrd="0" presId="urn:microsoft.com/office/officeart/2016/7/layout/LinearArrowProcessNumbered"/>
    <dgm:cxn modelId="{CA52A621-3ED5-4704-B474-9BB8297C1E99}" type="presParOf" srcId="{6F42A59F-D837-47DC-ACBB-7F913125861A}" destId="{4985D790-6E8A-4F14-8D0B-764B57DC4FE5}" srcOrd="1" destOrd="0" presId="urn:microsoft.com/office/officeart/2016/7/layout/LinearArrowProcessNumbered"/>
    <dgm:cxn modelId="{61020EC2-636B-4D5D-B687-E837650A5BC2}" type="presParOf" srcId="{4985D790-6E8A-4F14-8D0B-764B57DC4FE5}" destId="{219A34B9-B712-41FC-A53E-A73B72D08315}" srcOrd="0" destOrd="0" presId="urn:microsoft.com/office/officeart/2016/7/layout/LinearArrowProcessNumbered"/>
    <dgm:cxn modelId="{1A064CB1-EE2F-498A-91FD-967183E511AB}" type="presParOf" srcId="{4985D790-6E8A-4F14-8D0B-764B57DC4FE5}" destId="{79580004-7C67-4655-BCF6-E242BC6E8C1F}" srcOrd="1" destOrd="0" presId="urn:microsoft.com/office/officeart/2016/7/layout/LinearArrowProcessNumbered"/>
    <dgm:cxn modelId="{1E7D8A48-73A5-446F-A082-9188F9DC03B7}" type="presParOf" srcId="{4985D790-6E8A-4F14-8D0B-764B57DC4FE5}" destId="{A13B898F-FD96-4FFA-B711-7DDA8E41FC3F}" srcOrd="2" destOrd="0" presId="urn:microsoft.com/office/officeart/2016/7/layout/LinearArrowProcessNumbered"/>
    <dgm:cxn modelId="{71261951-B689-4094-8BFB-6DF9A92C33E0}" type="presParOf" srcId="{4985D790-6E8A-4F14-8D0B-764B57DC4FE5}" destId="{827F64BB-20B4-423E-A719-0212281C6C10}" srcOrd="3" destOrd="0" presId="urn:microsoft.com/office/officeart/2016/7/layout/LinearArrowProcessNumbered"/>
    <dgm:cxn modelId="{1EDBF4D1-4C09-4483-8158-CA7C743A08E7}" type="presParOf" srcId="{6F42A59F-D837-47DC-ACBB-7F913125861A}" destId="{74CBCAF2-B30F-4BAD-8F86-8F657178EC77}" srcOrd="2" destOrd="0" presId="urn:microsoft.com/office/officeart/2016/7/layout/LinearArrowProcessNumbered"/>
    <dgm:cxn modelId="{24B461B3-31F7-422B-9092-245795F0BEB6}" type="presParOf" srcId="{1B320355-0DB9-4A0E-9331-4683533CBE74}" destId="{7A5D56A5-7199-4B8A-98E1-952EDB384B48}" srcOrd="5" destOrd="0" presId="urn:microsoft.com/office/officeart/2016/7/layout/LinearArrowProcessNumbered"/>
    <dgm:cxn modelId="{B3B54EFF-979D-4956-AB85-34B6BC200EE7}" type="presParOf" srcId="{1B320355-0DB9-4A0E-9331-4683533CBE74}" destId="{438B6069-4267-4E00-8842-A47CE008644F}" srcOrd="6" destOrd="0" presId="urn:microsoft.com/office/officeart/2016/7/layout/LinearArrowProcessNumbered"/>
    <dgm:cxn modelId="{4114F3C4-1841-4F7C-A377-3CFB2D582DD1}" type="presParOf" srcId="{438B6069-4267-4E00-8842-A47CE008644F}" destId="{A4003928-9C39-4F9B-A7C6-9BDCA6E132CD}" srcOrd="0" destOrd="0" presId="urn:microsoft.com/office/officeart/2016/7/layout/LinearArrowProcessNumbered"/>
    <dgm:cxn modelId="{0E890542-0A56-4540-BA6A-2CC58889725E}" type="presParOf" srcId="{438B6069-4267-4E00-8842-A47CE008644F}" destId="{51353650-E779-482B-9728-B421B25B016F}" srcOrd="1" destOrd="0" presId="urn:microsoft.com/office/officeart/2016/7/layout/LinearArrowProcessNumbered"/>
    <dgm:cxn modelId="{1B666EA2-C9F0-4A84-A9E5-D5CC198B2E1A}" type="presParOf" srcId="{51353650-E779-482B-9728-B421B25B016F}" destId="{D7E7854C-CB19-4BEF-9F17-9209C2495D59}" srcOrd="0" destOrd="0" presId="urn:microsoft.com/office/officeart/2016/7/layout/LinearArrowProcessNumbered"/>
    <dgm:cxn modelId="{82156D44-F5F7-4208-8946-7BF7C361113C}" type="presParOf" srcId="{51353650-E779-482B-9728-B421B25B016F}" destId="{6BE0966A-AE24-41D0-85AC-F63AA6F6F4EA}" srcOrd="1" destOrd="0" presId="urn:microsoft.com/office/officeart/2016/7/layout/LinearArrowProcessNumbered"/>
    <dgm:cxn modelId="{135624EA-372A-4204-BF76-958BF9D0DFA4}" type="presParOf" srcId="{51353650-E779-482B-9728-B421B25B016F}" destId="{DF1609EB-D5C3-4FDD-B17D-314262467A32}" srcOrd="2" destOrd="0" presId="urn:microsoft.com/office/officeart/2016/7/layout/LinearArrowProcessNumbered"/>
    <dgm:cxn modelId="{6C86AF98-4C88-4FB9-B163-3D1710259100}" type="presParOf" srcId="{51353650-E779-482B-9728-B421B25B016F}" destId="{39B747AE-A232-4502-98BF-0BFE3DFDB2E8}" srcOrd="3" destOrd="0" presId="urn:microsoft.com/office/officeart/2016/7/layout/LinearArrowProcessNumbered"/>
    <dgm:cxn modelId="{11F35458-DBDD-44BD-8FEB-B13E2EAC567D}" type="presParOf" srcId="{438B6069-4267-4E00-8842-A47CE008644F}" destId="{44A2789A-BC21-40D3-B267-D610EFFBEC1B}" srcOrd="2" destOrd="0" presId="urn:microsoft.com/office/officeart/2016/7/layout/LinearArrowProcessNumbered"/>
    <dgm:cxn modelId="{3C82F149-78D6-4114-9169-4A886D149BB3}" type="presParOf" srcId="{1B320355-0DB9-4A0E-9331-4683533CBE74}" destId="{9678BD63-5CFE-435C-A08C-174ADB5CE23D}" srcOrd="7" destOrd="0" presId="urn:microsoft.com/office/officeart/2016/7/layout/LinearArrowProcessNumbered"/>
    <dgm:cxn modelId="{92C71697-18BB-4D02-9274-B4B2CC08005F}" type="presParOf" srcId="{1B320355-0DB9-4A0E-9331-4683533CBE74}" destId="{B80A99E1-4C8A-4522-A4BB-1C8CA7E05223}" srcOrd="8" destOrd="0" presId="urn:microsoft.com/office/officeart/2016/7/layout/LinearArrowProcessNumbered"/>
    <dgm:cxn modelId="{FD6F24EC-7D64-4C4D-95A4-0ED3E74C8671}" type="presParOf" srcId="{B80A99E1-4C8A-4522-A4BB-1C8CA7E05223}" destId="{790B6283-A3BA-4DEE-AEF1-DF6380863006}" srcOrd="0" destOrd="0" presId="urn:microsoft.com/office/officeart/2016/7/layout/LinearArrowProcessNumbered"/>
    <dgm:cxn modelId="{DFCDA772-C7C2-4768-AE57-0BA87ECA02EF}" type="presParOf" srcId="{B80A99E1-4C8A-4522-A4BB-1C8CA7E05223}" destId="{E900FAD8-D3F6-4DA5-A57F-9C2AC311D425}" srcOrd="1" destOrd="0" presId="urn:microsoft.com/office/officeart/2016/7/layout/LinearArrowProcessNumbered"/>
    <dgm:cxn modelId="{18A42F9D-A1F2-4856-9B77-8A636988FBBA}" type="presParOf" srcId="{E900FAD8-D3F6-4DA5-A57F-9C2AC311D425}" destId="{F8E2CD73-4C98-4B69-B1D4-902331EE235B}" srcOrd="0" destOrd="0" presId="urn:microsoft.com/office/officeart/2016/7/layout/LinearArrowProcessNumbered"/>
    <dgm:cxn modelId="{581E6A28-F871-4B2C-9039-851E9CC5D1BA}" type="presParOf" srcId="{E900FAD8-D3F6-4DA5-A57F-9C2AC311D425}" destId="{BC60E27C-2655-45D4-8E0B-BB2049152CE2}" srcOrd="1" destOrd="0" presId="urn:microsoft.com/office/officeart/2016/7/layout/LinearArrowProcessNumbered"/>
    <dgm:cxn modelId="{4AAC1269-5706-45AC-97A8-79005312BC2F}" type="presParOf" srcId="{E900FAD8-D3F6-4DA5-A57F-9C2AC311D425}" destId="{6615198D-4C97-47FD-9F14-A41ADBC6D65E}" srcOrd="2" destOrd="0" presId="urn:microsoft.com/office/officeart/2016/7/layout/LinearArrowProcessNumbered"/>
    <dgm:cxn modelId="{056EB375-1A70-43CC-B989-5AC54BF7EF0F}" type="presParOf" srcId="{E900FAD8-D3F6-4DA5-A57F-9C2AC311D425}" destId="{7BC5BDD3-8310-4C37-8965-EDC382C33C25}" srcOrd="3" destOrd="0" presId="urn:microsoft.com/office/officeart/2016/7/layout/LinearArrowProcessNumbered"/>
    <dgm:cxn modelId="{F346E42D-7A44-4F15-AB00-4C2003ECBF4F}" type="presParOf" srcId="{B80A99E1-4C8A-4522-A4BB-1C8CA7E05223}" destId="{EBCD6F82-3846-4C8A-9DB2-5F1F278C17BD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09BE4-0BD9-4790-8387-83EFC6550D4D}">
      <dsp:nvSpPr>
        <dsp:cNvPr id="0" name=""/>
        <dsp:cNvSpPr/>
      </dsp:nvSpPr>
      <dsp:spPr>
        <a:xfrm>
          <a:off x="1000632" y="743286"/>
          <a:ext cx="797792" cy="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65563-5FC0-403B-9740-52CCA9B04DC6}">
      <dsp:nvSpPr>
        <dsp:cNvPr id="0" name=""/>
        <dsp:cNvSpPr/>
      </dsp:nvSpPr>
      <dsp:spPr>
        <a:xfrm>
          <a:off x="1846292" y="675780"/>
          <a:ext cx="91746" cy="173679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144939"/>
            <a:satOff val="7143"/>
            <a:lumOff val="12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4939"/>
              <a:satOff val="7143"/>
              <a:lumOff val="1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5E19B-0942-4009-BC3B-E0940B83F9F7}">
      <dsp:nvSpPr>
        <dsp:cNvPr id="0" name=""/>
        <dsp:cNvSpPr/>
      </dsp:nvSpPr>
      <dsp:spPr>
        <a:xfrm>
          <a:off x="501263" y="343678"/>
          <a:ext cx="799289" cy="7992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7" tIns="31017" rIns="31017" bIns="3101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1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18316" y="460731"/>
        <a:ext cx="565183" cy="565183"/>
      </dsp:txXfrm>
    </dsp:sp>
    <dsp:sp modelId="{5DADC886-D917-4BD1-B1AB-9336C977A301}">
      <dsp:nvSpPr>
        <dsp:cNvPr id="0" name=""/>
        <dsp:cNvSpPr/>
      </dsp:nvSpPr>
      <dsp:spPr>
        <a:xfrm>
          <a:off x="3391" y="1308567"/>
          <a:ext cx="179503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289877"/>
            <a:satOff val="14286"/>
            <a:lumOff val="25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89877"/>
              <a:satOff val="14286"/>
              <a:lumOff val="2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94" tIns="165100" rIns="141594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Start to not care for the abuser anymore</a:t>
          </a:r>
        </a:p>
      </dsp:txBody>
      <dsp:txXfrm>
        <a:off x="3391" y="1667574"/>
        <a:ext cx="1795033" cy="1606593"/>
      </dsp:txXfrm>
    </dsp:sp>
    <dsp:sp modelId="{18C21DEE-8C42-41D4-985A-482A307F8B59}">
      <dsp:nvSpPr>
        <dsp:cNvPr id="0" name=""/>
        <dsp:cNvSpPr/>
      </dsp:nvSpPr>
      <dsp:spPr>
        <a:xfrm>
          <a:off x="1997873" y="743286"/>
          <a:ext cx="1795033" cy="71"/>
        </a:xfrm>
        <a:prstGeom prst="rect">
          <a:avLst/>
        </a:prstGeom>
        <a:solidFill>
          <a:schemeClr val="accent3">
            <a:tint val="40000"/>
            <a:alpha val="90000"/>
            <a:hueOff val="434816"/>
            <a:satOff val="21429"/>
            <a:lumOff val="38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34816"/>
              <a:satOff val="21429"/>
              <a:lumOff val="3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82F13-5F5C-425D-A62F-0AE8071D3574}">
      <dsp:nvSpPr>
        <dsp:cNvPr id="0" name=""/>
        <dsp:cNvSpPr/>
      </dsp:nvSpPr>
      <dsp:spPr>
        <a:xfrm>
          <a:off x="3840774" y="675780"/>
          <a:ext cx="91746" cy="173680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579755"/>
            <a:satOff val="28571"/>
            <a:lumOff val="50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79755"/>
              <a:satOff val="28571"/>
              <a:lumOff val="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B0F37-01A2-423F-AE4D-77D0D032F68C}">
      <dsp:nvSpPr>
        <dsp:cNvPr id="0" name=""/>
        <dsp:cNvSpPr/>
      </dsp:nvSpPr>
      <dsp:spPr>
        <a:xfrm>
          <a:off x="2495745" y="343677"/>
          <a:ext cx="799289" cy="799289"/>
        </a:xfrm>
        <a:prstGeom prst="ellipse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7" tIns="31017" rIns="31017" bIns="3101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2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612798" y="460730"/>
        <a:ext cx="565183" cy="565183"/>
      </dsp:txXfrm>
    </dsp:sp>
    <dsp:sp modelId="{E10AFC07-7450-48D2-A2D0-2FCE6C44CD88}">
      <dsp:nvSpPr>
        <dsp:cNvPr id="0" name=""/>
        <dsp:cNvSpPr/>
      </dsp:nvSpPr>
      <dsp:spPr>
        <a:xfrm>
          <a:off x="1997873" y="1308567"/>
          <a:ext cx="179503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724693"/>
            <a:satOff val="35714"/>
            <a:lumOff val="63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724693"/>
              <a:satOff val="35714"/>
              <a:lumOff val="6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94" tIns="165100" rIns="141594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Disconnect emotionally from the abusive relationship.</a:t>
          </a:r>
        </a:p>
      </dsp:txBody>
      <dsp:txXfrm>
        <a:off x="1997873" y="1667574"/>
        <a:ext cx="1795033" cy="1606593"/>
      </dsp:txXfrm>
    </dsp:sp>
    <dsp:sp modelId="{219A34B9-B712-41FC-A53E-A73B72D08315}">
      <dsp:nvSpPr>
        <dsp:cNvPr id="0" name=""/>
        <dsp:cNvSpPr/>
      </dsp:nvSpPr>
      <dsp:spPr>
        <a:xfrm>
          <a:off x="3992355" y="743286"/>
          <a:ext cx="1795033" cy="72"/>
        </a:xfrm>
        <a:prstGeom prst="rect">
          <a:avLst/>
        </a:prstGeom>
        <a:solidFill>
          <a:schemeClr val="accent3">
            <a:tint val="40000"/>
            <a:alpha val="90000"/>
            <a:hueOff val="869632"/>
            <a:satOff val="42857"/>
            <a:lumOff val="76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69632"/>
              <a:satOff val="42857"/>
              <a:lumOff val="7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80004-7C67-4655-BCF6-E242BC6E8C1F}">
      <dsp:nvSpPr>
        <dsp:cNvPr id="0" name=""/>
        <dsp:cNvSpPr/>
      </dsp:nvSpPr>
      <dsp:spPr>
        <a:xfrm>
          <a:off x="5835256" y="675780"/>
          <a:ext cx="91746" cy="173680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B898F-FD96-4FFA-B711-7DDA8E41FC3F}">
      <dsp:nvSpPr>
        <dsp:cNvPr id="0" name=""/>
        <dsp:cNvSpPr/>
      </dsp:nvSpPr>
      <dsp:spPr>
        <a:xfrm>
          <a:off x="4490227" y="343677"/>
          <a:ext cx="799289" cy="799289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7" tIns="31017" rIns="31017" bIns="3101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3</a:t>
          </a:r>
        </a:p>
      </dsp:txBody>
      <dsp:txXfrm>
        <a:off x="4607280" y="460730"/>
        <a:ext cx="565183" cy="565183"/>
      </dsp:txXfrm>
    </dsp:sp>
    <dsp:sp modelId="{74CBCAF2-B30F-4BAD-8F86-8F657178EC77}">
      <dsp:nvSpPr>
        <dsp:cNvPr id="0" name=""/>
        <dsp:cNvSpPr/>
      </dsp:nvSpPr>
      <dsp:spPr>
        <a:xfrm>
          <a:off x="3992355" y="1346660"/>
          <a:ext cx="179503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1159509"/>
            <a:satOff val="57143"/>
            <a:lumOff val="101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159509"/>
              <a:satOff val="57143"/>
              <a:lumOff val="10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94" tIns="165100" rIns="141594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>
              <a:solidFill>
                <a:schemeClr val="tx1"/>
              </a:solidFill>
            </a:rPr>
            <a:t>Notice the effects of the abuse. Prepare to leave. Leave. 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992355" y="1705667"/>
        <a:ext cx="1795033" cy="1606593"/>
      </dsp:txXfrm>
    </dsp:sp>
    <dsp:sp modelId="{D7E7854C-CB19-4BEF-9F17-9209C2495D59}">
      <dsp:nvSpPr>
        <dsp:cNvPr id="0" name=""/>
        <dsp:cNvSpPr/>
      </dsp:nvSpPr>
      <dsp:spPr>
        <a:xfrm>
          <a:off x="6121146" y="743286"/>
          <a:ext cx="1809167" cy="72"/>
        </a:xfrm>
        <a:prstGeom prst="rect">
          <a:avLst/>
        </a:prstGeom>
        <a:solidFill>
          <a:schemeClr val="accent3">
            <a:tint val="40000"/>
            <a:alpha val="90000"/>
            <a:hueOff val="1304448"/>
            <a:satOff val="64286"/>
            <a:lumOff val="1144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304448"/>
              <a:satOff val="64286"/>
              <a:lumOff val="11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E0966A-AE24-41D0-85AC-F63AA6F6F4EA}">
      <dsp:nvSpPr>
        <dsp:cNvPr id="0" name=""/>
        <dsp:cNvSpPr/>
      </dsp:nvSpPr>
      <dsp:spPr>
        <a:xfrm>
          <a:off x="7978558" y="675780"/>
          <a:ext cx="92468" cy="173680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1449386"/>
            <a:satOff val="71429"/>
            <a:lumOff val="1271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449386"/>
              <a:satOff val="71429"/>
              <a:lumOff val="12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1609EB-D5C3-4FDD-B17D-314262467A32}">
      <dsp:nvSpPr>
        <dsp:cNvPr id="0" name=""/>
        <dsp:cNvSpPr/>
      </dsp:nvSpPr>
      <dsp:spPr>
        <a:xfrm>
          <a:off x="6626085" y="343677"/>
          <a:ext cx="799289" cy="799289"/>
        </a:xfrm>
        <a:prstGeom prst="ellipse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7" tIns="31017" rIns="31017" bIns="3101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4</a:t>
          </a:r>
        </a:p>
      </dsp:txBody>
      <dsp:txXfrm>
        <a:off x="6743138" y="460730"/>
        <a:ext cx="565183" cy="565183"/>
      </dsp:txXfrm>
    </dsp:sp>
    <dsp:sp modelId="{44A2789A-BC21-40D3-B267-D610EFFBEC1B}">
      <dsp:nvSpPr>
        <dsp:cNvPr id="0" name=""/>
        <dsp:cNvSpPr/>
      </dsp:nvSpPr>
      <dsp:spPr>
        <a:xfrm>
          <a:off x="5986837" y="1308567"/>
          <a:ext cx="2132726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1594325"/>
            <a:satOff val="78571"/>
            <a:lumOff val="1398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594325"/>
              <a:satOff val="78571"/>
              <a:lumOff val="13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043" tIns="165100" rIns="147043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Return to the relationship. Leave. Return. Repeat.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Driven by need to be physically &amp; emotionally connected again</a:t>
          </a:r>
        </a:p>
      </dsp:txBody>
      <dsp:txXfrm>
        <a:off x="5986837" y="1701687"/>
        <a:ext cx="2132726" cy="1572480"/>
      </dsp:txXfrm>
    </dsp:sp>
    <dsp:sp modelId="{F8E2CD73-4C98-4B69-B1D4-902331EE235B}">
      <dsp:nvSpPr>
        <dsp:cNvPr id="0" name=""/>
        <dsp:cNvSpPr/>
      </dsp:nvSpPr>
      <dsp:spPr>
        <a:xfrm>
          <a:off x="8192378" y="743286"/>
          <a:ext cx="897516" cy="72"/>
        </a:xfrm>
        <a:prstGeom prst="rect">
          <a:avLst/>
        </a:prstGeom>
        <a:solidFill>
          <a:schemeClr val="accent3">
            <a:tint val="40000"/>
            <a:alpha val="90000"/>
            <a:hueOff val="1739264"/>
            <a:satOff val="85714"/>
            <a:lumOff val="152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739264"/>
              <a:satOff val="85714"/>
              <a:lumOff val="15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5198D-4C97-47FD-9F14-A41ADBC6D65E}">
      <dsp:nvSpPr>
        <dsp:cNvPr id="0" name=""/>
        <dsp:cNvSpPr/>
      </dsp:nvSpPr>
      <dsp:spPr>
        <a:xfrm>
          <a:off x="8690250" y="343677"/>
          <a:ext cx="799289" cy="79928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17" tIns="31017" rIns="31017" bIns="31017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5</a:t>
          </a:r>
        </a:p>
      </dsp:txBody>
      <dsp:txXfrm>
        <a:off x="8807303" y="460730"/>
        <a:ext cx="565183" cy="565183"/>
      </dsp:txXfrm>
    </dsp:sp>
    <dsp:sp modelId="{EBCD6F82-3846-4C8A-9DB2-5F1F278C17BD}">
      <dsp:nvSpPr>
        <dsp:cNvPr id="0" name=""/>
        <dsp:cNvSpPr/>
      </dsp:nvSpPr>
      <dsp:spPr>
        <a:xfrm>
          <a:off x="8192378" y="1308567"/>
          <a:ext cx="179503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594" tIns="165100" rIns="141594" bIns="1651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Actually leave an abusive relationship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…for more than 6 months</a:t>
          </a:r>
        </a:p>
      </dsp:txBody>
      <dsp:txXfrm>
        <a:off x="8192378" y="1667574"/>
        <a:ext cx="1795033" cy="16065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E5684-8DDC-43ED-BA2A-D3D962A025D1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283A0-4104-43F1-B433-31B05AEA2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4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D5202-E835-4E4B-94C0-1E9871A94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2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4C0D5-E167-49E8-91FE-89CAFF867A04}" type="slidenum">
              <a:rPr lang="en-US"/>
              <a:pPr/>
              <a:t>15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8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40A10-6036-4879-816D-55C01FC9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1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905F-8069-DF23-8186-0FEEA4FAD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76CB0-1C84-D6B1-2194-42F5CAB93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78E75-120F-7218-B079-47AA7F365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5C168-BA4C-D43E-3258-CFDE49FF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AD6A-DF32-4E7E-29A7-EC1898A7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1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7C9DC-E2A9-2D67-5F21-CCF34649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F50E6-092F-A758-D843-0BADB22D7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E8C44-154C-FC75-7F8F-3D6DCDFC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92F86-FECA-3FA0-A80B-2CC3DC1A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49431-FC7E-A740-31DA-E13D62627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7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FBAED-E750-E089-EFDB-BBD84723C9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F4DFC0-C2EC-1BCD-C5F9-45C3C29FF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F1E47-ABEB-7111-6B13-83B071473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E5A49-0D16-B104-2A18-B4FDDD2F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2441-7B67-D90D-D0D2-BE3A9FE4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3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093DA11F-BC94-447C-B660-9C906BED01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1B35C-893A-4033-ADC0-2192AFA292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37DF8-B064-4F36-89F8-EBF538A2E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r>
              <a:rPr lang="en-US" noProof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2532A-5006-46B7-AE99-3A6891CD0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 panose="020B07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FC6D7-3241-401C-A16A-4A7CC2653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MM.DD.20XX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5D6DC-ABA5-4D00-9CD3-92FFDD1F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59C86-0106-40E0-AA18-795EC578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1BC7-E183-40DB-AC97-C19EA4EB8894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14F7B3-A6CF-491C-9855-75B5784CC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225750-E4CE-4A81-A0C3-4023030D637E}"/>
              </a:ext>
            </a:extLst>
          </p:cNvPr>
          <p:cNvSpPr/>
          <p:nvPr userDrawn="1"/>
        </p:nvSpPr>
        <p:spPr>
          <a:xfrm>
            <a:off x="809310" y="5879656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19C324-07DF-49DB-A08C-0E6155CE3041}"/>
              </a:ext>
            </a:extLst>
          </p:cNvPr>
          <p:cNvCxnSpPr/>
          <p:nvPr userDrawn="1"/>
        </p:nvCxnSpPr>
        <p:spPr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5A34025-44F2-4A09-8629-F1794E9D35AF}"/>
              </a:ext>
            </a:extLst>
          </p:cNvPr>
          <p:cNvSpPr/>
          <p:nvPr userDrawn="1"/>
        </p:nvSpPr>
        <p:spPr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854A2-EAE9-4B2A-84CF-5A4BD753863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8842051-6173-4CC2-8C4A-8AE31FE7BA54}"/>
              </a:ext>
            </a:extLst>
          </p:cNvPr>
          <p:cNvGrpSpPr/>
          <p:nvPr userDrawn="1"/>
        </p:nvGrpSpPr>
        <p:grpSpPr>
          <a:xfrm>
            <a:off x="5124396" y="1373283"/>
            <a:ext cx="1943208" cy="100800"/>
            <a:chOff x="3149478" y="1373283"/>
            <a:chExt cx="1943208" cy="1008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317392-EF87-4050-8BBE-32F74B0CF15A}"/>
                </a:ext>
              </a:extLst>
            </p:cNvPr>
            <p:cNvGrpSpPr/>
            <p:nvPr userDrawn="1"/>
          </p:nvGrpSpPr>
          <p:grpSpPr>
            <a:xfrm>
              <a:off x="3149478" y="1373283"/>
              <a:ext cx="1943208" cy="100800"/>
              <a:chOff x="0" y="3237441"/>
              <a:chExt cx="1943208" cy="10080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85A4134-866D-4143-AC1E-8A2FFDB49855}"/>
                  </a:ext>
                </a:extLst>
              </p:cNvPr>
              <p:cNvCxnSpPr/>
              <p:nvPr userDrawn="1"/>
            </p:nvCxnSpPr>
            <p:spPr>
              <a:xfrm>
                <a:off x="0" y="3290538"/>
                <a:ext cx="1892808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BBC5D9C-B8FB-455B-9398-36DB21F2765E}"/>
                  </a:ext>
                </a:extLst>
              </p:cNvPr>
              <p:cNvSpPr/>
              <p:nvPr userDrawn="1"/>
            </p:nvSpPr>
            <p:spPr>
              <a:xfrm>
                <a:off x="1842408" y="3237441"/>
                <a:ext cx="100800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1C3636-C306-4492-8D46-194288459CAF}"/>
                </a:ext>
              </a:extLst>
            </p:cNvPr>
            <p:cNvSpPr/>
            <p:nvPr userDrawn="1"/>
          </p:nvSpPr>
          <p:spPr>
            <a:xfrm>
              <a:off x="3149478" y="1373283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00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27A4-6014-DF6A-AEBD-4A2684A23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7CC6E-9538-7805-4C72-C2709D521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75EE4-6F95-E29F-F7FC-DFFBE455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AB6-A09B-0BD9-B442-91510585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411FA-5DFB-459D-9806-311957CF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2319C-F583-96FC-EC34-C45BA3A53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8B2F4-8CE6-6D49-24F3-BD8011AC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DEB3B-69B2-896E-B330-F70366B2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E3EB1-7ABB-4D04-A218-3FE886A1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C7BC4-EADF-AF89-11E7-C2315478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55BA1-3E3F-7C34-5AA4-D85E004F7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5875-AB51-85E7-8CFF-EA106BB64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9A2D1-226F-3E5E-1B02-10FEBA2C9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8A4DB6-C4B7-8C5C-FDB8-65014D92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D94AF-A76E-3DE7-2C3D-136C5A9F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FAB35-581E-C736-17B9-85453BA4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3A394-59F1-3496-3C32-FF54A0CB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4F13-21C1-B62B-9E1C-0E2CA025E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64579-5440-1173-F1D6-E1B81564F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5F991-592E-0462-ABCE-D3A63865F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9158E-051B-C1CF-BAEC-A646B9F02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F6BED3-6373-A1AC-D017-D2344FBA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BD9094-ACDF-F8F8-1B9F-0585D263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2FF80C-C68A-EC16-0D67-A4EE2557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5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D939B-0A59-32BC-364D-71378DE2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5BBC53-F6CD-D4D9-E697-0B47C5C3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D0C8F0-77D5-205E-6C1D-1800B63D3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CBC9A-E07B-352D-FDAC-1B7C3156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2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EA77D-930B-1D3E-267F-2174371F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A79B7-E299-3F95-A1E3-A856031C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3914C-D100-DE3B-2613-E24C95F54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6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30AA-AC8A-9851-43D3-7B73AF51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CD7B0-E734-4EBA-297F-F1CFD7E33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6E214-E761-B5C6-06B5-C858B60FD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49B8F-02F4-D6C4-9B89-EF85713A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D57E4-3F30-4DAC-823C-D794EE93D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51C57-A005-8DD0-D0D1-6B5FCD0B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3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F1F8-47D9-A967-6788-C6868AF96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B1D33-2CC8-7E21-F03A-0A33E52DB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87FED-6F93-37FB-E4CF-EA78BF988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86CA58-80BE-98CC-ED7A-02EC8F671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6261A-12E7-2FEE-E6A6-00199D2E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14E44-D9EE-CCDC-2074-36A70E2D7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9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A397B-DA08-F6D2-701E-BE433EDC5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092A-5163-09C5-0F27-F8B8A7661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380BE-AB00-9D6A-98B1-6A9B5F251F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2E68F-A3E5-4E58-AD30-450FD1636A70}" type="datetimeFigureOut">
              <a:rPr lang="en-US" smtClean="0"/>
              <a:t>11/9/2022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6E37D-E1AA-BEE4-102C-3CDFEA0FF1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94711-5912-ABF5-3EF2-70DE8EE04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2E15A-3425-4B25-8B02-6C89F7DA2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iF9ays47EI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9BB1-D9BE-7867-F4FA-324DD22BF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6619"/>
            <a:ext cx="9144000" cy="2387600"/>
          </a:xfrm>
        </p:spPr>
        <p:txBody>
          <a:bodyPr/>
          <a:lstStyle/>
          <a:p>
            <a:r>
              <a:rPr lang="en-US" b="1" dirty="0"/>
              <a:t>INTIMATE PARTNER VIOLENCE (IVP)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0EF973-D4D3-8FE5-CF8E-8679CDD4B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480619" cy="165576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Lecture 7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Susantha </a:t>
            </a:r>
            <a:r>
              <a:rPr lang="en-US" dirty="0" err="1"/>
              <a:t>Rasnayake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5C948-EC4A-8CA2-E6C2-01E6904988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5" r="1" b="1"/>
          <a:stretch/>
        </p:blipFill>
        <p:spPr>
          <a:xfrm>
            <a:off x="6417734" y="2777713"/>
            <a:ext cx="4935970" cy="287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94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399" y="2002688"/>
            <a:ext cx="3840085" cy="394091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500" b="1" dirty="0"/>
          </a:p>
          <a:p>
            <a:pPr>
              <a:buNone/>
            </a:pPr>
            <a:r>
              <a:rPr lang="en-US" sz="2000" b="1" dirty="0"/>
              <a:t>Technology abuse:</a:t>
            </a:r>
          </a:p>
          <a:p>
            <a:pPr>
              <a:buNone/>
            </a:pPr>
            <a:endParaRPr lang="en-US" sz="1500" dirty="0"/>
          </a:p>
          <a:p>
            <a:r>
              <a:rPr lang="en-US" sz="2000" dirty="0"/>
              <a:t>Tracking location</a:t>
            </a:r>
          </a:p>
          <a:p>
            <a:r>
              <a:rPr lang="en-US" sz="2000" dirty="0"/>
              <a:t>Demanding check-ins</a:t>
            </a:r>
          </a:p>
          <a:p>
            <a:r>
              <a:rPr lang="en-US" sz="2000" dirty="0"/>
              <a:t>Excessive texts </a:t>
            </a:r>
          </a:p>
          <a:p>
            <a:r>
              <a:rPr lang="en-US" sz="2000" dirty="0"/>
              <a:t>Spyware</a:t>
            </a:r>
          </a:p>
          <a:p>
            <a:r>
              <a:rPr lang="en-US" sz="2000" dirty="0"/>
              <a:t>Monitoring communications</a:t>
            </a:r>
          </a:p>
          <a:p>
            <a:r>
              <a:rPr lang="en-US" sz="2000" dirty="0"/>
              <a:t>Posting on Facebook and </a:t>
            </a:r>
          </a:p>
          <a:p>
            <a:pPr marL="0" indent="0">
              <a:buNone/>
            </a:pPr>
            <a:r>
              <a:rPr lang="en-US" sz="2000" dirty="0"/>
              <a:t>     social media</a:t>
            </a:r>
          </a:p>
          <a:p>
            <a:endParaRPr lang="en-US" sz="2000" dirty="0">
              <a:latin typeface="Avenir LT Std 35 Light" panose="020B0402020203020204" pitchFamily="34" charset="0"/>
            </a:endParaRPr>
          </a:p>
          <a:p>
            <a:endParaRPr lang="en-US" sz="1500" dirty="0"/>
          </a:p>
          <a:p>
            <a:endParaRPr lang="en-US" sz="1500" dirty="0"/>
          </a:p>
          <a:p>
            <a:pPr>
              <a:buNone/>
            </a:pPr>
            <a:endParaRPr lang="en-US" sz="1500" dirty="0"/>
          </a:p>
          <a:p>
            <a:pPr>
              <a:buNone/>
            </a:pPr>
            <a:endParaRPr lang="en-US" sz="1500" dirty="0"/>
          </a:p>
          <a:p>
            <a:pPr>
              <a:buNone/>
            </a:pPr>
            <a:endParaRPr lang="en-US" sz="1500" dirty="0"/>
          </a:p>
        </p:txBody>
      </p:sp>
      <p:pic>
        <p:nvPicPr>
          <p:cNvPr id="7" name="Picture 3" descr="C:\Users\DFLEIT~1\AppData\Local\Temp\iStock_000029406270Sm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3321"/>
          <a:stretch/>
        </p:blipFill>
        <p:spPr bwMode="auto">
          <a:xfrm>
            <a:off x="5933138" y="533401"/>
            <a:ext cx="4201463" cy="57912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093053" y="6858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</p:spTree>
    <p:extLst>
      <p:ext uri="{BB962C8B-B14F-4D97-AF65-F5344CB8AC3E}">
        <p14:creationId xmlns:p14="http://schemas.microsoft.com/office/powerpoint/2010/main" val="153799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6627F2-CA2B-4FF5-9EB3-98D80AF6F6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17" r="18316"/>
          <a:stretch/>
        </p:blipFill>
        <p:spPr>
          <a:xfrm>
            <a:off x="5933137" y="533401"/>
            <a:ext cx="4201464" cy="5715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31490" y="1994313"/>
            <a:ext cx="3840085" cy="34622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600" b="1" dirty="0"/>
          </a:p>
          <a:p>
            <a:pPr>
              <a:buNone/>
            </a:pPr>
            <a:r>
              <a:rPr lang="en-US" sz="2000" b="1" dirty="0"/>
              <a:t>Legal abuse:</a:t>
            </a:r>
          </a:p>
          <a:p>
            <a:pPr>
              <a:buNone/>
            </a:pPr>
            <a:endParaRPr lang="en-US" sz="1600" dirty="0">
              <a:latin typeface="Avenir LT Std 35 Light" panose="020B0402020203020204" pitchFamily="34" charset="0"/>
            </a:endParaRPr>
          </a:p>
          <a:p>
            <a:r>
              <a:rPr lang="en-US" sz="2400" dirty="0"/>
              <a:t>Constant threats to gain custody of children</a:t>
            </a:r>
          </a:p>
          <a:p>
            <a:r>
              <a:rPr lang="en-US" sz="2400" dirty="0"/>
              <a:t>Excessive filing of motions at court</a:t>
            </a:r>
          </a:p>
          <a:p>
            <a:r>
              <a:rPr lang="en-US" sz="2400" dirty="0"/>
              <a:t>Using parental rights to contact victim</a:t>
            </a:r>
          </a:p>
          <a:p>
            <a:r>
              <a:rPr lang="en-US" sz="2400" dirty="0"/>
              <a:t>Avoiding access to legal support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2093053" y="6858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</p:spTree>
    <p:extLst>
      <p:ext uri="{BB962C8B-B14F-4D97-AF65-F5344CB8AC3E}">
        <p14:creationId xmlns:p14="http://schemas.microsoft.com/office/powerpoint/2010/main" val="2627654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D1A8-588C-6DB5-AE05-641BD6A7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i="0" dirty="0">
                <a:effectLst/>
                <a:latin typeface="Arial" panose="020B0604020202020204" pitchFamily="34" charset="0"/>
              </a:rPr>
              <a:t>Factors associated with intimate partner violence and sexual violence against women</a:t>
            </a:r>
            <a:br>
              <a:rPr lang="en-US" sz="2400" i="0" dirty="0">
                <a:effectLst/>
                <a:latin typeface="Arial" panose="020B0604020202020204" pitchFamily="34" charset="0"/>
              </a:rPr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06929-4B8F-F47C-913B-97A9D87F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174"/>
            <a:ext cx="10515600" cy="5037701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b="1" i="0" dirty="0">
                <a:effectLst/>
                <a:latin typeface="Arial" panose="020B0604020202020204" pitchFamily="34" charset="0"/>
              </a:rPr>
              <a:t>Risk factors for both intimate partner and sexual violence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lower levels of education (perpetration of sexual violence and experience of sexual violence)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a history of exposure to child maltreatment (perpetration and experience)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witnessing family violence (perpetration and experience)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antisocial personality disorder (perpetration)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harmful use of alcohol (perpetration and experience)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harmful masculine </a:t>
            </a:r>
            <a:r>
              <a:rPr lang="en-US" sz="2000" b="0" i="0" dirty="0" err="1">
                <a:effectLst/>
                <a:latin typeface="Arial" panose="020B0604020202020204" pitchFamily="34" charset="0"/>
              </a:rPr>
              <a:t>behaviours</a:t>
            </a:r>
            <a:r>
              <a:rPr lang="en-US" sz="2000" b="0" i="0" dirty="0">
                <a:effectLst/>
                <a:latin typeface="Arial" panose="020B0604020202020204" pitchFamily="34" charset="0"/>
              </a:rPr>
              <a:t>, including having multiple partners or attitudes that condone violence (perpetration)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community norms that privilege or ascribe higher status to men and lower status to women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low levels of women’s access to paid employment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Arial" panose="020B0604020202020204" pitchFamily="34" charset="0"/>
              </a:rPr>
              <a:t>low level of gender equality (discriminatory laws, etc.).</a:t>
            </a:r>
          </a:p>
        </p:txBody>
      </p:sp>
    </p:spTree>
    <p:extLst>
      <p:ext uri="{BB962C8B-B14F-4D97-AF65-F5344CB8AC3E}">
        <p14:creationId xmlns:p14="http://schemas.microsoft.com/office/powerpoint/2010/main" val="272803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BDBB-8A6D-8A75-8C79-D01368CE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  <a:t>Factors specifically associated with intimate partner violence include:</a:t>
            </a:r>
            <a:br>
              <a:rPr lang="en-US" sz="2800" b="1" dirty="0">
                <a:solidFill>
                  <a:srgbClr val="3C4245"/>
                </a:solidFill>
                <a:latin typeface="Arial" panose="020B0604020202020204" pitchFamily="34" charset="0"/>
              </a:rPr>
            </a:b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C6158-C9C5-8C7F-3241-824483418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past history of exposure to violence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marital discord and dissatisfaction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difficulties in communicating between partners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male controlling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behaviours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towards their partners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8548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03CA8-03AE-9F1C-DE42-F2B44A517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3C4245"/>
                </a:solidFill>
                <a:latin typeface="Arial" panose="020B0604020202020204" pitchFamily="34" charset="0"/>
              </a:rPr>
              <a:t>Factors specifically associated with sexual violence perpetration include:</a:t>
            </a:r>
            <a:br>
              <a:rPr lang="en-US" sz="2800" dirty="0">
                <a:solidFill>
                  <a:srgbClr val="3C4245"/>
                </a:solidFill>
                <a:latin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401CB-9158-EAA3-B8E5-73B88833B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beliefs in family </a:t>
            </a:r>
            <a:r>
              <a:rPr lang="en-US" sz="2400" b="0" i="0" dirty="0" err="1">
                <a:effectLst/>
                <a:latin typeface="Arial" panose="020B0604020202020204" pitchFamily="34" charset="0"/>
              </a:rPr>
              <a:t>honour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 and sexual purity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ideologies of male sexual entitlement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weak legal sanctions for sexual violence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882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 txBox="1">
            <a:spLocks/>
          </p:cNvSpPr>
          <p:nvPr/>
        </p:nvSpPr>
        <p:spPr>
          <a:xfrm>
            <a:off x="2362200" y="915338"/>
            <a:ext cx="7315200" cy="8372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latin typeface="Avenir LT Std 35 Light" panose="020B0402020203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675466" y="1765426"/>
            <a:ext cx="685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 txBox="1">
            <a:spLocks/>
          </p:cNvSpPr>
          <p:nvPr/>
        </p:nvSpPr>
        <p:spPr>
          <a:xfrm>
            <a:off x="2427252" y="3124200"/>
            <a:ext cx="2906749" cy="27432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8500" y="55585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cs typeface="Arial"/>
              </a:rPr>
              <a:t>“Why does she/he stay?”</a:t>
            </a:r>
            <a:endParaRPr lang="en-US" sz="3600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2590801" y="1884695"/>
            <a:ext cx="7281025" cy="44181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a typeface="ＭＳ Ｐゴシック" pitchFamily="-112" charset="-128"/>
                <a:cs typeface="Arial" panose="020B0604020202020204" pitchFamily="34" charset="0"/>
              </a:rPr>
              <a:t>Hope that things will get better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200" dirty="0">
                <a:ea typeface="ＭＳ Ｐゴシック" pitchFamily="-112" charset="-128"/>
                <a:cs typeface="Arial" panose="020B0604020202020204" pitchFamily="34" charset="0"/>
              </a:rPr>
              <a:t>Disappointing friends, family or community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200" dirty="0">
                <a:ea typeface="ＭＳ Ｐゴシック" pitchFamily="-112" charset="-128"/>
                <a:cs typeface="Arial" panose="020B0604020202020204" pitchFamily="34" charset="0"/>
              </a:rPr>
              <a:t>Lack of resources to care for self or child(ren)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200" dirty="0">
                <a:ea typeface="ＭＳ Ｐゴシック" pitchFamily="-112" charset="-128"/>
                <a:cs typeface="Arial" panose="020B0604020202020204" pitchFamily="34" charset="0"/>
              </a:rPr>
              <a:t>Religious or cultural beliefs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200" dirty="0">
                <a:ea typeface="ＭＳ Ｐゴシック" pitchFamily="-112" charset="-128"/>
                <a:cs typeface="Arial" panose="020B0604020202020204" pitchFamily="34" charset="0"/>
              </a:rPr>
              <a:t>Immigration Status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200" dirty="0">
                <a:ea typeface="ＭＳ Ｐゴシック" pitchFamily="-112" charset="-128"/>
                <a:cs typeface="Arial" panose="020B0604020202020204" pitchFamily="34" charset="0"/>
              </a:rPr>
              <a:t>Belief that they can keep themselves and child(ren) safe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en-US" sz="2200" dirty="0">
                <a:ea typeface="ＭＳ Ｐゴシック" pitchFamily="-112" charset="-128"/>
                <a:cs typeface="Arial" panose="020B0604020202020204" pitchFamily="34" charset="0"/>
              </a:rPr>
              <a:t>Fear of being hurt or killed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24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A40C-76F6-1477-72D1-375578F6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5151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Health Consequences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D752E-B857-5E0B-CBB6-D1F9698A3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9535"/>
            <a:ext cx="10515600" cy="4977428"/>
          </a:xfrm>
        </p:spPr>
        <p:txBody>
          <a:bodyPr>
            <a:noAutofit/>
          </a:bodyPr>
          <a:lstStyle/>
          <a:p>
            <a:r>
              <a:rPr lang="en-US" sz="1800" b="0" i="0" dirty="0">
                <a:effectLst/>
                <a:latin typeface="Arial" panose="020B0604020202020204" pitchFamily="34" charset="0"/>
              </a:rPr>
              <a:t>Intimate partner and sexual violence cause serious short- and long-term physical, mental, sexual and reproductive health problems for women. 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They also affect their children’s health and wellbeing. 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This violence leads to high social and economic costs for women, their families and societies. Such violence can: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Increase the risk of 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homicide or suicide.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Lead to injuries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Lead to unintended pregnancies, induced abortions, </a:t>
            </a:r>
            <a:r>
              <a:rPr lang="en-US" sz="1800" b="0" i="0" dirty="0" err="1">
                <a:effectLst/>
                <a:latin typeface="Arial" panose="020B0604020202020204" pitchFamily="34" charset="0"/>
              </a:rPr>
              <a:t>gynaecological</a:t>
            </a:r>
            <a:r>
              <a:rPr lang="en-US" sz="1800" b="0" i="0" dirty="0">
                <a:effectLst/>
                <a:latin typeface="Arial" panose="020B0604020202020204" pitchFamily="34" charset="0"/>
              </a:rPr>
              <a:t> problems, and sexually transmitted infections, including HIV</a:t>
            </a:r>
            <a:endParaRPr lang="en-US" sz="1800" dirty="0">
              <a:latin typeface="Arial" panose="020B0604020202020204" pitchFamily="34" charset="0"/>
            </a:endParaRP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violence in pregnancy also increases the likelihood of miscarriage, dead fetus, pre-term delivery and low birth weight babies</a:t>
            </a:r>
          </a:p>
          <a:p>
            <a:pPr lvl="1"/>
            <a:r>
              <a:rPr lang="en-US" sz="1800" b="0" i="0" dirty="0">
                <a:effectLst/>
                <a:latin typeface="Arial" panose="020B0604020202020204" pitchFamily="34" charset="0"/>
              </a:rPr>
              <a:t>Health effects can also include headaches, pain syndromes (back pain, abdominal pain, chronic pelvic pain) gastrointestinal disorders, limited mobility and poor overall health.</a:t>
            </a:r>
          </a:p>
          <a:p>
            <a:pPr marL="457200" lvl="1" indent="0">
              <a:buNone/>
            </a:pPr>
            <a:endParaRPr lang="en-US" sz="1800" b="0" i="0" dirty="0">
              <a:effectLst/>
              <a:latin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939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D1A8-588C-6DB5-AE05-641BD6A7F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Your inner feelings and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06929-4B8F-F47C-913B-97A9D87FC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you: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 afraid of your partner much of the time?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avoid certain topics out of fear of angering your partner?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 that you can’t do anything right for your partner?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believe that you deserve to be hurt or mistreated?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wonder if you’re the one who is crazy?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feel emotionally numb or helpless?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07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FAE0-3E2F-CCAC-CCF7-1A92F550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Your partner’s belittling </a:t>
            </a:r>
            <a:r>
              <a:rPr lang="en-US" sz="2800" b="1" dirty="0" err="1"/>
              <a:t>behaviour</a:t>
            </a:r>
            <a:r>
              <a:rPr lang="en-US" sz="2800" b="1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8E489-1367-1228-6029-E6957D1E4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Does your partner: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humiliate or yell at you?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criticize you and put you down?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treat you so badly that you’re embarrassed for your friends or family to see?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ignore or put down your opinions or accomplishments?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blame you for their own abusive behavior?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see you as property or a sex object, rather than as a person?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0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B66E-9190-FDF4-5D4D-0618303E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Your partner’s violent or threatening </a:t>
            </a:r>
            <a:r>
              <a:rPr lang="en-US" sz="2800" b="1" dirty="0" err="1"/>
              <a:t>behaviour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04EBE-A3A2-CB78-B0AE-09389921A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a bad and unpredictable temper?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hurt you, or threaten to hurt or kill you?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threaten to take your children away or harm them?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threaten to commit suicide if you leave?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force you to have sex?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destroy your belongings?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4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BCC7-1402-3E4D-99E0-B4CD6881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the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6DE2-6285-941B-0D6C-C9DE6E787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https://www.youtube.com/watch?v=iiF9ays47EI</a:t>
            </a:r>
            <a:endParaRPr lang="en-US" dirty="0"/>
          </a:p>
          <a:p>
            <a:endParaRPr lang="en-US" dirty="0"/>
          </a:p>
          <a:p>
            <a:r>
              <a:rPr lang="en-US" dirty="0"/>
              <a:t>What type of abuse have you encountered from the video</a:t>
            </a:r>
          </a:p>
          <a:p>
            <a:r>
              <a:rPr lang="en-US" dirty="0"/>
              <a:t>What are the reasons for intimate partner violence</a:t>
            </a:r>
          </a:p>
          <a:p>
            <a:r>
              <a:rPr lang="en-US" dirty="0"/>
              <a:t>What are the possible interventions??????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B8587-E3C9-FD04-EF0C-BCC05583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7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7939-24FB-4253-A152-A63D69CA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232" y="1681656"/>
            <a:ext cx="5476768" cy="439332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Can </a:t>
            </a:r>
            <a:r>
              <a:rPr lang="en-US" u="sng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men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be victims of intimate partner violence?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7B94E3-C963-490F-BB3A-A008ABEE4EA7}"/>
              </a:ext>
            </a:extLst>
          </p:cNvPr>
          <p:cNvSpPr/>
          <p:nvPr/>
        </p:nvSpPr>
        <p:spPr>
          <a:xfrm>
            <a:off x="2959509" y="783021"/>
            <a:ext cx="5297214" cy="428822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What does Czech society say about the role of men in relationships?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What do you think are barriers for men getting help?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Are you aware of services for victims who are men?</a:t>
            </a:r>
          </a:p>
          <a:p>
            <a:pPr algn="ctr"/>
            <a:r>
              <a:rPr lang="en-US" sz="3200" dirty="0">
                <a:solidFill>
                  <a:schemeClr val="bg2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5836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762A-348C-4F8B-BEEB-4A058AEA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Can Men be Victims of Domestic Violence?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5AF4A-18C8-4B2D-829F-97A28C3C5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717" y="1159497"/>
            <a:ext cx="5799083" cy="5146710"/>
          </a:xfrm>
        </p:spPr>
        <p:txBody>
          <a:bodyPr>
            <a:normAutofit/>
          </a:bodyPr>
          <a:lstStyle/>
          <a:p>
            <a:r>
              <a:rPr lang="en-US" sz="2800" dirty="0"/>
              <a:t>Abuse of men happens far more often than is generally believed and occurs in straight and same-sex relationships.</a:t>
            </a:r>
          </a:p>
          <a:p>
            <a:r>
              <a:rPr lang="en-US" sz="2800" dirty="0"/>
              <a:t>It happens to men from all cultures regardless of age or occupation. </a:t>
            </a:r>
          </a:p>
          <a:p>
            <a:r>
              <a:rPr lang="en-US" sz="2800" dirty="0"/>
              <a:t>About 15% of intimate partner violence are male</a:t>
            </a:r>
          </a:p>
          <a:p>
            <a:pPr lvl="1"/>
            <a:r>
              <a:rPr lang="en-US" sz="2600" dirty="0"/>
              <a:t>But that is probably an under-estimate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1CBD3-40E7-4498-A4DD-8DE43018AC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0" r="4911" b="1"/>
          <a:stretch/>
        </p:blipFill>
        <p:spPr>
          <a:xfrm>
            <a:off x="6172200" y="1159497"/>
            <a:ext cx="5181600" cy="45437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8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FCA6B-25D1-49AD-99CC-9F36C7C2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45" y="225973"/>
            <a:ext cx="4624880" cy="1361089"/>
          </a:xfrm>
        </p:spPr>
        <p:txBody>
          <a:bodyPr anchor="b">
            <a:normAutofit/>
          </a:bodyPr>
          <a:lstStyle/>
          <a:p>
            <a:r>
              <a:rPr lang="en-US" sz="2700" dirty="0"/>
              <a:t>When a man is the victim of abuse in a straight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CF79C-6A6E-4488-92C1-92A78973B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145" y="2225566"/>
            <a:ext cx="4772025" cy="3811588"/>
          </a:xfrm>
        </p:spPr>
        <p:txBody>
          <a:bodyPr>
            <a:normAutofit/>
          </a:bodyPr>
          <a:lstStyle/>
          <a:p>
            <a:r>
              <a:rPr lang="en-US" sz="2000" dirty="0"/>
              <a:t>Tendency to expect and assume that the man is the perpetrator of abuse. </a:t>
            </a:r>
          </a:p>
          <a:p>
            <a:r>
              <a:rPr lang="en-US" sz="2000" dirty="0"/>
              <a:t>The victim himself may buy into this belief and also feel confused</a:t>
            </a:r>
          </a:p>
          <a:p>
            <a:pPr marL="0" indent="0">
              <a:buNone/>
            </a:pPr>
            <a:r>
              <a:rPr lang="en-US" sz="2000" dirty="0"/>
              <a:t>In both straight and gay relationships:</a:t>
            </a:r>
          </a:p>
          <a:p>
            <a:r>
              <a:rPr lang="en-US" sz="2000" dirty="0"/>
              <a:t>It is common for the one being abused to act out verbally or physically against the abuser in defense during conflicts. </a:t>
            </a:r>
          </a:p>
          <a:p>
            <a:r>
              <a:rPr lang="en-US" sz="2000" dirty="0"/>
              <a:t>The abuser may use such incidents as proof that the other is the abusive partner.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20050-8589-4A73-93C6-A7EDB2CBA1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9" r="18281" b="-1"/>
          <a:stretch/>
        </p:blipFill>
        <p:spPr>
          <a:xfrm>
            <a:off x="5183188" y="457201"/>
            <a:ext cx="6172200" cy="540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75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22BF-E7DF-4FE6-8D59-F5B4B805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90" y="365126"/>
            <a:ext cx="11645462" cy="65296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Difficult to recognize intimate partner violence against men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4E0AF-393D-4326-A17D-70BE7FF8A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9" r="34068" b="-2"/>
          <a:stretch/>
        </p:blipFill>
        <p:spPr>
          <a:xfrm>
            <a:off x="838200" y="1159497"/>
            <a:ext cx="5181600" cy="45437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A668-8FE9-4C16-A067-523FF5EBF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767552" cy="51362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If one is unsure…</a:t>
            </a:r>
          </a:p>
          <a:p>
            <a:r>
              <a:rPr lang="en-US" sz="2400" dirty="0"/>
              <a:t>Take a step back and examine larger patterns in the relationship. </a:t>
            </a:r>
          </a:p>
          <a:p>
            <a:r>
              <a:rPr lang="en-US" sz="2400" dirty="0"/>
              <a:t>Consider the known signs of intimate partner violence. </a:t>
            </a:r>
          </a:p>
          <a:p>
            <a:r>
              <a:rPr lang="en-US" sz="2400" dirty="0"/>
              <a:t>In an abusive relationship, the person who routinely uses these behaviors is the abuser. </a:t>
            </a:r>
          </a:p>
          <a:p>
            <a:r>
              <a:rPr lang="en-US" sz="2400" dirty="0"/>
              <a:t>The person on the receiving end is being abused.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Men in an abusive relationship need to know that they are not alone.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5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4A6D-12A2-42C5-B3B7-397DE17E1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Why Don’t Men Report?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71EB2-7714-494E-8F3A-5B878F7B9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3" r="178" b="2"/>
          <a:stretch/>
        </p:blipFill>
        <p:spPr>
          <a:xfrm>
            <a:off x="838200" y="1159497"/>
            <a:ext cx="5181600" cy="45437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0A091-33A2-48D8-86B9-C60EE1CF1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788572" cy="4543719"/>
          </a:xfrm>
        </p:spPr>
        <p:txBody>
          <a:bodyPr>
            <a:normAutofit/>
          </a:bodyPr>
          <a:lstStyle/>
          <a:p>
            <a:r>
              <a:rPr lang="en-US" sz="2800" dirty="0"/>
              <a:t>They feel embarrassed</a:t>
            </a:r>
          </a:p>
          <a:p>
            <a:r>
              <a:rPr lang="en-US" sz="2800" dirty="0"/>
              <a:t>They fear they won’t be believed</a:t>
            </a:r>
          </a:p>
          <a:p>
            <a:r>
              <a:rPr lang="en-US" sz="2800" dirty="0"/>
              <a:t>They are scared that their partner will take revenge</a:t>
            </a:r>
          </a:p>
          <a:p>
            <a:r>
              <a:rPr lang="en-US" sz="2800" dirty="0"/>
              <a:t>Men are told to fight back</a:t>
            </a:r>
          </a:p>
          <a:p>
            <a:r>
              <a:rPr lang="en-US" sz="2800" dirty="0"/>
              <a:t>They are ridiculed for “accepting” or “allowing” the abuse</a:t>
            </a:r>
          </a:p>
        </p:txBody>
      </p:sp>
    </p:spTree>
    <p:extLst>
      <p:ext uri="{BB962C8B-B14F-4D97-AF65-F5344CB8AC3E}">
        <p14:creationId xmlns:p14="http://schemas.microsoft.com/office/powerpoint/2010/main" val="18693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78FF7-46C1-41F9-AAA0-660A8365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969"/>
          </a:xfrm>
        </p:spPr>
        <p:txBody>
          <a:bodyPr anchor="ctr">
            <a:normAutofit/>
          </a:bodyPr>
          <a:lstStyle/>
          <a:p>
            <a:r>
              <a:rPr lang="en-US" sz="3300"/>
              <a:t>Violence in relationships that are gay or transgender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0F0D01-B3D0-45CE-A3AC-B9515337B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72" b="2"/>
          <a:stretch/>
        </p:blipFill>
        <p:spPr>
          <a:xfrm>
            <a:off x="838200" y="1159497"/>
            <a:ext cx="5181600" cy="454371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1DBD9-E244-48DB-8E35-FC31E12A4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59497"/>
            <a:ext cx="5181600" cy="45437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900"/>
              <a:t>The abusive partner may:</a:t>
            </a:r>
          </a:p>
          <a:p>
            <a:pPr marL="0" lvl="0" indent="0">
              <a:buNone/>
            </a:pPr>
            <a:endParaRPr lang="en-US" sz="1900"/>
          </a:p>
          <a:p>
            <a:pPr lvl="0"/>
            <a:r>
              <a:rPr lang="en-US" sz="1900"/>
              <a:t>Threaten that authorities won't help a gay or transgender person</a:t>
            </a:r>
          </a:p>
          <a:p>
            <a:pPr lvl="0"/>
            <a:r>
              <a:rPr lang="en-US" sz="1900"/>
              <a:t>Emphasize that leaving the relationship means admitting that gay or transgender relationships are deviant</a:t>
            </a:r>
          </a:p>
          <a:p>
            <a:pPr lvl="0"/>
            <a:r>
              <a:rPr lang="en-US" sz="1900"/>
              <a:t>Justify abuse by accusing one of not being </a:t>
            </a:r>
            <a:r>
              <a:rPr lang="en-US" sz="1900" i="1"/>
              <a:t>truly</a:t>
            </a:r>
            <a:r>
              <a:rPr lang="en-US" sz="1900"/>
              <a:t> gay or transgender</a:t>
            </a:r>
          </a:p>
          <a:p>
            <a:pPr lvl="0"/>
            <a:r>
              <a:rPr lang="en-US" sz="1900"/>
              <a:t>Say that men are naturally violent</a:t>
            </a:r>
          </a:p>
          <a:p>
            <a:r>
              <a:rPr lang="en-US" sz="1900"/>
              <a:t>Threaten to tell friends, family, colleagues, or community members about the other partner’s sexual orientation or gender identity</a:t>
            </a:r>
          </a:p>
          <a:p>
            <a:pPr lvl="0"/>
            <a:endParaRPr lang="en-US" sz="1900"/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9983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ext Placeholder 10">
            <a:extLst>
              <a:ext uri="{FF2B5EF4-FFF2-40B4-BE49-F238E27FC236}">
                <a16:creationId xmlns:a16="http://schemas.microsoft.com/office/drawing/2014/main" id="{66BF72ED-CB41-4ECB-B42C-7C3084533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025911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3F76C0E-FE5D-496C-9AF3-880CDBE1CA18}"/>
              </a:ext>
            </a:extLst>
          </p:cNvPr>
          <p:cNvSpPr txBox="1"/>
          <p:nvPr/>
        </p:nvSpPr>
        <p:spPr>
          <a:xfrm>
            <a:off x="77470" y="195654"/>
            <a:ext cx="4027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It is difficult to leave an abusive relationship, and actually leaving will be one of the strongest things they will ever do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9D789AE-F144-44CA-803D-6B74479F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Steps to Leaving</a:t>
            </a:r>
          </a:p>
        </p:txBody>
      </p:sp>
    </p:spTree>
    <p:extLst>
      <p:ext uri="{BB962C8B-B14F-4D97-AF65-F5344CB8AC3E}">
        <p14:creationId xmlns:p14="http://schemas.microsoft.com/office/powerpoint/2010/main" val="320548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DD1A8-588C-6DB5-AE05-641BD6A7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0049"/>
          </a:xfrm>
        </p:spPr>
        <p:txBody>
          <a:bodyPr>
            <a:noAutofit/>
          </a:bodyPr>
          <a:lstStyle/>
          <a:p>
            <a:pPr algn="l"/>
            <a:r>
              <a:rPr lang="en-US" sz="2400" i="0" dirty="0">
                <a:effectLst/>
                <a:latin typeface="Arial" panose="020B0604020202020204" pitchFamily="34" charset="0"/>
              </a:rPr>
              <a:t>Prevention and Response</a:t>
            </a:r>
            <a:br>
              <a:rPr lang="en-US" sz="2400" i="0" dirty="0">
                <a:effectLst/>
                <a:latin typeface="Arial" panose="020B0604020202020204" pitchFamily="34" charset="0"/>
              </a:rPr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06929-4B8F-F47C-913B-97A9D87FC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174"/>
            <a:ext cx="10515600" cy="5037701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Relationship skills strengthening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Empowerment of women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Services ensured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Poverty reduced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Enabling environments (schools</a:t>
            </a:r>
            <a:r>
              <a:rPr lang="en-US" sz="2400" b="0" i="0">
                <a:effectLst/>
                <a:latin typeface="Arial" panose="020B0604020202020204" pitchFamily="34" charset="0"/>
              </a:rPr>
              <a:t>, workplaces, </a:t>
            </a:r>
            <a:r>
              <a:rPr lang="en-US" sz="2400" b="0" i="0" dirty="0">
                <a:effectLst/>
                <a:latin typeface="Arial" panose="020B0604020202020204" pitchFamily="34" charset="0"/>
              </a:rPr>
              <a:t>public spaces) created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Child and adolescent abuse prevented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0" i="0" dirty="0">
                <a:effectLst/>
                <a:latin typeface="Arial" panose="020B0604020202020204" pitchFamily="34" charset="0"/>
              </a:rPr>
              <a:t>Transformed attitudes, beliefs and norms.</a:t>
            </a:r>
          </a:p>
        </p:txBody>
      </p:sp>
    </p:spTree>
    <p:extLst>
      <p:ext uri="{BB962C8B-B14F-4D97-AF65-F5344CB8AC3E}">
        <p14:creationId xmlns:p14="http://schemas.microsoft.com/office/powerpoint/2010/main" val="3466187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6923-B534-1669-34CC-BFD300B8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What is Intimate Partner Violence?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4BEE0-5C69-2902-6CA9-C72472E4B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16"/>
            <a:ext cx="10515600" cy="4800447"/>
          </a:xfrm>
        </p:spPr>
        <p:txBody>
          <a:bodyPr/>
          <a:lstStyle/>
          <a:p>
            <a:pPr algn="just">
              <a:buNone/>
            </a:pPr>
            <a:r>
              <a:rPr lang="en-US" sz="2800" dirty="0"/>
              <a:t>	Intimate partner violence is a </a:t>
            </a:r>
            <a:r>
              <a:rPr lang="en-US" sz="2800" b="1" dirty="0">
                <a:solidFill>
                  <a:schemeClr val="accent6"/>
                </a:solidFill>
              </a:rPr>
              <a:t>pattern</a:t>
            </a:r>
            <a:r>
              <a:rPr lang="en-US" sz="2800" dirty="0"/>
              <a:t> of abusive behavior in an intimate relationship where one partner tries to </a:t>
            </a:r>
            <a:r>
              <a:rPr lang="en-US" sz="2800" b="1" dirty="0">
                <a:solidFill>
                  <a:schemeClr val="accent6"/>
                </a:solidFill>
              </a:rPr>
              <a:t>control</a:t>
            </a:r>
            <a:r>
              <a:rPr lang="en-US" sz="2800" dirty="0">
                <a:solidFill>
                  <a:srgbClr val="0D7BB7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6"/>
                </a:solidFill>
              </a:rPr>
              <a:t>dominate</a:t>
            </a:r>
            <a:r>
              <a:rPr lang="en-US" sz="2800" dirty="0"/>
              <a:t> the other.  The behavior may be verbally, psychologically, physically or sexually, financially or technologically abusive with the victim left feeling scared, confused, dependent and insecure.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/>
              <a:t>Partner may be the</a:t>
            </a:r>
            <a:r>
              <a:rPr lang="en-US" sz="2800" dirty="0">
                <a:latin typeface="AdvPED1282"/>
              </a:rPr>
              <a:t> current or former or spouse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dvPED1282"/>
              </a:rPr>
              <a:t> Can occur among heterosexual or same-sex couples and does not require sexual intimacy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latin typeface="AdvPED1282"/>
              </a:rPr>
              <a:t>More commonly- women at the hands of men</a:t>
            </a:r>
          </a:p>
          <a:p>
            <a:pPr algn="just">
              <a:buNone/>
            </a:pPr>
            <a:endParaRPr lang="en-US" sz="2800" dirty="0"/>
          </a:p>
          <a:p>
            <a:pPr algn="just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55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BCC7-1402-3E4D-99E0-B4CD6881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507"/>
          </a:xfrm>
        </p:spPr>
        <p:txBody>
          <a:bodyPr/>
          <a:lstStyle/>
          <a:p>
            <a:r>
              <a:rPr lang="en-US" dirty="0"/>
              <a:t>Key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6DE2-6285-941B-0D6C-C9DE6E787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19"/>
            <a:ext cx="10515600" cy="4829944"/>
          </a:xfrm>
        </p:spPr>
        <p:txBody>
          <a:bodyPr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Arial" panose="020B0604020202020204" pitchFamily="34" charset="0"/>
              </a:rPr>
              <a:t>IPV is a major public health problems and a violation of women's human rights.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Arial" panose="020B0604020202020204" pitchFamily="34" charset="0"/>
              </a:rPr>
              <a:t>WHO indicates that globally about 1 in 3 (30%) of women worldwide have been subjected to either physical and/or sexual IVP or non-partner sexual violence in their lifetime.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i="0" dirty="0">
                <a:effectLst/>
                <a:latin typeface="Arial" panose="020B0604020202020204" pitchFamily="34" charset="0"/>
              </a:rPr>
              <a:t>Worldwide, almost one third (27%) of women aged 15-49 years who have been in a relationship report that they have been subjected to some form of physical and/or sexual violence by their intimate partner.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B8587-E3C9-FD04-EF0C-BCC05583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DFD4-1800-4D2E-AE03-CA69FBA620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5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33433-60E9-CC24-DD56-A011A7E4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931DD-0EF0-16E8-2BAA-DDD433E8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effectLst/>
                <a:latin typeface="Arial" panose="020B0604020202020204" pitchFamily="34" charset="0"/>
              </a:rPr>
              <a:t>The prevalence estimates of lifetime IVP range from 20% in the Western Pacific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22% in high-income countries and Europe 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25% in the WHO Regions of  the Americas 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to 33% in the WHO African region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31% in the WHO Eastern Mediterranean region  </a:t>
            </a:r>
          </a:p>
          <a:p>
            <a:r>
              <a:rPr lang="en-US" sz="2400" b="0" i="0" dirty="0">
                <a:effectLst/>
                <a:latin typeface="Arial" panose="020B0604020202020204" pitchFamily="34" charset="0"/>
              </a:rPr>
              <a:t>33% in the WHO South-East Asia region.</a:t>
            </a:r>
            <a:endParaRPr lang="en-US" sz="2400" i="0" dirty="0">
              <a:effectLst/>
              <a:latin typeface="Arial" panose="020B060402020202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9705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FLEIT~1\AppData\Local\Temp\iStock_000021832731X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9" r="2" b="2"/>
          <a:stretch/>
        </p:blipFill>
        <p:spPr bwMode="auto">
          <a:xfrm>
            <a:off x="5933137" y="533401"/>
            <a:ext cx="4201464" cy="57912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5491" y="76200"/>
            <a:ext cx="3840085" cy="1692794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Methods of Control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1" y="1828801"/>
            <a:ext cx="3840085" cy="398219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1200" b="1" dirty="0"/>
          </a:p>
          <a:p>
            <a:pPr>
              <a:buNone/>
            </a:pPr>
            <a:r>
              <a:rPr lang="en-US" sz="2600" b="1" dirty="0"/>
              <a:t>Physical abuse:</a:t>
            </a:r>
          </a:p>
          <a:p>
            <a:pPr>
              <a:buNone/>
            </a:pPr>
            <a:endParaRPr lang="en-US" sz="2300" dirty="0"/>
          </a:p>
          <a:p>
            <a:r>
              <a:rPr lang="en-US" sz="2300" dirty="0"/>
              <a:t>Hitting, pushing</a:t>
            </a:r>
          </a:p>
          <a:p>
            <a:r>
              <a:rPr lang="en-US" sz="2300" dirty="0"/>
              <a:t>Shoving, slapping, punching</a:t>
            </a:r>
          </a:p>
          <a:p>
            <a:r>
              <a:rPr lang="en-US" sz="2300" dirty="0"/>
              <a:t>Holding or restraining </a:t>
            </a:r>
          </a:p>
          <a:p>
            <a:r>
              <a:rPr lang="en-US" sz="2300" dirty="0"/>
              <a:t>Strangling, choking</a:t>
            </a:r>
          </a:p>
          <a:p>
            <a:r>
              <a:rPr lang="en-US" sz="2300" dirty="0"/>
              <a:t>Inflicting bruises</a:t>
            </a:r>
          </a:p>
          <a:p>
            <a:r>
              <a:rPr lang="en-US" sz="2300" dirty="0"/>
              <a:t>Welts and lacerations</a:t>
            </a:r>
          </a:p>
          <a:p>
            <a:r>
              <a:rPr lang="en-US" sz="2300" dirty="0"/>
              <a:t>Dragging, pulling by hair </a:t>
            </a:r>
          </a:p>
          <a:p>
            <a:r>
              <a:rPr lang="en-US" sz="2300" dirty="0"/>
              <a:t>Restraining</a:t>
            </a:r>
          </a:p>
          <a:p>
            <a:r>
              <a:rPr lang="en-US" sz="2300" dirty="0"/>
              <a:t>Marking, branding </a:t>
            </a:r>
          </a:p>
          <a:p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57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FLEIT~1\AppData\Local\Temp\iStock_000019271899Smal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69" r="26919"/>
          <a:stretch/>
        </p:blipFill>
        <p:spPr bwMode="auto">
          <a:xfrm>
            <a:off x="5933137" y="533402"/>
            <a:ext cx="4201464" cy="579119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093053" y="6858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1" y="1828800"/>
            <a:ext cx="3840085" cy="4267200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endParaRPr lang="en-US" sz="1200" b="1" dirty="0"/>
          </a:p>
          <a:p>
            <a:pPr marL="0" indent="0">
              <a:buNone/>
            </a:pPr>
            <a:r>
              <a:rPr lang="en-US" sz="2900" b="1" dirty="0"/>
              <a:t>Emotional abuse:</a:t>
            </a:r>
          </a:p>
          <a:p>
            <a:endParaRPr lang="en-US" sz="2900" dirty="0"/>
          </a:p>
          <a:p>
            <a:r>
              <a:rPr lang="en-US" sz="2900" dirty="0"/>
              <a:t>Threatening, intimidation </a:t>
            </a:r>
          </a:p>
          <a:p>
            <a:r>
              <a:rPr lang="en-US" sz="2900" dirty="0"/>
              <a:t>Humiliation </a:t>
            </a:r>
          </a:p>
          <a:p>
            <a:r>
              <a:rPr lang="en-US" sz="2900" dirty="0"/>
              <a:t>Extreme jealousy/possessiveness</a:t>
            </a:r>
          </a:p>
          <a:p>
            <a:r>
              <a:rPr lang="en-US" sz="2900" dirty="0"/>
              <a:t>Threatening acts of violence</a:t>
            </a:r>
          </a:p>
          <a:p>
            <a:r>
              <a:rPr lang="en-US" sz="2900" dirty="0"/>
              <a:t>Constant criticizing</a:t>
            </a:r>
          </a:p>
          <a:p>
            <a:r>
              <a:rPr lang="en-US" sz="2900" dirty="0"/>
              <a:t>Insulting and belittling </a:t>
            </a:r>
          </a:p>
          <a:p>
            <a:r>
              <a:rPr lang="en-US" sz="2900" dirty="0"/>
              <a:t>Ignoring or dismissing the victim</a:t>
            </a:r>
          </a:p>
          <a:p>
            <a:r>
              <a:rPr lang="en-US" sz="2900" dirty="0"/>
              <a:t>Denying, minimizing and blaming </a:t>
            </a:r>
          </a:p>
          <a:p>
            <a:r>
              <a:rPr lang="en-US" sz="2900" dirty="0"/>
              <a:t>Invading privacy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9618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04103" y="1981200"/>
            <a:ext cx="3840085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/>
              <a:t>Sexual abuse: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Coercing victim to have sex</a:t>
            </a:r>
          </a:p>
          <a:p>
            <a:r>
              <a:rPr lang="en-US" sz="2400" dirty="0"/>
              <a:t>Making victim watch pornographic movies</a:t>
            </a:r>
          </a:p>
          <a:p>
            <a:r>
              <a:rPr lang="en-US" sz="2400" dirty="0"/>
              <a:t>Sexually transmitted diseases</a:t>
            </a:r>
          </a:p>
          <a:p>
            <a:r>
              <a:rPr lang="en-US" sz="2400" dirty="0"/>
              <a:t>Demanding sexual photos</a:t>
            </a:r>
          </a:p>
          <a:p>
            <a:r>
              <a:rPr lang="en-US" sz="2400" dirty="0"/>
              <a:t>Using date rape drugs</a:t>
            </a:r>
          </a:p>
          <a:p>
            <a:r>
              <a:rPr lang="en-US" sz="2400" dirty="0"/>
              <a:t>Sabotaging birth control</a:t>
            </a:r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94" r="17266" b="-1"/>
          <a:stretch/>
        </p:blipFill>
        <p:spPr>
          <a:xfrm>
            <a:off x="5933137" y="533400"/>
            <a:ext cx="4353863" cy="57912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093053" y="685800"/>
            <a:ext cx="3840085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</p:spTree>
    <p:extLst>
      <p:ext uri="{BB962C8B-B14F-4D97-AF65-F5344CB8AC3E}">
        <p14:creationId xmlns:p14="http://schemas.microsoft.com/office/powerpoint/2010/main" val="290383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14948" y="1523187"/>
            <a:ext cx="3840085" cy="478912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Financial abuse:</a:t>
            </a:r>
          </a:p>
          <a:p>
            <a:pPr>
              <a:buNone/>
            </a:pPr>
            <a:endParaRPr lang="en-US" sz="2400" dirty="0"/>
          </a:p>
          <a:p>
            <a:r>
              <a:rPr lang="en-US" sz="2400" dirty="0"/>
              <a:t>Withholding money</a:t>
            </a:r>
          </a:p>
          <a:p>
            <a:r>
              <a:rPr lang="en-US" sz="2400" dirty="0"/>
              <a:t>Pushing to stay at home</a:t>
            </a:r>
          </a:p>
          <a:p>
            <a:r>
              <a:rPr lang="en-US" sz="2400" dirty="0"/>
              <a:t>No access to bank accounts/ATM and credit cards</a:t>
            </a:r>
          </a:p>
          <a:p>
            <a:r>
              <a:rPr lang="en-US" sz="2400" dirty="0"/>
              <a:t>Ruining victim’s credit</a:t>
            </a:r>
          </a:p>
          <a:p>
            <a:r>
              <a:rPr lang="en-US" sz="2400" dirty="0"/>
              <a:t>Taking paycheck</a:t>
            </a:r>
          </a:p>
          <a:p>
            <a:r>
              <a:rPr lang="en-US" sz="2400" dirty="0"/>
              <a:t>Gambling</a:t>
            </a:r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r="35945" b="-1"/>
          <a:stretch/>
        </p:blipFill>
        <p:spPr>
          <a:xfrm>
            <a:off x="5933137" y="533401"/>
            <a:ext cx="4201464" cy="57912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844355" y="685800"/>
            <a:ext cx="3840085" cy="95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3600" dirty="0"/>
              <a:t>Methods of Control</a:t>
            </a:r>
          </a:p>
        </p:txBody>
      </p:sp>
    </p:spTree>
    <p:extLst>
      <p:ext uri="{BB962C8B-B14F-4D97-AF65-F5344CB8AC3E}">
        <p14:creationId xmlns:p14="http://schemas.microsoft.com/office/powerpoint/2010/main" val="404366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1536</Words>
  <Application>Microsoft Office PowerPoint</Application>
  <PresentationFormat>Widescreen</PresentationFormat>
  <Paragraphs>231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AdvPED1282</vt:lpstr>
      <vt:lpstr>Arial</vt:lpstr>
      <vt:lpstr>Avenir LT Std 35 Light</vt:lpstr>
      <vt:lpstr>Calibri</vt:lpstr>
      <vt:lpstr>Calibri Light</vt:lpstr>
      <vt:lpstr>Segoe UI Light</vt:lpstr>
      <vt:lpstr>Symbol</vt:lpstr>
      <vt:lpstr>Wingdings</vt:lpstr>
      <vt:lpstr>Office Theme</vt:lpstr>
      <vt:lpstr>INTIMATE PARTNER VIOLENCE (IVP)</vt:lpstr>
      <vt:lpstr>Let’s watch the video</vt:lpstr>
      <vt:lpstr>What is Intimate Partner Violence? </vt:lpstr>
      <vt:lpstr>Key Facts</vt:lpstr>
      <vt:lpstr>Regional information</vt:lpstr>
      <vt:lpstr>Methods of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associated with intimate partner violence and sexual violence against women  </vt:lpstr>
      <vt:lpstr>Factors specifically associated with intimate partner violence include: </vt:lpstr>
      <vt:lpstr>Factors specifically associated with sexual violence perpetration include: </vt:lpstr>
      <vt:lpstr>PowerPoint Presentation</vt:lpstr>
      <vt:lpstr>Health Consequences </vt:lpstr>
      <vt:lpstr>Your inner feelings and thoughts</vt:lpstr>
      <vt:lpstr>Your partner’s belittling behaviour </vt:lpstr>
      <vt:lpstr>Your partner’s violent or threatening behaviour</vt:lpstr>
      <vt:lpstr>Can men be victims of intimate partner violence? </vt:lpstr>
      <vt:lpstr>Can Men be Victims of Domestic Violence?</vt:lpstr>
      <vt:lpstr>When a man is the victim of abuse in a straight relationship</vt:lpstr>
      <vt:lpstr>Difficult to recognize intimate partner violence against men</vt:lpstr>
      <vt:lpstr>Why Don’t Men Report?</vt:lpstr>
      <vt:lpstr>Violence in relationships that are gay or transgender</vt:lpstr>
      <vt:lpstr>Steps to Leaving</vt:lpstr>
      <vt:lpstr>Prevention and Response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INTIMATE PARTNER VIOLENCE (IVP)</dc:title>
  <dc:creator>Susantha Kumara Rasnayaka Mudiyanselage</dc:creator>
  <cp:lastModifiedBy>Susantha Kumara Rasnayaka Mudiyanselage</cp:lastModifiedBy>
  <cp:revision>10</cp:revision>
  <dcterms:created xsi:type="dcterms:W3CDTF">2022-11-08T11:02:34Z</dcterms:created>
  <dcterms:modified xsi:type="dcterms:W3CDTF">2022-11-09T08:43:50Z</dcterms:modified>
</cp:coreProperties>
</file>