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4" r:id="rId2"/>
    <p:sldId id="275" r:id="rId3"/>
    <p:sldId id="276" r:id="rId4"/>
    <p:sldId id="277" r:id="rId5"/>
    <p:sldId id="280" r:id="rId6"/>
    <p:sldId id="278" r:id="rId7"/>
    <p:sldId id="279" r:id="rId8"/>
    <p:sldId id="273" r:id="rId9"/>
    <p:sldId id="270" r:id="rId10"/>
    <p:sldId id="268" r:id="rId11"/>
    <p:sldId id="262" r:id="rId12"/>
    <p:sldId id="264" r:id="rId13"/>
    <p:sldId id="266" r:id="rId14"/>
    <p:sldId id="265" r:id="rId15"/>
    <p:sldId id="257" r:id="rId16"/>
    <p:sldId id="28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82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B05EB-EEC1-4ADA-BC55-033650F060DE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5CD79-DB67-400E-A7BF-937EE765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83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fld id="{73D3C7C0-DCC7-1249-BF2D-42A6A76DE8C0}" type="slidenum">
              <a:rPr lang="sv-SE" sz="1200">
                <a:latin typeface="Arial" charset="0"/>
              </a:rPr>
              <a:pPr/>
              <a:t>1</a:t>
            </a:fld>
            <a:endParaRPr lang="sv-SE" sz="1200">
              <a:latin typeface="Arial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730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fld id="{4D4167CB-5104-DF43-B5FB-70525FA2E273}" type="slidenum">
              <a:rPr lang="sv-SE" sz="1200">
                <a:latin typeface="Arial" charset="0"/>
              </a:rPr>
              <a:pPr/>
              <a:t>4</a:t>
            </a:fld>
            <a:endParaRPr lang="sv-SE" sz="1200">
              <a:latin typeface="Arial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631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fld id="{973292F5-347F-854A-8C96-22D1291D630F}" type="slidenum">
              <a:rPr lang="sv-SE" sz="1200">
                <a:latin typeface="Arial" charset="0"/>
              </a:rPr>
              <a:pPr/>
              <a:t>6</a:t>
            </a:fld>
            <a:endParaRPr lang="sv-SE" sz="1200">
              <a:latin typeface="Arial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886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fld id="{BCF6A8BD-CED8-F741-9CD6-A909AF93EA23}" type="slidenum">
              <a:rPr lang="sv-SE" sz="1200">
                <a:latin typeface="Arial" charset="0"/>
              </a:rPr>
              <a:pPr/>
              <a:t>7</a:t>
            </a:fld>
            <a:endParaRPr lang="sv-SE" sz="1200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406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136E-2125-4D2A-90BE-E6E3CDBF0C3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5863-FE0E-4D02-B447-6C67F2FB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7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136E-2125-4D2A-90BE-E6E3CDBF0C3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5863-FE0E-4D02-B447-6C67F2FB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127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136E-2125-4D2A-90BE-E6E3CDBF0C3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5863-FE0E-4D02-B447-6C67F2FB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9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EF764-3A92-A740-AB75-556C0CDF4EAC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093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136E-2125-4D2A-90BE-E6E3CDBF0C3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5863-FE0E-4D02-B447-6C67F2FB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87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136E-2125-4D2A-90BE-E6E3CDBF0C3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5863-FE0E-4D02-B447-6C67F2FB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158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136E-2125-4D2A-90BE-E6E3CDBF0C3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5863-FE0E-4D02-B447-6C67F2FB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6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136E-2125-4D2A-90BE-E6E3CDBF0C3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5863-FE0E-4D02-B447-6C67F2FB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5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136E-2125-4D2A-90BE-E6E3CDBF0C3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5863-FE0E-4D02-B447-6C67F2FB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82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136E-2125-4D2A-90BE-E6E3CDBF0C3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5863-FE0E-4D02-B447-6C67F2FB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136E-2125-4D2A-90BE-E6E3CDBF0C3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5863-FE0E-4D02-B447-6C67F2FB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3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136E-2125-4D2A-90BE-E6E3CDBF0C3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05863-FE0E-4D02-B447-6C67F2FB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3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4136E-2125-4D2A-90BE-E6E3CDBF0C3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05863-FE0E-4D02-B447-6C67F2FB0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9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wdVSerKGW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youtube.com/watch?v=y2xOe22dwi4&amp;t=17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xHsKqktOjhk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PugNKYwAA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3" name="Text Box 3"/>
          <p:cNvSpPr txBox="1">
            <a:spLocks noChangeArrowheads="1"/>
          </p:cNvSpPr>
          <p:nvPr/>
        </p:nvSpPr>
        <p:spPr bwMode="auto">
          <a:xfrm>
            <a:off x="1738313" y="697783"/>
            <a:ext cx="8929687" cy="5102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40000"/>
              </a:lnSpc>
              <a:spcBef>
                <a:spcPct val="50000"/>
              </a:spcBef>
              <a:defRPr/>
            </a:pPr>
            <a:endParaRPr lang="en-US" sz="4000" i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96" charset="-128"/>
            </a:endParaRP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96" charset="-128"/>
              </a:rPr>
              <a:t>Conflict  Resolution: Peace &amp; Violence</a:t>
            </a: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  <a:defRPr/>
            </a:pPr>
            <a:endParaRPr lang="en-US" sz="40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96" charset="-128"/>
            </a:endParaRP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  <a:defRPr/>
            </a:pPr>
            <a:endParaRPr lang="en-US" sz="40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96" charset="-128"/>
            </a:endParaRP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  <a:defRPr/>
            </a:pPr>
            <a:endParaRPr lang="en-US" sz="40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96" charset="-128"/>
              <a:cs typeface="Arial" charset="0"/>
            </a:endParaRP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96" charset="-128"/>
                <a:cs typeface="Arial" charset="0"/>
              </a:rPr>
              <a:t>Susantha </a:t>
            </a:r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96" charset="-128"/>
                <a:cs typeface="Arial" charset="0"/>
              </a:rPr>
              <a:t>Rasnayake</a:t>
            </a: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96" charset="-128"/>
              <a:cs typeface="Arial" charset="0"/>
            </a:endParaRP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  <a:defRPr/>
            </a:pP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96" charset="-128"/>
              <a:cs typeface="Arial" charset="0"/>
            </a:endParaRP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https://www.youtube.com/watch?v=4wdVSerKGW0</a:t>
            </a: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96" charset="-128"/>
              <a:cs typeface="Arial" charset="0"/>
            </a:endParaRP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  <a:defRPr/>
            </a:pPr>
            <a:endParaRPr lang="en-US" sz="40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96" charset="-128"/>
              <a:cs typeface="Arial" charset="0"/>
            </a:endParaRP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  <a:defRPr/>
            </a:pPr>
            <a:endParaRPr lang="en-US" sz="40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96" charset="-128"/>
              <a:cs typeface="Arial" charset="0"/>
            </a:endParaRP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  <a:defRPr/>
            </a:pPr>
            <a:endParaRPr lang="en-US" sz="40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96" charset="-128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00486" y="19328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189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676D6CDF-C512-4739-B158-55EE955EF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503" y="-1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033" y="670559"/>
            <a:ext cx="4683321" cy="214884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>
                <a:latin typeface="+mj-lt"/>
                <a:ea typeface="+mj-ea"/>
                <a:cs typeface="+mj-cs"/>
              </a:rPr>
              <a:t>Accommodating</a:t>
            </a:r>
          </a:p>
        </p:txBody>
      </p:sp>
      <p:pic>
        <p:nvPicPr>
          <p:cNvPr id="1026" name="Picture 2" descr="Service team struggling with conflict management in a meeting">
            <a:extLst>
              <a:ext uri="{FF2B5EF4-FFF2-40B4-BE49-F238E27FC236}">
                <a16:creationId xmlns:a16="http://schemas.microsoft.com/office/drawing/2014/main" id="{8212CB69-9209-B54F-A0EB-87440D4D17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84"/>
          <a:stretch/>
        </p:blipFill>
        <p:spPr bwMode="auto">
          <a:xfrm>
            <a:off x="1" y="3105151"/>
            <a:ext cx="6448424" cy="3752849"/>
          </a:xfrm>
          <a:custGeom>
            <a:avLst/>
            <a:gdLst/>
            <a:ahLst/>
            <a:cxnLst/>
            <a:rect l="l" t="t" r="r" b="b"/>
            <a:pathLst>
              <a:path w="6448424" h="3752849">
                <a:moveTo>
                  <a:pt x="0" y="0"/>
                </a:moveTo>
                <a:lnTo>
                  <a:pt x="137978" y="22215"/>
                </a:lnTo>
                <a:cubicBezTo>
                  <a:pt x="196046" y="32277"/>
                  <a:pt x="252469" y="42437"/>
                  <a:pt x="295660" y="49771"/>
                </a:cubicBezTo>
                <a:cubicBezTo>
                  <a:pt x="364885" y="66610"/>
                  <a:pt x="403214" y="32071"/>
                  <a:pt x="456941" y="65635"/>
                </a:cubicBezTo>
                <a:cubicBezTo>
                  <a:pt x="529612" y="69090"/>
                  <a:pt x="662508" y="71245"/>
                  <a:pt x="731691" y="70501"/>
                </a:cubicBezTo>
                <a:cubicBezTo>
                  <a:pt x="768741" y="62400"/>
                  <a:pt x="808263" y="64633"/>
                  <a:pt x="841820" y="61171"/>
                </a:cubicBezTo>
                <a:cubicBezTo>
                  <a:pt x="958973" y="43639"/>
                  <a:pt x="1009730" y="45863"/>
                  <a:pt x="1068219" y="39136"/>
                </a:cubicBezTo>
                <a:cubicBezTo>
                  <a:pt x="1104329" y="33447"/>
                  <a:pt x="1156536" y="44203"/>
                  <a:pt x="1174190" y="38808"/>
                </a:cubicBezTo>
                <a:cubicBezTo>
                  <a:pt x="1188943" y="36385"/>
                  <a:pt x="1213832" y="14880"/>
                  <a:pt x="1225923" y="34507"/>
                </a:cubicBezTo>
                <a:cubicBezTo>
                  <a:pt x="1305283" y="8501"/>
                  <a:pt x="1319617" y="30839"/>
                  <a:pt x="1385617" y="18003"/>
                </a:cubicBezTo>
                <a:cubicBezTo>
                  <a:pt x="1461876" y="-26747"/>
                  <a:pt x="1519510" y="56342"/>
                  <a:pt x="1563967" y="4638"/>
                </a:cubicBezTo>
                <a:lnTo>
                  <a:pt x="1676634" y="10582"/>
                </a:lnTo>
                <a:lnTo>
                  <a:pt x="1769429" y="20265"/>
                </a:lnTo>
                <a:cubicBezTo>
                  <a:pt x="1790625" y="23534"/>
                  <a:pt x="1880369" y="18448"/>
                  <a:pt x="1900584" y="27732"/>
                </a:cubicBezTo>
                <a:cubicBezTo>
                  <a:pt x="2072430" y="22762"/>
                  <a:pt x="2014935" y="5831"/>
                  <a:pt x="2127041" y="22101"/>
                </a:cubicBezTo>
                <a:cubicBezTo>
                  <a:pt x="2168847" y="65820"/>
                  <a:pt x="2153052" y="28773"/>
                  <a:pt x="2211644" y="44507"/>
                </a:cubicBezTo>
                <a:cubicBezTo>
                  <a:pt x="2211201" y="9921"/>
                  <a:pt x="2277596" y="73686"/>
                  <a:pt x="2299605" y="38004"/>
                </a:cubicBezTo>
                <a:cubicBezTo>
                  <a:pt x="2309570" y="41997"/>
                  <a:pt x="2318531" y="46991"/>
                  <a:pt x="2327359" y="52270"/>
                </a:cubicBezTo>
                <a:lnTo>
                  <a:pt x="2331995" y="55017"/>
                </a:lnTo>
                <a:lnTo>
                  <a:pt x="2353777" y="59755"/>
                </a:lnTo>
                <a:lnTo>
                  <a:pt x="2355893" y="68914"/>
                </a:lnTo>
                <a:lnTo>
                  <a:pt x="2385794" y="81650"/>
                </a:lnTo>
                <a:cubicBezTo>
                  <a:pt x="2397613" y="85211"/>
                  <a:pt x="2411061" y="87627"/>
                  <a:pt x="2427010" y="88184"/>
                </a:cubicBezTo>
                <a:cubicBezTo>
                  <a:pt x="2486314" y="76422"/>
                  <a:pt x="2553170" y="126870"/>
                  <a:pt x="2627153" y="110451"/>
                </a:cubicBezTo>
                <a:cubicBezTo>
                  <a:pt x="2653722" y="107383"/>
                  <a:pt x="2732043" y="116068"/>
                  <a:pt x="2744462" y="128780"/>
                </a:cubicBezTo>
                <a:cubicBezTo>
                  <a:pt x="2760299" y="132873"/>
                  <a:pt x="2780248" y="130843"/>
                  <a:pt x="2785202" y="143610"/>
                </a:cubicBezTo>
                <a:cubicBezTo>
                  <a:pt x="2794558" y="159316"/>
                  <a:pt x="2856498" y="142821"/>
                  <a:pt x="2844667" y="159029"/>
                </a:cubicBezTo>
                <a:cubicBezTo>
                  <a:pt x="2888530" y="147871"/>
                  <a:pt x="2914187" y="181391"/>
                  <a:pt x="2946649" y="192330"/>
                </a:cubicBezTo>
                <a:cubicBezTo>
                  <a:pt x="2981872" y="180417"/>
                  <a:pt x="3015239" y="215115"/>
                  <a:pt x="3088812" y="226485"/>
                </a:cubicBezTo>
                <a:cubicBezTo>
                  <a:pt x="3127734" y="212524"/>
                  <a:pt x="3138301" y="234381"/>
                  <a:pt x="3208669" y="217774"/>
                </a:cubicBezTo>
                <a:cubicBezTo>
                  <a:pt x="3242208" y="219284"/>
                  <a:pt x="3229623" y="233297"/>
                  <a:pt x="3290045" y="235553"/>
                </a:cubicBezTo>
                <a:cubicBezTo>
                  <a:pt x="3399655" y="215239"/>
                  <a:pt x="3444518" y="245862"/>
                  <a:pt x="3529335" y="249571"/>
                </a:cubicBezTo>
                <a:cubicBezTo>
                  <a:pt x="3623697" y="257405"/>
                  <a:pt x="3587652" y="268832"/>
                  <a:pt x="3716766" y="252690"/>
                </a:cubicBezTo>
                <a:cubicBezTo>
                  <a:pt x="3723469" y="267318"/>
                  <a:pt x="3737863" y="269842"/>
                  <a:pt x="3765333" y="266823"/>
                </a:cubicBezTo>
                <a:cubicBezTo>
                  <a:pt x="3810754" y="271601"/>
                  <a:pt x="3792745" y="303866"/>
                  <a:pt x="3846897" y="290090"/>
                </a:cubicBezTo>
                <a:cubicBezTo>
                  <a:pt x="3830941" y="306608"/>
                  <a:pt x="3929114" y="308026"/>
                  <a:pt x="3900217" y="323590"/>
                </a:cubicBezTo>
                <a:cubicBezTo>
                  <a:pt x="3922367" y="343425"/>
                  <a:pt x="3948574" y="318948"/>
                  <a:pt x="3971444" y="336662"/>
                </a:cubicBezTo>
                <a:cubicBezTo>
                  <a:pt x="4002781" y="344193"/>
                  <a:pt x="3960997" y="315419"/>
                  <a:pt x="3997868" y="318867"/>
                </a:cubicBezTo>
                <a:cubicBezTo>
                  <a:pt x="4041159" y="326219"/>
                  <a:pt x="4055435" y="293981"/>
                  <a:pt x="4070852" y="339615"/>
                </a:cubicBezTo>
                <a:cubicBezTo>
                  <a:pt x="4121286" y="335828"/>
                  <a:pt x="4121920" y="355506"/>
                  <a:pt x="4180483" y="373369"/>
                </a:cubicBezTo>
                <a:cubicBezTo>
                  <a:pt x="4211379" y="366707"/>
                  <a:pt x="4230171" y="374664"/>
                  <a:pt x="4246264" y="387458"/>
                </a:cubicBezTo>
                <a:cubicBezTo>
                  <a:pt x="4308508" y="393310"/>
                  <a:pt x="4357326" y="416142"/>
                  <a:pt x="4423169" y="431783"/>
                </a:cubicBezTo>
                <a:lnTo>
                  <a:pt x="4446752" y="435383"/>
                </a:lnTo>
                <a:lnTo>
                  <a:pt x="4446954" y="435566"/>
                </a:lnTo>
                <a:cubicBezTo>
                  <a:pt x="4508528" y="480137"/>
                  <a:pt x="4617740" y="529869"/>
                  <a:pt x="4662523" y="553169"/>
                </a:cubicBezTo>
                <a:cubicBezTo>
                  <a:pt x="4720320" y="547046"/>
                  <a:pt x="4678644" y="560102"/>
                  <a:pt x="4715641" y="575354"/>
                </a:cubicBezTo>
                <a:cubicBezTo>
                  <a:pt x="4682056" y="593278"/>
                  <a:pt x="4768370" y="586520"/>
                  <a:pt x="4742071" y="614016"/>
                </a:cubicBezTo>
                <a:cubicBezTo>
                  <a:pt x="4749637" y="615922"/>
                  <a:pt x="4757797" y="616899"/>
                  <a:pt x="4766183" y="617675"/>
                </a:cubicBezTo>
                <a:lnTo>
                  <a:pt x="4770562" y="618094"/>
                </a:lnTo>
                <a:lnTo>
                  <a:pt x="4783240" y="624350"/>
                </a:lnTo>
                <a:lnTo>
                  <a:pt x="4792882" y="620401"/>
                </a:lnTo>
                <a:lnTo>
                  <a:pt x="4816310" y="625721"/>
                </a:lnTo>
                <a:cubicBezTo>
                  <a:pt x="4824144" y="628595"/>
                  <a:pt x="4831482" y="632720"/>
                  <a:pt x="4837953" y="638824"/>
                </a:cubicBezTo>
                <a:cubicBezTo>
                  <a:pt x="4848645" y="668753"/>
                  <a:pt x="4922266" y="669148"/>
                  <a:pt x="4933914" y="707398"/>
                </a:cubicBezTo>
                <a:cubicBezTo>
                  <a:pt x="4940833" y="719653"/>
                  <a:pt x="4978358" y="746502"/>
                  <a:pt x="4995259" y="744825"/>
                </a:cubicBezTo>
                <a:cubicBezTo>
                  <a:pt x="5005107" y="749034"/>
                  <a:pt x="5010567" y="758092"/>
                  <a:pt x="5024744" y="753396"/>
                </a:cubicBezTo>
                <a:cubicBezTo>
                  <a:pt x="5047511" y="761361"/>
                  <a:pt x="5109162" y="783016"/>
                  <a:pt x="5131877" y="792613"/>
                </a:cubicBezTo>
                <a:cubicBezTo>
                  <a:pt x="5132671" y="802792"/>
                  <a:pt x="5144554" y="806683"/>
                  <a:pt x="5161031" y="810975"/>
                </a:cubicBezTo>
                <a:lnTo>
                  <a:pt x="5176815" y="815342"/>
                </a:lnTo>
                <a:lnTo>
                  <a:pt x="5180064" y="831233"/>
                </a:lnTo>
                <a:cubicBezTo>
                  <a:pt x="5202966" y="819270"/>
                  <a:pt x="5188976" y="863361"/>
                  <a:pt x="5215059" y="865080"/>
                </a:cubicBezTo>
                <a:cubicBezTo>
                  <a:pt x="5235765" y="864786"/>
                  <a:pt x="5236347" y="878098"/>
                  <a:pt x="5245643" y="887119"/>
                </a:cubicBezTo>
                <a:cubicBezTo>
                  <a:pt x="5267660" y="891609"/>
                  <a:pt x="5295742" y="939348"/>
                  <a:pt x="5295952" y="957174"/>
                </a:cubicBezTo>
                <a:cubicBezTo>
                  <a:pt x="5284322" y="1008946"/>
                  <a:pt x="5374979" y="1038019"/>
                  <a:pt x="5367826" y="1079140"/>
                </a:cubicBezTo>
                <a:cubicBezTo>
                  <a:pt x="5371668" y="1089190"/>
                  <a:pt x="5377921" y="1097135"/>
                  <a:pt x="5385646" y="1103730"/>
                </a:cubicBezTo>
                <a:lnTo>
                  <a:pt x="5410965" y="1119397"/>
                </a:lnTo>
                <a:lnTo>
                  <a:pt x="5436960" y="1130910"/>
                </a:lnTo>
                <a:lnTo>
                  <a:pt x="5442083" y="1133134"/>
                </a:lnTo>
                <a:cubicBezTo>
                  <a:pt x="5451910" y="1137346"/>
                  <a:pt x="5457170" y="1169188"/>
                  <a:pt x="5465219" y="1174479"/>
                </a:cubicBezTo>
                <a:cubicBezTo>
                  <a:pt x="5488744" y="1195184"/>
                  <a:pt x="5467141" y="1223401"/>
                  <a:pt x="5488171" y="1238604"/>
                </a:cubicBezTo>
                <a:cubicBezTo>
                  <a:pt x="5523491" y="1271811"/>
                  <a:pt x="5486623" y="1305961"/>
                  <a:pt x="5562172" y="1320840"/>
                </a:cubicBezTo>
                <a:cubicBezTo>
                  <a:pt x="5601634" y="1385316"/>
                  <a:pt x="5636528" y="1453139"/>
                  <a:pt x="5686905" y="1512529"/>
                </a:cubicBezTo>
                <a:cubicBezTo>
                  <a:pt x="5729049" y="1575678"/>
                  <a:pt x="5699691" y="1553768"/>
                  <a:pt x="5748726" y="1623716"/>
                </a:cubicBezTo>
                <a:cubicBezTo>
                  <a:pt x="5783098" y="1689734"/>
                  <a:pt x="5789710" y="1639740"/>
                  <a:pt x="5842593" y="1726595"/>
                </a:cubicBezTo>
                <a:cubicBezTo>
                  <a:pt x="5837824" y="1733043"/>
                  <a:pt x="5862023" y="1845188"/>
                  <a:pt x="5861042" y="1851837"/>
                </a:cubicBezTo>
                <a:cubicBezTo>
                  <a:pt x="5874156" y="1887981"/>
                  <a:pt x="5901790" y="1919218"/>
                  <a:pt x="5921290" y="1943460"/>
                </a:cubicBezTo>
                <a:lnTo>
                  <a:pt x="5978046" y="1997284"/>
                </a:lnTo>
                <a:lnTo>
                  <a:pt x="5992479" y="2056720"/>
                </a:lnTo>
                <a:cubicBezTo>
                  <a:pt x="6011078" y="2079033"/>
                  <a:pt x="6072687" y="2117397"/>
                  <a:pt x="6089639" y="2131171"/>
                </a:cubicBezTo>
                <a:lnTo>
                  <a:pt x="6094199" y="2139379"/>
                </a:lnTo>
                <a:lnTo>
                  <a:pt x="6094822" y="2139386"/>
                </a:lnTo>
                <a:cubicBezTo>
                  <a:pt x="6096947" y="2140841"/>
                  <a:pt x="6098876" y="2143416"/>
                  <a:pt x="6100692" y="2147736"/>
                </a:cubicBezTo>
                <a:lnTo>
                  <a:pt x="6102516" y="2154343"/>
                </a:lnTo>
                <a:lnTo>
                  <a:pt x="6111361" y="2170264"/>
                </a:lnTo>
                <a:lnTo>
                  <a:pt x="6215475" y="2270153"/>
                </a:lnTo>
                <a:lnTo>
                  <a:pt x="6255966" y="2335401"/>
                </a:lnTo>
                <a:lnTo>
                  <a:pt x="6272711" y="2385144"/>
                </a:lnTo>
                <a:cubicBezTo>
                  <a:pt x="6282320" y="2406495"/>
                  <a:pt x="6299066" y="2405139"/>
                  <a:pt x="6304347" y="2439388"/>
                </a:cubicBezTo>
                <a:cubicBezTo>
                  <a:pt x="6297131" y="2486231"/>
                  <a:pt x="6325530" y="2500962"/>
                  <a:pt x="6326729" y="2549400"/>
                </a:cubicBezTo>
                <a:cubicBezTo>
                  <a:pt x="6325926" y="2572066"/>
                  <a:pt x="6339111" y="2599957"/>
                  <a:pt x="6344663" y="2628839"/>
                </a:cubicBezTo>
                <a:lnTo>
                  <a:pt x="6375811" y="2639204"/>
                </a:lnTo>
                <a:cubicBezTo>
                  <a:pt x="6375427" y="2643533"/>
                  <a:pt x="6375041" y="2647863"/>
                  <a:pt x="6374657" y="2652193"/>
                </a:cubicBezTo>
                <a:cubicBezTo>
                  <a:pt x="6373555" y="2658134"/>
                  <a:pt x="6371943" y="2662665"/>
                  <a:pt x="6369740" y="2664642"/>
                </a:cubicBezTo>
                <a:cubicBezTo>
                  <a:pt x="6368032" y="2674540"/>
                  <a:pt x="6371528" y="2686899"/>
                  <a:pt x="6361964" y="2690172"/>
                </a:cubicBezTo>
                <a:cubicBezTo>
                  <a:pt x="6350507" y="2696218"/>
                  <a:pt x="6369375" y="2734440"/>
                  <a:pt x="6355511" y="2727335"/>
                </a:cubicBezTo>
                <a:cubicBezTo>
                  <a:pt x="6358746" y="2734104"/>
                  <a:pt x="6360434" y="2742096"/>
                  <a:pt x="6361058" y="2750592"/>
                </a:cubicBezTo>
                <a:cubicBezTo>
                  <a:pt x="6361013" y="2751998"/>
                  <a:pt x="6360970" y="2753408"/>
                  <a:pt x="6360926" y="2754814"/>
                </a:cubicBezTo>
                <a:lnTo>
                  <a:pt x="6339285" y="2810353"/>
                </a:lnTo>
                <a:cubicBezTo>
                  <a:pt x="6360091" y="2854187"/>
                  <a:pt x="6313103" y="2870086"/>
                  <a:pt x="6325672" y="2908809"/>
                </a:cubicBezTo>
                <a:cubicBezTo>
                  <a:pt x="6341563" y="2966972"/>
                  <a:pt x="6291836" y="2935388"/>
                  <a:pt x="6333498" y="3009772"/>
                </a:cubicBezTo>
                <a:cubicBezTo>
                  <a:pt x="6345476" y="3039254"/>
                  <a:pt x="6345955" y="3068963"/>
                  <a:pt x="6334947" y="3095405"/>
                </a:cubicBezTo>
                <a:lnTo>
                  <a:pt x="6344768" y="3155941"/>
                </a:lnTo>
                <a:cubicBezTo>
                  <a:pt x="6348643" y="3153663"/>
                  <a:pt x="6311793" y="3186588"/>
                  <a:pt x="6314754" y="3197987"/>
                </a:cubicBezTo>
                <a:cubicBezTo>
                  <a:pt x="6318695" y="3221971"/>
                  <a:pt x="6319257" y="3226752"/>
                  <a:pt x="6304230" y="3239690"/>
                </a:cubicBezTo>
                <a:cubicBezTo>
                  <a:pt x="6306321" y="3248567"/>
                  <a:pt x="6307305" y="3254005"/>
                  <a:pt x="6308837" y="3264003"/>
                </a:cubicBezTo>
                <a:cubicBezTo>
                  <a:pt x="6301812" y="3288243"/>
                  <a:pt x="6298529" y="3302527"/>
                  <a:pt x="6309285" y="3324103"/>
                </a:cubicBezTo>
                <a:cubicBezTo>
                  <a:pt x="6301188" y="3343007"/>
                  <a:pt x="6329285" y="3359307"/>
                  <a:pt x="6342503" y="3405661"/>
                </a:cubicBezTo>
                <a:cubicBezTo>
                  <a:pt x="6338012" y="3447477"/>
                  <a:pt x="6408325" y="3505721"/>
                  <a:pt x="6401531" y="3550593"/>
                </a:cubicBezTo>
                <a:cubicBezTo>
                  <a:pt x="6395655" y="3579549"/>
                  <a:pt x="6423437" y="3594758"/>
                  <a:pt x="6427705" y="3624684"/>
                </a:cubicBezTo>
                <a:cubicBezTo>
                  <a:pt x="6416402" y="3629199"/>
                  <a:pt x="6435787" y="3639516"/>
                  <a:pt x="6448424" y="3657106"/>
                </a:cubicBezTo>
                <a:lnTo>
                  <a:pt x="6444014" y="3752742"/>
                </a:lnTo>
                <a:cubicBezTo>
                  <a:pt x="6443990" y="3752777"/>
                  <a:pt x="6443967" y="3752813"/>
                  <a:pt x="6443946" y="3752849"/>
                </a:cubicBezTo>
                <a:lnTo>
                  <a:pt x="0" y="375284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7004" y="670559"/>
            <a:ext cx="4555782" cy="54450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b="1" kern="1200" dirty="0">
                <a:latin typeface="+mn-lt"/>
                <a:ea typeface="+mn-ea"/>
                <a:cs typeface="+mn-cs"/>
              </a:rPr>
              <a:t>You allow them to ‘win’ and get their way.</a:t>
            </a:r>
          </a:p>
          <a:p>
            <a:pPr fontAlgn="base"/>
            <a:r>
              <a:rPr lang="en-US" sz="2000" b="1" dirty="0">
                <a:latin typeface="Lexend Deca"/>
              </a:rPr>
              <a:t>F</a:t>
            </a:r>
            <a:r>
              <a:rPr lang="en-US" sz="2000" b="1" i="0" dirty="0">
                <a:effectLst/>
                <a:latin typeface="Lexend Deca"/>
              </a:rPr>
              <a:t>orsakes your own needs or desires in exchange for those of others. </a:t>
            </a:r>
          </a:p>
          <a:p>
            <a:pPr fontAlgn="base"/>
            <a:r>
              <a:rPr lang="en-US" sz="2000" b="1" i="0" dirty="0">
                <a:effectLst/>
                <a:latin typeface="Lexend Deca"/>
              </a:rPr>
              <a:t>You would be putting the concerns of others before your own.</a:t>
            </a:r>
          </a:p>
          <a:p>
            <a:pPr fontAlgn="base"/>
            <a:r>
              <a:rPr lang="en-US" sz="2000" b="1" i="0" dirty="0">
                <a:effectLst/>
                <a:latin typeface="Lexend Deca"/>
              </a:rPr>
              <a:t>This style could be appropriate when others care more about the issue than you do, you want to keep the peace</a:t>
            </a:r>
          </a:p>
          <a:p>
            <a:pPr fontAlgn="base"/>
            <a:r>
              <a:rPr lang="en-US" sz="2000" b="1" dirty="0">
                <a:latin typeface="Lexend Deca"/>
              </a:rPr>
              <a:t>Y</a:t>
            </a:r>
            <a:r>
              <a:rPr lang="en-US" sz="2000" b="1" i="0" dirty="0">
                <a:effectLst/>
                <a:latin typeface="Lexend Deca"/>
              </a:rPr>
              <a:t>ou feel as though you are in the wrong, or you have no choice but to agree with the other person’s point of view.</a:t>
            </a:r>
          </a:p>
          <a:p>
            <a:pPr marL="0" indent="0">
              <a:buNone/>
            </a:pPr>
            <a:endParaRPr lang="en-US" sz="2000" b="1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728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60" name="Rectangle 23559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Rectangle 23561">
            <a:extLst>
              <a:ext uri="{FF2B5EF4-FFF2-40B4-BE49-F238E27FC236}">
                <a16:creationId xmlns:a16="http://schemas.microsoft.com/office/drawing/2014/main" id="{676D6CDF-C512-4739-B158-55EE955EF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503" y="-1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7033" y="670559"/>
            <a:ext cx="4683321" cy="2148841"/>
          </a:xfrm>
        </p:spPr>
        <p:txBody>
          <a:bodyPr anchor="t">
            <a:normAutofit/>
          </a:bodyPr>
          <a:lstStyle/>
          <a:p>
            <a:r>
              <a:rPr lang="en-US" sz="3400"/>
              <a:t>Withdrawing/Avoidance </a:t>
            </a:r>
            <a:endParaRPr lang="en-US" sz="3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 descr="1,157 Conflict Avoidance Stock Photos, Pictures &amp; Royalty ...">
            <a:extLst>
              <a:ext uri="{FF2B5EF4-FFF2-40B4-BE49-F238E27FC236}">
                <a16:creationId xmlns:a16="http://schemas.microsoft.com/office/drawing/2014/main" id="{67363713-4DAF-1097-A56B-D031A5D7A3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5" b="-2"/>
          <a:stretch/>
        </p:blipFill>
        <p:spPr bwMode="auto">
          <a:xfrm>
            <a:off x="0" y="3105151"/>
            <a:ext cx="6448424" cy="3752849"/>
          </a:xfrm>
          <a:custGeom>
            <a:avLst/>
            <a:gdLst/>
            <a:ahLst/>
            <a:cxnLst/>
            <a:rect l="l" t="t" r="r" b="b"/>
            <a:pathLst>
              <a:path w="6448424" h="3752849">
                <a:moveTo>
                  <a:pt x="0" y="0"/>
                </a:moveTo>
                <a:lnTo>
                  <a:pt x="137978" y="22215"/>
                </a:lnTo>
                <a:cubicBezTo>
                  <a:pt x="196046" y="32277"/>
                  <a:pt x="252469" y="42437"/>
                  <a:pt x="295660" y="49771"/>
                </a:cubicBezTo>
                <a:cubicBezTo>
                  <a:pt x="364885" y="66610"/>
                  <a:pt x="403214" y="32071"/>
                  <a:pt x="456941" y="65635"/>
                </a:cubicBezTo>
                <a:cubicBezTo>
                  <a:pt x="529612" y="69090"/>
                  <a:pt x="662508" y="71245"/>
                  <a:pt x="731691" y="70501"/>
                </a:cubicBezTo>
                <a:cubicBezTo>
                  <a:pt x="768741" y="62400"/>
                  <a:pt x="808263" y="64633"/>
                  <a:pt x="841820" y="61171"/>
                </a:cubicBezTo>
                <a:cubicBezTo>
                  <a:pt x="958973" y="43639"/>
                  <a:pt x="1009730" y="45863"/>
                  <a:pt x="1068219" y="39136"/>
                </a:cubicBezTo>
                <a:cubicBezTo>
                  <a:pt x="1104329" y="33447"/>
                  <a:pt x="1156536" y="44203"/>
                  <a:pt x="1174190" y="38808"/>
                </a:cubicBezTo>
                <a:cubicBezTo>
                  <a:pt x="1188943" y="36385"/>
                  <a:pt x="1213832" y="14880"/>
                  <a:pt x="1225923" y="34507"/>
                </a:cubicBezTo>
                <a:cubicBezTo>
                  <a:pt x="1305283" y="8501"/>
                  <a:pt x="1319617" y="30839"/>
                  <a:pt x="1385617" y="18003"/>
                </a:cubicBezTo>
                <a:cubicBezTo>
                  <a:pt x="1461876" y="-26747"/>
                  <a:pt x="1519510" y="56342"/>
                  <a:pt x="1563967" y="4638"/>
                </a:cubicBezTo>
                <a:lnTo>
                  <a:pt x="1676634" y="10582"/>
                </a:lnTo>
                <a:lnTo>
                  <a:pt x="1769429" y="20265"/>
                </a:lnTo>
                <a:cubicBezTo>
                  <a:pt x="1790625" y="23534"/>
                  <a:pt x="1880369" y="18448"/>
                  <a:pt x="1900584" y="27732"/>
                </a:cubicBezTo>
                <a:cubicBezTo>
                  <a:pt x="2072430" y="22762"/>
                  <a:pt x="2014935" y="5831"/>
                  <a:pt x="2127041" y="22101"/>
                </a:cubicBezTo>
                <a:cubicBezTo>
                  <a:pt x="2168847" y="65820"/>
                  <a:pt x="2153052" y="28773"/>
                  <a:pt x="2211644" y="44507"/>
                </a:cubicBezTo>
                <a:cubicBezTo>
                  <a:pt x="2211201" y="9921"/>
                  <a:pt x="2277596" y="73686"/>
                  <a:pt x="2299605" y="38004"/>
                </a:cubicBezTo>
                <a:cubicBezTo>
                  <a:pt x="2309570" y="41997"/>
                  <a:pt x="2318531" y="46991"/>
                  <a:pt x="2327359" y="52270"/>
                </a:cubicBezTo>
                <a:lnTo>
                  <a:pt x="2331995" y="55017"/>
                </a:lnTo>
                <a:lnTo>
                  <a:pt x="2353777" y="59755"/>
                </a:lnTo>
                <a:lnTo>
                  <a:pt x="2355893" y="68914"/>
                </a:lnTo>
                <a:lnTo>
                  <a:pt x="2385794" y="81650"/>
                </a:lnTo>
                <a:cubicBezTo>
                  <a:pt x="2397613" y="85211"/>
                  <a:pt x="2411061" y="87627"/>
                  <a:pt x="2427010" y="88184"/>
                </a:cubicBezTo>
                <a:cubicBezTo>
                  <a:pt x="2486314" y="76422"/>
                  <a:pt x="2553170" y="126870"/>
                  <a:pt x="2627153" y="110451"/>
                </a:cubicBezTo>
                <a:cubicBezTo>
                  <a:pt x="2653722" y="107383"/>
                  <a:pt x="2732043" y="116068"/>
                  <a:pt x="2744462" y="128780"/>
                </a:cubicBezTo>
                <a:cubicBezTo>
                  <a:pt x="2760299" y="132873"/>
                  <a:pt x="2780248" y="130843"/>
                  <a:pt x="2785202" y="143610"/>
                </a:cubicBezTo>
                <a:cubicBezTo>
                  <a:pt x="2794558" y="159316"/>
                  <a:pt x="2856498" y="142821"/>
                  <a:pt x="2844667" y="159029"/>
                </a:cubicBezTo>
                <a:cubicBezTo>
                  <a:pt x="2888530" y="147871"/>
                  <a:pt x="2914187" y="181391"/>
                  <a:pt x="2946649" y="192330"/>
                </a:cubicBezTo>
                <a:cubicBezTo>
                  <a:pt x="2981872" y="180417"/>
                  <a:pt x="3015239" y="215115"/>
                  <a:pt x="3088812" y="226485"/>
                </a:cubicBezTo>
                <a:cubicBezTo>
                  <a:pt x="3127734" y="212524"/>
                  <a:pt x="3138301" y="234381"/>
                  <a:pt x="3208669" y="217774"/>
                </a:cubicBezTo>
                <a:cubicBezTo>
                  <a:pt x="3242208" y="219284"/>
                  <a:pt x="3229623" y="233297"/>
                  <a:pt x="3290045" y="235553"/>
                </a:cubicBezTo>
                <a:cubicBezTo>
                  <a:pt x="3399655" y="215239"/>
                  <a:pt x="3444518" y="245862"/>
                  <a:pt x="3529335" y="249571"/>
                </a:cubicBezTo>
                <a:cubicBezTo>
                  <a:pt x="3623697" y="257405"/>
                  <a:pt x="3587652" y="268832"/>
                  <a:pt x="3716766" y="252690"/>
                </a:cubicBezTo>
                <a:cubicBezTo>
                  <a:pt x="3723469" y="267318"/>
                  <a:pt x="3737863" y="269842"/>
                  <a:pt x="3765333" y="266823"/>
                </a:cubicBezTo>
                <a:cubicBezTo>
                  <a:pt x="3810754" y="271601"/>
                  <a:pt x="3792745" y="303866"/>
                  <a:pt x="3846897" y="290090"/>
                </a:cubicBezTo>
                <a:cubicBezTo>
                  <a:pt x="3830941" y="306608"/>
                  <a:pt x="3929114" y="308026"/>
                  <a:pt x="3900217" y="323590"/>
                </a:cubicBezTo>
                <a:cubicBezTo>
                  <a:pt x="3922367" y="343425"/>
                  <a:pt x="3948574" y="318948"/>
                  <a:pt x="3971444" y="336662"/>
                </a:cubicBezTo>
                <a:cubicBezTo>
                  <a:pt x="4002781" y="344193"/>
                  <a:pt x="3960997" y="315419"/>
                  <a:pt x="3997868" y="318867"/>
                </a:cubicBezTo>
                <a:cubicBezTo>
                  <a:pt x="4041159" y="326219"/>
                  <a:pt x="4055435" y="293981"/>
                  <a:pt x="4070852" y="339615"/>
                </a:cubicBezTo>
                <a:cubicBezTo>
                  <a:pt x="4121286" y="335828"/>
                  <a:pt x="4121920" y="355506"/>
                  <a:pt x="4180483" y="373369"/>
                </a:cubicBezTo>
                <a:cubicBezTo>
                  <a:pt x="4211379" y="366707"/>
                  <a:pt x="4230171" y="374664"/>
                  <a:pt x="4246264" y="387458"/>
                </a:cubicBezTo>
                <a:cubicBezTo>
                  <a:pt x="4308508" y="393310"/>
                  <a:pt x="4357326" y="416142"/>
                  <a:pt x="4423169" y="431783"/>
                </a:cubicBezTo>
                <a:lnTo>
                  <a:pt x="4446752" y="435383"/>
                </a:lnTo>
                <a:lnTo>
                  <a:pt x="4446954" y="435566"/>
                </a:lnTo>
                <a:cubicBezTo>
                  <a:pt x="4508528" y="480137"/>
                  <a:pt x="4617740" y="529869"/>
                  <a:pt x="4662523" y="553169"/>
                </a:cubicBezTo>
                <a:cubicBezTo>
                  <a:pt x="4720320" y="547046"/>
                  <a:pt x="4678644" y="560102"/>
                  <a:pt x="4715641" y="575354"/>
                </a:cubicBezTo>
                <a:cubicBezTo>
                  <a:pt x="4682056" y="593278"/>
                  <a:pt x="4768370" y="586520"/>
                  <a:pt x="4742071" y="614016"/>
                </a:cubicBezTo>
                <a:cubicBezTo>
                  <a:pt x="4749637" y="615922"/>
                  <a:pt x="4757797" y="616899"/>
                  <a:pt x="4766183" y="617675"/>
                </a:cubicBezTo>
                <a:lnTo>
                  <a:pt x="4770562" y="618094"/>
                </a:lnTo>
                <a:lnTo>
                  <a:pt x="4783240" y="624350"/>
                </a:lnTo>
                <a:lnTo>
                  <a:pt x="4792882" y="620401"/>
                </a:lnTo>
                <a:lnTo>
                  <a:pt x="4816310" y="625721"/>
                </a:lnTo>
                <a:cubicBezTo>
                  <a:pt x="4824144" y="628595"/>
                  <a:pt x="4831482" y="632720"/>
                  <a:pt x="4837953" y="638824"/>
                </a:cubicBezTo>
                <a:cubicBezTo>
                  <a:pt x="4848645" y="668753"/>
                  <a:pt x="4922266" y="669148"/>
                  <a:pt x="4933914" y="707398"/>
                </a:cubicBezTo>
                <a:cubicBezTo>
                  <a:pt x="4940833" y="719653"/>
                  <a:pt x="4978358" y="746502"/>
                  <a:pt x="4995259" y="744825"/>
                </a:cubicBezTo>
                <a:cubicBezTo>
                  <a:pt x="5005107" y="749034"/>
                  <a:pt x="5010567" y="758092"/>
                  <a:pt x="5024744" y="753396"/>
                </a:cubicBezTo>
                <a:cubicBezTo>
                  <a:pt x="5047511" y="761361"/>
                  <a:pt x="5109162" y="783016"/>
                  <a:pt x="5131877" y="792613"/>
                </a:cubicBezTo>
                <a:cubicBezTo>
                  <a:pt x="5132671" y="802792"/>
                  <a:pt x="5144554" y="806683"/>
                  <a:pt x="5161031" y="810975"/>
                </a:cubicBezTo>
                <a:lnTo>
                  <a:pt x="5176815" y="815342"/>
                </a:lnTo>
                <a:lnTo>
                  <a:pt x="5180064" y="831233"/>
                </a:lnTo>
                <a:cubicBezTo>
                  <a:pt x="5202966" y="819270"/>
                  <a:pt x="5188976" y="863361"/>
                  <a:pt x="5215059" y="865080"/>
                </a:cubicBezTo>
                <a:cubicBezTo>
                  <a:pt x="5235765" y="864786"/>
                  <a:pt x="5236347" y="878098"/>
                  <a:pt x="5245643" y="887119"/>
                </a:cubicBezTo>
                <a:cubicBezTo>
                  <a:pt x="5267660" y="891609"/>
                  <a:pt x="5295742" y="939348"/>
                  <a:pt x="5295952" y="957174"/>
                </a:cubicBezTo>
                <a:cubicBezTo>
                  <a:pt x="5284322" y="1008946"/>
                  <a:pt x="5374979" y="1038019"/>
                  <a:pt x="5367826" y="1079140"/>
                </a:cubicBezTo>
                <a:cubicBezTo>
                  <a:pt x="5371668" y="1089190"/>
                  <a:pt x="5377921" y="1097135"/>
                  <a:pt x="5385646" y="1103730"/>
                </a:cubicBezTo>
                <a:lnTo>
                  <a:pt x="5410965" y="1119397"/>
                </a:lnTo>
                <a:lnTo>
                  <a:pt x="5436960" y="1130910"/>
                </a:lnTo>
                <a:lnTo>
                  <a:pt x="5442083" y="1133134"/>
                </a:lnTo>
                <a:cubicBezTo>
                  <a:pt x="5451910" y="1137346"/>
                  <a:pt x="5457170" y="1169188"/>
                  <a:pt x="5465219" y="1174479"/>
                </a:cubicBezTo>
                <a:cubicBezTo>
                  <a:pt x="5488744" y="1195184"/>
                  <a:pt x="5467141" y="1223401"/>
                  <a:pt x="5488171" y="1238604"/>
                </a:cubicBezTo>
                <a:cubicBezTo>
                  <a:pt x="5523491" y="1271811"/>
                  <a:pt x="5486623" y="1305961"/>
                  <a:pt x="5562172" y="1320840"/>
                </a:cubicBezTo>
                <a:cubicBezTo>
                  <a:pt x="5601634" y="1385316"/>
                  <a:pt x="5636528" y="1453139"/>
                  <a:pt x="5686905" y="1512529"/>
                </a:cubicBezTo>
                <a:cubicBezTo>
                  <a:pt x="5729049" y="1575678"/>
                  <a:pt x="5699691" y="1553768"/>
                  <a:pt x="5748726" y="1623716"/>
                </a:cubicBezTo>
                <a:cubicBezTo>
                  <a:pt x="5783098" y="1689734"/>
                  <a:pt x="5789710" y="1639740"/>
                  <a:pt x="5842593" y="1726595"/>
                </a:cubicBezTo>
                <a:cubicBezTo>
                  <a:pt x="5837824" y="1733043"/>
                  <a:pt x="5862023" y="1845188"/>
                  <a:pt x="5861042" y="1851837"/>
                </a:cubicBezTo>
                <a:cubicBezTo>
                  <a:pt x="5874156" y="1887981"/>
                  <a:pt x="5901790" y="1919218"/>
                  <a:pt x="5921290" y="1943460"/>
                </a:cubicBezTo>
                <a:lnTo>
                  <a:pt x="5978046" y="1997284"/>
                </a:lnTo>
                <a:lnTo>
                  <a:pt x="5992479" y="2056720"/>
                </a:lnTo>
                <a:cubicBezTo>
                  <a:pt x="6011078" y="2079033"/>
                  <a:pt x="6072687" y="2117397"/>
                  <a:pt x="6089639" y="2131171"/>
                </a:cubicBezTo>
                <a:lnTo>
                  <a:pt x="6094199" y="2139379"/>
                </a:lnTo>
                <a:lnTo>
                  <a:pt x="6094822" y="2139386"/>
                </a:lnTo>
                <a:cubicBezTo>
                  <a:pt x="6096947" y="2140841"/>
                  <a:pt x="6098876" y="2143416"/>
                  <a:pt x="6100692" y="2147736"/>
                </a:cubicBezTo>
                <a:lnTo>
                  <a:pt x="6102516" y="2154343"/>
                </a:lnTo>
                <a:lnTo>
                  <a:pt x="6111361" y="2170264"/>
                </a:lnTo>
                <a:lnTo>
                  <a:pt x="6215475" y="2270153"/>
                </a:lnTo>
                <a:lnTo>
                  <a:pt x="6255966" y="2335401"/>
                </a:lnTo>
                <a:lnTo>
                  <a:pt x="6272711" y="2385144"/>
                </a:lnTo>
                <a:cubicBezTo>
                  <a:pt x="6282320" y="2406495"/>
                  <a:pt x="6299066" y="2405139"/>
                  <a:pt x="6304347" y="2439388"/>
                </a:cubicBezTo>
                <a:cubicBezTo>
                  <a:pt x="6297131" y="2486231"/>
                  <a:pt x="6325530" y="2500962"/>
                  <a:pt x="6326729" y="2549400"/>
                </a:cubicBezTo>
                <a:cubicBezTo>
                  <a:pt x="6325926" y="2572066"/>
                  <a:pt x="6339111" y="2599957"/>
                  <a:pt x="6344663" y="2628839"/>
                </a:cubicBezTo>
                <a:lnTo>
                  <a:pt x="6375811" y="2639204"/>
                </a:lnTo>
                <a:cubicBezTo>
                  <a:pt x="6375427" y="2643533"/>
                  <a:pt x="6375041" y="2647863"/>
                  <a:pt x="6374657" y="2652193"/>
                </a:cubicBezTo>
                <a:cubicBezTo>
                  <a:pt x="6373555" y="2658134"/>
                  <a:pt x="6371943" y="2662665"/>
                  <a:pt x="6369740" y="2664642"/>
                </a:cubicBezTo>
                <a:cubicBezTo>
                  <a:pt x="6368032" y="2674540"/>
                  <a:pt x="6371528" y="2686899"/>
                  <a:pt x="6361964" y="2690172"/>
                </a:cubicBezTo>
                <a:cubicBezTo>
                  <a:pt x="6350507" y="2696218"/>
                  <a:pt x="6369375" y="2734440"/>
                  <a:pt x="6355511" y="2727335"/>
                </a:cubicBezTo>
                <a:cubicBezTo>
                  <a:pt x="6358746" y="2734104"/>
                  <a:pt x="6360434" y="2742096"/>
                  <a:pt x="6361058" y="2750592"/>
                </a:cubicBezTo>
                <a:cubicBezTo>
                  <a:pt x="6361013" y="2751998"/>
                  <a:pt x="6360970" y="2753408"/>
                  <a:pt x="6360926" y="2754814"/>
                </a:cubicBezTo>
                <a:lnTo>
                  <a:pt x="6339285" y="2810353"/>
                </a:lnTo>
                <a:cubicBezTo>
                  <a:pt x="6360091" y="2854187"/>
                  <a:pt x="6313103" y="2870086"/>
                  <a:pt x="6325672" y="2908809"/>
                </a:cubicBezTo>
                <a:cubicBezTo>
                  <a:pt x="6341563" y="2966972"/>
                  <a:pt x="6291836" y="2935388"/>
                  <a:pt x="6333498" y="3009772"/>
                </a:cubicBezTo>
                <a:cubicBezTo>
                  <a:pt x="6345476" y="3039254"/>
                  <a:pt x="6345955" y="3068963"/>
                  <a:pt x="6334947" y="3095405"/>
                </a:cubicBezTo>
                <a:lnTo>
                  <a:pt x="6344768" y="3155941"/>
                </a:lnTo>
                <a:cubicBezTo>
                  <a:pt x="6348643" y="3153663"/>
                  <a:pt x="6311793" y="3186588"/>
                  <a:pt x="6314754" y="3197987"/>
                </a:cubicBezTo>
                <a:cubicBezTo>
                  <a:pt x="6318695" y="3221971"/>
                  <a:pt x="6319257" y="3226752"/>
                  <a:pt x="6304230" y="3239690"/>
                </a:cubicBezTo>
                <a:cubicBezTo>
                  <a:pt x="6306321" y="3248567"/>
                  <a:pt x="6307305" y="3254005"/>
                  <a:pt x="6308837" y="3264003"/>
                </a:cubicBezTo>
                <a:cubicBezTo>
                  <a:pt x="6301812" y="3288243"/>
                  <a:pt x="6298529" y="3302527"/>
                  <a:pt x="6309285" y="3324103"/>
                </a:cubicBezTo>
                <a:cubicBezTo>
                  <a:pt x="6301188" y="3343007"/>
                  <a:pt x="6329285" y="3359307"/>
                  <a:pt x="6342503" y="3405661"/>
                </a:cubicBezTo>
                <a:cubicBezTo>
                  <a:pt x="6338012" y="3447477"/>
                  <a:pt x="6408325" y="3505721"/>
                  <a:pt x="6401531" y="3550593"/>
                </a:cubicBezTo>
                <a:cubicBezTo>
                  <a:pt x="6395655" y="3579549"/>
                  <a:pt x="6423437" y="3594758"/>
                  <a:pt x="6427705" y="3624684"/>
                </a:cubicBezTo>
                <a:cubicBezTo>
                  <a:pt x="6416402" y="3629199"/>
                  <a:pt x="6435787" y="3639516"/>
                  <a:pt x="6448424" y="3657106"/>
                </a:cubicBezTo>
                <a:lnTo>
                  <a:pt x="6444014" y="3752742"/>
                </a:lnTo>
                <a:cubicBezTo>
                  <a:pt x="6443990" y="3752777"/>
                  <a:pt x="6443967" y="3752813"/>
                  <a:pt x="6443946" y="3752849"/>
                </a:cubicBezTo>
                <a:lnTo>
                  <a:pt x="0" y="375284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004" y="77169"/>
            <a:ext cx="4555782" cy="6362541"/>
          </a:xfrm>
        </p:spPr>
        <p:txBody>
          <a:bodyPr anchor="t">
            <a:noAutofit/>
          </a:bodyPr>
          <a:lstStyle/>
          <a:p>
            <a:r>
              <a:rPr lang="en-US" sz="1800" dirty="0"/>
              <a:t>Avoidance:  abandonment of the conflict, physically or psychologically.</a:t>
            </a:r>
          </a:p>
          <a:p>
            <a:r>
              <a:rPr lang="en-US" sz="1800" b="0" i="0" dirty="0">
                <a:effectLst/>
              </a:rPr>
              <a:t>Conflict avoidance is a personality trait in which one would prefer to avoid confrontation or arguments with other people</a:t>
            </a:r>
          </a:p>
          <a:p>
            <a:r>
              <a:rPr lang="en-US" sz="1800" b="0" i="0" dirty="0">
                <a:effectLst/>
              </a:rPr>
              <a:t>May practice various methods such as changing the subject or simply agreeing with the argumentative person as a way of avoiding these conflicts. </a:t>
            </a:r>
          </a:p>
          <a:p>
            <a:r>
              <a:rPr lang="en-US" sz="1800" b="0" i="0" dirty="0">
                <a:effectLst/>
              </a:rPr>
              <a:t>A psychologist or therapist may be able to help an individual learn better methods of dealing with conflicts in a healthy way, rather than practicing conflict avoidance.</a:t>
            </a:r>
            <a:endParaRPr lang="en-US" sz="1800" dirty="0"/>
          </a:p>
          <a:p>
            <a:r>
              <a:rPr lang="en-US" sz="1800" dirty="0"/>
              <a:t>Advantages:  diminishes sense of frustration, forces us to find better alternatives, buys time for cooling off and reminds other party they have a stake in the relationship.</a:t>
            </a:r>
          </a:p>
          <a:p>
            <a:r>
              <a:rPr lang="en-US" sz="1800" dirty="0"/>
              <a:t>Disadvantages:  conflict is not resolved, low joint benefits, high frustration level is possible, harms future cooperation.</a:t>
            </a:r>
          </a:p>
        </p:txBody>
      </p:sp>
    </p:spTree>
    <p:extLst>
      <p:ext uri="{BB962C8B-B14F-4D97-AF65-F5344CB8AC3E}">
        <p14:creationId xmlns:p14="http://schemas.microsoft.com/office/powerpoint/2010/main" val="2432680526"/>
      </p:ext>
    </p:extLst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48931" y="836579"/>
            <a:ext cx="3903614" cy="4229647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700" dirty="0"/>
              <a:t>Compromise- bargaining</a:t>
            </a:r>
          </a:p>
          <a:p>
            <a:r>
              <a:rPr lang="en-US" sz="1700" u="sng" dirty="0"/>
              <a:t>Occurs when </a:t>
            </a:r>
            <a:r>
              <a:rPr lang="en-US" sz="1700" dirty="0"/>
              <a:t>–  balance minders are in positions, high concern for others</a:t>
            </a:r>
          </a:p>
          <a:p>
            <a:r>
              <a:rPr lang="en-US" sz="1700" dirty="0"/>
              <a:t>all parties give up something they want in order to move forward to a mutually agreed-upon solution.</a:t>
            </a:r>
          </a:p>
          <a:p>
            <a:r>
              <a:rPr lang="en-US" sz="1700" u="sng" dirty="0"/>
              <a:t>Advantages</a:t>
            </a:r>
            <a:r>
              <a:rPr lang="en-US" sz="1700" dirty="0"/>
              <a:t>-  temporary solved, possibility with agreements </a:t>
            </a:r>
          </a:p>
          <a:p>
            <a:r>
              <a:rPr lang="en-US" sz="1700" u="sng" dirty="0"/>
              <a:t>Disadvantage- </a:t>
            </a:r>
            <a:r>
              <a:rPr lang="en-US" sz="1700" dirty="0"/>
              <a:t> conflict can be raised, agreement violation by both party</a:t>
            </a:r>
            <a:br>
              <a:rPr lang="en-US" sz="1700" dirty="0"/>
            </a:br>
            <a:endParaRPr lang="en-US" sz="1700" dirty="0"/>
          </a:p>
        </p:txBody>
      </p:sp>
      <p:sp>
        <p:nvSpPr>
          <p:cNvPr id="25625" name="Rectangle 25624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27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Compromise Conflict High Res Stock Images | Shutterstock">
            <a:extLst>
              <a:ext uri="{FF2B5EF4-FFF2-40B4-BE49-F238E27FC236}">
                <a16:creationId xmlns:a16="http://schemas.microsoft.com/office/drawing/2014/main" id="{3638F140-2BCC-9756-7BA0-69A19DF80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5862" y="1689295"/>
            <a:ext cx="6019331" cy="347616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506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6" name="Straight Arrow Connector 22535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321" y="1543404"/>
            <a:ext cx="5120113" cy="4083674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</a:rPr>
              <a:t>Facilitation</a:t>
            </a:r>
          </a:p>
          <a:p>
            <a:pPr>
              <a:buFontTx/>
              <a:buNone/>
            </a:pPr>
            <a:r>
              <a:rPr lang="en-US" sz="1800" dirty="0">
                <a:latin typeface="Arial Narrow" panose="020B0606020202030204" pitchFamily="34" charset="0"/>
              </a:rPr>
              <a:t>Giving it to the other person</a:t>
            </a:r>
          </a:p>
          <a:p>
            <a:r>
              <a:rPr lang="en-US" sz="1800" dirty="0"/>
              <a:t>Select a time and place suited to working out problems</a:t>
            </a:r>
          </a:p>
          <a:p>
            <a:r>
              <a:rPr lang="en-US" sz="1800" dirty="0"/>
              <a:t>Work together toward a solution</a:t>
            </a:r>
          </a:p>
          <a:p>
            <a:r>
              <a:rPr lang="en-US" sz="1800" dirty="0"/>
              <a:t>Keep an open mind</a:t>
            </a:r>
          </a:p>
          <a:p>
            <a:r>
              <a:rPr lang="en-US" sz="1800" dirty="0"/>
              <a:t>Be flexible</a:t>
            </a:r>
          </a:p>
          <a:p>
            <a:r>
              <a:rPr lang="en-US" sz="1800" dirty="0"/>
              <a:t>Take responsibility for your role in the conflict</a:t>
            </a:r>
          </a:p>
          <a:p>
            <a:r>
              <a:rPr lang="en-US" sz="1400" dirty="0"/>
              <a:t>Peace keeping</a:t>
            </a:r>
          </a:p>
          <a:p>
            <a:r>
              <a:rPr lang="en-US" sz="1400" dirty="0"/>
              <a:t>Peace making</a:t>
            </a:r>
          </a:p>
          <a:p>
            <a:r>
              <a:rPr lang="en-US" sz="1400" dirty="0"/>
              <a:t>Peace building</a:t>
            </a:r>
          </a:p>
          <a:p>
            <a:pPr lvl="1"/>
            <a:r>
              <a:rPr lang="en-US" sz="1100" dirty="0">
                <a:hlinkClick r:id="rId2"/>
              </a:rPr>
              <a:t>https://www.youtube.com/watch?v=y2xOe22dwi4&amp;t=17s</a:t>
            </a:r>
            <a:endParaRPr lang="en-US" sz="1400" dirty="0"/>
          </a:p>
          <a:p>
            <a:pPr>
              <a:buFontTx/>
              <a:buNone/>
            </a:pPr>
            <a:endParaRPr lang="en-US" sz="1800" dirty="0">
              <a:latin typeface="Arial Narrow" panose="020B0606020202030204" pitchFamily="34" charset="0"/>
            </a:endParaRPr>
          </a:p>
        </p:txBody>
      </p:sp>
      <p:pic>
        <p:nvPicPr>
          <p:cNvPr id="2" name="Picture 2" descr="Conflict resolution Stock Photos and Images. 2,471 Conflict resolution  pictures and royalty free photography available to search from thousands of  stock photographers.">
            <a:extLst>
              <a:ext uri="{FF2B5EF4-FFF2-40B4-BE49-F238E27FC236}">
                <a16:creationId xmlns:a16="http://schemas.microsoft.com/office/drawing/2014/main" id="{88814C9D-4C9F-F5BC-BB63-54003A0436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9" r="19841"/>
          <a:stretch/>
        </p:blipFill>
        <p:spPr bwMode="auto">
          <a:xfrm>
            <a:off x="5878849" y="10"/>
            <a:ext cx="6313150" cy="6857987"/>
          </a:xfrm>
          <a:custGeom>
            <a:avLst/>
            <a:gdLst/>
            <a:ahLst/>
            <a:cxnLst/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461140"/>
      </p:ext>
    </p:extLst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70335"/>
            <a:ext cx="7772400" cy="609600"/>
          </a:xfrm>
        </p:spPr>
        <p:txBody>
          <a:bodyPr>
            <a:normAutofit/>
          </a:bodyPr>
          <a:lstStyle/>
          <a:p>
            <a:r>
              <a:rPr lang="en-US" sz="2400" dirty="0"/>
              <a:t>Confrontation</a:t>
            </a:r>
            <a:endParaRPr lang="en-US" sz="2400" u="sng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685800"/>
            <a:ext cx="7772400" cy="56959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Arguing for your way, believing only one person can win and it should be you, comes from a scarcity mentality.</a:t>
            </a:r>
          </a:p>
        </p:txBody>
      </p:sp>
      <p:pic>
        <p:nvPicPr>
          <p:cNvPr id="3074" name="Picture 2" descr="Conflict Confrontation Stock Vector (Royalty Free) 7678031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596" y="1838743"/>
            <a:ext cx="5715000" cy="419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D011718-49F1-0D5D-2F90-1AE00D5E67B8}"/>
              </a:ext>
            </a:extLst>
          </p:cNvPr>
          <p:cNvSpPr/>
          <p:nvPr/>
        </p:nvSpPr>
        <p:spPr>
          <a:xfrm>
            <a:off x="883138" y="2743200"/>
            <a:ext cx="2305539" cy="18053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But this is not a civilized method of conflict resolving</a:t>
            </a:r>
          </a:p>
        </p:txBody>
      </p:sp>
    </p:spTree>
    <p:extLst>
      <p:ext uri="{BB962C8B-B14F-4D97-AF65-F5344CB8AC3E}">
        <p14:creationId xmlns:p14="http://schemas.microsoft.com/office/powerpoint/2010/main" val="319608915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463"/>
            <a:ext cx="10515600" cy="697833"/>
          </a:xfrm>
        </p:spPr>
        <p:txBody>
          <a:bodyPr>
            <a:normAutofit/>
          </a:bodyPr>
          <a:lstStyle/>
          <a:p>
            <a:r>
              <a:rPr lang="en-US" dirty="0"/>
              <a:t>Collaboration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296"/>
            <a:ext cx="10515600" cy="5302667"/>
          </a:xfrm>
        </p:spPr>
        <p:txBody>
          <a:bodyPr/>
          <a:lstStyle/>
          <a:p>
            <a:pPr lvl="1"/>
            <a:r>
              <a:rPr lang="en-US" dirty="0"/>
              <a:t>It involves talking, listening</a:t>
            </a:r>
          </a:p>
          <a:p>
            <a:pPr lvl="1"/>
            <a:r>
              <a:rPr lang="en-US" dirty="0"/>
              <a:t>Considering the other person’s point of view</a:t>
            </a:r>
          </a:p>
          <a:p>
            <a:pPr lvl="1"/>
            <a:r>
              <a:rPr lang="en-US" dirty="0"/>
              <a:t>Compromising, if necessary</a:t>
            </a:r>
          </a:p>
          <a:p>
            <a:pPr lvl="1"/>
            <a:r>
              <a:rPr lang="en-US" dirty="0"/>
              <a:t>Devising a plan for working jointly to resolve the conflict</a:t>
            </a:r>
          </a:p>
        </p:txBody>
      </p:sp>
      <p:pic>
        <p:nvPicPr>
          <p:cNvPr id="3074" name="Picture 2" descr="How many squares do you see in this figure - Part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64" y="2719137"/>
            <a:ext cx="4440489" cy="399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ifference Between Collaboration and Compromi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053" y="3227470"/>
            <a:ext cx="5238750" cy="34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289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3D3AB-2D84-745B-53CC-DA994ED2C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NOT JUST STOPPING VIOLENCE, WE MUST CREATE LONG-LASTING PEACE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98747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ubtitle 2"/>
          <p:cNvSpPr>
            <a:spLocks noGrp="1"/>
          </p:cNvSpPr>
          <p:nvPr>
            <p:ph type="subTitle" idx="1"/>
          </p:nvPr>
        </p:nvSpPr>
        <p:spPr>
          <a:xfrm>
            <a:off x="2934892" y="642941"/>
            <a:ext cx="6268640" cy="5500687"/>
          </a:xfrm>
        </p:spPr>
        <p:txBody>
          <a:bodyPr>
            <a:normAutofit fontScale="92500" lnSpcReduction="20000"/>
          </a:bodyPr>
          <a:lstStyle/>
          <a:p>
            <a:pPr algn="l"/>
            <a:endParaRPr lang="en-US" dirty="0">
              <a:latin typeface="Constantia" charset="0"/>
            </a:endParaRPr>
          </a:p>
          <a:p>
            <a:pPr algn="l"/>
            <a:endParaRPr lang="en-US" dirty="0">
              <a:latin typeface="Constantia" charset="0"/>
            </a:endParaRPr>
          </a:p>
          <a:p>
            <a:pPr algn="l"/>
            <a:r>
              <a:rPr lang="en-US" sz="2800" dirty="0">
                <a:latin typeface="Constantia" charset="0"/>
              </a:rPr>
              <a:t>What is a conflict?......</a:t>
            </a:r>
          </a:p>
          <a:p>
            <a:pPr algn="l"/>
            <a:endParaRPr lang="en-US" sz="2800" dirty="0">
              <a:latin typeface="Constantia" charset="0"/>
            </a:endParaRPr>
          </a:p>
          <a:p>
            <a:pPr algn="l"/>
            <a:r>
              <a:rPr lang="en-US" sz="2800" dirty="0">
                <a:latin typeface="Constantia" charset="0"/>
              </a:rPr>
              <a:t>“Pursuit of incompatible goals by  two or more parties”</a:t>
            </a:r>
          </a:p>
          <a:p>
            <a:pPr algn="l"/>
            <a:endParaRPr lang="en-US" sz="2800" dirty="0">
              <a:latin typeface="Constantia" charset="0"/>
            </a:endParaRPr>
          </a:p>
          <a:p>
            <a:pPr algn="l"/>
            <a:r>
              <a:rPr lang="en-US" sz="2800" dirty="0">
                <a:latin typeface="Constantia" charset="0"/>
              </a:rPr>
              <a:t>Conflicts are based on differences, but differences do not necessarily cause conflicts. </a:t>
            </a:r>
          </a:p>
          <a:p>
            <a:pPr algn="l"/>
            <a:endParaRPr lang="en-US" sz="2800" dirty="0">
              <a:latin typeface="Constantia" charset="0"/>
            </a:endParaRPr>
          </a:p>
          <a:p>
            <a:pPr algn="l"/>
            <a:r>
              <a:rPr lang="en-US" sz="2800" dirty="0">
                <a:latin typeface="Constantia" charset="0"/>
              </a:rPr>
              <a:t>Differences are natural and fundamental to our existence</a:t>
            </a:r>
          </a:p>
          <a:p>
            <a:pPr algn="l"/>
            <a:endParaRPr lang="en-US" sz="2800" dirty="0">
              <a:latin typeface="Constantia" charset="0"/>
            </a:endParaRPr>
          </a:p>
          <a:p>
            <a:pPr algn="l"/>
            <a:r>
              <a:rPr lang="en-US" sz="2800" dirty="0">
                <a:latin typeface="Constantia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5191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latin typeface="Calibri" charset="0"/>
              </a:rPr>
              <a:t>Conflict Triangle: ABC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sz="half" idx="1"/>
          </p:nvPr>
        </p:nvSpPr>
        <p:spPr>
          <a:xfrm>
            <a:off x="2783633" y="1643063"/>
            <a:ext cx="6768751" cy="4525962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buFont typeface="Wingdings 2" charset="0"/>
              <a:buNone/>
            </a:pPr>
            <a:r>
              <a:rPr lang="en-US" dirty="0">
                <a:latin typeface="Constantia" charset="0"/>
              </a:rPr>
              <a:t>			               </a:t>
            </a:r>
            <a:r>
              <a:rPr lang="en-US" dirty="0" err="1">
                <a:latin typeface="Constantia" charset="0"/>
              </a:rPr>
              <a:t>Behaviour</a:t>
            </a:r>
            <a:r>
              <a:rPr lang="en-US" dirty="0">
                <a:latin typeface="Constantia" charset="0"/>
              </a:rPr>
              <a:t> </a:t>
            </a:r>
          </a:p>
          <a:p>
            <a:pPr eaLnBrk="1" hangingPunct="1">
              <a:buFont typeface="Wingdings 2" charset="0"/>
              <a:buNone/>
            </a:pPr>
            <a:endParaRPr lang="en-US" dirty="0">
              <a:latin typeface="Constantia" charset="0"/>
            </a:endParaRPr>
          </a:p>
          <a:p>
            <a:pPr eaLnBrk="1" hangingPunct="1">
              <a:buFont typeface="Wingdings 2" charset="0"/>
              <a:buNone/>
            </a:pPr>
            <a:endParaRPr lang="en-US" dirty="0">
              <a:latin typeface="Constantia" charset="0"/>
            </a:endParaRPr>
          </a:p>
          <a:p>
            <a:pPr eaLnBrk="1" hangingPunct="1">
              <a:buFont typeface="Wingdings 2" charset="0"/>
              <a:buNone/>
            </a:pPr>
            <a:endParaRPr lang="en-US" dirty="0">
              <a:latin typeface="Constantia" charset="0"/>
            </a:endParaRPr>
          </a:p>
          <a:p>
            <a:pPr eaLnBrk="1" hangingPunct="1">
              <a:buFont typeface="Wingdings 2" charset="0"/>
              <a:buNone/>
            </a:pPr>
            <a:endParaRPr lang="en-US" dirty="0">
              <a:latin typeface="Constantia" charset="0"/>
            </a:endParaRPr>
          </a:p>
          <a:p>
            <a:pPr eaLnBrk="1" hangingPunct="1">
              <a:buFont typeface="Wingdings 2" charset="0"/>
              <a:buNone/>
            </a:pPr>
            <a:endParaRPr lang="en-US" dirty="0">
              <a:latin typeface="Constantia" charset="0"/>
            </a:endParaRPr>
          </a:p>
          <a:p>
            <a:pPr eaLnBrk="1" hangingPunct="1">
              <a:buFont typeface="Wingdings 2" charset="0"/>
              <a:buNone/>
            </a:pPr>
            <a:endParaRPr lang="en-US" dirty="0">
              <a:latin typeface="Constantia" charset="0"/>
            </a:endParaRPr>
          </a:p>
          <a:p>
            <a:pPr eaLnBrk="1" hangingPunct="1">
              <a:buFont typeface="Wingdings 2" charset="0"/>
              <a:buNone/>
            </a:pPr>
            <a:endParaRPr lang="en-US" dirty="0">
              <a:latin typeface="Constantia" charset="0"/>
            </a:endParaRPr>
          </a:p>
          <a:p>
            <a:pPr eaLnBrk="1" hangingPunct="1">
              <a:buFont typeface="Wingdings 2" charset="0"/>
              <a:buNone/>
            </a:pPr>
            <a:endParaRPr lang="en-US" dirty="0">
              <a:latin typeface="Constantia" charset="0"/>
            </a:endParaRPr>
          </a:p>
          <a:p>
            <a:pPr eaLnBrk="1" hangingPunct="1">
              <a:buFont typeface="Wingdings 2" charset="0"/>
              <a:buNone/>
            </a:pPr>
            <a:endParaRPr lang="en-US" dirty="0">
              <a:latin typeface="Constantia" charset="0"/>
            </a:endParaRPr>
          </a:p>
          <a:p>
            <a:pPr eaLnBrk="1" hangingPunct="1">
              <a:buNone/>
            </a:pPr>
            <a:r>
              <a:rPr lang="en-US" dirty="0">
                <a:latin typeface="Constantia" charset="0"/>
              </a:rPr>
              <a:t>Attitudes 				          Contradiction</a:t>
            </a:r>
          </a:p>
          <a:p>
            <a:pPr eaLnBrk="1" hangingPunct="1">
              <a:buNone/>
            </a:pPr>
            <a:endParaRPr lang="en-US" dirty="0">
              <a:latin typeface="Constantia" charset="0"/>
            </a:endParaRPr>
          </a:p>
          <a:p>
            <a:pPr eaLnBrk="1" hangingPunct="1">
              <a:buNone/>
            </a:pPr>
            <a:r>
              <a:rPr lang="en-US" dirty="0">
                <a:hlinkClick r:id="rId2"/>
              </a:rPr>
              <a:t>https://www.youtube.com/watch?v=xHsKqktOjhk</a:t>
            </a:r>
            <a:r>
              <a:rPr lang="en-US" dirty="0">
                <a:latin typeface="Constantia" charset="0"/>
              </a:rPr>
              <a:t> </a:t>
            </a:r>
          </a:p>
          <a:p>
            <a:pPr eaLnBrk="1" hangingPunct="1">
              <a:buFont typeface="Wingdings 2" charset="0"/>
              <a:buNone/>
            </a:pPr>
            <a:r>
              <a:rPr lang="en-US" dirty="0">
                <a:latin typeface="Constantia" charset="0"/>
              </a:rPr>
              <a:t>			</a:t>
            </a:r>
          </a:p>
        </p:txBody>
      </p:sp>
      <p:sp>
        <p:nvSpPr>
          <p:cNvPr id="6" name="Isosceles Triangle 5"/>
          <p:cNvSpPr/>
          <p:nvPr/>
        </p:nvSpPr>
        <p:spPr>
          <a:xfrm>
            <a:off x="4381501" y="2143127"/>
            <a:ext cx="3536156" cy="27146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6" name="Picture 2" descr="Johan Galtung, 2012 (cropped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75" y="1196752"/>
            <a:ext cx="2095500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3B544F3-52C8-A784-97C1-77DCA1FA1310}"/>
              </a:ext>
            </a:extLst>
          </p:cNvPr>
          <p:cNvSpPr/>
          <p:nvPr/>
        </p:nvSpPr>
        <p:spPr>
          <a:xfrm>
            <a:off x="270875" y="4168881"/>
            <a:ext cx="2095500" cy="285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Juan Galtung</a:t>
            </a:r>
          </a:p>
        </p:txBody>
      </p:sp>
    </p:spTree>
    <p:extLst>
      <p:ext uri="{BB962C8B-B14F-4D97-AF65-F5344CB8AC3E}">
        <p14:creationId xmlns:p14="http://schemas.microsoft.com/office/powerpoint/2010/main" val="3800345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314701" y="0"/>
            <a:ext cx="6723460" cy="1371600"/>
          </a:xfrm>
        </p:spPr>
        <p:txBody>
          <a:bodyPr/>
          <a:lstStyle/>
          <a:p>
            <a:pPr marL="685800" indent="-685800"/>
            <a:r>
              <a:rPr lang="sv-SE" sz="4000" b="1">
                <a:latin typeface="Calibri" charset="0"/>
              </a:rPr>
              <a:t>ABC of conflict analysis</a:t>
            </a:r>
            <a:endParaRPr lang="en-US">
              <a:latin typeface="Calibri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9887" y="1557341"/>
            <a:ext cx="6453188" cy="5329237"/>
          </a:xfrm>
        </p:spPr>
        <p:txBody>
          <a:bodyPr/>
          <a:lstStyle/>
          <a:p>
            <a:pPr marL="825500" indent="-825500">
              <a:buNone/>
            </a:pPr>
            <a:endParaRPr lang="sv-SE" dirty="0">
              <a:latin typeface="Constantia" charset="0"/>
            </a:endParaRPr>
          </a:p>
          <a:p>
            <a:pPr marL="825500" indent="-825500">
              <a:buNone/>
            </a:pPr>
            <a:r>
              <a:rPr lang="en-GB" dirty="0">
                <a:latin typeface="Constantia" charset="0"/>
              </a:rPr>
              <a:t>	</a:t>
            </a:r>
          </a:p>
          <a:p>
            <a:pPr marL="825500" indent="-825500">
              <a:buNone/>
            </a:pPr>
            <a:endParaRPr lang="sv-SE" dirty="0">
              <a:latin typeface="Constantia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879064" y="2232893"/>
            <a:ext cx="7795877" cy="3028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GB" dirty="0">
              <a:solidFill>
                <a:srgbClr val="4D4D4D"/>
              </a:solidFill>
              <a:latin typeface="Arial Unicode MS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charset="0"/>
              <a:buBlip>
                <a:blip r:embed="rId3"/>
              </a:buBlip>
            </a:pPr>
            <a:r>
              <a:rPr lang="en-GB" dirty="0">
                <a:solidFill>
                  <a:srgbClr val="4D4D4D"/>
                </a:solidFill>
                <a:latin typeface="Arial Unicode MS" charset="0"/>
              </a:rPr>
              <a:t> 	</a:t>
            </a:r>
            <a:r>
              <a:rPr lang="en-GB" dirty="0">
                <a:solidFill>
                  <a:schemeClr val="tx2"/>
                </a:solidFill>
                <a:latin typeface="Arial Unicode MS" charset="0"/>
              </a:rPr>
              <a:t>A (Attitudes)</a:t>
            </a:r>
          </a:p>
          <a:p>
            <a:r>
              <a:rPr lang="en-GB" dirty="0">
                <a:solidFill>
                  <a:schemeClr val="tx2"/>
                </a:solidFill>
                <a:latin typeface="Arial Unicode MS" charset="0"/>
              </a:rPr>
              <a:t>	How we relate to the other</a:t>
            </a:r>
          </a:p>
          <a:p>
            <a:r>
              <a:rPr lang="en-GB" dirty="0">
                <a:solidFill>
                  <a:schemeClr val="tx2"/>
                </a:solidFill>
                <a:latin typeface="Arial Unicode MS" charset="0"/>
              </a:rPr>
              <a:t>	Thoughts, interpretations,  	feelings, 	wishes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charset="0"/>
              <a:buBlip>
                <a:blip r:embed="rId3"/>
              </a:buBlip>
            </a:pPr>
            <a:r>
              <a:rPr lang="en-GB" dirty="0">
                <a:solidFill>
                  <a:schemeClr val="tx2"/>
                </a:solidFill>
                <a:latin typeface="Arial Unicode MS" charset="0"/>
              </a:rPr>
              <a:t> 	B (Behaviour)</a:t>
            </a:r>
          </a:p>
          <a:p>
            <a:r>
              <a:rPr lang="en-GB" dirty="0">
                <a:solidFill>
                  <a:schemeClr val="tx2"/>
                </a:solidFill>
                <a:latin typeface="Arial Unicode MS" charset="0"/>
              </a:rPr>
              <a:t>	Our observable actions and 	behaviour</a:t>
            </a:r>
          </a:p>
          <a:p>
            <a:r>
              <a:rPr lang="en-GB" dirty="0">
                <a:solidFill>
                  <a:schemeClr val="tx2"/>
                </a:solidFill>
                <a:latin typeface="Arial Unicode MS" charset="0"/>
              </a:rPr>
              <a:t>	Verbal, symbolic, physical etc.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charset="0"/>
              <a:buBlip>
                <a:blip r:embed="rId3"/>
              </a:buBlip>
            </a:pPr>
            <a:r>
              <a:rPr lang="en-GB" dirty="0">
                <a:solidFill>
                  <a:schemeClr val="tx2"/>
                </a:solidFill>
                <a:latin typeface="Arial Unicode MS" charset="0"/>
              </a:rPr>
              <a:t> 	C (contradiction)</a:t>
            </a:r>
          </a:p>
          <a:p>
            <a:r>
              <a:rPr lang="en-GB" dirty="0">
                <a:solidFill>
                  <a:schemeClr val="tx2"/>
                </a:solidFill>
                <a:latin typeface="Arial Unicode MS" charset="0"/>
              </a:rPr>
              <a:t>	What incompatibility is about and what type of conflict.</a:t>
            </a:r>
          </a:p>
          <a:p>
            <a:r>
              <a:rPr lang="en-GB" dirty="0">
                <a:solidFill>
                  <a:schemeClr val="tx2"/>
                </a:solidFill>
                <a:latin typeface="Arial Unicode MS" charset="0"/>
              </a:rPr>
              <a:t>	E.g. Distributional, Positional, Order, or Value</a:t>
            </a:r>
          </a:p>
        </p:txBody>
      </p:sp>
    </p:spTree>
    <p:extLst>
      <p:ext uri="{BB962C8B-B14F-4D97-AF65-F5344CB8AC3E}">
        <p14:creationId xmlns:p14="http://schemas.microsoft.com/office/powerpoint/2010/main" val="3239838010"/>
      </p:ext>
    </p:extLst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Three types of violence 		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727200" y="1935163"/>
            <a:ext cx="7776308" cy="3949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nstantia" charset="0"/>
              </a:rPr>
              <a:t>According to Juan </a:t>
            </a:r>
            <a:r>
              <a:rPr lang="en-US" dirty="0" err="1">
                <a:latin typeface="Constantia" charset="0"/>
              </a:rPr>
              <a:t>Galtung</a:t>
            </a:r>
            <a:r>
              <a:rPr lang="en-US" dirty="0">
                <a:latin typeface="Constantia" charset="0"/>
              </a:rPr>
              <a:t> </a:t>
            </a:r>
          </a:p>
          <a:p>
            <a:pPr marL="0" indent="0">
              <a:buNone/>
            </a:pPr>
            <a:endParaRPr lang="en-US" dirty="0">
              <a:latin typeface="Constantia" charset="0"/>
            </a:endParaRPr>
          </a:p>
          <a:p>
            <a:pPr eaLnBrk="1" hangingPunct="1"/>
            <a:r>
              <a:rPr lang="en-US" sz="2400" dirty="0">
                <a:latin typeface="Constantia" charset="0"/>
              </a:rPr>
              <a:t>Direct violence </a:t>
            </a:r>
          </a:p>
          <a:p>
            <a:pPr eaLnBrk="1" hangingPunct="1"/>
            <a:r>
              <a:rPr lang="en-US" sz="2400" dirty="0">
                <a:latin typeface="Constantia" charset="0"/>
              </a:rPr>
              <a:t>Structural (indirect) violence </a:t>
            </a:r>
          </a:p>
          <a:p>
            <a:pPr eaLnBrk="1" hangingPunct="1"/>
            <a:r>
              <a:rPr lang="en-US" sz="2400" dirty="0">
                <a:latin typeface="Constantia" charset="0"/>
              </a:rPr>
              <a:t>Cultural violence </a:t>
            </a:r>
          </a:p>
          <a:p>
            <a:pPr eaLnBrk="1" hangingPunct="1"/>
            <a:endParaRPr lang="en-US" sz="2400" dirty="0">
              <a:latin typeface="Constantia" charset="0"/>
            </a:endParaRPr>
          </a:p>
          <a:p>
            <a:pPr eaLnBrk="1" hangingPunct="1"/>
            <a:r>
              <a:rPr lang="en-US" sz="2400" dirty="0">
                <a:latin typeface="Constantia" charset="0"/>
              </a:rPr>
              <a:t>Negative peace Vs Positive peace</a:t>
            </a:r>
          </a:p>
          <a:p>
            <a:pPr eaLnBrk="1" hangingPunct="1"/>
            <a:r>
              <a:rPr lang="en-US" sz="2400" dirty="0">
                <a:hlinkClick r:id="rId2"/>
              </a:rPr>
              <a:t>https://www.youtube.com/watch?v=QPugNKYwAAc</a:t>
            </a:r>
            <a:endParaRPr lang="en-US" sz="3600" dirty="0">
              <a:latin typeface="Constant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846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F15F8F-2F7A-8EDF-B418-B0288756F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80329" y="856429"/>
            <a:ext cx="6631341" cy="4970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829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extLst>
              <a:ext uri="{FF2B5EF4-FFF2-40B4-BE49-F238E27FC236}">
                <a16:creationId xmlns:a16="http://schemas.microsoft.com/office/drawing/2014/main" id="{2BEAF89A-6A4D-8509-31D2-CACB24635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73157" y="389107"/>
            <a:ext cx="7684852" cy="5729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9475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en-US" sz="2800" b="1" dirty="0"/>
              <a:t>Conflict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r>
              <a:rPr lang="en-US" sz="2000" dirty="0"/>
              <a:t>Conflict resolution can be defined as the informal or formal process that two or more parties use to find a peaceful solution to their dispute.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Conflict Management &amp;amp; Resolution - Michael Lipiner">
            <a:extLst>
              <a:ext uri="{FF2B5EF4-FFF2-40B4-BE49-F238E27FC236}">
                <a16:creationId xmlns:a16="http://schemas.microsoft.com/office/drawing/2014/main" id="{36AC015A-4C93-C5EF-A488-D6BA7BB87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5862" y="1298039"/>
            <a:ext cx="6019331" cy="425867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171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Stages of conflict management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Avoid conflict before it arises</a:t>
            </a:r>
          </a:p>
          <a:p>
            <a:pPr lvl="1"/>
            <a:r>
              <a:rPr lang="en-US" dirty="0"/>
              <a:t>Identify the signs of future conflict</a:t>
            </a:r>
          </a:p>
          <a:p>
            <a:pPr lvl="1"/>
            <a:r>
              <a:rPr lang="en-US" dirty="0"/>
              <a:t>Negotiate with relevant parties</a:t>
            </a:r>
          </a:p>
          <a:p>
            <a:r>
              <a:rPr lang="en-US" dirty="0"/>
              <a:t>Resolving conflict when it arises</a:t>
            </a:r>
          </a:p>
          <a:p>
            <a:pPr lvl="1"/>
            <a:r>
              <a:rPr lang="en-US" dirty="0"/>
              <a:t>Accommodating</a:t>
            </a:r>
          </a:p>
          <a:p>
            <a:pPr lvl="1"/>
            <a:r>
              <a:rPr lang="en-US" dirty="0"/>
              <a:t>Avoiding </a:t>
            </a:r>
          </a:p>
          <a:p>
            <a:pPr lvl="1"/>
            <a:r>
              <a:rPr lang="en-US" dirty="0"/>
              <a:t>Compromising</a:t>
            </a:r>
          </a:p>
          <a:p>
            <a:pPr lvl="1"/>
            <a:r>
              <a:rPr lang="en-US" dirty="0"/>
              <a:t>Facilitation</a:t>
            </a:r>
          </a:p>
          <a:p>
            <a:pPr lvl="1"/>
            <a:r>
              <a:rPr lang="en-US" dirty="0"/>
              <a:t>Confrontation</a:t>
            </a:r>
          </a:p>
          <a:p>
            <a:pPr lvl="1"/>
            <a:r>
              <a:rPr lang="en-US" dirty="0"/>
              <a:t>Collaboration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61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680</Words>
  <Application>Microsoft Office PowerPoint</Application>
  <PresentationFormat>Widescreen</PresentationFormat>
  <Paragraphs>115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 Unicode MS</vt:lpstr>
      <vt:lpstr>Arial</vt:lpstr>
      <vt:lpstr>Arial Narrow</vt:lpstr>
      <vt:lpstr>Calibri</vt:lpstr>
      <vt:lpstr>Calibri Light</vt:lpstr>
      <vt:lpstr>Constantia</vt:lpstr>
      <vt:lpstr>Lexend Deca</vt:lpstr>
      <vt:lpstr>Wingdings</vt:lpstr>
      <vt:lpstr>Wingdings 2</vt:lpstr>
      <vt:lpstr>Office Theme</vt:lpstr>
      <vt:lpstr>PowerPoint Presentation</vt:lpstr>
      <vt:lpstr>PowerPoint Presentation</vt:lpstr>
      <vt:lpstr>Conflict Triangle: ABC</vt:lpstr>
      <vt:lpstr>ABC of conflict analysis</vt:lpstr>
      <vt:lpstr>Three types of violence   </vt:lpstr>
      <vt:lpstr>PowerPoint Presentation</vt:lpstr>
      <vt:lpstr>PowerPoint Presentation</vt:lpstr>
      <vt:lpstr>Conflict Resolution</vt:lpstr>
      <vt:lpstr>Stages of conflict management</vt:lpstr>
      <vt:lpstr>Accommodating</vt:lpstr>
      <vt:lpstr>Withdrawing/Avoidance </vt:lpstr>
      <vt:lpstr>PowerPoint Presentation</vt:lpstr>
      <vt:lpstr>PowerPoint Presentation</vt:lpstr>
      <vt:lpstr>Confrontation</vt:lpstr>
      <vt:lpstr>Collaboration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resolution </dc:title>
  <dc:creator>ASUS</dc:creator>
  <cp:lastModifiedBy>Susantha Kumara Rasnayaka Mudiyanselage</cp:lastModifiedBy>
  <cp:revision>44</cp:revision>
  <dcterms:created xsi:type="dcterms:W3CDTF">2021-09-10T16:56:44Z</dcterms:created>
  <dcterms:modified xsi:type="dcterms:W3CDTF">2022-11-16T11:42:48Z</dcterms:modified>
</cp:coreProperties>
</file>