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91" r:id="rId4"/>
    <p:sldId id="274" r:id="rId5"/>
    <p:sldId id="275" r:id="rId6"/>
    <p:sldId id="289" r:id="rId7"/>
    <p:sldId id="292" r:id="rId8"/>
    <p:sldId id="286" r:id="rId9"/>
    <p:sldId id="278" r:id="rId10"/>
    <p:sldId id="279" r:id="rId11"/>
    <p:sldId id="293" r:id="rId12"/>
    <p:sldId id="295" r:id="rId13"/>
    <p:sldId id="294" r:id="rId14"/>
    <p:sldId id="270" r:id="rId15"/>
    <p:sldId id="296" r:id="rId16"/>
    <p:sldId id="297" r:id="rId17"/>
    <p:sldId id="271" r:id="rId18"/>
    <p:sldId id="272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92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E07C6-E771-40AA-AB53-391E9E3633A1}" type="datetimeFigureOut">
              <a:rPr lang="cs-CZ" smtClean="0"/>
              <a:pPr/>
              <a:t>15.11.2022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A308-68E7-482E-BF08-3939DDBC0B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z/url?sa=i&amp;rct=j&amp;q=&amp;esrc=s&amp;source=images&amp;cd=&amp;cad=rja&amp;uact=8&amp;ved=0ahUKEwi52r7Xht3WAhVIChoKHREFAM8QjRwIBw&amp;url=http://fivecontinentseditions.com/en/scheda.php?id=9788874392278&amp;psig=AOvVaw2iyepRZS8u25T4WGYUCcrm&amp;ust=150741547980317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z/url?sa=i&amp;rct=j&amp;q=&amp;esrc=s&amp;source=images&amp;cd=&amp;cad=rja&amp;uact=8&amp;ved=0ahUKEwic5oCLh93WAhXC1RoKHSkdAE0QjRwIBw&amp;url=http://www.artbrut.cz/index.php?cPath=42_248&amp;psig=AOvVaw1ycwiwF9wEbW8m7WGBpdm7&amp;ust=1507415618065929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z/url?sa=i&amp;rct=j&amp;q=&amp;esrc=s&amp;source=images&amp;cd=&amp;cad=rja&amp;uact=8&amp;ved=0ahUKEwj399Drh93WAhXDtRoKHboxCX4QjRwIBw&amp;url=http://www.wearona.com/bytag/august_walla&amp;psig=AOvVaw07SsgQ959BhxOA-yKuOm9N&amp;ust=150741586290208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z/url?sa=i&amp;rct=j&amp;q=&amp;esrc=s&amp;source=images&amp;cd=&amp;cad=rja&amp;uact=8&amp;ved=0ahUKEwixloqUiN3WAhXCWhoKHftaCKUQjRwIBw&amp;url=http://artbrut.at/ausstellungen/&amp;psig=AOvVaw07SsgQ959BhxOA-yKuOm9N&amp;ust=150741586290208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ox.cz/cs/vystavy/postizeni-normalito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ravce\Desktop\doplnění fotky\9_12_ v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8151849" cy="54006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3200" b="1" dirty="0">
                <a:solidFill>
                  <a:schemeClr val="bg1"/>
                </a:solidFill>
              </a:rPr>
              <a:t>Arteterapie pro osoby se zdravotním postižením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Sochor Pavel, Ph.D.</a:t>
            </a:r>
          </a:p>
          <a:p>
            <a:r>
              <a:rPr lang="cs-CZ" sz="2400" dirty="0">
                <a:solidFill>
                  <a:schemeClr val="bg1">
                    <a:lumMod val="85000"/>
                  </a:schemeClr>
                </a:solidFill>
              </a:rPr>
              <a:t>Pouze studijní opora studentům předmětu, nelze kopírovat.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11560" y="1340768"/>
            <a:ext cx="78488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SMĚRY: „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for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Therapy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  -  „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as </a:t>
            </a:r>
            <a:r>
              <a:rPr kumimoji="0" lang="cs-CZ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Psychotherapy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“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b="1" dirty="0">
                <a:cs typeface="Times New Roman" pitchFamily="18" charset="0"/>
              </a:rPr>
              <a:t>¨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Sociologie umění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podrobuje umělce analýze a vnímá ho jako sociální produkt. Tvrdí, že umělec není izolovaný, ale svými kořeny pevně zapuštěný v sociálním poli. Podobně je tomu s uměleckými díly (Němec, 2017; Kulka, 2008).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dirty="0"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Sociologové zkoumají vlivy, které společnost vyvíjí na umělce;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2000" dirty="0">
                <a:ea typeface="Calibri" pitchFamily="34" charset="0"/>
                <a:cs typeface="Times New Roman" pitchFamily="18" charset="0"/>
              </a:rPr>
              <a:t> U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mělci se však hlásí k vlivům, kterými oni přetváří společnost;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art b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7137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1986" name="AutoShape 2" descr="Výsledek obrázku pro art brut zemánková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1988" name="AutoShape 4" descr="Výsledek obrázku pro art brut zemánková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90" name="Picture 6" descr="Výsledek obrázku pro art brut zemánková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8807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2060848"/>
            <a:ext cx="56703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ART BRUT</a:t>
            </a:r>
          </a:p>
          <a:p>
            <a:pPr algn="ctr"/>
            <a:endParaRPr lang="cs-CZ" sz="2800" b="1" dirty="0"/>
          </a:p>
          <a:p>
            <a:r>
              <a:rPr lang="cs-CZ" dirty="0"/>
              <a:t>Není to hnutí, ani směr. Je to uměle vytvořená zastřešující kategorie, pod kterou spadá tvorba lidí, kteří (většinou) nemají žádné výtvarné vzdělání a tvoří spontánně, aniž by se snažili přibližovat nějakým uměleckým směrům.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dirty="0"/>
              <a:t>Mezioborová východiska:</a:t>
            </a:r>
          </a:p>
          <a:p>
            <a:r>
              <a:rPr lang="cs-CZ" dirty="0"/>
              <a:t>Psychologie, Psychoterapie, </a:t>
            </a:r>
            <a:r>
              <a:rPr lang="cs-CZ" dirty="0" err="1"/>
              <a:t>Arteterapie</a:t>
            </a:r>
            <a:r>
              <a:rPr lang="cs-CZ" dirty="0"/>
              <a:t>, výtvarné umění, </a:t>
            </a:r>
            <a:r>
              <a:rPr lang="cs-CZ" dirty="0" err="1"/>
              <a:t>arteterapie</a:t>
            </a:r>
            <a:r>
              <a:rPr lang="cs-CZ" dirty="0"/>
              <a:t> v pedagogických a sociálních vědách;</a:t>
            </a:r>
          </a:p>
          <a:p>
            <a:r>
              <a:rPr lang="cs-CZ" dirty="0" err="1"/>
              <a:t>Arteterapii</a:t>
            </a:r>
            <a:r>
              <a:rPr lang="cs-CZ" dirty="0"/>
              <a:t> je možné považovat za jednu s forem práce v psychoterapii, sociální práci a pedagogice, která výše zmíněné cíle naplňuje pomocí výtvarného vyjadřování;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3010" name="Picture 2" descr="Výsledek obrázku pro gugging art b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471" cy="6741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4034" name="Picture 2" descr="Výsledek obrázku pro gugging art bru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err="1"/>
              <a:t>Artefiletika</a:t>
            </a:r>
            <a:r>
              <a:rPr lang="cs-CZ" sz="2800" b="1" dirty="0"/>
              <a:t> a arteterapie:         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J. Slavík (2009) poukazuje na typickou oblast uplatnění umění, přesněji řečeno uměleckých aktivit, v níž se umění stává </a:t>
            </a:r>
            <a:r>
              <a:rPr lang="cs-CZ" b="1" dirty="0"/>
              <a:t>prostředkem</a:t>
            </a:r>
            <a:r>
              <a:rPr lang="cs-CZ" dirty="0"/>
              <a:t> k cílům, které jsou pokládány za prospěšné a hodnotné. V tomto kontextu se dá hovořit o umění jako prostředku poznávání a sebepoznávání, o nástroji pro dorozumění nebo odlišování mezi lidmi, způsob sdílení nebo porovnávání hodnot, příležitosti sebevyjádření či relaxace apod.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C:\Users\spravce\Documents\A_Plocha21_8\speciální výtvaná výchova\P4166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163027"/>
            <a:ext cx="11741150" cy="6616700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C172AC2-1361-4036-AA6C-21601842D6EA}"/>
              </a:ext>
            </a:extLst>
          </p:cNvPr>
          <p:cNvSpPr txBox="1"/>
          <p:nvPr/>
        </p:nvSpPr>
        <p:spPr>
          <a:xfrm>
            <a:off x="3923928" y="2852936"/>
            <a:ext cx="3661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Děkuji za pozornost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59" y="-2090535"/>
            <a:ext cx="7560841" cy="829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100" b="1" u="sng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1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000" b="1" u="sng" dirty="0"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b="1" u="sng" dirty="0">
                <a:ea typeface="Calibri" pitchFamily="34" charset="0"/>
                <a:cs typeface="Times New Roman" pitchFamily="18" charset="0"/>
              </a:rPr>
              <a:t>Pojetí jinakosti- postižení</a:t>
            </a:r>
            <a:endParaRPr kumimoji="0" lang="cs-CZ" sz="28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1/ Modely postižení, mezinárodní klasifikace MKF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Důležité pojmy MKF: 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Porucha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Impairment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Omezení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Disability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Activity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limitation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je snížení funkční schopnosti na úrovni těla, jedince, společnosti, které vzniká, když se zdravotní stav setkává s bariérami v prostředí;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Aktivita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je provádění úkolu nebo úkonu jedince.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Participace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 její restrikce jsou problémy, které může jedinec prožívat při zapojení do životní situace</a:t>
            </a: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15616" y="692696"/>
            <a:ext cx="66967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u="sng" dirty="0"/>
              <a:t>Zřetelné odlišování rovin postižení:</a:t>
            </a:r>
          </a:p>
          <a:p>
            <a:endParaRPr lang="cs-CZ" sz="2400" b="1" u="sng" dirty="0"/>
          </a:p>
          <a:p>
            <a:endParaRPr lang="cs-CZ" sz="2400" b="1" dirty="0"/>
          </a:p>
          <a:p>
            <a:pPr algn="just"/>
            <a:r>
              <a:rPr lang="cs-CZ" sz="2000" dirty="0"/>
              <a:t>1/ „</a:t>
            </a:r>
            <a:r>
              <a:rPr lang="cs-CZ" sz="2000" dirty="0" err="1"/>
              <a:t>Impairment</a:t>
            </a:r>
            <a:r>
              <a:rPr lang="cs-CZ" sz="2000" dirty="0"/>
              <a:t>“, tj. postižení ve smyslu individuálního orgánového a/nebo funkčního poškození tělesných funkcí; 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2/ „</a:t>
            </a:r>
            <a:r>
              <a:rPr lang="cs-CZ" sz="2000" dirty="0" err="1"/>
              <a:t>Disability</a:t>
            </a:r>
            <a:r>
              <a:rPr lang="cs-CZ" sz="2000" dirty="0"/>
              <a:t>“ , tj. postižení ve smyslu ztráty nebo omezení příležitostí člověka účastnit se běžného společenského života na stejné úrovni jako lidé bez postižení, přičemž důvodem této ztráty nebo omezení účasti jsou bariéry prostředí;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 l="24506" t="20600" r="28835" b="15351"/>
          <a:stretch>
            <a:fillRect/>
          </a:stretch>
        </p:blipFill>
        <p:spPr bwMode="auto">
          <a:xfrm>
            <a:off x="1547664" y="1052736"/>
            <a:ext cx="56886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2103" t="45990" r="53641" b="14301"/>
          <a:stretch>
            <a:fillRect/>
          </a:stretch>
        </p:blipFill>
        <p:spPr bwMode="auto">
          <a:xfrm>
            <a:off x="1547664" y="2060848"/>
            <a:ext cx="5976664" cy="38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195736" y="69269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Paradigma modelů  a jejich rozdílnost v učení a vzdělávání: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71600" y="1556792"/>
            <a:ext cx="6174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u="sng" dirty="0"/>
              <a:t>Změna paradigmatu ve speciální pedagogice</a:t>
            </a:r>
          </a:p>
          <a:p>
            <a:pPr>
              <a:buNone/>
            </a:pPr>
            <a:endParaRPr lang="cs-CZ" sz="2400" dirty="0"/>
          </a:p>
          <a:p>
            <a:pPr algn="just">
              <a:buNone/>
            </a:pPr>
            <a:r>
              <a:rPr lang="cs-CZ" sz="2000" dirty="0"/>
              <a:t>Na rozdíl od klinických, medicínských, pedagogických či terapeutických přístupů se lze zaměřit na to, jak je zdravotní postižení definováno  a prezentováno ve společnosti. </a:t>
            </a:r>
          </a:p>
          <a:p>
            <a:pPr algn="just">
              <a:buNone/>
            </a:pPr>
            <a:endParaRPr lang="cs-CZ" sz="2000" dirty="0"/>
          </a:p>
          <a:p>
            <a:pPr algn="just">
              <a:buNone/>
            </a:pPr>
            <a:r>
              <a:rPr lang="cs-CZ" sz="2000" dirty="0"/>
              <a:t>V tomto smyslu je pojem  </a:t>
            </a:r>
            <a:r>
              <a:rPr lang="cs-CZ" sz="2000" b="1" dirty="0"/>
              <a:t>disabilita </a:t>
            </a:r>
            <a:r>
              <a:rPr lang="cs-CZ" sz="2000" dirty="0"/>
              <a:t>orientován primárně nikoliv na člověka – jedince s postižením, ale jako pojem, jehož </a:t>
            </a:r>
            <a:r>
              <a:rPr lang="cs-CZ" sz="2000" b="1" dirty="0"/>
              <a:t>smysl a těžiště </a:t>
            </a:r>
            <a:r>
              <a:rPr lang="cs-CZ" sz="2000" dirty="0"/>
              <a:t>je potřebné hledat v kontextu  sociálním, kulturním, politickém. </a:t>
            </a:r>
          </a:p>
          <a:p>
            <a:pPr algn="just">
              <a:buNone/>
            </a:pPr>
            <a:r>
              <a:rPr lang="cs-CZ" sz="2000" dirty="0"/>
              <a:t> </a:t>
            </a:r>
          </a:p>
          <a:p>
            <a:pPr algn="just">
              <a:buNone/>
            </a:pPr>
            <a:r>
              <a:rPr lang="cs-CZ" sz="2000" dirty="0"/>
              <a:t> VIDEO - </a:t>
            </a:r>
            <a:r>
              <a:rPr lang="cs-CZ" sz="2000" dirty="0" err="1"/>
              <a:t>youtube</a:t>
            </a:r>
            <a:r>
              <a:rPr lang="cs-CZ" sz="2000" dirty="0"/>
              <a:t> - Postiženi normalitou , DOX</a:t>
            </a:r>
          </a:p>
          <a:p>
            <a:pPr algn="just"/>
            <a:r>
              <a:rPr lang="cs-CZ" sz="2000" i="1" dirty="0">
                <a:hlinkClick r:id="rId2"/>
              </a:rPr>
              <a:t>http://www.dox.cz/cs/vystavy/postizeni-normalitou</a:t>
            </a:r>
            <a:endParaRPr lang="cs-CZ" sz="2000" i="1" dirty="0"/>
          </a:p>
          <a:p>
            <a:pPr algn="just">
              <a:buNone/>
            </a:pPr>
            <a:endParaRPr lang="cs-CZ" sz="2400" dirty="0"/>
          </a:p>
        </p:txBody>
      </p:sp>
      <p:pic>
        <p:nvPicPr>
          <p:cNvPr id="4097" name="Picture 1" descr="C:\Users\spravce\Desktop\Slezká diakonie\arteterapie\DSC0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1800" b="1" dirty="0"/>
          </a:p>
          <a:p>
            <a:pPr>
              <a:buNone/>
            </a:pPr>
            <a:r>
              <a:rPr lang="cs-CZ" sz="1800" dirty="0">
                <a:solidFill>
                  <a:schemeClr val="accent2">
                    <a:lumMod val="75000"/>
                  </a:schemeClr>
                </a:solidFill>
              </a:rPr>
              <a:t>Interpretace postižení v historických souvislostech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>
              <a:buNone/>
            </a:pPr>
            <a:endParaRPr lang="cs-CZ" sz="1300" dirty="0"/>
          </a:p>
          <a:p>
            <a:pPr>
              <a:buNone/>
            </a:pPr>
            <a:r>
              <a:rPr lang="cs-CZ" sz="1300" dirty="0"/>
              <a:t>Poznámka:</a:t>
            </a:r>
          </a:p>
          <a:p>
            <a:pPr>
              <a:buNone/>
            </a:pPr>
            <a:r>
              <a:rPr lang="cs-CZ" sz="1300" dirty="0"/>
              <a:t>Na konci 18. století italský lékař </a:t>
            </a:r>
            <a:r>
              <a:rPr lang="cs-CZ" sz="1300" dirty="0" err="1"/>
              <a:t>Luigi</a:t>
            </a:r>
            <a:r>
              <a:rPr lang="cs-CZ" sz="1300" dirty="0"/>
              <a:t> </a:t>
            </a:r>
            <a:r>
              <a:rPr lang="cs-CZ" sz="1300" dirty="0" err="1"/>
              <a:t>Galvani</a:t>
            </a:r>
            <a:r>
              <a:rPr lang="cs-CZ" sz="1300" dirty="0"/>
              <a:t> objevil, že žabí svaly reagují na různé</a:t>
            </a:r>
          </a:p>
          <a:p>
            <a:pPr>
              <a:buNone/>
            </a:pPr>
            <a:r>
              <a:rPr lang="cs-CZ" sz="1300" dirty="0"/>
              <a:t>kovy tak nějak elektricky, což jej přivedlo k myšlence využití při podpůrné léčbě v</a:t>
            </a:r>
          </a:p>
          <a:p>
            <a:pPr>
              <a:buNone/>
            </a:pPr>
            <a:r>
              <a:rPr lang="cs-CZ" sz="1300" dirty="0"/>
              <a:t>psychiatrii.</a:t>
            </a:r>
          </a:p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 l="46215" t="30705" r="22572" b="27248"/>
          <a:stretch>
            <a:fillRect/>
          </a:stretch>
        </p:blipFill>
        <p:spPr bwMode="auto">
          <a:xfrm>
            <a:off x="0" y="2636912"/>
            <a:ext cx="39959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spravce\Desktop\Slezká diakonie\arteterapie\DSC00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pic>
        <p:nvPicPr>
          <p:cNvPr id="6" name="Obrázek 5" descr="Výsledek obrázku pro disabilit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636912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Výsledek obrázku pro disabilit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636912"/>
            <a:ext cx="291581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sledek obrázku pro blázni obrazy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11560" y="1179921"/>
            <a:ext cx="777686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u="sng" dirty="0">
                <a:ea typeface="Calibri" pitchFamily="34" charset="0"/>
                <a:cs typeface="Times New Roman" pitchFamily="18" charset="0"/>
              </a:rPr>
              <a:t>Výtvarná tvorba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arteterapeutický</a:t>
            </a:r>
            <a:r>
              <a:rPr kumimoji="0" lang="cs-CZ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proces jako nástroj sociální intervence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Využití umění a terapie 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 všech jeho formách vede k ovlivnění společnosti, jednotlivců a komunit se speciálními potřebami nebo ohroženými sociální </a:t>
            </a:r>
            <a:r>
              <a:rPr kumimoji="0" lang="cs-CZ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exkluzí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(Kulka, 2008).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Schopnost oboru umění - arteterapie je komunikovat určité obsahy a poselství: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cs-CZ" sz="2000" dirty="0">
                <a:ea typeface="Calibri" pitchFamily="34" charset="0"/>
                <a:cs typeface="Times New Roman" pitchFamily="18" charset="0"/>
              </a:rPr>
              <a:t> U</a:t>
            </a: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mění - arteterapie - je vlivným nástrojem sociální intervence a iniciátorem změn jednotlivých sociálních situací;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619</Words>
  <Application>Microsoft Office PowerPoint</Application>
  <PresentationFormat>Předvádění na obrazovce (4:3)</PresentationFormat>
  <Paragraphs>92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Motiv sady Office</vt:lpstr>
      <vt:lpstr>Arteterapie pro osoby se zdravotním postižením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Artefiletika a arteterapie:            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 a výtvarná tvorba</dc:title>
  <dc:creator>spravce</dc:creator>
  <cp:lastModifiedBy>Pavel Sochor</cp:lastModifiedBy>
  <cp:revision>52</cp:revision>
  <dcterms:created xsi:type="dcterms:W3CDTF">2016-09-24T07:35:28Z</dcterms:created>
  <dcterms:modified xsi:type="dcterms:W3CDTF">2022-11-15T16:15:12Z</dcterms:modified>
</cp:coreProperties>
</file>