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2"/>
  </p:notesMasterIdLst>
  <p:handoutMasterIdLst>
    <p:handoutMasterId r:id="rId13"/>
  </p:handoutMasterIdLst>
  <p:sldIdLst>
    <p:sldId id="322" r:id="rId2"/>
    <p:sldId id="396" r:id="rId3"/>
    <p:sldId id="392" r:id="rId4"/>
    <p:sldId id="397" r:id="rId5"/>
    <p:sldId id="398" r:id="rId6"/>
    <p:sldId id="403" r:id="rId7"/>
    <p:sldId id="399" r:id="rId8"/>
    <p:sldId id="400" r:id="rId9"/>
    <p:sldId id="401" r:id="rId10"/>
    <p:sldId id="402" r:id="rId1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6E"/>
    <a:srgbClr val="4B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22" autoAdjust="0"/>
    <p:restoredTop sz="96754" autoAdjust="0"/>
  </p:normalViewPr>
  <p:slideViewPr>
    <p:cSldViewPr snapToGrid="0">
      <p:cViewPr varScale="1">
        <p:scale>
          <a:sx n="127" d="100"/>
          <a:sy n="127" d="100"/>
        </p:scale>
        <p:origin x="492" y="12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2960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2432" userDrawn="1">
          <p15:clr>
            <a:srgbClr val="FBAE40"/>
          </p15:clr>
        </p15:guide>
        <p15:guide id="4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46555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23711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710432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51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76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7410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3997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3832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63541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275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2886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87794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3657" userDrawn="1">
          <p15:clr>
            <a:srgbClr val="FBAE40"/>
          </p15:clr>
        </p15:guide>
        <p15:guide id="4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6654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1049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8656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3158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028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436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384388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678" r:id="rId15"/>
    <p:sldLayoutId id="2147483684" r:id="rId16"/>
    <p:sldLayoutId id="2147483690" r:id="rId17"/>
    <p:sldLayoutId id="2147483685" r:id="rId18"/>
    <p:sldLayoutId id="2147483688" r:id="rId19"/>
    <p:sldLayoutId id="2147483674" r:id="rId20"/>
    <p:sldLayoutId id="2147483673" r:id="rId21"/>
    <p:sldLayoutId id="2147483676" r:id="rId22"/>
    <p:sldLayoutId id="2147483675" r:id="rId23"/>
    <p:sldLayoutId id="2147483677" r:id="rId24"/>
    <p:sldLayoutId id="2147483686" r:id="rId25"/>
    <p:sldLayoutId id="2147483691" r:id="rId26"/>
    <p:sldLayoutId id="2147483692" r:id="rId27"/>
    <p:sldLayoutId id="2147483693" r:id="rId28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3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049" userDrawn="1">
          <p15:clr>
            <a:srgbClr val="F26B43"/>
          </p15:clr>
        </p15:guide>
        <p15:guide id="4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vladimir.hyanek@econ.m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muni.cz/absolventi/spolek-absolventu-a-pratel-mu/granty-tgm/aktualni-rocni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666000" y="6228000"/>
            <a:ext cx="9348012" cy="252000"/>
          </a:xfrm>
        </p:spPr>
        <p:txBody>
          <a:bodyPr/>
          <a:lstStyle/>
          <a:p>
            <a:r>
              <a:rPr lang="cs-CZ" dirty="0"/>
              <a:t>SPRb1218: Vladimír Hyánek </a:t>
            </a:r>
            <a:r>
              <a:rPr lang="cs-CZ" dirty="0">
                <a:hlinkClick r:id="rId2"/>
              </a:rPr>
              <a:t>vladimir.hyanek@econ.muni.cz</a:t>
            </a:r>
            <a:r>
              <a:rPr lang="cs-CZ" dirty="0"/>
              <a:t> &amp; Jakub Pejcal: jakub.pejcal@econ.muni.cz, CVNS, ESF MU</a:t>
            </a:r>
          </a:p>
          <a:p>
            <a:r>
              <a:rPr lang="cs-CZ" dirty="0"/>
              <a:t>25. 10. 2022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semestrálního úkolu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626352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515A15-A503-425C-8D0D-FA82C4B46A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7FF7CD-DE32-40E7-AAC1-0551545D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Výsledky: Sýrie kolem nás</a:t>
            </a:r>
          </a:p>
        </p:txBody>
      </p:sp>
      <p:pic>
        <p:nvPicPr>
          <p:cNvPr id="6" name="Zástupný obsah 5" descr="Obsah obrázku stůl&#10;&#10;Popis byl vytvořen automaticky">
            <a:extLst>
              <a:ext uri="{FF2B5EF4-FFF2-40B4-BE49-F238E27FC236}">
                <a16:creationId xmlns:a16="http://schemas.microsoft.com/office/drawing/2014/main" id="{8151D9FE-7D9B-4B3D-A423-E3AA6DC1EB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615" y="1641750"/>
            <a:ext cx="7919194" cy="3574499"/>
          </a:xfrm>
        </p:spPr>
      </p:pic>
    </p:spTree>
    <p:extLst>
      <p:ext uri="{BB962C8B-B14F-4D97-AF65-F5344CB8AC3E}">
        <p14:creationId xmlns:p14="http://schemas.microsoft.com/office/powerpoint/2010/main" val="2810796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 co půjde?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600" dirty="0"/>
              <a:t>Granty TGM</a:t>
            </a:r>
          </a:p>
          <a:p>
            <a:pPr lvl="1">
              <a:defRPr/>
            </a:pPr>
            <a:r>
              <a:rPr lang="cs-CZ" altLang="cs-CZ" sz="1600" dirty="0"/>
              <a:t>lehko na cvičišti…</a:t>
            </a:r>
          </a:p>
          <a:p>
            <a:pPr lvl="1">
              <a:defRPr/>
            </a:pPr>
            <a:r>
              <a:rPr lang="cs-CZ" altLang="cs-CZ" sz="1600" dirty="0"/>
              <a:t>kolektivní vypracování i ZV</a:t>
            </a:r>
          </a:p>
          <a:p>
            <a:pPr lvl="1">
              <a:defRPr/>
            </a:pPr>
            <a:endParaRPr lang="cs-CZ" altLang="cs-CZ" sz="1600" dirty="0"/>
          </a:p>
          <a:p>
            <a:pPr lvl="1">
              <a:defRPr/>
            </a:pPr>
            <a:endParaRPr lang="cs-CZ" altLang="cs-CZ" sz="1600" dirty="0"/>
          </a:p>
          <a:p>
            <a:pPr lvl="1">
              <a:defRPr/>
            </a:pPr>
            <a:r>
              <a:rPr lang="cs-CZ" altLang="cs-CZ" sz="1600" dirty="0"/>
              <a:t>příprava a prezentace projektu rozvíjejícího demokracii a občanskou společnost</a:t>
            </a:r>
          </a:p>
          <a:p>
            <a:pPr lvl="1">
              <a:defRPr/>
            </a:pPr>
            <a:r>
              <a:rPr lang="cs-CZ" altLang="cs-CZ" sz="1600" dirty="0"/>
              <a:t>„žádost a hodnocení na nečisto“</a:t>
            </a:r>
          </a:p>
          <a:p>
            <a:pPr lvl="1">
              <a:defRPr/>
            </a:pPr>
            <a:endParaRPr lang="cs-CZ" altLang="cs-CZ" sz="1600" dirty="0"/>
          </a:p>
          <a:p>
            <a:pPr lvl="1">
              <a:defRPr/>
            </a:pPr>
            <a:r>
              <a:rPr lang="cs-CZ" altLang="cs-CZ" sz="1600" dirty="0"/>
              <a:t>zadání za období 1. 6. 2022 – 30. 11. 2023</a:t>
            </a:r>
          </a:p>
          <a:p>
            <a:pPr lvl="1">
              <a:defRPr/>
            </a:pPr>
            <a:r>
              <a:rPr lang="cs-CZ" altLang="cs-CZ" sz="1600" dirty="0"/>
              <a:t>informace pro daný ročník </a:t>
            </a:r>
            <a:r>
              <a:rPr lang="cs-CZ" altLang="cs-CZ" sz="1600" dirty="0">
                <a:hlinkClick r:id="rId2"/>
              </a:rPr>
              <a:t>zde</a:t>
            </a:r>
            <a:r>
              <a:rPr lang="cs-CZ" altLang="cs-CZ" sz="1600" dirty="0"/>
              <a:t> (vyhlášení a pravidla, žádost o grant)</a:t>
            </a:r>
          </a:p>
          <a:p>
            <a:pPr lvl="1">
              <a:defRPr/>
            </a:pPr>
            <a:r>
              <a:rPr lang="cs-CZ" altLang="cs-CZ" sz="1600" dirty="0"/>
              <a:t>zpracování žádostí ve 2 či 3 členných skupinkách (dle preferencí)</a:t>
            </a:r>
          </a:p>
          <a:p>
            <a:pPr lvl="1">
              <a:defRPr/>
            </a:pPr>
            <a:endParaRPr lang="cs-CZ" altLang="cs-CZ" sz="1600" dirty="0"/>
          </a:p>
          <a:p>
            <a:pPr lvl="1">
              <a:defRPr/>
            </a:pPr>
            <a:r>
              <a:rPr lang="cs-CZ" altLang="cs-CZ" sz="1600" dirty="0"/>
              <a:t>„archiv projektů a hodnocení“ – </a:t>
            </a:r>
            <a:r>
              <a:rPr lang="cs-CZ" altLang="cs-CZ" sz="1600" b="1" u="sng" dirty="0"/>
              <a:t>v rámci dnešního setkání</a:t>
            </a:r>
          </a:p>
          <a:p>
            <a:pPr lvl="1">
              <a:defRPr/>
            </a:pPr>
            <a:endParaRPr lang="cs-CZ" altLang="cs-CZ" sz="1600" dirty="0"/>
          </a:p>
          <a:p>
            <a:pPr lvl="1">
              <a:defRPr/>
            </a:pPr>
            <a:r>
              <a:rPr lang="cs-CZ" altLang="cs-CZ" sz="1600" dirty="0"/>
              <a:t>harmonogram: 	  8. týden (zadání)</a:t>
            </a:r>
          </a:p>
          <a:p>
            <a:pPr marL="324000" lvl="1" indent="0">
              <a:buNone/>
              <a:defRPr/>
            </a:pPr>
            <a:r>
              <a:rPr lang="cs-CZ" altLang="cs-CZ" sz="1600" dirty="0"/>
              <a:t>			12. týden (odevzdání - odevzdávárna =&gt; samostatné hodnocení)</a:t>
            </a:r>
          </a:p>
          <a:p>
            <a:pPr marL="324000" lvl="1" indent="0">
              <a:buNone/>
              <a:defRPr/>
            </a:pPr>
            <a:r>
              <a:rPr lang="cs-CZ" altLang="cs-CZ" sz="1600" dirty="0"/>
              <a:t>			13. týden (prezentace - seminář =&gt; skupinové hodnocení)</a:t>
            </a:r>
            <a:endParaRPr lang="cs-CZ" altLang="cs-CZ" sz="11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AF500EC-2A11-49FB-A6CA-B483A21AE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471" y="546461"/>
            <a:ext cx="4277322" cy="229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941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1930F44-D292-4544-A188-6C37D143B1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F1A10EA-47FD-48DF-A5E3-9EBD2C3F8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Hodnocení?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6A8322F-A253-41AC-ACED-BA370600D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575" y="1674405"/>
            <a:ext cx="9202850" cy="415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61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86963B6-985F-4BF4-ACAB-69F397363D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B864D37-7377-426E-A700-DD172C273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 dnešní cvičení…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C7D9CF8-0D32-472F-8CEE-6C029A99D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 kom bude řeč?</a:t>
            </a:r>
          </a:p>
          <a:p>
            <a:pPr marL="324000" lvl="1" indent="0">
              <a:buNone/>
            </a:pPr>
            <a:r>
              <a:rPr lang="cs-CZ" dirty="0"/>
              <a:t>01 – Víkendový pobyt pro znevýhodněné děti</a:t>
            </a:r>
          </a:p>
          <a:p>
            <a:pPr marL="324000" lvl="1" indent="0">
              <a:buNone/>
            </a:pPr>
            <a:r>
              <a:rPr lang="cs-CZ" dirty="0"/>
              <a:t>13 – Škola doma chrání Boha</a:t>
            </a:r>
          </a:p>
          <a:p>
            <a:pPr marL="324000" lvl="1" indent="0">
              <a:buNone/>
            </a:pPr>
            <a:r>
              <a:rPr lang="cs-CZ" dirty="0"/>
              <a:t>20 – Rekonstrukce hodnot</a:t>
            </a:r>
          </a:p>
          <a:p>
            <a:pPr marL="324000" lvl="1" indent="0">
              <a:buNone/>
            </a:pPr>
            <a:r>
              <a:rPr lang="cs-CZ" dirty="0"/>
              <a:t>24 – Masarykovi historici</a:t>
            </a:r>
          </a:p>
          <a:p>
            <a:pPr marL="324000" lvl="1" indent="0">
              <a:buNone/>
            </a:pPr>
            <a:r>
              <a:rPr lang="cs-CZ" dirty="0"/>
              <a:t>29 – Sýrie kolem nás</a:t>
            </a:r>
          </a:p>
          <a:p>
            <a:endParaRPr lang="cs-CZ" sz="1200" dirty="0"/>
          </a:p>
          <a:p>
            <a:r>
              <a:rPr lang="cs-CZ" dirty="0"/>
              <a:t>prostudujte, ohodnoťte dle zadaných kritérií – komu udělíte grant?</a:t>
            </a:r>
          </a:p>
          <a:p>
            <a:pPr marL="72000" indent="0">
              <a:buNone/>
            </a:pPr>
            <a:r>
              <a:rPr lang="cs-CZ" sz="2000" i="1" dirty="0"/>
              <a:t>   (30 minut na přípravu ve skupinách)</a:t>
            </a:r>
          </a:p>
        </p:txBody>
      </p:sp>
    </p:spTree>
    <p:extLst>
      <p:ext uri="{BB962C8B-B14F-4D97-AF65-F5344CB8AC3E}">
        <p14:creationId xmlns:p14="http://schemas.microsoft.com/office/powerpoint/2010/main" val="1799942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C4B73E5-22B5-414A-803A-D10E3EB5EA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34323A-A55D-4930-9E49-743A2826A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postoupil do druhého kola?</a:t>
            </a:r>
          </a:p>
        </p:txBody>
      </p:sp>
      <p:pic>
        <p:nvPicPr>
          <p:cNvPr id="7" name="Zástupný obsah 6" descr="Obsah obrázku stůl&#10;&#10;Popis byl vytvořen automaticky">
            <a:extLst>
              <a:ext uri="{FF2B5EF4-FFF2-40B4-BE49-F238E27FC236}">
                <a16:creationId xmlns:a16="http://schemas.microsoft.com/office/drawing/2014/main" id="{7D4D7A0C-FB68-491E-9E9C-106482E6B2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676" y="1387555"/>
            <a:ext cx="7798647" cy="4750445"/>
          </a:xfrm>
        </p:spPr>
      </p:pic>
    </p:spTree>
    <p:extLst>
      <p:ext uri="{BB962C8B-B14F-4D97-AF65-F5344CB8AC3E}">
        <p14:creationId xmlns:p14="http://schemas.microsoft.com/office/powerpoint/2010/main" val="556785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515A15-A503-425C-8D0D-FA82C4B46A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7FF7CD-DE32-40E7-AAC1-0551545D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Výsledky: Víkendový pobyt pro…</a:t>
            </a:r>
            <a:br>
              <a:rPr lang="cs-CZ" dirty="0"/>
            </a:br>
            <a:endParaRPr lang="cs-CZ" dirty="0"/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7E63CA9E-DF55-47C5-85B7-9D052418A0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216" y="1392506"/>
            <a:ext cx="7925567" cy="4745494"/>
          </a:xfrm>
        </p:spPr>
      </p:pic>
    </p:spTree>
    <p:extLst>
      <p:ext uri="{BB962C8B-B14F-4D97-AF65-F5344CB8AC3E}">
        <p14:creationId xmlns:p14="http://schemas.microsoft.com/office/powerpoint/2010/main" val="79707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515A15-A503-425C-8D0D-FA82C4B46A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7FF7CD-DE32-40E7-AAC1-0551545D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Výsledky: Škola doma chrání Boha</a:t>
            </a:r>
          </a:p>
        </p:txBody>
      </p:sp>
      <p:pic>
        <p:nvPicPr>
          <p:cNvPr id="7" name="Zástupný obsah 6" descr="Obsah obrázku stůl&#10;&#10;Popis byl vytvořen automaticky">
            <a:extLst>
              <a:ext uri="{FF2B5EF4-FFF2-40B4-BE49-F238E27FC236}">
                <a16:creationId xmlns:a16="http://schemas.microsoft.com/office/drawing/2014/main" id="{F34EF46E-1445-4EF7-B2DE-A41C71EC43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715" y="2222322"/>
            <a:ext cx="7920569" cy="2192477"/>
          </a:xfrm>
        </p:spPr>
      </p:pic>
    </p:spTree>
    <p:extLst>
      <p:ext uri="{BB962C8B-B14F-4D97-AF65-F5344CB8AC3E}">
        <p14:creationId xmlns:p14="http://schemas.microsoft.com/office/powerpoint/2010/main" val="2059137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515A15-A503-425C-8D0D-FA82C4B46A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7FF7CD-DE32-40E7-AAC1-0551545D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Výsledky: Rekonstrukce hodnot</a:t>
            </a:r>
            <a:br>
              <a:rPr lang="cs-CZ" dirty="0"/>
            </a:br>
            <a:endParaRPr lang="cs-CZ" dirty="0"/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0E343E88-C442-4197-8951-11C3276758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833" y="1384918"/>
            <a:ext cx="8004333" cy="4576686"/>
          </a:xfrm>
        </p:spPr>
      </p:pic>
    </p:spTree>
    <p:extLst>
      <p:ext uri="{BB962C8B-B14F-4D97-AF65-F5344CB8AC3E}">
        <p14:creationId xmlns:p14="http://schemas.microsoft.com/office/powerpoint/2010/main" val="2145729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515A15-A503-425C-8D0D-FA82C4B46A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7FF7CD-DE32-40E7-AAC1-0551545D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Výsledky: Masarykovi historici</a:t>
            </a:r>
          </a:p>
        </p:txBody>
      </p:sp>
      <p:pic>
        <p:nvPicPr>
          <p:cNvPr id="6" name="Zástupný obsah 5" descr="Obsah obrázku stůl&#10;&#10;Popis byl vytvořen automaticky">
            <a:extLst>
              <a:ext uri="{FF2B5EF4-FFF2-40B4-BE49-F238E27FC236}">
                <a16:creationId xmlns:a16="http://schemas.microsoft.com/office/drawing/2014/main" id="{68C8AFAB-7393-414E-9ECF-86025DFC4E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811" y="1721164"/>
            <a:ext cx="8104377" cy="2936953"/>
          </a:xfrm>
        </p:spPr>
      </p:pic>
    </p:spTree>
    <p:extLst>
      <p:ext uri="{BB962C8B-B14F-4D97-AF65-F5344CB8AC3E}">
        <p14:creationId xmlns:p14="http://schemas.microsoft.com/office/powerpoint/2010/main" val="355142813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1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otiv1" id="{6B50E02B-A6FE-4B8B-A332-A4F685782DFA}" vid="{DEB03F35-9B41-4FA5-A568-18C4059FA0B6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1796</TotalTime>
  <Words>258</Words>
  <Application>Microsoft Office PowerPoint</Application>
  <PresentationFormat>Širokoúhlá obrazovka</PresentationFormat>
  <Paragraphs>48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Tahoma</vt:lpstr>
      <vt:lpstr>Wingdings</vt:lpstr>
      <vt:lpstr>Motiv1</vt:lpstr>
      <vt:lpstr>Zadání semestrálního úkolu</vt:lpstr>
      <vt:lpstr>O co půjde?</vt:lpstr>
      <vt:lpstr>Hodnocení?</vt:lpstr>
      <vt:lpstr>Pro dnešní cvičení…</vt:lpstr>
      <vt:lpstr>Kdo postoupil do druhého kola?</vt:lpstr>
      <vt:lpstr>Výsledky: Víkendový pobyt pro… </vt:lpstr>
      <vt:lpstr>Výsledky: Škola doma chrání Boha</vt:lpstr>
      <vt:lpstr>Výsledky: Rekonstrukce hodnot </vt:lpstr>
      <vt:lpstr>Výsledky: Masarykovi historici</vt:lpstr>
      <vt:lpstr>Výsledky: Sýrie kolem nás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Občanská společnost ve 20. století  „české / skautské století“</dc:title>
  <dc:creator>JP</dc:creator>
  <cp:lastModifiedBy>Ucitel</cp:lastModifiedBy>
  <cp:revision>91</cp:revision>
  <cp:lastPrinted>1601-01-01T00:00:00Z</cp:lastPrinted>
  <dcterms:created xsi:type="dcterms:W3CDTF">2019-02-25T18:09:44Z</dcterms:created>
  <dcterms:modified xsi:type="dcterms:W3CDTF">2022-10-25T07:09:16Z</dcterms:modified>
</cp:coreProperties>
</file>