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85" r:id="rId2"/>
    <p:sldId id="342" r:id="rId3"/>
    <p:sldId id="340" r:id="rId4"/>
    <p:sldId id="354" r:id="rId5"/>
    <p:sldId id="313" r:id="rId6"/>
    <p:sldId id="314" r:id="rId7"/>
    <p:sldId id="315" r:id="rId8"/>
    <p:sldId id="343" r:id="rId9"/>
    <p:sldId id="316" r:id="rId10"/>
    <p:sldId id="317" r:id="rId11"/>
    <p:sldId id="318" r:id="rId12"/>
    <p:sldId id="349" r:id="rId13"/>
    <p:sldId id="319" r:id="rId14"/>
    <p:sldId id="320" r:id="rId15"/>
    <p:sldId id="321" r:id="rId16"/>
    <p:sldId id="324" r:id="rId17"/>
    <p:sldId id="322" r:id="rId18"/>
    <p:sldId id="323" r:id="rId19"/>
    <p:sldId id="325" r:id="rId20"/>
    <p:sldId id="326" r:id="rId21"/>
    <p:sldId id="344" r:id="rId22"/>
    <p:sldId id="327" r:id="rId23"/>
    <p:sldId id="345" r:id="rId24"/>
    <p:sldId id="329" r:id="rId25"/>
    <p:sldId id="330" r:id="rId26"/>
    <p:sldId id="331" r:id="rId27"/>
    <p:sldId id="363" r:id="rId2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01">
          <p15:clr>
            <a:srgbClr val="A4A3A4"/>
          </p15:clr>
        </p15:guide>
        <p15:guide id="2" orient="horz" pos="935">
          <p15:clr>
            <a:srgbClr val="A4A3A4"/>
          </p15:clr>
        </p15:guide>
        <p15:guide id="3" orient="horz" pos="164">
          <p15:clr>
            <a:srgbClr val="A4A3A4"/>
          </p15:clr>
        </p15:guide>
        <p15:guide id="4" orient="horz" pos="3884">
          <p15:clr>
            <a:srgbClr val="A4A3A4"/>
          </p15:clr>
        </p15:guide>
        <p15:guide id="5" orient="horz" pos="1207">
          <p15:clr>
            <a:srgbClr val="A4A3A4"/>
          </p15:clr>
        </p15:guide>
        <p15:guide id="6" pos="476">
          <p15:clr>
            <a:srgbClr val="A4A3A4"/>
          </p15:clr>
        </p15:guide>
        <p15:guide id="7" pos="551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EEB"/>
    <a:srgbClr val="7FD7FC"/>
    <a:srgbClr val="FFFF66"/>
    <a:srgbClr val="FFC993"/>
    <a:srgbClr val="FFD7AF"/>
    <a:srgbClr val="748ED6"/>
    <a:srgbClr val="1944E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68" autoAdjust="0"/>
    <p:restoredTop sz="98098" autoAdjust="0"/>
  </p:normalViewPr>
  <p:slideViewPr>
    <p:cSldViewPr snapToGrid="0" snapToObjects="1">
      <p:cViewPr varScale="1">
        <p:scale>
          <a:sx n="88" d="100"/>
          <a:sy n="88" d="100"/>
        </p:scale>
        <p:origin x="1668" y="66"/>
      </p:cViewPr>
      <p:guideLst>
        <p:guide orient="horz" pos="2001"/>
        <p:guide orient="horz" pos="935"/>
        <p:guide orient="horz" pos="164"/>
        <p:guide orient="horz" pos="3884"/>
        <p:guide orient="horz" pos="1207"/>
        <p:guide pos="476"/>
        <p:guide pos="551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1440"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GB" altLang="cs-CZ"/>
          </a:p>
        </p:txBody>
      </p:sp>
      <p:sp>
        <p:nvSpPr>
          <p:cNvPr id="39939" name="Rectangle 3">
            <a:extLst>
              <a:ext uri="{FF2B5EF4-FFF2-40B4-BE49-F238E27FC236}"/>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r>
              <a:rPr lang="en-GB" altLang="cs-CZ"/>
              <a:t>PhDr. Monika Punová, Ph.D</a:t>
            </a:r>
          </a:p>
        </p:txBody>
      </p:sp>
      <p:sp>
        <p:nvSpPr>
          <p:cNvPr id="39940" name="Rectangle 4">
            <a:extLst>
              <a:ext uri="{FF2B5EF4-FFF2-40B4-BE49-F238E27FC236}"/>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r>
              <a:rPr lang="en-GB" altLang="cs-CZ"/>
              <a:t>SPR 430 Sociální práce s mládeží, PhDr. Monika Punová, Ph.D</a:t>
            </a:r>
          </a:p>
        </p:txBody>
      </p:sp>
      <p:sp>
        <p:nvSpPr>
          <p:cNvPr id="39941" name="Rectangle 5">
            <a:extLst>
              <a:ext uri="{FF2B5EF4-FFF2-40B4-BE49-F238E27FC236}"/>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032A7BE-18FC-4040-8E8C-EB5F4C87FEC7}" type="slidenum">
              <a:rPr lang="en-GB" altLang="cs-CZ"/>
              <a:pPr>
                <a:defRPr/>
              </a:pPr>
              <a:t>‹#›</a:t>
            </a:fld>
            <a:endParaRPr lang="en-GB" altLang="cs-CZ"/>
          </a:p>
        </p:txBody>
      </p:sp>
    </p:spTree>
    <p:extLst>
      <p:ext uri="{BB962C8B-B14F-4D97-AF65-F5344CB8AC3E}">
        <p14:creationId xmlns:p14="http://schemas.microsoft.com/office/powerpoint/2010/main" val="321883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GB" altLang="cs-CZ"/>
          </a:p>
        </p:txBody>
      </p:sp>
      <p:sp>
        <p:nvSpPr>
          <p:cNvPr id="43011" name="Rectangle 3">
            <a:extLst>
              <a:ext uri="{FF2B5EF4-FFF2-40B4-BE49-F238E27FC236}"/>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r>
              <a:rPr lang="en-GB" altLang="cs-CZ"/>
              <a:t>PhDr. Monika Punová, Ph.D</a:t>
            </a: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noProof="0"/>
              <a:t>Click to edit Master text styles</a:t>
            </a:r>
          </a:p>
          <a:p>
            <a:pPr lvl="1"/>
            <a:r>
              <a:rPr lang="en-GB" altLang="cs-CZ" noProof="0"/>
              <a:t>Second level</a:t>
            </a:r>
          </a:p>
          <a:p>
            <a:pPr lvl="2"/>
            <a:r>
              <a:rPr lang="en-GB" altLang="cs-CZ" noProof="0"/>
              <a:t>Third level</a:t>
            </a:r>
          </a:p>
          <a:p>
            <a:pPr lvl="3"/>
            <a:r>
              <a:rPr lang="en-GB" altLang="cs-CZ" noProof="0"/>
              <a:t>Fourth level</a:t>
            </a:r>
          </a:p>
          <a:p>
            <a:pPr lvl="4"/>
            <a:r>
              <a:rPr lang="en-GB" altLang="cs-CZ" noProof="0"/>
              <a:t>Fifth level</a:t>
            </a:r>
          </a:p>
        </p:txBody>
      </p:sp>
      <p:sp>
        <p:nvSpPr>
          <p:cNvPr id="43014" name="Rectangle 6">
            <a:extLst>
              <a:ext uri="{FF2B5EF4-FFF2-40B4-BE49-F238E27FC236}"/>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r>
              <a:rPr lang="en-GB" altLang="cs-CZ"/>
              <a:t>SPR 430 Sociální práce s mládeží, PhDr. Monika Punová, Ph.D</a:t>
            </a:r>
          </a:p>
        </p:txBody>
      </p:sp>
      <p:sp>
        <p:nvSpPr>
          <p:cNvPr id="43015" name="Rectangle 7">
            <a:extLst>
              <a:ext uri="{FF2B5EF4-FFF2-40B4-BE49-F238E27FC236}"/>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D8C5E6C-00A0-41EF-9FDC-E1E6EEE8E657}" type="slidenum">
              <a:rPr lang="en-GB" altLang="cs-CZ"/>
              <a:pPr>
                <a:defRPr/>
              </a:pPr>
              <a:t>‹#›</a:t>
            </a:fld>
            <a:endParaRPr lang="en-GB" altLang="cs-CZ"/>
          </a:p>
        </p:txBody>
      </p:sp>
    </p:spTree>
    <p:extLst>
      <p:ext uri="{BB962C8B-B14F-4D97-AF65-F5344CB8AC3E}">
        <p14:creationId xmlns:p14="http://schemas.microsoft.com/office/powerpoint/2010/main" val="423060701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cs-CZ" smtClean="0"/>
              <a:t>SPR 430 Sociální práce s mládeží, PhDr. Monika Punová, Ph.D</a:t>
            </a: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cs-CZ" smtClean="0"/>
          </a:p>
        </p:txBody>
      </p:sp>
    </p:spTree>
    <p:extLst>
      <p:ext uri="{BB962C8B-B14F-4D97-AF65-F5344CB8AC3E}">
        <p14:creationId xmlns:p14="http://schemas.microsoft.com/office/powerpoint/2010/main" val="2691463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21" descr="jackson-pollack-001-1"/>
          <p:cNvPicPr>
            <a:picLocks noChangeAspect="1" noChangeArrowheads="1"/>
          </p:cNvPicPr>
          <p:nvPr userDrawn="1"/>
        </p:nvPicPr>
        <p:blipFill>
          <a:blip r:embed="rId2">
            <a:extLst>
              <a:ext uri="{28A0092B-C50C-407E-A947-70E740481C1C}">
                <a14:useLocalDpi xmlns:a14="http://schemas.microsoft.com/office/drawing/2010/main" val="0"/>
              </a:ext>
            </a:extLst>
          </a:blip>
          <a:srcRect l="5383" r="22006" b="17201"/>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7"/>
          <p:cNvSpPr>
            <a:spLocks noGrp="1" noChangeArrowheads="1"/>
          </p:cNvSpPr>
          <p:nvPr>
            <p:ph type="subTitle" idx="1"/>
          </p:nvPr>
        </p:nvSpPr>
        <p:spPr>
          <a:xfrm>
            <a:off x="1173163" y="4187825"/>
            <a:ext cx="6716712" cy="842963"/>
          </a:xfrm>
          <a:solidFill>
            <a:srgbClr val="FFFFFF">
              <a:alpha val="78000"/>
            </a:srgbClr>
          </a:solidFill>
        </p:spPr>
        <p:txBody>
          <a:bodyPr/>
          <a:lstStyle>
            <a:lvl1pPr marL="0" indent="0" algn="ctr">
              <a:buFontTx/>
              <a:buNone/>
              <a:defRPr/>
            </a:lvl1pPr>
          </a:lstStyle>
          <a:p>
            <a:pPr lvl="0"/>
            <a:r>
              <a:rPr lang="en-GB" altLang="cs-CZ" noProof="0"/>
              <a:t>Click to edit Master subtitle style</a:t>
            </a:r>
          </a:p>
        </p:txBody>
      </p:sp>
      <p:sp>
        <p:nvSpPr>
          <p:cNvPr id="4102" name="Rectangle 6"/>
          <p:cNvSpPr>
            <a:spLocks noGrp="1" noChangeArrowheads="1"/>
          </p:cNvSpPr>
          <p:nvPr>
            <p:ph type="ctrTitle"/>
          </p:nvPr>
        </p:nvSpPr>
        <p:spPr>
          <a:xfrm>
            <a:off x="1173163" y="1611313"/>
            <a:ext cx="6716712" cy="1951037"/>
          </a:xfrm>
          <a:solidFill>
            <a:srgbClr val="FFFFFF">
              <a:alpha val="78000"/>
            </a:srgbClr>
          </a:solidFill>
        </p:spPr>
        <p:txBody>
          <a:bodyPr/>
          <a:lstStyle>
            <a:lvl1pPr>
              <a:defRPr sz="4800"/>
            </a:lvl1pPr>
          </a:lstStyle>
          <a:p>
            <a:pPr lvl="0"/>
            <a:r>
              <a:rPr lang="en-GB" altLang="cs-CZ" noProof="0"/>
              <a:t>Click to edit Master title style</a:t>
            </a:r>
          </a:p>
        </p:txBody>
      </p:sp>
      <p:sp>
        <p:nvSpPr>
          <p:cNvPr id="5" name="Rectangle 11">
            <a:extLst>
              <a:ext uri="{FF2B5EF4-FFF2-40B4-BE49-F238E27FC236}"/>
            </a:extLst>
          </p:cNvPr>
          <p:cNvSpPr>
            <a:spLocks noGrp="1" noChangeArrowheads="1"/>
          </p:cNvSpPr>
          <p:nvPr>
            <p:ph type="dt" sz="half" idx="10"/>
          </p:nvPr>
        </p:nvSpPr>
        <p:spPr bwMode="auto">
          <a:xfrm>
            <a:off x="457200" y="6605588"/>
            <a:ext cx="2133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cs typeface="Arial" panose="020B0604020202020204" pitchFamily="34" charset="0"/>
              </a:defRPr>
            </a:lvl1pPr>
          </a:lstStyle>
          <a:p>
            <a:pPr>
              <a:defRPr/>
            </a:pPr>
            <a:endParaRPr lang="en-GB" altLang="cs-CZ"/>
          </a:p>
        </p:txBody>
      </p:sp>
      <p:sp>
        <p:nvSpPr>
          <p:cNvPr id="6" name="Rectangle 12">
            <a:extLst>
              <a:ext uri="{FF2B5EF4-FFF2-40B4-BE49-F238E27FC236}"/>
            </a:extLst>
          </p:cNvPr>
          <p:cNvSpPr>
            <a:spLocks noGrp="1" noChangeArrowheads="1"/>
          </p:cNvSpPr>
          <p:nvPr>
            <p:ph type="ftr" sz="quarter" idx="11"/>
          </p:nvPr>
        </p:nvSpPr>
        <p:spPr bwMode="auto">
          <a:xfrm>
            <a:off x="3124200" y="6605588"/>
            <a:ext cx="2895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a:defRPr/>
            </a:pPr>
            <a:r>
              <a:rPr lang="en-GB" altLang="cs-CZ"/>
              <a:t>SPR 430 Sociální práce s mládeží, PhDr. Monika Punová, Ph.D</a:t>
            </a:r>
          </a:p>
        </p:txBody>
      </p:sp>
      <p:sp>
        <p:nvSpPr>
          <p:cNvPr id="7" name="Rectangle 13">
            <a:extLst>
              <a:ext uri="{FF2B5EF4-FFF2-40B4-BE49-F238E27FC236}"/>
            </a:extLst>
          </p:cNvPr>
          <p:cNvSpPr>
            <a:spLocks noGrp="1" noChangeArrowheads="1"/>
          </p:cNvSpPr>
          <p:nvPr>
            <p:ph type="sldNum" sz="quarter" idx="12"/>
          </p:nvPr>
        </p:nvSpPr>
        <p:spPr bwMode="auto">
          <a:xfrm>
            <a:off x="6553200" y="6605588"/>
            <a:ext cx="2133600" cy="2794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6778B8D-2D89-4788-9CA4-7904541D9331}" type="slidenum">
              <a:rPr lang="en-GB" altLang="cs-CZ"/>
              <a:pPr>
                <a:defRPr/>
              </a:pPr>
              <a:t>‹#›</a:t>
            </a:fld>
            <a:endParaRPr lang="en-GB" altLang="cs-CZ"/>
          </a:p>
        </p:txBody>
      </p:sp>
    </p:spTree>
    <p:extLst>
      <p:ext uri="{BB962C8B-B14F-4D97-AF65-F5344CB8AC3E}">
        <p14:creationId xmlns:p14="http://schemas.microsoft.com/office/powerpoint/2010/main" val="185582865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95993826"/>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5672138" y="260350"/>
            <a:ext cx="1738312" cy="608488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60350"/>
            <a:ext cx="5062538" cy="608488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87579988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35747983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Kliknutím lze upravit styly předlohy textu.</a:t>
            </a:r>
          </a:p>
        </p:txBody>
      </p:sp>
    </p:spTree>
    <p:extLst>
      <p:ext uri="{BB962C8B-B14F-4D97-AF65-F5344CB8AC3E}">
        <p14:creationId xmlns:p14="http://schemas.microsoft.com/office/powerpoint/2010/main" val="179142683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741488"/>
            <a:ext cx="3400425" cy="46037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010025" y="1741488"/>
            <a:ext cx="3400425" cy="46037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70107731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30238" y="2505075"/>
            <a:ext cx="386873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2255422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262519880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325454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Tree>
    <p:extLst>
      <p:ext uri="{BB962C8B-B14F-4D97-AF65-F5344CB8AC3E}">
        <p14:creationId xmlns:p14="http://schemas.microsoft.com/office/powerpoint/2010/main" val="356929067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Tree>
    <p:extLst>
      <p:ext uri="{BB962C8B-B14F-4D97-AF65-F5344CB8AC3E}">
        <p14:creationId xmlns:p14="http://schemas.microsoft.com/office/powerpoint/2010/main" val="266306376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jackson-pollack-001-2"/>
          <p:cNvPicPr>
            <a:picLocks noChangeAspect="1" noChangeArrowheads="1"/>
          </p:cNvPicPr>
          <p:nvPr userDrawn="1"/>
        </p:nvPicPr>
        <p:blipFill>
          <a:blip r:embed="rId13">
            <a:extLst>
              <a:ext uri="{28A0092B-C50C-407E-A947-70E740481C1C}">
                <a14:useLocalDpi xmlns:a14="http://schemas.microsoft.com/office/drawing/2010/main" val="0"/>
              </a:ext>
            </a:extLst>
          </a:blip>
          <a:srcRect l="13200"/>
          <a:stretch>
            <a:fillRect/>
          </a:stretch>
        </p:blipFill>
        <p:spPr bwMode="auto">
          <a:xfrm>
            <a:off x="0" y="0"/>
            <a:ext cx="9144000" cy="695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60350"/>
            <a:ext cx="695325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smtClean="0"/>
              <a:t>Click to edit Master title style</a:t>
            </a:r>
          </a:p>
        </p:txBody>
      </p:sp>
      <p:sp>
        <p:nvSpPr>
          <p:cNvPr id="1028" name="Rectangle 3"/>
          <p:cNvSpPr>
            <a:spLocks noGrp="1" noChangeArrowheads="1"/>
          </p:cNvSpPr>
          <p:nvPr>
            <p:ph type="body" idx="1"/>
          </p:nvPr>
        </p:nvSpPr>
        <p:spPr bwMode="auto">
          <a:xfrm>
            <a:off x="457200" y="1741488"/>
            <a:ext cx="6953250" cy="4603750"/>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smtClean="0"/>
              <a:t>Click to edit Master text styles</a:t>
            </a:r>
          </a:p>
          <a:p>
            <a:pPr lvl="1"/>
            <a:r>
              <a:rPr lang="en-GB" altLang="cs-CZ" smtClean="0"/>
              <a:t>Second level</a:t>
            </a:r>
          </a:p>
          <a:p>
            <a:pPr lvl="2"/>
            <a:r>
              <a:rPr lang="en-GB" altLang="cs-CZ" smtClean="0"/>
              <a:t>Third level</a:t>
            </a:r>
          </a:p>
          <a:p>
            <a:pPr lvl="3"/>
            <a:r>
              <a:rPr lang="en-GB" altLang="cs-CZ" smtClean="0"/>
              <a:t>Fourth level</a:t>
            </a:r>
          </a:p>
          <a:p>
            <a:pPr lvl="4"/>
            <a:r>
              <a:rPr lang="en-GB" altLang="cs-CZ" smtClean="0"/>
              <a:t>Fifth level</a:t>
            </a:r>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wipe dir="r"/>
  </p:transition>
  <p:txStyles>
    <p:titleStyle>
      <a:lvl1pPr algn="ctr" rtl="0" eaLnBrk="0" fontAlgn="base" hangingPunct="0">
        <a:spcBef>
          <a:spcPct val="0"/>
        </a:spcBef>
        <a:spcAft>
          <a:spcPct val="0"/>
        </a:spcAft>
        <a:defRPr sz="4000" b="1" kern="1200">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ubTitle" idx="1"/>
          </p:nvPr>
        </p:nvSpPr>
        <p:spPr>
          <a:xfrm>
            <a:off x="1173163" y="4187825"/>
            <a:ext cx="6529387" cy="1870075"/>
          </a:xfrm>
          <a:solidFill>
            <a:srgbClr val="FFFFFF">
              <a:alpha val="78038"/>
            </a:srgbClr>
          </a:solidFill>
        </p:spPr>
        <p:txBody>
          <a:bodyPr/>
          <a:lstStyle/>
          <a:p>
            <a:pPr marL="609600" indent="-609600" eaLnBrk="1" hangingPunct="1">
              <a:lnSpc>
                <a:spcPct val="90000"/>
              </a:lnSpc>
            </a:pPr>
            <a:endParaRPr lang="cs-CZ" altLang="cs-CZ" sz="2800" dirty="0" smtClean="0">
              <a:solidFill>
                <a:schemeClr val="hlink"/>
              </a:solidFill>
            </a:endParaRPr>
          </a:p>
          <a:p>
            <a:pPr marL="609600" indent="-609600" eaLnBrk="1" hangingPunct="1">
              <a:lnSpc>
                <a:spcPct val="90000"/>
              </a:lnSpc>
            </a:pPr>
            <a:r>
              <a:rPr lang="cs-CZ" altLang="cs-CZ" sz="2800" dirty="0" smtClean="0">
                <a:solidFill>
                  <a:schemeClr val="hlink"/>
                </a:solidFill>
                <a:latin typeface="Century Schoolbook" panose="02040604050505020304" pitchFamily="18" charset="0"/>
              </a:rPr>
              <a:t>         Využití resilience v soc. práci     s rizikovou mládeží</a:t>
            </a:r>
          </a:p>
          <a:p>
            <a:pPr marL="609600" indent="-609600" eaLnBrk="1" hangingPunct="1">
              <a:lnSpc>
                <a:spcPct val="90000"/>
              </a:lnSpc>
            </a:pPr>
            <a:r>
              <a:rPr lang="cs-CZ" altLang="cs-CZ" sz="2800" dirty="0" smtClean="0">
                <a:solidFill>
                  <a:schemeClr val="hlink"/>
                </a:solidFill>
                <a:latin typeface="Century Schoolbook" panose="02040604050505020304" pitchFamily="18" charset="0"/>
              </a:rPr>
              <a:t>Monika Punová</a:t>
            </a:r>
            <a:endParaRPr lang="en-GB" altLang="cs-CZ" sz="2800" dirty="0" smtClean="0">
              <a:solidFill>
                <a:schemeClr val="hlink"/>
              </a:solidFill>
              <a:latin typeface="Century Schoolbook" panose="02040604050505020304" pitchFamily="18" charset="0"/>
            </a:endParaRPr>
          </a:p>
        </p:txBody>
      </p:sp>
      <p:pic>
        <p:nvPicPr>
          <p:cNvPr id="5123" name="Picture 10" descr="ANd9GcSFY1TXL76PNmVjLLt6dFiP0-pH4-1oqZFZPK03mD3-3gW7Gpq1ew"/>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3187700" y="1485900"/>
            <a:ext cx="2686050" cy="1952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14" descr="p&amp;rcaron;ehrát vid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163" y="685800"/>
            <a:ext cx="6961187"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cs-CZ" altLang="cs-CZ" b="0" smtClean="0">
                <a:solidFill>
                  <a:schemeClr val="hlink"/>
                </a:solidFill>
              </a:rPr>
              <a:t>Principy posilujícího přístupu</a:t>
            </a:r>
          </a:p>
        </p:txBody>
      </p:sp>
      <p:sp>
        <p:nvSpPr>
          <p:cNvPr id="16387" name="Rectangle 3"/>
          <p:cNvSpPr>
            <a:spLocks noGrp="1" noChangeArrowheads="1"/>
          </p:cNvSpPr>
          <p:nvPr>
            <p:ph type="body" idx="1"/>
          </p:nvPr>
        </p:nvSpPr>
        <p:spPr>
          <a:xfrm>
            <a:off x="457200" y="1484313"/>
            <a:ext cx="7315200" cy="5373687"/>
          </a:xfrm>
        </p:spPr>
        <p:txBody>
          <a:bodyPr/>
          <a:lstStyle/>
          <a:p>
            <a:pPr eaLnBrk="1" hangingPunct="1">
              <a:lnSpc>
                <a:spcPct val="80000"/>
              </a:lnSpc>
            </a:pPr>
            <a:endParaRPr lang="cs-CZ" altLang="cs-CZ" sz="1400" b="0" smtClean="0">
              <a:solidFill>
                <a:schemeClr val="hlink"/>
              </a:solidFill>
            </a:endParaRPr>
          </a:p>
          <a:p>
            <a:pPr eaLnBrk="1" hangingPunct="1">
              <a:lnSpc>
                <a:spcPct val="80000"/>
              </a:lnSpc>
            </a:pPr>
            <a:r>
              <a:rPr lang="cs-CZ" altLang="cs-CZ" sz="1800" b="0" smtClean="0">
                <a:solidFill>
                  <a:schemeClr val="hlink"/>
                </a:solidFill>
              </a:rPr>
              <a:t>Člověk je definován jako jedinečný: rysy, talenty, zdroje přispívají k silným stránkám</a:t>
            </a:r>
          </a:p>
          <a:p>
            <a:pPr eaLnBrk="1" hangingPunct="1">
              <a:lnSpc>
                <a:spcPct val="80000"/>
              </a:lnSpc>
            </a:pPr>
            <a:r>
              <a:rPr lang="cs-CZ" altLang="cs-CZ" sz="1800" b="0" smtClean="0">
                <a:solidFill>
                  <a:schemeClr val="hlink"/>
                </a:solidFill>
              </a:rPr>
              <a:t>Intervence je orientována na možnosti, schopnosti (possibility focused)</a:t>
            </a:r>
          </a:p>
          <a:p>
            <a:pPr eaLnBrk="1" hangingPunct="1">
              <a:lnSpc>
                <a:spcPct val="80000"/>
              </a:lnSpc>
            </a:pPr>
            <a:r>
              <a:rPr lang="cs-CZ" altLang="cs-CZ" sz="1800" b="0" smtClean="0">
                <a:solidFill>
                  <a:schemeClr val="hlink"/>
                </a:solidFill>
              </a:rPr>
              <a:t>Úvahy klienta jsou základní cestou k poznávání a posuzování klienta </a:t>
            </a:r>
          </a:p>
          <a:p>
            <a:pPr eaLnBrk="1" hangingPunct="1">
              <a:lnSpc>
                <a:spcPct val="80000"/>
              </a:lnSpc>
            </a:pPr>
            <a:r>
              <a:rPr lang="cs-CZ" altLang="cs-CZ" sz="1800" b="0" smtClean="0">
                <a:solidFill>
                  <a:schemeClr val="hlink"/>
                </a:solidFill>
              </a:rPr>
              <a:t>Praktik zná klientův životní příběh</a:t>
            </a:r>
          </a:p>
          <a:p>
            <a:pPr eaLnBrk="1" hangingPunct="1">
              <a:lnSpc>
                <a:spcPct val="80000"/>
              </a:lnSpc>
            </a:pPr>
            <a:r>
              <a:rPr lang="cs-CZ" altLang="cs-CZ" sz="1800" b="0" smtClean="0">
                <a:solidFill>
                  <a:schemeClr val="hlink"/>
                </a:solidFill>
              </a:rPr>
              <a:t>Trauma z dětství není prediktivní; může aktivizovat či posílit jedince</a:t>
            </a:r>
          </a:p>
          <a:p>
            <a:pPr eaLnBrk="1" hangingPunct="1">
              <a:lnSpc>
                <a:spcPct val="80000"/>
              </a:lnSpc>
            </a:pPr>
            <a:r>
              <a:rPr lang="cs-CZ" altLang="cs-CZ" sz="1800" b="0" smtClean="0">
                <a:solidFill>
                  <a:schemeClr val="hlink"/>
                </a:solidFill>
              </a:rPr>
              <a:t>V popředí jsou aspirace rodiny, jedince či komunity</a:t>
            </a:r>
          </a:p>
          <a:p>
            <a:pPr eaLnBrk="1" hangingPunct="1">
              <a:lnSpc>
                <a:spcPct val="80000"/>
              </a:lnSpc>
            </a:pPr>
            <a:r>
              <a:rPr lang="cs-CZ" altLang="cs-CZ" sz="1800" b="0" smtClean="0">
                <a:solidFill>
                  <a:schemeClr val="hlink"/>
                </a:solidFill>
              </a:rPr>
              <a:t>Experty jsou jedinec, rodina či komunita</a:t>
            </a:r>
          </a:p>
          <a:p>
            <a:pPr eaLnBrk="1" hangingPunct="1">
              <a:lnSpc>
                <a:spcPct val="80000"/>
              </a:lnSpc>
            </a:pPr>
            <a:r>
              <a:rPr lang="cs-CZ" altLang="cs-CZ" sz="1800" b="0" smtClean="0">
                <a:solidFill>
                  <a:schemeClr val="hlink"/>
                </a:solidFill>
              </a:rPr>
              <a:t>Možnosti volby, kontroly, odpovědnosti a osobního vývoje jsou otevřené</a:t>
            </a:r>
          </a:p>
          <a:p>
            <a:pPr eaLnBrk="1" hangingPunct="1">
              <a:lnSpc>
                <a:spcPct val="80000"/>
              </a:lnSpc>
            </a:pPr>
            <a:r>
              <a:rPr lang="cs-CZ" altLang="cs-CZ" sz="1800" b="0" smtClean="0">
                <a:solidFill>
                  <a:schemeClr val="hlink"/>
                </a:solidFill>
              </a:rPr>
              <a:t>Proces změny vychází z kapacity síly a schopnostech adaptace jedince, rodiny či komunity</a:t>
            </a:r>
          </a:p>
          <a:p>
            <a:pPr eaLnBrk="1" hangingPunct="1">
              <a:lnSpc>
                <a:spcPct val="80000"/>
              </a:lnSpc>
            </a:pPr>
            <a:r>
              <a:rPr lang="cs-CZ" altLang="cs-CZ" sz="1800" b="0" smtClean="0">
                <a:solidFill>
                  <a:schemeClr val="hlink"/>
                </a:solidFill>
              </a:rPr>
              <a:t>Pomoc se zaměřuje na zisk ze sebepotvrzení a rozvíjení hodnot a zodpovědnosti jedince a tvorbu a nalézání členství v komunitě </a:t>
            </a:r>
          </a:p>
          <a:p>
            <a:pPr eaLnBrk="1" hangingPunct="1">
              <a:lnSpc>
                <a:spcPct val="80000"/>
              </a:lnSpc>
            </a:pPr>
            <a:endParaRPr lang="cs-CZ" altLang="cs-CZ" sz="1800" b="0" smtClean="0">
              <a:solidFill>
                <a:schemeClr val="hlink"/>
              </a:solidFill>
            </a:endParaRPr>
          </a:p>
          <a:p>
            <a:pPr eaLnBrk="1" hangingPunct="1">
              <a:lnSpc>
                <a:spcPct val="80000"/>
              </a:lnSpc>
              <a:buFontTx/>
              <a:buNone/>
            </a:pPr>
            <a:r>
              <a:rPr lang="cs-CZ" altLang="cs-CZ" sz="1800" b="0" smtClean="0">
                <a:solidFill>
                  <a:schemeClr val="hlink"/>
                </a:solidFill>
              </a:rPr>
              <a:t>Saleebey, 1996: 298 </a:t>
            </a:r>
          </a:p>
          <a:p>
            <a:pPr eaLnBrk="1" hangingPunct="1">
              <a:lnSpc>
                <a:spcPct val="80000"/>
              </a:lnSpc>
            </a:pPr>
            <a:endParaRPr lang="cs-CZ" altLang="cs-CZ" sz="1800" b="0" smtClean="0">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altLang="cs-CZ" smtClean="0">
                <a:solidFill>
                  <a:schemeClr val="folHlink"/>
                </a:solidFill>
              </a:rPr>
              <a:t>Principy </a:t>
            </a:r>
            <a:r>
              <a:rPr lang="cs-CZ" altLang="cs-CZ" smtClean="0">
                <a:solidFill>
                  <a:schemeClr val="hlink"/>
                </a:solidFill>
              </a:rPr>
              <a:t>posouzení</a:t>
            </a:r>
          </a:p>
        </p:txBody>
      </p:sp>
      <p:sp>
        <p:nvSpPr>
          <p:cNvPr id="17411" name="Rectangle 3"/>
          <p:cNvSpPr>
            <a:spLocks noGrp="1" noChangeArrowheads="1"/>
          </p:cNvSpPr>
          <p:nvPr>
            <p:ph type="body" idx="1"/>
          </p:nvPr>
        </p:nvSpPr>
        <p:spPr/>
        <p:txBody>
          <a:bodyPr/>
          <a:lstStyle/>
          <a:p>
            <a:pPr eaLnBrk="1" hangingPunct="1">
              <a:lnSpc>
                <a:spcPct val="80000"/>
              </a:lnSpc>
            </a:pPr>
            <a:r>
              <a:rPr lang="cs-CZ" altLang="cs-CZ" sz="1600" b="0" smtClean="0">
                <a:solidFill>
                  <a:schemeClr val="hlink"/>
                </a:solidFill>
              </a:rPr>
              <a:t>kladení důrazu na klientův pohled na věc,</a:t>
            </a:r>
          </a:p>
          <a:p>
            <a:pPr eaLnBrk="1" hangingPunct="1">
              <a:lnSpc>
                <a:spcPct val="80000"/>
              </a:lnSpc>
            </a:pPr>
            <a:r>
              <a:rPr lang="cs-CZ" altLang="cs-CZ" sz="1600" b="0" smtClean="0">
                <a:solidFill>
                  <a:schemeClr val="hlink"/>
                </a:solidFill>
              </a:rPr>
              <a:t>důvěřování klientovi,</a:t>
            </a:r>
          </a:p>
          <a:p>
            <a:pPr eaLnBrk="1" hangingPunct="1">
              <a:lnSpc>
                <a:spcPct val="80000"/>
              </a:lnSpc>
            </a:pPr>
            <a:r>
              <a:rPr lang="cs-CZ" altLang="cs-CZ" sz="1600" b="0" smtClean="0">
                <a:solidFill>
                  <a:schemeClr val="hlink"/>
                </a:solidFill>
              </a:rPr>
              <a:t>hledání toho, co chce klient,</a:t>
            </a:r>
          </a:p>
          <a:p>
            <a:pPr eaLnBrk="1" hangingPunct="1">
              <a:lnSpc>
                <a:spcPct val="80000"/>
              </a:lnSpc>
            </a:pPr>
            <a:r>
              <a:rPr lang="cs-CZ" altLang="cs-CZ" sz="1600" b="0" smtClean="0">
                <a:solidFill>
                  <a:schemeClr val="hlink"/>
                </a:solidFill>
              </a:rPr>
              <a:t>směřování posouzení směrem k tomu, co je v člověku i v jeho prostředí silné,</a:t>
            </a:r>
          </a:p>
          <a:p>
            <a:pPr eaLnBrk="1" hangingPunct="1">
              <a:lnSpc>
                <a:spcPct val="80000"/>
              </a:lnSpc>
            </a:pPr>
            <a:r>
              <a:rPr lang="cs-CZ" altLang="cs-CZ" sz="1600" b="0" smtClean="0">
                <a:solidFill>
                  <a:schemeClr val="hlink"/>
                </a:solidFill>
              </a:rPr>
              <a:t>činit posouzení silných stránek ve více dimenzích (nezajímat se jen o zdroje u klienta, ale také u jeho různých prostředí – např. rodiny, vrstevníků, dobrovolnických organizací, veřejných institucí),</a:t>
            </a:r>
          </a:p>
          <a:p>
            <a:pPr eaLnBrk="1" hangingPunct="1">
              <a:lnSpc>
                <a:spcPct val="80000"/>
              </a:lnSpc>
            </a:pPr>
            <a:r>
              <a:rPr lang="cs-CZ" altLang="cs-CZ" sz="1600" b="0" smtClean="0">
                <a:solidFill>
                  <a:schemeClr val="hlink"/>
                </a:solidFill>
              </a:rPr>
              <a:t>hledat klientovu jedinečnost,</a:t>
            </a:r>
          </a:p>
          <a:p>
            <a:pPr eaLnBrk="1" hangingPunct="1">
              <a:lnSpc>
                <a:spcPct val="80000"/>
              </a:lnSpc>
            </a:pPr>
            <a:r>
              <a:rPr lang="cs-CZ" altLang="cs-CZ" sz="1600" b="0" smtClean="0">
                <a:solidFill>
                  <a:schemeClr val="hlink"/>
                </a:solidFill>
              </a:rPr>
              <a:t>používat jazyk, kterému klient rozumí,</a:t>
            </a:r>
          </a:p>
          <a:p>
            <a:pPr eaLnBrk="1" hangingPunct="1">
              <a:lnSpc>
                <a:spcPct val="80000"/>
              </a:lnSpc>
            </a:pPr>
            <a:r>
              <a:rPr lang="cs-CZ" altLang="cs-CZ" sz="1600" b="0" smtClean="0">
                <a:solidFill>
                  <a:schemeClr val="hlink"/>
                </a:solidFill>
              </a:rPr>
              <a:t>posouzení má být společnou aktivitou mezi klientem a pracovníkem,</a:t>
            </a:r>
          </a:p>
          <a:p>
            <a:pPr eaLnBrk="1" hangingPunct="1">
              <a:lnSpc>
                <a:spcPct val="80000"/>
              </a:lnSpc>
            </a:pPr>
            <a:r>
              <a:rPr lang="cs-CZ" altLang="cs-CZ" sz="1600" b="0" smtClean="0">
                <a:solidFill>
                  <a:schemeClr val="hlink"/>
                </a:solidFill>
              </a:rPr>
              <a:t>dosáhnout vzájemné shody týkající se posouzení,</a:t>
            </a:r>
          </a:p>
          <a:p>
            <a:pPr eaLnBrk="1" hangingPunct="1">
              <a:lnSpc>
                <a:spcPct val="80000"/>
              </a:lnSpc>
            </a:pPr>
            <a:r>
              <a:rPr lang="cs-CZ" altLang="cs-CZ" sz="1600" b="0" smtClean="0">
                <a:solidFill>
                  <a:schemeClr val="hlink"/>
                </a:solidFill>
              </a:rPr>
              <a:t>zabránit tomu, aby byla hledána vina a viník,</a:t>
            </a:r>
          </a:p>
          <a:p>
            <a:pPr eaLnBrk="1" hangingPunct="1">
              <a:lnSpc>
                <a:spcPct val="80000"/>
              </a:lnSpc>
            </a:pPr>
            <a:r>
              <a:rPr lang="cs-CZ" altLang="cs-CZ" sz="1600" b="0" smtClean="0">
                <a:solidFill>
                  <a:schemeClr val="hlink"/>
                </a:solidFill>
              </a:rPr>
              <a:t>zabránit kauzálnímu myšlení (že nějaká situace byla způsobena konkrétním činitelem),</a:t>
            </a:r>
          </a:p>
          <a:p>
            <a:pPr eaLnBrk="1" hangingPunct="1">
              <a:lnSpc>
                <a:spcPct val="80000"/>
              </a:lnSpc>
            </a:pPr>
            <a:r>
              <a:rPr lang="cs-CZ" altLang="cs-CZ" sz="1600" b="0" smtClean="0">
                <a:solidFill>
                  <a:schemeClr val="hlink"/>
                </a:solidFill>
              </a:rPr>
              <a:t>výsledkem má být posouzení, nikoliv diagnóza.“</a:t>
            </a:r>
          </a:p>
          <a:p>
            <a:pPr eaLnBrk="1" hangingPunct="1">
              <a:lnSpc>
                <a:spcPct val="80000"/>
              </a:lnSpc>
              <a:buFontTx/>
              <a:buNone/>
            </a:pPr>
            <a:r>
              <a:rPr lang="cs-CZ" altLang="cs-CZ" sz="1600" b="0" smtClean="0">
                <a:solidFill>
                  <a:schemeClr val="hlink"/>
                </a:solidFill>
              </a:rPr>
              <a:t>(Cowger 1994: 265-6)</a:t>
            </a:r>
          </a:p>
          <a:p>
            <a:pPr eaLnBrk="1" hangingPunct="1">
              <a:lnSpc>
                <a:spcPct val="80000"/>
              </a:lnSpc>
            </a:pPr>
            <a:endParaRPr lang="cs-CZ" altLang="cs-CZ" sz="1600" b="0" smtClean="0">
              <a:solidFill>
                <a:schemeClr val="hlink"/>
              </a:solidFill>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noChangeArrowheads="1"/>
          </p:cNvSpPr>
          <p:nvPr>
            <p:ph type="title"/>
          </p:nvPr>
        </p:nvSpPr>
        <p:spPr/>
        <p:txBody>
          <a:bodyPr/>
          <a:lstStyle/>
          <a:p>
            <a:r>
              <a:rPr lang="cs-CZ" altLang="cs-CZ" sz="3200" smtClean="0">
                <a:solidFill>
                  <a:schemeClr val="hlink"/>
                </a:solidFill>
              </a:rPr>
              <a:t>Co mají společného resilienční a posilující přístup (Saleebey, 2000)</a:t>
            </a:r>
            <a:endParaRPr lang="cs-CZ" altLang="cs-CZ" sz="3200" smtClean="0"/>
          </a:p>
        </p:txBody>
      </p:sp>
      <p:sp>
        <p:nvSpPr>
          <p:cNvPr id="18435" name="Zástupný symbol pro obsah 2"/>
          <p:cNvSpPr>
            <a:spLocks noGrp="1" noChangeArrowheads="1"/>
          </p:cNvSpPr>
          <p:nvPr>
            <p:ph idx="1"/>
          </p:nvPr>
        </p:nvSpPr>
        <p:spPr>
          <a:xfrm>
            <a:off x="457200" y="1484313"/>
            <a:ext cx="6953250" cy="4860925"/>
          </a:xfrm>
        </p:spPr>
        <p:txBody>
          <a:bodyPr/>
          <a:lstStyle/>
          <a:p>
            <a:r>
              <a:rPr lang="cs-CZ" altLang="cs-CZ" sz="2400" b="0" smtClean="0">
                <a:solidFill>
                  <a:schemeClr val="hlink"/>
                </a:solidFill>
              </a:rPr>
              <a:t>Každý člověk má v sobě sebe uzdravující potenciál.</a:t>
            </a:r>
          </a:p>
          <a:p>
            <a:r>
              <a:rPr lang="cs-CZ" altLang="cs-CZ" sz="2400" b="0" smtClean="0">
                <a:solidFill>
                  <a:schemeClr val="hlink"/>
                </a:solidFill>
              </a:rPr>
              <a:t>Jeho talenty, kapacity, znalosti, dovednosti a zdroje mohou sloužit k dosahování cílů, řešení problémů, žití.</a:t>
            </a:r>
          </a:p>
          <a:p>
            <a:r>
              <a:rPr lang="cs-CZ" altLang="cs-CZ" sz="2400" b="0" smtClean="0">
                <a:solidFill>
                  <a:schemeClr val="hlink"/>
                </a:solidFill>
              </a:rPr>
              <a:t>Prožitek těžké situace člověka posílí.</a:t>
            </a:r>
          </a:p>
          <a:p>
            <a:r>
              <a:rPr lang="cs-CZ" altLang="cs-CZ" sz="2400" b="0" smtClean="0">
                <a:solidFill>
                  <a:schemeClr val="hlink"/>
                </a:solidFill>
              </a:rPr>
              <a:t>Zdroje jsou dostupné právě v prostředí, které není zcela v pořádku.</a:t>
            </a:r>
          </a:p>
          <a:p>
            <a:r>
              <a:rPr lang="cs-CZ" altLang="cs-CZ" sz="2400" b="0" smtClean="0">
                <a:solidFill>
                  <a:schemeClr val="hlink"/>
                </a:solidFill>
              </a:rPr>
              <a:t>I sebevětší pesimista někdy pochopí, co je pro něj dobré.</a:t>
            </a:r>
          </a:p>
          <a:p>
            <a:r>
              <a:rPr lang="cs-CZ" altLang="cs-CZ" sz="2400" b="0" smtClean="0">
                <a:solidFill>
                  <a:schemeClr val="hlink"/>
                </a:solidFill>
              </a:rPr>
              <a:t>Z hlediska pomoci je prospěšnější pozitivní náhled na budoucnost.</a:t>
            </a:r>
          </a:p>
          <a:p>
            <a:r>
              <a:rPr lang="cs-CZ" altLang="cs-CZ" sz="2400" b="0" smtClean="0">
                <a:solidFill>
                  <a:schemeClr val="hlink"/>
                </a:solidFill>
              </a:rPr>
              <a:t>Maladaptace může být zárodkem dobrého.</a:t>
            </a:r>
          </a:p>
          <a:p>
            <a:endParaRPr lang="cs-CZ" altLang="cs-CZ" sz="2800" b="0" smtClean="0">
              <a:solidFill>
                <a:schemeClr val="hlink"/>
              </a:solidFill>
            </a:endParaRPr>
          </a:p>
          <a:p>
            <a:endParaRPr lang="cs-CZ" altLang="cs-CZ" b="0" smtClean="0">
              <a:solidFill>
                <a:schemeClr val="hlink"/>
              </a:solidFill>
            </a:endParaRPr>
          </a:p>
          <a:p>
            <a:endParaRPr lang="cs-CZ" altLang="cs-CZ" b="0" smtClean="0">
              <a:solidFill>
                <a:schemeClr val="hlink"/>
              </a:solidFill>
            </a:endParaRPr>
          </a:p>
          <a:p>
            <a:endParaRPr lang="cs-CZ" altLang="cs-CZ" smtClean="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altLang="cs-CZ" b="0" smtClean="0">
                <a:solidFill>
                  <a:schemeClr val="hlink"/>
                </a:solidFill>
              </a:rPr>
              <a:t>2. Vývojová</a:t>
            </a:r>
            <a:r>
              <a:rPr lang="cs-CZ" altLang="cs-CZ" b="0" smtClean="0">
                <a:solidFill>
                  <a:schemeClr val="folHlink"/>
                </a:solidFill>
              </a:rPr>
              <a:t> teorie  </a:t>
            </a:r>
          </a:p>
        </p:txBody>
      </p:sp>
      <p:sp>
        <p:nvSpPr>
          <p:cNvPr id="19459" name="Rectangle 3"/>
          <p:cNvSpPr>
            <a:spLocks noGrp="1" noChangeArrowheads="1"/>
          </p:cNvSpPr>
          <p:nvPr>
            <p:ph type="body" idx="1"/>
          </p:nvPr>
        </p:nvSpPr>
        <p:spPr>
          <a:xfrm>
            <a:off x="457200" y="1484313"/>
            <a:ext cx="5524500" cy="4860925"/>
          </a:xfrm>
        </p:spPr>
        <p:txBody>
          <a:bodyPr/>
          <a:lstStyle/>
          <a:p>
            <a:pPr eaLnBrk="1" hangingPunct="1">
              <a:lnSpc>
                <a:spcPct val="80000"/>
              </a:lnSpc>
            </a:pPr>
            <a:r>
              <a:rPr lang="cs-CZ" altLang="cs-CZ" sz="2400" smtClean="0">
                <a:solidFill>
                  <a:schemeClr val="hlink"/>
                </a:solidFill>
              </a:rPr>
              <a:t>zkoumání lidského života napříč životní drahou</a:t>
            </a:r>
          </a:p>
          <a:p>
            <a:pPr eaLnBrk="1" hangingPunct="1">
              <a:lnSpc>
                <a:spcPct val="80000"/>
              </a:lnSpc>
            </a:pPr>
            <a:r>
              <a:rPr lang="cs-CZ" altLang="cs-CZ" sz="2400" smtClean="0">
                <a:solidFill>
                  <a:schemeClr val="hlink"/>
                </a:solidFill>
              </a:rPr>
              <a:t>zaměřuje se na postupný vývoj člověka v různých oblastech (fyziologické, psychické, sociální a duchovní) a jeho různé dopady na adaptační mechanismy člověka, tedy na jeho resilienční schopnosti. </a:t>
            </a:r>
          </a:p>
          <a:p>
            <a:pPr eaLnBrk="1" hangingPunct="1">
              <a:lnSpc>
                <a:spcPct val="80000"/>
              </a:lnSpc>
            </a:pPr>
            <a:r>
              <a:rPr lang="cs-CZ" altLang="cs-CZ" sz="2400" smtClean="0">
                <a:solidFill>
                  <a:schemeClr val="hlink"/>
                </a:solidFill>
              </a:rPr>
              <a:t>člověk by měl v průběhu života naplnit několik vývojových úkolů s tím, jak postupně prochází jednotlivé životní etapy</a:t>
            </a:r>
          </a:p>
          <a:p>
            <a:pPr eaLnBrk="1" hangingPunct="1">
              <a:lnSpc>
                <a:spcPct val="80000"/>
              </a:lnSpc>
            </a:pPr>
            <a:r>
              <a:rPr lang="cs-CZ" altLang="cs-CZ" sz="2400" smtClean="0">
                <a:solidFill>
                  <a:schemeClr val="hlink"/>
                </a:solidFill>
              </a:rPr>
              <a:t>klíčovým pojmem je adaptace </a:t>
            </a:r>
          </a:p>
          <a:p>
            <a:pPr eaLnBrk="1" hangingPunct="1">
              <a:lnSpc>
                <a:spcPct val="80000"/>
              </a:lnSpc>
            </a:pPr>
            <a:r>
              <a:rPr lang="cs-CZ" altLang="cs-CZ" sz="2400" smtClean="0">
                <a:solidFill>
                  <a:schemeClr val="hlink"/>
                </a:solidFill>
              </a:rPr>
              <a:t>zdroj: vývojová psychologie a psychopatologie</a:t>
            </a:r>
          </a:p>
        </p:txBody>
      </p:sp>
      <p:pic>
        <p:nvPicPr>
          <p:cNvPr id="19460" name="Picture 4" descr="A-Topical-Approach-to-Life-Span-Development-97800733709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5" y="2095500"/>
            <a:ext cx="25336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altLang="cs-CZ" smtClean="0">
                <a:solidFill>
                  <a:schemeClr val="hlink"/>
                </a:solidFill>
              </a:rPr>
              <a:t>Příklady</a:t>
            </a:r>
          </a:p>
        </p:txBody>
      </p:sp>
      <p:sp>
        <p:nvSpPr>
          <p:cNvPr id="20483" name="Rectangle 3"/>
          <p:cNvSpPr>
            <a:spLocks noGrp="1" noChangeArrowheads="1"/>
          </p:cNvSpPr>
          <p:nvPr>
            <p:ph type="body" idx="1"/>
          </p:nvPr>
        </p:nvSpPr>
        <p:spPr/>
        <p:txBody>
          <a:bodyPr/>
          <a:lstStyle/>
          <a:p>
            <a:pPr eaLnBrk="1" hangingPunct="1">
              <a:lnSpc>
                <a:spcPct val="90000"/>
              </a:lnSpc>
            </a:pPr>
            <a:r>
              <a:rPr lang="cs-CZ" altLang="cs-CZ" sz="2800" smtClean="0">
                <a:solidFill>
                  <a:schemeClr val="hlink"/>
                </a:solidFill>
              </a:rPr>
              <a:t>Eriksonův epigenetický model vývoje člověka (8 stádií života, adolescence představuje 5. stadium a vývojovým úkolem je vytvoření identity vlastního já). </a:t>
            </a:r>
          </a:p>
          <a:p>
            <a:pPr eaLnBrk="1" hangingPunct="1">
              <a:lnSpc>
                <a:spcPct val="90000"/>
              </a:lnSpc>
            </a:pPr>
            <a:r>
              <a:rPr lang="cs-CZ" altLang="cs-CZ" sz="2800" smtClean="0">
                <a:solidFill>
                  <a:schemeClr val="hlink"/>
                </a:solidFill>
              </a:rPr>
              <a:t>Podobně v morální oblasti juvenilního vývoje přinesli zajímavá zjištění Gilliganová a Kohlberg, který představil model etap morálního vývoje vycházejícího z uvažování o morálních tématech.   </a:t>
            </a:r>
          </a:p>
          <a:p>
            <a:pPr eaLnBrk="1" hangingPunct="1">
              <a:lnSpc>
                <a:spcPct val="90000"/>
              </a:lnSpc>
            </a:pPr>
            <a:endParaRPr lang="cs-CZ" altLang="cs-CZ" sz="2800" smtClean="0">
              <a:solidFill>
                <a:schemeClr val="hlink"/>
              </a:solidFill>
            </a:endParaRPr>
          </a:p>
        </p:txBody>
      </p:sp>
      <p:pic>
        <p:nvPicPr>
          <p:cNvPr id="20484" name="Picture 5" descr="Erik_Erik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260350"/>
            <a:ext cx="18716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AutoShape 7"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b="0"/>
          </a:p>
        </p:txBody>
      </p:sp>
      <p:sp>
        <p:nvSpPr>
          <p:cNvPr id="20486" name="AutoShape 9" descr="Z"/>
          <p:cNvSpPr>
            <a:spLocks noChangeAspect="1" noChangeArrowheads="1"/>
          </p:cNvSpPr>
          <p:nvPr/>
        </p:nvSpPr>
        <p:spPr bwMode="auto">
          <a:xfrm>
            <a:off x="155575" y="46038"/>
            <a:ext cx="2524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b="0"/>
          </a:p>
        </p:txBody>
      </p:sp>
      <p:sp>
        <p:nvSpPr>
          <p:cNvPr id="20487" name="AutoShape 11" descr="Z"/>
          <p:cNvSpPr>
            <a:spLocks noChangeAspect="1" noChangeArrowheads="1"/>
          </p:cNvSpPr>
          <p:nvPr/>
        </p:nvSpPr>
        <p:spPr bwMode="auto">
          <a:xfrm>
            <a:off x="3309938" y="1752600"/>
            <a:ext cx="25241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b="0"/>
          </a:p>
        </p:txBody>
      </p:sp>
      <p:pic>
        <p:nvPicPr>
          <p:cNvPr id="20488" name="Picture 1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25" y="4427538"/>
            <a:ext cx="18827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cs-CZ" altLang="cs-CZ" smtClean="0"/>
          </a:p>
        </p:txBody>
      </p:sp>
      <p:sp>
        <p:nvSpPr>
          <p:cNvPr id="21507" name="Rectangle 3"/>
          <p:cNvSpPr>
            <a:spLocks noGrp="1" noChangeArrowheads="1"/>
          </p:cNvSpPr>
          <p:nvPr>
            <p:ph type="body" idx="1"/>
          </p:nvPr>
        </p:nvSpPr>
        <p:spPr>
          <a:xfrm>
            <a:off x="457200" y="2876550"/>
            <a:ext cx="6953250" cy="3468688"/>
          </a:xfrm>
        </p:spPr>
        <p:txBody>
          <a:bodyPr/>
          <a:lstStyle/>
          <a:p>
            <a:pPr eaLnBrk="1" hangingPunct="1">
              <a:lnSpc>
                <a:spcPct val="90000"/>
              </a:lnSpc>
            </a:pPr>
            <a:endParaRPr lang="cs-CZ" altLang="cs-CZ" sz="2400" smtClean="0">
              <a:solidFill>
                <a:schemeClr val="hlink"/>
              </a:solidFill>
            </a:endParaRPr>
          </a:p>
          <a:p>
            <a:pPr eaLnBrk="1" hangingPunct="1">
              <a:lnSpc>
                <a:spcPct val="90000"/>
              </a:lnSpc>
              <a:buFontTx/>
              <a:buNone/>
            </a:pPr>
            <a:r>
              <a:rPr lang="cs-CZ" altLang="cs-CZ" sz="2400" smtClean="0">
                <a:solidFill>
                  <a:schemeClr val="hlink"/>
                </a:solidFill>
              </a:rPr>
              <a:t>nyní se již upouští od tradičního pojetí SP        (a také např. psychologie), jež poukazovala na  lineární přístupy k vývoji, jež se zaměřovaly na vývojové etapy a úkoly. Přestože není myšlenka vývojových stádií a úkolů v životě člověka zcela zavrhována, více je reflektována skutečnost, že život „vždy neběží ve vyjetých kolejích“</a:t>
            </a:r>
          </a:p>
        </p:txBody>
      </p:sp>
      <p:pic>
        <p:nvPicPr>
          <p:cNvPr id="21508" name="Picture 5" descr="zeme-koleje-bah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773112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sz="3600" b="0" smtClean="0">
                <a:solidFill>
                  <a:schemeClr val="hlink"/>
                </a:solidFill>
              </a:rPr>
              <a:t/>
            </a:r>
            <a:br>
              <a:rPr lang="cs-CZ" altLang="cs-CZ" sz="3600" b="0" smtClean="0">
                <a:solidFill>
                  <a:schemeClr val="hlink"/>
                </a:solidFill>
              </a:rPr>
            </a:br>
            <a:r>
              <a:rPr lang="cs-CZ" altLang="cs-CZ" sz="3600" smtClean="0">
                <a:solidFill>
                  <a:schemeClr val="hlink"/>
                </a:solidFill>
              </a:rPr>
              <a:t>hlavní témata vývojové psychopatologie</a:t>
            </a:r>
            <a:r>
              <a:rPr lang="cs-CZ" altLang="cs-CZ" sz="3600" b="0" smtClean="0">
                <a:solidFill>
                  <a:schemeClr val="hlink"/>
                </a:solidFill>
              </a:rPr>
              <a:t/>
            </a:r>
            <a:br>
              <a:rPr lang="cs-CZ" altLang="cs-CZ" sz="3600" b="0" smtClean="0">
                <a:solidFill>
                  <a:schemeClr val="hlink"/>
                </a:solidFill>
              </a:rPr>
            </a:br>
            <a:endParaRPr lang="cs-CZ" altLang="cs-CZ" sz="3600" b="0" smtClean="0">
              <a:solidFill>
                <a:schemeClr val="hlink"/>
              </a:solidFill>
            </a:endParaRPr>
          </a:p>
        </p:txBody>
      </p:sp>
      <p:sp>
        <p:nvSpPr>
          <p:cNvPr id="22531" name="Rectangle 3"/>
          <p:cNvSpPr>
            <a:spLocks noGrp="1" noChangeArrowheads="1"/>
          </p:cNvSpPr>
          <p:nvPr>
            <p:ph type="body" idx="1"/>
          </p:nvPr>
        </p:nvSpPr>
        <p:spPr/>
        <p:txBody>
          <a:bodyPr/>
          <a:lstStyle/>
          <a:p>
            <a:pPr eaLnBrk="1" hangingPunct="1"/>
            <a:r>
              <a:rPr lang="cs-CZ" altLang="cs-CZ" b="0" i="1" smtClean="0">
                <a:solidFill>
                  <a:schemeClr val="hlink"/>
                </a:solidFill>
              </a:rPr>
              <a:t>riziko</a:t>
            </a:r>
            <a:r>
              <a:rPr lang="cs-CZ" altLang="cs-CZ" b="0" smtClean="0">
                <a:solidFill>
                  <a:schemeClr val="hlink"/>
                </a:solidFill>
              </a:rPr>
              <a:t>, zvýšená pravděpodobnost že jedinec zakusí zvýšený nápor,</a:t>
            </a:r>
          </a:p>
          <a:p>
            <a:pPr eaLnBrk="1" hangingPunct="1">
              <a:buFontTx/>
              <a:buNone/>
            </a:pPr>
            <a:endParaRPr lang="cs-CZ" altLang="cs-CZ" b="0" smtClean="0">
              <a:solidFill>
                <a:schemeClr val="hlink"/>
              </a:solidFill>
            </a:endParaRPr>
          </a:p>
          <a:p>
            <a:pPr eaLnBrk="1" hangingPunct="1"/>
            <a:r>
              <a:rPr lang="cs-CZ" altLang="cs-CZ" b="0" i="1" smtClean="0">
                <a:solidFill>
                  <a:schemeClr val="hlink"/>
                </a:solidFill>
              </a:rPr>
              <a:t>protektivní faktory</a:t>
            </a:r>
            <a:r>
              <a:rPr lang="cs-CZ" altLang="cs-CZ" b="0" smtClean="0">
                <a:solidFill>
                  <a:schemeClr val="hlink"/>
                </a:solidFill>
              </a:rPr>
              <a:t>, jež vyvažují rizika </a:t>
            </a:r>
          </a:p>
          <a:p>
            <a:pPr eaLnBrk="1" hangingPunct="1">
              <a:buFontTx/>
              <a:buNone/>
            </a:pPr>
            <a:endParaRPr lang="cs-CZ" altLang="cs-CZ" b="0" smtClean="0">
              <a:solidFill>
                <a:schemeClr val="hlink"/>
              </a:solidFill>
            </a:endParaRPr>
          </a:p>
          <a:p>
            <a:pPr eaLnBrk="1" hangingPunct="1"/>
            <a:r>
              <a:rPr lang="cs-CZ" altLang="cs-CZ" b="0" i="1" smtClean="0">
                <a:solidFill>
                  <a:schemeClr val="hlink"/>
                </a:solidFill>
              </a:rPr>
              <a:t>resilience</a:t>
            </a:r>
            <a:r>
              <a:rPr lang="cs-CZ" altLang="cs-CZ" smtClean="0">
                <a:solidFill>
                  <a:schemeClr val="hlink"/>
                </a:solidFill>
              </a:rPr>
              <a:t> </a:t>
            </a:r>
          </a:p>
          <a:p>
            <a:pPr eaLnBrk="1" hangingPunct="1"/>
            <a:endParaRPr lang="cs-CZ" altLang="cs-CZ" b="0" smtClean="0">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sz="2700" b="0" smtClean="0">
                <a:solidFill>
                  <a:schemeClr val="hlink"/>
                </a:solidFill>
              </a:rPr>
              <a:t>zaměření na minulý vývoj a jeho možné dopady na přítomnost i budoucnost</a:t>
            </a:r>
          </a:p>
        </p:txBody>
      </p:sp>
      <p:sp>
        <p:nvSpPr>
          <p:cNvPr id="23555" name="Rectangle 3"/>
          <p:cNvSpPr>
            <a:spLocks noGrp="1" noChangeArrowheads="1"/>
          </p:cNvSpPr>
          <p:nvPr>
            <p:ph type="body" idx="1"/>
          </p:nvPr>
        </p:nvSpPr>
        <p:spPr/>
        <p:txBody>
          <a:bodyPr/>
          <a:lstStyle/>
          <a:p>
            <a:pPr eaLnBrk="1" hangingPunct="1">
              <a:lnSpc>
                <a:spcPct val="90000"/>
              </a:lnSpc>
            </a:pPr>
            <a:r>
              <a:rPr lang="cs-CZ" altLang="cs-CZ" sz="2400" smtClean="0">
                <a:solidFill>
                  <a:schemeClr val="hlink"/>
                </a:solidFill>
              </a:rPr>
              <a:t>Richman a kol. (in Fraser, 1997: 147): </a:t>
            </a:r>
            <a:r>
              <a:rPr lang="cs-CZ" altLang="cs-CZ" sz="2400" i="1" smtClean="0">
                <a:solidFill>
                  <a:schemeClr val="hlink"/>
                </a:solidFill>
              </a:rPr>
              <a:t>„Vývojová perspektiva nezaměřuje svou pozornost jen na současnost, ale také na minulost a očekávanou budoucnost. U dětí a mladých lidí došlo v minulosti k vývoji, mají svou historii, která ovlivňuje jejich současnou situaci. Děti, které byly v minulosti zneužívány, si s sebou nesou emocionální šrámy do budoucích vztahů s dospělými.“ V</a:t>
            </a:r>
            <a:r>
              <a:rPr lang="cs-CZ" altLang="cs-CZ" sz="2400" smtClean="0">
                <a:solidFill>
                  <a:schemeClr val="hlink"/>
                </a:solidFill>
              </a:rPr>
              <a:t>edle sledování tohoto „časového“ hlediska je důležitá rovněž povaha (závažnost) událostí, jež se staly (Richman a kol. in Fraser, 1997). </a:t>
            </a:r>
          </a:p>
          <a:p>
            <a:pPr eaLnBrk="1" hangingPunct="1">
              <a:lnSpc>
                <a:spcPct val="90000"/>
              </a:lnSpc>
            </a:pPr>
            <a:endParaRPr lang="cs-CZ" altLang="cs-CZ" sz="2400" smtClean="0">
              <a:solidFill>
                <a:schemeClr val="hlink"/>
              </a:solidFill>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b="0" smtClean="0">
                <a:solidFill>
                  <a:schemeClr val="hlink"/>
                </a:solidFill>
              </a:rPr>
              <a:t>Vývojová psychopatologie</a:t>
            </a:r>
          </a:p>
        </p:txBody>
      </p:sp>
      <p:sp>
        <p:nvSpPr>
          <p:cNvPr id="24579" name="Rectangle 3"/>
          <p:cNvSpPr>
            <a:spLocks noGrp="1" noChangeArrowheads="1"/>
          </p:cNvSpPr>
          <p:nvPr>
            <p:ph type="body" idx="1"/>
          </p:nvPr>
        </p:nvSpPr>
        <p:spPr/>
        <p:txBody>
          <a:bodyPr/>
          <a:lstStyle/>
          <a:p>
            <a:pPr eaLnBrk="1" hangingPunct="1">
              <a:lnSpc>
                <a:spcPct val="80000"/>
              </a:lnSpc>
            </a:pPr>
            <a:r>
              <a:rPr lang="cs-CZ" altLang="cs-CZ" sz="2000" smtClean="0">
                <a:solidFill>
                  <a:schemeClr val="hlink"/>
                </a:solidFill>
              </a:rPr>
              <a:t>Je specifickou oblastí vývojové teorie,</a:t>
            </a:r>
          </a:p>
          <a:p>
            <a:pPr eaLnBrk="1" hangingPunct="1">
              <a:lnSpc>
                <a:spcPct val="80000"/>
              </a:lnSpc>
            </a:pPr>
            <a:r>
              <a:rPr lang="cs-CZ" altLang="cs-CZ" sz="2000" smtClean="0">
                <a:solidFill>
                  <a:schemeClr val="hlink"/>
                </a:solidFill>
              </a:rPr>
              <a:t>zkoumá psychické problémy ve vztahu k vývoji člověka,</a:t>
            </a:r>
          </a:p>
          <a:p>
            <a:pPr eaLnBrk="1" hangingPunct="1">
              <a:lnSpc>
                <a:spcPct val="80000"/>
              </a:lnSpc>
            </a:pPr>
            <a:r>
              <a:rPr lang="cs-CZ" altLang="cs-CZ" sz="2000" smtClean="0">
                <a:solidFill>
                  <a:schemeClr val="hlink"/>
                </a:solidFill>
              </a:rPr>
              <a:t>zaměřuje se na adaptační mechanismy člověka a studuje pravděpodobnost toho, že obtížná životní situace později povede k obtížím v sociálním fungování</a:t>
            </a:r>
            <a:r>
              <a:rPr lang="cs-CZ" altLang="cs-CZ" sz="2000" i="1" smtClean="0">
                <a:solidFill>
                  <a:schemeClr val="hlink"/>
                </a:solidFill>
              </a:rPr>
              <a:t>. </a:t>
            </a:r>
          </a:p>
          <a:p>
            <a:pPr eaLnBrk="1" hangingPunct="1">
              <a:lnSpc>
                <a:spcPct val="80000"/>
              </a:lnSpc>
            </a:pPr>
            <a:r>
              <a:rPr lang="cs-CZ" altLang="cs-CZ" sz="2000" i="1" smtClean="0">
                <a:solidFill>
                  <a:schemeClr val="hlink"/>
                </a:solidFill>
              </a:rPr>
              <a:t>„Maladaptace je nahlížena jako proces, který není definitivní. Není to nálepka, jako je tomu u choroby, není to něco, co člověk má, ale je to komplexní výsledek řady okolností a faktorů, rizikových i protektivních, se kterými se jedinec na své pouti životem setkal. Psychopatologický projev je z tohoto pohledu normálním vývojem, který se někde zhatil či pokazil.</a:t>
            </a:r>
            <a:r>
              <a:rPr lang="cs-CZ" altLang="cs-CZ" sz="2000" smtClean="0">
                <a:solidFill>
                  <a:schemeClr val="hlink"/>
                </a:solidFill>
              </a:rPr>
              <a:t> </a:t>
            </a:r>
            <a:r>
              <a:rPr lang="cs-CZ" altLang="cs-CZ" sz="2000" i="1" smtClean="0">
                <a:solidFill>
                  <a:schemeClr val="hlink"/>
                </a:solidFill>
              </a:rPr>
              <a:t>(Sroufe, 1997, in Šolcová, 2009).</a:t>
            </a:r>
            <a:r>
              <a:rPr lang="cs-CZ" altLang="cs-CZ" sz="2000" smtClean="0">
                <a:solidFill>
                  <a:schemeClr val="hlink"/>
                </a:solidFill>
              </a:rPr>
              <a:t> </a:t>
            </a:r>
          </a:p>
          <a:p>
            <a:pPr eaLnBrk="1" hangingPunct="1">
              <a:lnSpc>
                <a:spcPct val="80000"/>
              </a:lnSpc>
            </a:pPr>
            <a:endParaRPr lang="cs-CZ" altLang="cs-CZ" sz="2000" smtClean="0">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sz="3600" smtClean="0">
                <a:solidFill>
                  <a:srgbClr val="CC3300"/>
                </a:solidFill>
              </a:rPr>
              <a:t>3. Ekosystémový přístup </a:t>
            </a:r>
            <a:br>
              <a:rPr lang="cs-CZ" altLang="cs-CZ" sz="3600" smtClean="0">
                <a:solidFill>
                  <a:srgbClr val="CC3300"/>
                </a:solidFill>
              </a:rPr>
            </a:br>
            <a:r>
              <a:rPr lang="cs-CZ" altLang="cs-CZ" sz="3600" smtClean="0">
                <a:solidFill>
                  <a:srgbClr val="CC3300"/>
                </a:solidFill>
              </a:rPr>
              <a:t>k resilienci</a:t>
            </a:r>
          </a:p>
        </p:txBody>
      </p:sp>
      <p:sp>
        <p:nvSpPr>
          <p:cNvPr id="25603" name="Rectangle 3"/>
          <p:cNvSpPr>
            <a:spLocks noGrp="1" noChangeArrowheads="1"/>
          </p:cNvSpPr>
          <p:nvPr>
            <p:ph type="body" idx="1"/>
          </p:nvPr>
        </p:nvSpPr>
        <p:spPr/>
        <p:txBody>
          <a:bodyPr/>
          <a:lstStyle/>
          <a:p>
            <a:pPr eaLnBrk="1" hangingPunct="1">
              <a:lnSpc>
                <a:spcPct val="90000"/>
              </a:lnSpc>
            </a:pPr>
            <a:r>
              <a:rPr lang="cs-CZ" altLang="cs-CZ" smtClean="0">
                <a:solidFill>
                  <a:srgbClr val="CC3300"/>
                </a:solidFill>
              </a:rPr>
              <a:t>Resilience není jednorázovým projevem jedince či jiného ekosystému, ale spíše soustavou procesů, jež jsou ve vzájemné, dynamické interakci.</a:t>
            </a:r>
          </a:p>
          <a:p>
            <a:pPr eaLnBrk="1" hangingPunct="1">
              <a:lnSpc>
                <a:spcPct val="90000"/>
              </a:lnSpc>
            </a:pPr>
            <a:r>
              <a:rPr lang="cs-CZ" altLang="cs-CZ" smtClean="0">
                <a:solidFill>
                  <a:srgbClr val="CC3300"/>
                </a:solidFill>
              </a:rPr>
              <a:t>I zde se vychází  z trojdimenzionální optiky tohoto modelu (akcent na /1/ jedince či systém, /2/ prostředí a /3/ jejich vzájemný vztah). </a:t>
            </a:r>
          </a:p>
          <a:p>
            <a:pPr eaLnBrk="1" hangingPunct="1">
              <a:lnSpc>
                <a:spcPct val="90000"/>
              </a:lnSpc>
            </a:pPr>
            <a:endParaRPr lang="cs-CZ" altLang="cs-CZ"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60350"/>
            <a:ext cx="6953250" cy="882650"/>
          </a:xfrm>
        </p:spPr>
        <p:txBody>
          <a:bodyPr/>
          <a:lstStyle/>
          <a:p>
            <a:pPr eaLnBrk="1" hangingPunct="1"/>
            <a:r>
              <a:rPr lang="cs-CZ" altLang="cs-CZ" sz="3600" smtClean="0">
                <a:solidFill>
                  <a:schemeClr val="hlink"/>
                </a:solidFill>
              </a:rPr>
              <a:t/>
            </a:r>
            <a:br>
              <a:rPr lang="cs-CZ" altLang="cs-CZ" sz="3600" smtClean="0">
                <a:solidFill>
                  <a:schemeClr val="hlink"/>
                </a:solidFill>
              </a:rPr>
            </a:br>
            <a:r>
              <a:rPr lang="cs-CZ" altLang="cs-CZ" sz="3600" smtClean="0">
                <a:solidFill>
                  <a:schemeClr val="hlink"/>
                </a:solidFill>
              </a:rPr>
              <a:t>Stephen Sutton:</a:t>
            </a:r>
            <a:br>
              <a:rPr lang="cs-CZ" altLang="cs-CZ" sz="3600" smtClean="0">
                <a:solidFill>
                  <a:schemeClr val="hlink"/>
                </a:solidFill>
              </a:rPr>
            </a:br>
            <a:endParaRPr lang="cs-CZ" altLang="cs-CZ" sz="3600" smtClean="0">
              <a:solidFill>
                <a:schemeClr val="hlink"/>
              </a:solidFill>
            </a:endParaRPr>
          </a:p>
        </p:txBody>
      </p:sp>
      <p:sp>
        <p:nvSpPr>
          <p:cNvPr id="7171" name="Rectangle 3"/>
          <p:cNvSpPr>
            <a:spLocks noGrp="1" noChangeArrowheads="1"/>
          </p:cNvSpPr>
          <p:nvPr>
            <p:ph type="body" idx="1"/>
          </p:nvPr>
        </p:nvSpPr>
        <p:spPr>
          <a:xfrm>
            <a:off x="457200" y="1741488"/>
            <a:ext cx="7772400" cy="3287712"/>
          </a:xfrm>
        </p:spPr>
        <p:txBody>
          <a:bodyPr/>
          <a:lstStyle/>
          <a:p>
            <a:pPr eaLnBrk="1" hangingPunct="1">
              <a:buFontTx/>
              <a:buNone/>
            </a:pPr>
            <a:r>
              <a:rPr lang="cs-CZ" altLang="cs-CZ" b="0" i="1" smtClean="0">
                <a:solidFill>
                  <a:schemeClr val="hlink"/>
                </a:solidFill>
              </a:rPr>
              <a:t>"Nechci umřít. Ale jestli můj příběh naučí lidi, aby nebrali svůj život jako samozřejmost, tak ať se to stane. Do té doby si budu naplno užívat každou vteřinu. Rakovina je hnusná. Ale život je super.„</a:t>
            </a:r>
          </a:p>
          <a:p>
            <a:pPr eaLnBrk="1" hangingPunct="1">
              <a:buFontTx/>
              <a:buNone/>
            </a:pPr>
            <a:endParaRPr lang="cs-CZ" altLang="cs-CZ" b="0" i="1" smtClean="0">
              <a:solidFill>
                <a:schemeClr val="hlink"/>
              </a:solidFill>
            </a:endParaRPr>
          </a:p>
        </p:txBody>
      </p:sp>
      <p:pic>
        <p:nvPicPr>
          <p:cNvPr id="7172" name="Picture 4" descr="p&amp;rcaron;ehrát vid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4381500"/>
            <a:ext cx="37909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cs-CZ" smtClean="0">
                <a:solidFill>
                  <a:srgbClr val="CC3300"/>
                </a:solidFill>
              </a:rPr>
              <a:t>Bronfebrenner (1979)</a:t>
            </a:r>
          </a:p>
        </p:txBody>
      </p:sp>
      <p:sp>
        <p:nvSpPr>
          <p:cNvPr id="26627" name="Rectangle 3"/>
          <p:cNvSpPr>
            <a:spLocks noGrp="1" noChangeArrowheads="1"/>
          </p:cNvSpPr>
          <p:nvPr>
            <p:ph type="body" idx="1"/>
          </p:nvPr>
        </p:nvSpPr>
        <p:spPr>
          <a:xfrm>
            <a:off x="457200" y="1741488"/>
            <a:ext cx="5848350" cy="4603750"/>
          </a:xfrm>
        </p:spPr>
        <p:txBody>
          <a:bodyPr/>
          <a:lstStyle/>
          <a:p>
            <a:pPr eaLnBrk="1" hangingPunct="1">
              <a:lnSpc>
                <a:spcPct val="90000"/>
              </a:lnSpc>
            </a:pPr>
            <a:r>
              <a:rPr lang="cs-CZ" altLang="cs-CZ" sz="2400" dirty="0" smtClean="0">
                <a:solidFill>
                  <a:srgbClr val="CC3300"/>
                </a:solidFill>
              </a:rPr>
              <a:t>Mikrosystémy – rodina, třída, pracoviště, křesťanské či jiné společenství, komunita;</a:t>
            </a:r>
          </a:p>
          <a:p>
            <a:pPr eaLnBrk="1" hangingPunct="1">
              <a:lnSpc>
                <a:spcPct val="90000"/>
              </a:lnSpc>
            </a:pPr>
            <a:r>
              <a:rPr lang="cs-CZ" altLang="cs-CZ" sz="2400" dirty="0" smtClean="0">
                <a:solidFill>
                  <a:srgbClr val="CC3300"/>
                </a:solidFill>
              </a:rPr>
              <a:t>Mezisystémy – soustava sítí, vztahů mezi mikrosystémy;</a:t>
            </a:r>
          </a:p>
          <a:p>
            <a:pPr eaLnBrk="1" hangingPunct="1">
              <a:lnSpc>
                <a:spcPct val="90000"/>
              </a:lnSpc>
            </a:pPr>
            <a:r>
              <a:rPr lang="cs-CZ" altLang="cs-CZ" sz="2400" dirty="0" err="1" smtClean="0">
                <a:solidFill>
                  <a:srgbClr val="CC3300"/>
                </a:solidFill>
              </a:rPr>
              <a:t>Exosystémy</a:t>
            </a:r>
            <a:r>
              <a:rPr lang="cs-CZ" altLang="cs-CZ" sz="2400" dirty="0" smtClean="0">
                <a:solidFill>
                  <a:srgbClr val="CC3300"/>
                </a:solidFill>
              </a:rPr>
              <a:t> – rozšíření </a:t>
            </a:r>
            <a:r>
              <a:rPr lang="cs-CZ" altLang="cs-CZ" sz="2400" dirty="0" err="1" smtClean="0">
                <a:solidFill>
                  <a:srgbClr val="CC3300"/>
                </a:solidFill>
              </a:rPr>
              <a:t>mezisystémů</a:t>
            </a:r>
            <a:r>
              <a:rPr lang="cs-CZ" altLang="cs-CZ" sz="2400" dirty="0" smtClean="0">
                <a:solidFill>
                  <a:srgbClr val="CC3300"/>
                </a:solidFill>
              </a:rPr>
              <a:t> – např. zaměstnání rodičů adolescenta;</a:t>
            </a:r>
          </a:p>
          <a:p>
            <a:pPr eaLnBrk="1" hangingPunct="1">
              <a:lnSpc>
                <a:spcPct val="90000"/>
              </a:lnSpc>
            </a:pPr>
            <a:r>
              <a:rPr lang="cs-CZ" altLang="cs-CZ" sz="2400" dirty="0" smtClean="0">
                <a:solidFill>
                  <a:srgbClr val="CC3300"/>
                </a:solidFill>
              </a:rPr>
              <a:t>Makrosystémy – širší ideologické kontexty – hodnoty, normy, kulturní vzorce, systém sociálních a jiných politik.</a:t>
            </a:r>
          </a:p>
          <a:p>
            <a:pPr eaLnBrk="1" hangingPunct="1">
              <a:lnSpc>
                <a:spcPct val="90000"/>
              </a:lnSpc>
            </a:pPr>
            <a:endParaRPr lang="cs-CZ" altLang="cs-CZ" sz="2400" dirty="0" smtClean="0"/>
          </a:p>
        </p:txBody>
      </p:sp>
      <p:pic>
        <p:nvPicPr>
          <p:cNvPr id="26628" name="Picture 5" descr="ANd9GcSZm9ZqGH5MrNIdor10dybT7zWv8i9t9R0KaeuXXBNjwV40q3b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2725" y="1484313"/>
            <a:ext cx="25812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cs-CZ" altLang="cs-CZ" smtClean="0"/>
          </a:p>
        </p:txBody>
      </p:sp>
      <p:sp>
        <p:nvSpPr>
          <p:cNvPr id="27651" name="Rectangle 3"/>
          <p:cNvSpPr>
            <a:spLocks noGrp="1" noChangeArrowheads="1"/>
          </p:cNvSpPr>
          <p:nvPr>
            <p:ph type="body" idx="1"/>
          </p:nvPr>
        </p:nvSpPr>
        <p:spPr/>
        <p:txBody>
          <a:bodyPr/>
          <a:lstStyle/>
          <a:p>
            <a:pPr eaLnBrk="1" hangingPunct="1"/>
            <a:endParaRPr lang="cs-CZ" altLang="cs-CZ" smtClean="0"/>
          </a:p>
        </p:txBody>
      </p:sp>
      <p:pic>
        <p:nvPicPr>
          <p:cNvPr id="27652" name="Picture 5" descr="bronfenbeenners20ecological20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350"/>
            <a:ext cx="7353300"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cs-CZ" altLang="cs-CZ" smtClean="0">
                <a:solidFill>
                  <a:srgbClr val="CC3300"/>
                </a:solidFill>
              </a:rPr>
              <a:t>Fraser a kol. (1997)</a:t>
            </a:r>
          </a:p>
        </p:txBody>
      </p:sp>
      <p:sp>
        <p:nvSpPr>
          <p:cNvPr id="28675" name="Rectangle 3"/>
          <p:cNvSpPr>
            <a:spLocks noGrp="1" noChangeArrowheads="1"/>
          </p:cNvSpPr>
          <p:nvPr>
            <p:ph type="body" idx="1"/>
          </p:nvPr>
        </p:nvSpPr>
        <p:spPr/>
        <p:txBody>
          <a:bodyPr/>
          <a:lstStyle/>
          <a:p>
            <a:pPr eaLnBrk="1" hangingPunct="1"/>
            <a:r>
              <a:rPr lang="cs-CZ" altLang="cs-CZ" smtClean="0">
                <a:solidFill>
                  <a:srgbClr val="CC3300"/>
                </a:solidFill>
              </a:rPr>
              <a:t>Mikroúroveň – individuální a rodinné faktory;</a:t>
            </a:r>
          </a:p>
          <a:p>
            <a:pPr eaLnBrk="1" hangingPunct="1"/>
            <a:r>
              <a:rPr lang="cs-CZ" altLang="cs-CZ" smtClean="0">
                <a:solidFill>
                  <a:srgbClr val="CC3300"/>
                </a:solidFill>
              </a:rPr>
              <a:t>Meziúroveň – sousedství, sítě soc. podpory, církev, křesťanské společenství, škola;</a:t>
            </a:r>
          </a:p>
          <a:p>
            <a:pPr eaLnBrk="1" hangingPunct="1"/>
            <a:r>
              <a:rPr lang="cs-CZ" altLang="cs-CZ" smtClean="0">
                <a:solidFill>
                  <a:srgbClr val="CC3300"/>
                </a:solidFill>
              </a:rPr>
              <a:t>Makroúroveň – příjem, zaměstnanost, diskriminace, segregace.</a:t>
            </a:r>
          </a:p>
          <a:p>
            <a:pPr eaLnBrk="1" hangingPunct="1"/>
            <a:endParaRPr lang="cs-CZ" altLang="cs-CZ" smtClean="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cs-CZ" altLang="cs-CZ" smtClean="0"/>
          </a:p>
        </p:txBody>
      </p:sp>
      <p:sp>
        <p:nvSpPr>
          <p:cNvPr id="29699" name="Rectangle 3"/>
          <p:cNvSpPr>
            <a:spLocks noGrp="1" noChangeArrowheads="1"/>
          </p:cNvSpPr>
          <p:nvPr>
            <p:ph type="body" idx="1"/>
          </p:nvPr>
        </p:nvSpPr>
        <p:spPr/>
        <p:txBody>
          <a:bodyPr/>
          <a:lstStyle/>
          <a:p>
            <a:pPr eaLnBrk="1" hangingPunct="1"/>
            <a:endParaRPr lang="cs-CZ" altLang="cs-CZ" smtClean="0"/>
          </a:p>
        </p:txBody>
      </p:sp>
      <p:pic>
        <p:nvPicPr>
          <p:cNvPr id="29700" name="Picture 5" descr="1379607583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350"/>
            <a:ext cx="7277100"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sz="3600" smtClean="0">
                <a:solidFill>
                  <a:srgbClr val="CC3300"/>
                </a:solidFill>
              </a:rPr>
              <a:t>Mikroúroveň – možní činitelé</a:t>
            </a:r>
          </a:p>
        </p:txBody>
      </p:sp>
      <p:sp>
        <p:nvSpPr>
          <p:cNvPr id="30723" name="Rectangle 3"/>
          <p:cNvSpPr>
            <a:spLocks noGrp="1" noChangeArrowheads="1"/>
          </p:cNvSpPr>
          <p:nvPr>
            <p:ph type="body" idx="1"/>
          </p:nvPr>
        </p:nvSpPr>
        <p:spPr/>
        <p:txBody>
          <a:bodyPr/>
          <a:lstStyle/>
          <a:p>
            <a:pPr eaLnBrk="1" hangingPunct="1"/>
            <a:r>
              <a:rPr lang="cs-CZ" altLang="cs-CZ" dirty="0" smtClean="0">
                <a:solidFill>
                  <a:srgbClr val="CC3300"/>
                </a:solidFill>
              </a:rPr>
              <a:t>biologické a genetické faktory,</a:t>
            </a:r>
          </a:p>
          <a:p>
            <a:pPr eaLnBrk="1" hangingPunct="1"/>
            <a:r>
              <a:rPr lang="cs-CZ" altLang="cs-CZ" dirty="0" smtClean="0">
                <a:solidFill>
                  <a:srgbClr val="CC3300"/>
                </a:solidFill>
              </a:rPr>
              <a:t>zdravotní stav,</a:t>
            </a:r>
          </a:p>
          <a:p>
            <a:pPr eaLnBrk="1" hangingPunct="1"/>
            <a:r>
              <a:rPr lang="cs-CZ" altLang="cs-CZ" dirty="0" smtClean="0">
                <a:solidFill>
                  <a:srgbClr val="CC3300"/>
                </a:solidFill>
              </a:rPr>
              <a:t>sociální kompetence,</a:t>
            </a:r>
          </a:p>
          <a:p>
            <a:pPr eaLnBrk="1" hangingPunct="1"/>
            <a:r>
              <a:rPr lang="cs-CZ" altLang="cs-CZ" dirty="0" smtClean="0">
                <a:solidFill>
                  <a:srgbClr val="CC3300"/>
                </a:solidFill>
              </a:rPr>
              <a:t>hodnotový rámec,</a:t>
            </a:r>
          </a:p>
          <a:p>
            <a:pPr eaLnBrk="1" hangingPunct="1"/>
            <a:r>
              <a:rPr lang="cs-CZ" altLang="cs-CZ" dirty="0" smtClean="0">
                <a:solidFill>
                  <a:srgbClr val="CC3300"/>
                </a:solidFill>
              </a:rPr>
              <a:t>duchovní rozměr,</a:t>
            </a:r>
          </a:p>
          <a:p>
            <a:pPr eaLnBrk="1" hangingPunct="1"/>
            <a:r>
              <a:rPr lang="cs-CZ" altLang="cs-CZ" dirty="0" smtClean="0">
                <a:solidFill>
                  <a:srgbClr val="CC3300"/>
                </a:solidFill>
              </a:rPr>
              <a:t>sebepojetí,</a:t>
            </a:r>
          </a:p>
          <a:p>
            <a:pPr eaLnBrk="1" hangingPunct="1"/>
            <a:r>
              <a:rPr lang="cs-CZ" altLang="cs-CZ" dirty="0" smtClean="0">
                <a:solidFill>
                  <a:srgbClr val="CC3300"/>
                </a:solidFill>
              </a:rPr>
              <a:t>rodinné zázemí.</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sz="3600" smtClean="0">
                <a:solidFill>
                  <a:srgbClr val="CC3300"/>
                </a:solidFill>
              </a:rPr>
              <a:t>Meziúroveň – možní činitelé</a:t>
            </a:r>
          </a:p>
        </p:txBody>
      </p:sp>
      <p:sp>
        <p:nvSpPr>
          <p:cNvPr id="31747" name="Rectangle 3"/>
          <p:cNvSpPr>
            <a:spLocks noGrp="1" noChangeArrowheads="1"/>
          </p:cNvSpPr>
          <p:nvPr>
            <p:ph type="body" idx="1"/>
          </p:nvPr>
        </p:nvSpPr>
        <p:spPr>
          <a:xfrm>
            <a:off x="457200" y="1317625"/>
            <a:ext cx="6953250" cy="5027613"/>
          </a:xfrm>
        </p:spPr>
        <p:txBody>
          <a:bodyPr/>
          <a:lstStyle/>
          <a:p>
            <a:pPr eaLnBrk="1" hangingPunct="1"/>
            <a:r>
              <a:rPr lang="cs-CZ" altLang="cs-CZ" dirty="0" smtClean="0">
                <a:solidFill>
                  <a:srgbClr val="CC3300"/>
                </a:solidFill>
              </a:rPr>
              <a:t>vrstevníci a další „významní druzí“,</a:t>
            </a:r>
          </a:p>
          <a:p>
            <a:pPr eaLnBrk="1" hangingPunct="1"/>
            <a:r>
              <a:rPr lang="cs-CZ" altLang="cs-CZ" dirty="0" smtClean="0">
                <a:solidFill>
                  <a:srgbClr val="CC3300"/>
                </a:solidFill>
              </a:rPr>
              <a:t>škola (klima třídy, třídní učitel, nastavení řádu školy),</a:t>
            </a:r>
          </a:p>
          <a:p>
            <a:pPr eaLnBrk="1" hangingPunct="1"/>
            <a:r>
              <a:rPr lang="cs-CZ" altLang="cs-CZ" dirty="0" smtClean="0">
                <a:solidFill>
                  <a:srgbClr val="CC3300"/>
                </a:solidFill>
              </a:rPr>
              <a:t>zaměstnání (týká se i rodičů),</a:t>
            </a:r>
          </a:p>
          <a:p>
            <a:pPr eaLnBrk="1" hangingPunct="1"/>
            <a:r>
              <a:rPr lang="cs-CZ" altLang="cs-CZ" dirty="0" smtClean="0">
                <a:solidFill>
                  <a:srgbClr val="CC3300"/>
                </a:solidFill>
              </a:rPr>
              <a:t>volnočasové aktivity (dostupnost, atraktivita, motivace k nim),</a:t>
            </a:r>
          </a:p>
          <a:p>
            <a:pPr eaLnBrk="1" hangingPunct="1"/>
            <a:r>
              <a:rPr lang="cs-CZ" altLang="cs-CZ" dirty="0" smtClean="0">
                <a:solidFill>
                  <a:srgbClr val="CC3300"/>
                </a:solidFill>
              </a:rPr>
              <a:t>komunita (dostupnost služeb, míra kriminality).</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z="3600" smtClean="0">
                <a:solidFill>
                  <a:srgbClr val="CC3300"/>
                </a:solidFill>
              </a:rPr>
              <a:t>Makroúroveň – možní činitelé</a:t>
            </a:r>
          </a:p>
        </p:txBody>
      </p:sp>
      <p:sp>
        <p:nvSpPr>
          <p:cNvPr id="31747" name="Rectangle 3">
            <a:extLst>
              <a:ext uri="{FF2B5EF4-FFF2-40B4-BE49-F238E27FC236}"/>
            </a:extLst>
          </p:cNvPr>
          <p:cNvSpPr>
            <a:spLocks noGrp="1" noChangeArrowheads="1"/>
          </p:cNvSpPr>
          <p:nvPr>
            <p:ph type="body" idx="1"/>
          </p:nvPr>
        </p:nvSpPr>
        <p:spPr/>
        <p:txBody>
          <a:bodyPr/>
          <a:lstStyle/>
          <a:p>
            <a:pPr eaLnBrk="1" hangingPunct="1">
              <a:defRPr/>
            </a:pPr>
            <a:r>
              <a:rPr lang="cs-CZ" altLang="cs-CZ" dirty="0">
                <a:solidFill>
                  <a:srgbClr val="CC3300"/>
                </a:solidFill>
              </a:rPr>
              <a:t>systém sociálního zabezpečení (chudoba, nerovnost, sociální exkluze),</a:t>
            </a:r>
          </a:p>
          <a:p>
            <a:pPr eaLnBrk="1" hangingPunct="1">
              <a:defRPr/>
            </a:pPr>
            <a:r>
              <a:rPr lang="cs-CZ" altLang="cs-CZ" dirty="0">
                <a:solidFill>
                  <a:srgbClr val="CC3300"/>
                </a:solidFill>
              </a:rPr>
              <a:t>hodnotové klima společnosti,</a:t>
            </a:r>
          </a:p>
          <a:p>
            <a:pPr eaLnBrk="1" hangingPunct="1">
              <a:defRPr/>
            </a:pPr>
            <a:r>
              <a:rPr lang="cs-CZ" altLang="cs-CZ" dirty="0">
                <a:solidFill>
                  <a:srgbClr val="CC3300"/>
                </a:solidFill>
              </a:rPr>
              <a:t>legislativní rámec,</a:t>
            </a:r>
          </a:p>
          <a:p>
            <a:pPr eaLnBrk="1" hangingPunct="1">
              <a:defRPr/>
            </a:pPr>
            <a:r>
              <a:rPr lang="cs-CZ" altLang="cs-CZ" dirty="0">
                <a:solidFill>
                  <a:srgbClr val="CC3300"/>
                </a:solidFill>
              </a:rPr>
              <a:t>média.</a:t>
            </a:r>
          </a:p>
          <a:p>
            <a:pPr eaLnBrk="1" hangingPunct="1">
              <a:defRPr/>
            </a:pPr>
            <a:endParaRPr lang="cs-CZ" altLang="cs-CZ" dirty="0">
              <a:solidFill>
                <a:srgbClr val="CC3300"/>
              </a:solidFill>
            </a:endParaRPr>
          </a:p>
          <a:p>
            <a:pPr marL="0" indent="0" eaLnBrk="1" hangingPunct="1">
              <a:buFontTx/>
              <a:buNone/>
              <a:defRPr/>
            </a:pPr>
            <a:endParaRPr lang="cs-CZ" altLang="cs-CZ" dirty="0">
              <a:solidFill>
                <a:srgbClr val="CC3300"/>
              </a:solidFill>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3" y="304800"/>
            <a:ext cx="6833507" cy="6553200"/>
          </a:xfrm>
          <a:prstGeom prst="rect">
            <a:avLst/>
          </a:prstGeom>
        </p:spPr>
      </p:pic>
    </p:spTree>
    <p:extLst>
      <p:ext uri="{BB962C8B-B14F-4D97-AF65-F5344CB8AC3E}">
        <p14:creationId xmlns:p14="http://schemas.microsoft.com/office/powerpoint/2010/main" val="361115007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cs-CZ" sz="3200" smtClean="0">
                <a:solidFill>
                  <a:schemeClr val="hlink"/>
                </a:solidFill>
              </a:rPr>
              <a:t>http://www.ceskatelevize.cz/ct24/svet/271788-umirajici-teenager-vybral-100-milionu-na-charitu/</a:t>
            </a:r>
          </a:p>
        </p:txBody>
      </p:sp>
      <p:sp>
        <p:nvSpPr>
          <p:cNvPr id="8195" name="Rectangle 3"/>
          <p:cNvSpPr>
            <a:spLocks noGrp="1" noChangeArrowheads="1"/>
          </p:cNvSpPr>
          <p:nvPr>
            <p:ph type="body" idx="1"/>
          </p:nvPr>
        </p:nvSpPr>
        <p:spPr/>
        <p:txBody>
          <a:bodyPr/>
          <a:lstStyle/>
          <a:p>
            <a:pPr eaLnBrk="1" hangingPunct="1">
              <a:lnSpc>
                <a:spcPct val="90000"/>
              </a:lnSpc>
              <a:buFontTx/>
              <a:buNone/>
            </a:pPr>
            <a:r>
              <a:rPr lang="cs-CZ" altLang="cs-CZ" b="0" smtClean="0">
                <a:solidFill>
                  <a:schemeClr val="hlink"/>
                </a:solidFill>
              </a:rPr>
              <a:t>Londýn – V přepočtu 350 tisíc korun na charitu chtěl získat nevyléčitelně nemocný britský teenager Stephen Sutton dřív, než zemře. Nakonec sehnal přes 4 miliony liber. Devatenáctiletý mladík milující život musel prokázat značnou vnitřní sílu – peníze se začaly ve velkém sypat až ve chvíli, kdy bylo zřejmé, že rakovinu nepřemůže.</a:t>
            </a:r>
            <a:r>
              <a:rPr lang="cs-CZ" altLang="cs-CZ" smtClean="0"/>
              <a:t> </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délník 1"/>
          <p:cNvSpPr>
            <a:spLocks noChangeArrowheads="1"/>
          </p:cNvSpPr>
          <p:nvPr/>
        </p:nvSpPr>
        <p:spPr bwMode="auto">
          <a:xfrm>
            <a:off x="369888" y="3105150"/>
            <a:ext cx="71961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2800">
                <a:solidFill>
                  <a:srgbClr val="C00000"/>
                </a:solidFill>
              </a:rPr>
              <a:t>https://en.wikipedia.org/wiki/Stephen_Sutton</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3600" smtClean="0">
                <a:solidFill>
                  <a:schemeClr val="hlink"/>
                </a:solidFill>
              </a:rPr>
              <a:t>S jakými koncepty </a:t>
            </a:r>
            <a:br>
              <a:rPr lang="cs-CZ" altLang="cs-CZ" sz="3600" smtClean="0">
                <a:solidFill>
                  <a:schemeClr val="hlink"/>
                </a:solidFill>
              </a:rPr>
            </a:br>
            <a:r>
              <a:rPr lang="cs-CZ" altLang="cs-CZ" sz="3600" smtClean="0">
                <a:solidFill>
                  <a:schemeClr val="hlink"/>
                </a:solidFill>
              </a:rPr>
              <a:t>resilience souvisí</a:t>
            </a:r>
          </a:p>
        </p:txBody>
      </p:sp>
      <p:sp>
        <p:nvSpPr>
          <p:cNvPr id="10243" name="Rectangle 3">
            <a:extLst>
              <a:ext uri="{FF2B5EF4-FFF2-40B4-BE49-F238E27FC236}"/>
            </a:extLst>
          </p:cNvPr>
          <p:cNvSpPr>
            <a:spLocks noGrp="1" noChangeArrowheads="1"/>
          </p:cNvSpPr>
          <p:nvPr>
            <p:ph type="body" idx="1"/>
          </p:nvPr>
        </p:nvSpPr>
        <p:spPr>
          <a:xfrm>
            <a:off x="98425" y="1741488"/>
            <a:ext cx="7312025" cy="4603750"/>
          </a:xfrm>
        </p:spPr>
        <p:txBody>
          <a:bodyPr/>
          <a:lstStyle/>
          <a:p>
            <a:pPr marL="0" indent="0" eaLnBrk="1" hangingPunct="1">
              <a:buFontTx/>
              <a:buNone/>
              <a:defRPr/>
            </a:pPr>
            <a:r>
              <a:rPr lang="cs-CZ" altLang="cs-CZ" dirty="0">
                <a:solidFill>
                  <a:schemeClr val="hlink"/>
                </a:solidFill>
              </a:rPr>
              <a:t>1. zaměřený na silné stránky, </a:t>
            </a:r>
          </a:p>
          <a:p>
            <a:pPr marL="0" indent="0" eaLnBrk="1" hangingPunct="1">
              <a:buFontTx/>
              <a:buNone/>
              <a:defRPr/>
            </a:pPr>
            <a:r>
              <a:rPr lang="cs-CZ" altLang="cs-CZ" dirty="0">
                <a:solidFill>
                  <a:schemeClr val="hlink"/>
                </a:solidFill>
              </a:rPr>
              <a:t>2. vývojový,</a:t>
            </a:r>
          </a:p>
          <a:p>
            <a:pPr marL="0" indent="0" eaLnBrk="1" hangingPunct="1">
              <a:buFontTx/>
              <a:buNone/>
              <a:defRPr/>
            </a:pPr>
            <a:r>
              <a:rPr lang="cs-CZ" altLang="cs-CZ" dirty="0">
                <a:solidFill>
                  <a:schemeClr val="hlink"/>
                </a:solidFill>
              </a:rPr>
              <a:t>3. sociálně ekologický.</a:t>
            </a:r>
          </a:p>
          <a:p>
            <a:pPr marL="0" indent="0" eaLnBrk="1" hangingPunct="1">
              <a:buFontTx/>
              <a:buNone/>
              <a:defRPr/>
            </a:pPr>
            <a:endParaRPr lang="cs-CZ" altLang="cs-CZ" dirty="0">
              <a:solidFill>
                <a:schemeClr val="hlink"/>
              </a:solidFill>
            </a:endParaRPr>
          </a:p>
          <a:p>
            <a:pPr eaLnBrk="1" hangingPunct="1">
              <a:defRPr/>
            </a:pPr>
            <a:endParaRPr lang="cs-CZ" altLang="cs-CZ" dirty="0">
              <a:solidFill>
                <a:schemeClr val="hlink"/>
              </a:solidFill>
            </a:endParaRPr>
          </a:p>
        </p:txBody>
      </p:sp>
      <p:pic>
        <p:nvPicPr>
          <p:cNvPr id="11268" name="Picture 5" descr="A-Topical-Approach-to-Life-Span-Development-97800733709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3551238"/>
            <a:ext cx="2962275"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74963"/>
            <a:ext cx="42005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b="0" smtClean="0">
                <a:solidFill>
                  <a:schemeClr val="hlink"/>
                </a:solidFill>
              </a:rPr>
              <a:t>1. Zaměřený na silné stránky - posilující sociální práce</a:t>
            </a:r>
          </a:p>
        </p:txBody>
      </p:sp>
      <p:sp>
        <p:nvSpPr>
          <p:cNvPr id="12291" name="Rectangle 3"/>
          <p:cNvSpPr>
            <a:spLocks noGrp="1" noChangeArrowheads="1"/>
          </p:cNvSpPr>
          <p:nvPr>
            <p:ph type="body" idx="1"/>
          </p:nvPr>
        </p:nvSpPr>
        <p:spPr/>
        <p:txBody>
          <a:bodyPr/>
          <a:lstStyle/>
          <a:p>
            <a:pPr eaLnBrk="1" hangingPunct="1">
              <a:lnSpc>
                <a:spcPct val="90000"/>
              </a:lnSpc>
              <a:buFontTx/>
              <a:buChar char="-"/>
            </a:pPr>
            <a:r>
              <a:rPr lang="cs-CZ" altLang="cs-CZ" b="0" dirty="0" smtClean="0">
                <a:solidFill>
                  <a:schemeClr val="hlink"/>
                </a:solidFill>
              </a:rPr>
              <a:t>od 80. let 20. stol. v soc. práci, psychologii</a:t>
            </a:r>
          </a:p>
          <a:p>
            <a:pPr eaLnBrk="1" hangingPunct="1">
              <a:lnSpc>
                <a:spcPct val="90000"/>
              </a:lnSpc>
              <a:buFontTx/>
              <a:buNone/>
            </a:pPr>
            <a:endParaRPr lang="cs-CZ" altLang="cs-CZ" b="0" dirty="0" smtClean="0">
              <a:solidFill>
                <a:schemeClr val="hlink"/>
              </a:solidFill>
            </a:endParaRPr>
          </a:p>
          <a:p>
            <a:pPr eaLnBrk="1" hangingPunct="1">
              <a:lnSpc>
                <a:spcPct val="90000"/>
              </a:lnSpc>
              <a:buFontTx/>
              <a:buChar char="-"/>
            </a:pPr>
            <a:r>
              <a:rPr lang="cs-CZ" altLang="cs-CZ" b="0" dirty="0" smtClean="0">
                <a:solidFill>
                  <a:schemeClr val="hlink"/>
                </a:solidFill>
              </a:rPr>
              <a:t>větší důraz na pozitivní uplatnění lidského potenciálu tváří v tvář prožívané nepřízni</a:t>
            </a:r>
          </a:p>
          <a:p>
            <a:pPr eaLnBrk="1" hangingPunct="1">
              <a:lnSpc>
                <a:spcPct val="90000"/>
              </a:lnSpc>
              <a:buFontTx/>
              <a:buNone/>
            </a:pPr>
            <a:endParaRPr lang="cs-CZ" altLang="cs-CZ" b="0" dirty="0" smtClean="0">
              <a:solidFill>
                <a:schemeClr val="hlink"/>
              </a:solidFill>
            </a:endParaRPr>
          </a:p>
          <a:p>
            <a:pPr eaLnBrk="1" hangingPunct="1">
              <a:lnSpc>
                <a:spcPct val="90000"/>
              </a:lnSpc>
              <a:buFontTx/>
              <a:buChar char="-"/>
            </a:pPr>
            <a:r>
              <a:rPr lang="cs-CZ" altLang="cs-CZ" b="0" dirty="0" smtClean="0">
                <a:solidFill>
                  <a:schemeClr val="hlink"/>
                </a:solidFill>
              </a:rPr>
              <a:t>„Proč se něco (špatného) nestalo, přestože k tomu byly podmínky?“</a:t>
            </a:r>
          </a:p>
          <a:p>
            <a:pPr eaLnBrk="1" hangingPunct="1">
              <a:lnSpc>
                <a:spcPct val="90000"/>
              </a:lnSpc>
            </a:pPr>
            <a:endParaRPr lang="cs-CZ" altLang="cs-CZ" b="0" dirty="0" smtClean="0">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cs-CZ" altLang="cs-CZ" sz="2700" b="0" smtClean="0">
                <a:solidFill>
                  <a:schemeClr val="hlink"/>
                </a:solidFill>
              </a:rPr>
              <a:t>„Proč vidíme u dvou dospívajících sourozenců zcela odlišnou adaptační dráhu, přestože byli v dětství vystaveni stejnému stresoru?“</a:t>
            </a:r>
            <a:endParaRPr lang="cs-CZ" altLang="cs-CZ" sz="2600" b="0" smtClean="0">
              <a:solidFill>
                <a:schemeClr val="hlink"/>
              </a:solidFill>
            </a:endParaRPr>
          </a:p>
        </p:txBody>
      </p:sp>
      <p:sp>
        <p:nvSpPr>
          <p:cNvPr id="13315" name="Rectangle 3"/>
          <p:cNvSpPr>
            <a:spLocks noGrp="1" noChangeArrowheads="1"/>
          </p:cNvSpPr>
          <p:nvPr>
            <p:ph type="body" idx="1"/>
          </p:nvPr>
        </p:nvSpPr>
        <p:spPr/>
        <p:txBody>
          <a:bodyPr/>
          <a:lstStyle/>
          <a:p>
            <a:pPr eaLnBrk="1" hangingPunct="1">
              <a:lnSpc>
                <a:spcPct val="80000"/>
              </a:lnSpc>
            </a:pPr>
            <a:r>
              <a:rPr lang="cs-CZ" altLang="cs-CZ" sz="2000" b="0" smtClean="0">
                <a:solidFill>
                  <a:schemeClr val="hlink"/>
                </a:solidFill>
              </a:rPr>
              <a:t>Názorně o tom v českém kontextu hovoří Matějček (2005: 405): </a:t>
            </a:r>
            <a:r>
              <a:rPr lang="cs-CZ" altLang="cs-CZ" sz="2000" b="0" i="1" smtClean="0">
                <a:solidFill>
                  <a:schemeClr val="hlink"/>
                </a:solidFill>
              </a:rPr>
              <a:t>„Dvacet let jsem (mezi jiným ovšem) vyšetřoval děti vyrůstající mimo vlastní rodinu, tj. v dětských domovech. Pak po dalších třicet let jsem se jednak více zabýval dětmi, které novou rodinu získaly, tj. dětmi v pěstounské péči a adopci, jednak dlouhodobým sledováním dětí vyrůstajících sice ve vlastních rodinách, avšak za nepříznivých či problematických psychosociálních podmínek. Tyto děti jsou dnes už dávno dospělé, mají své vlastní děti a dovedou se ve zpětném pohledu zamyslet nad svým dosavadním životem. Že mnohé z nich byly nepříznivými okolnostmi nepříznivě ovlivněny, je celkem samozřejmé. Vždy znovu nás však překvapí, že jsou děti, které vyrůstají za týchž nepříznivých podmínek, avšak negativně ovlivněny nejsou! Jsou „vzdorné“ vůči nepříznivým podmínkám – jsou „vulnerable but invincible“, jak by řekla paní Emmy Werner (1982), žijící klasik studií o resilienci.“</a:t>
            </a:r>
            <a:r>
              <a:rPr lang="cs-CZ" altLang="cs-CZ" sz="2000" b="0" smtClean="0">
                <a:solidFill>
                  <a:schemeClr val="hlink"/>
                </a:solidFill>
              </a:rPr>
              <a:t>.</a:t>
            </a:r>
            <a:r>
              <a:rPr lang="cs-CZ" altLang="cs-CZ" sz="2000" smtClean="0">
                <a:solidFill>
                  <a:schemeClr val="hlink"/>
                </a:solidFill>
              </a:rPr>
              <a:t> </a:t>
            </a:r>
          </a:p>
          <a:p>
            <a:pPr eaLnBrk="1" hangingPunct="1">
              <a:lnSpc>
                <a:spcPct val="80000"/>
              </a:lnSpc>
            </a:pPr>
            <a:endParaRPr lang="cs-CZ" altLang="cs-CZ" sz="2000" smtClean="0">
              <a:solidFill>
                <a:schemeClr val="hlink"/>
              </a:solidFill>
            </a:endParaRPr>
          </a:p>
          <a:p>
            <a:pPr eaLnBrk="1" hangingPunct="1">
              <a:lnSpc>
                <a:spcPct val="80000"/>
              </a:lnSpc>
            </a:pPr>
            <a:endParaRPr lang="cs-CZ" altLang="cs-CZ" sz="2000" smtClean="0">
              <a:solidFill>
                <a:schemeClr val="hlink"/>
              </a:solidFill>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cs-CZ" altLang="cs-CZ" smtClean="0"/>
          </a:p>
        </p:txBody>
      </p:sp>
      <p:sp>
        <p:nvSpPr>
          <p:cNvPr id="14339" name="Rectangle 3"/>
          <p:cNvSpPr>
            <a:spLocks noGrp="1" noChangeArrowheads="1"/>
          </p:cNvSpPr>
          <p:nvPr>
            <p:ph type="body" idx="1"/>
          </p:nvPr>
        </p:nvSpPr>
        <p:spPr>
          <a:xfrm>
            <a:off x="457200" y="1741488"/>
            <a:ext cx="5962650" cy="4603750"/>
          </a:xfrm>
        </p:spPr>
        <p:txBody>
          <a:bodyPr/>
          <a:lstStyle/>
          <a:p>
            <a:pPr eaLnBrk="1" hangingPunct="1">
              <a:buFontTx/>
              <a:buNone/>
            </a:pPr>
            <a:r>
              <a:rPr lang="cs-CZ" altLang="cs-CZ" dirty="0" smtClean="0">
                <a:solidFill>
                  <a:schemeClr val="hlink"/>
                </a:solidFill>
              </a:rPr>
              <a:t>Díky zkoumání těchto „zranitelných, ale nepřemožených“ dětí v 50. a 60. letech Matějček se svými kolegy popřel aspekt přímých negativních následků časné psychické deprivace. </a:t>
            </a:r>
          </a:p>
        </p:txBody>
      </p:sp>
      <p:sp>
        <p:nvSpPr>
          <p:cNvPr id="14340" name="AutoShape 5" descr="2Q=="/>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b="0"/>
          </a:p>
        </p:txBody>
      </p:sp>
      <p:sp>
        <p:nvSpPr>
          <p:cNvPr id="14341" name="AutoShape 7"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b="0"/>
          </a:p>
        </p:txBody>
      </p:sp>
      <p:sp>
        <p:nvSpPr>
          <p:cNvPr id="14342" name="AutoShape 9" descr="9k="/>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b="0"/>
          </a:p>
        </p:txBody>
      </p:sp>
      <p:pic>
        <p:nvPicPr>
          <p:cNvPr id="14343" name="Picture 11" descr="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0963" y="3562350"/>
            <a:ext cx="19589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mtClean="0">
                <a:solidFill>
                  <a:schemeClr val="hlink"/>
                </a:solidFill>
              </a:rPr>
              <a:t>Patologizující x posilující</a:t>
            </a:r>
          </a:p>
        </p:txBody>
      </p:sp>
      <p:sp>
        <p:nvSpPr>
          <p:cNvPr id="15363" name="Rectangle 3"/>
          <p:cNvSpPr>
            <a:spLocks noGrp="1" noChangeArrowheads="1"/>
          </p:cNvSpPr>
          <p:nvPr>
            <p:ph type="body" idx="1"/>
          </p:nvPr>
        </p:nvSpPr>
        <p:spPr/>
        <p:txBody>
          <a:bodyPr/>
          <a:lstStyle/>
          <a:p>
            <a:pPr eaLnBrk="1" hangingPunct="1">
              <a:lnSpc>
                <a:spcPct val="80000"/>
              </a:lnSpc>
            </a:pPr>
            <a:r>
              <a:rPr lang="cs-CZ" altLang="cs-CZ" sz="2800" b="0" dirty="0" smtClean="0">
                <a:solidFill>
                  <a:schemeClr val="hlink"/>
                </a:solidFill>
              </a:rPr>
              <a:t>Patologizující SP</a:t>
            </a:r>
            <a:r>
              <a:rPr lang="cs-CZ" altLang="cs-CZ" sz="2800" dirty="0" smtClean="0">
                <a:solidFill>
                  <a:schemeClr val="hlink"/>
                </a:solidFill>
              </a:rPr>
              <a:t> </a:t>
            </a:r>
            <a:r>
              <a:rPr lang="cs-CZ" altLang="cs-CZ" sz="2800" b="0" dirty="0" smtClean="0">
                <a:solidFill>
                  <a:schemeClr val="hlink"/>
                </a:solidFill>
              </a:rPr>
              <a:t>(např. vycházející z psychodynamické školy): zdůrazňování slabých stránek klienta, jeho problémů. Sociální pracovníci zde vystupují v roli experta a základem jejich práce je diagnóza klienta a zlepšení „problémových situací“.</a:t>
            </a:r>
          </a:p>
          <a:p>
            <a:pPr eaLnBrk="1" hangingPunct="1">
              <a:lnSpc>
                <a:spcPct val="80000"/>
              </a:lnSpc>
            </a:pPr>
            <a:r>
              <a:rPr lang="cs-CZ" altLang="cs-CZ" sz="2800" b="0" dirty="0" smtClean="0">
                <a:solidFill>
                  <a:schemeClr val="hlink"/>
                </a:solidFill>
              </a:rPr>
              <a:t>Posilující SP (např. vycházející ze soc.  konstruktivismu, pozitivní psychologie): pokud je lidem dána pozitivní podpora, pak mají obrovskou sílu interpretovat a změnit své vlastní životy.</a:t>
            </a:r>
          </a:p>
          <a:p>
            <a:pPr eaLnBrk="1" hangingPunct="1">
              <a:lnSpc>
                <a:spcPct val="80000"/>
              </a:lnSpc>
            </a:pPr>
            <a:endParaRPr lang="cs-CZ" altLang="cs-CZ" sz="2800" b="0" dirty="0" smtClean="0">
              <a:solidFill>
                <a:schemeClr val="hlink"/>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FFF218"/>
      </a:accent1>
      <a:accent2>
        <a:srgbClr val="125BBB"/>
      </a:accent2>
      <a:accent3>
        <a:srgbClr val="FFFFFF"/>
      </a:accent3>
      <a:accent4>
        <a:srgbClr val="000000"/>
      </a:accent4>
      <a:accent5>
        <a:srgbClr val="FFF7AB"/>
      </a:accent5>
      <a:accent6>
        <a:srgbClr val="0F52A9"/>
      </a:accent6>
      <a:hlink>
        <a:srgbClr val="D90E09"/>
      </a:hlink>
      <a:folHlink>
        <a:srgbClr val="F62B26"/>
      </a:folHlink>
    </a:clrScheme>
    <a:fontScheme name="Default Design">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E8AB4"/>
        </a:dk1>
        <a:lt1>
          <a:srgbClr val="F8F8F8"/>
        </a:lt1>
        <a:dk2>
          <a:srgbClr val="5D5888"/>
        </a:dk2>
        <a:lt2>
          <a:srgbClr val="FFFFFF"/>
        </a:lt2>
        <a:accent1>
          <a:srgbClr val="191077"/>
        </a:accent1>
        <a:accent2>
          <a:srgbClr val="BC0606"/>
        </a:accent2>
        <a:accent3>
          <a:srgbClr val="B6B4C3"/>
        </a:accent3>
        <a:accent4>
          <a:srgbClr val="D4D4D4"/>
        </a:accent4>
        <a:accent5>
          <a:srgbClr val="ABAABD"/>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E8AB4"/>
        </a:dk1>
        <a:lt1>
          <a:srgbClr val="F8F8F8"/>
        </a:lt1>
        <a:dk2>
          <a:srgbClr val="5D5888"/>
        </a:dk2>
        <a:lt2>
          <a:srgbClr val="FFFFFF"/>
        </a:lt2>
        <a:accent1>
          <a:srgbClr val="FFFFFF"/>
        </a:accent1>
        <a:accent2>
          <a:srgbClr val="BC0606"/>
        </a:accent2>
        <a:accent3>
          <a:srgbClr val="B6B4C3"/>
        </a:accent3>
        <a:accent4>
          <a:srgbClr val="D4D4D4"/>
        </a:accent4>
        <a:accent5>
          <a:srgbClr val="FFFFFF"/>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Default Design 15">
        <a:dk1>
          <a:srgbClr val="8E8AB4"/>
        </a:dk1>
        <a:lt1>
          <a:srgbClr val="F8F8F8"/>
        </a:lt1>
        <a:dk2>
          <a:srgbClr val="5D5888"/>
        </a:dk2>
        <a:lt2>
          <a:srgbClr val="FFFFFF"/>
        </a:lt2>
        <a:accent1>
          <a:srgbClr val="5D5888"/>
        </a:accent1>
        <a:accent2>
          <a:srgbClr val="BC0606"/>
        </a:accent2>
        <a:accent3>
          <a:srgbClr val="B6B4C3"/>
        </a:accent3>
        <a:accent4>
          <a:srgbClr val="D4D4D4"/>
        </a:accent4>
        <a:accent5>
          <a:srgbClr val="B6B4C3"/>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Default Design 16">
        <a:dk1>
          <a:srgbClr val="8E8AB4"/>
        </a:dk1>
        <a:lt1>
          <a:srgbClr val="F8F8F8"/>
        </a:lt1>
        <a:dk2>
          <a:srgbClr val="5D5888"/>
        </a:dk2>
        <a:lt2>
          <a:srgbClr val="463F83"/>
        </a:lt2>
        <a:accent1>
          <a:srgbClr val="5D5888"/>
        </a:accent1>
        <a:accent2>
          <a:srgbClr val="BC0606"/>
        </a:accent2>
        <a:accent3>
          <a:srgbClr val="B6B4C3"/>
        </a:accent3>
        <a:accent4>
          <a:srgbClr val="D4D4D4"/>
        </a:accent4>
        <a:accent5>
          <a:srgbClr val="B6B4C3"/>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4961</TotalTime>
  <Words>712</Words>
  <Application>Microsoft Office PowerPoint</Application>
  <PresentationFormat>Předvádění na obrazovce (4:3)</PresentationFormat>
  <Paragraphs>118</Paragraphs>
  <Slides>27</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27</vt:i4>
      </vt:variant>
    </vt:vector>
  </HeadingPairs>
  <TitlesOfParts>
    <vt:vector size="30" baseType="lpstr">
      <vt:lpstr>Arial</vt:lpstr>
      <vt:lpstr>Century Schoolbook</vt:lpstr>
      <vt:lpstr>Default Design</vt:lpstr>
      <vt:lpstr>Prezentace aplikace PowerPoint</vt:lpstr>
      <vt:lpstr> Stephen Sutton: </vt:lpstr>
      <vt:lpstr>http://www.ceskatelevize.cz/ct24/svet/271788-umirajici-teenager-vybral-100-milionu-na-charitu/</vt:lpstr>
      <vt:lpstr>Prezentace aplikace PowerPoint</vt:lpstr>
      <vt:lpstr>S jakými koncepty  resilience souvisí</vt:lpstr>
      <vt:lpstr>1. Zaměřený na silné stránky - posilující sociální práce</vt:lpstr>
      <vt:lpstr>„Proč vidíme u dvou dospívajících sourozenců zcela odlišnou adaptační dráhu, přestože byli v dětství vystaveni stejnému stresoru?“</vt:lpstr>
      <vt:lpstr>Prezentace aplikace PowerPoint</vt:lpstr>
      <vt:lpstr>Patologizující x posilující</vt:lpstr>
      <vt:lpstr>Principy posilujícího přístupu</vt:lpstr>
      <vt:lpstr>Principy posouzení</vt:lpstr>
      <vt:lpstr>Co mají společného resilienční a posilující přístup (Saleebey, 2000)</vt:lpstr>
      <vt:lpstr>2. Vývojová teorie  </vt:lpstr>
      <vt:lpstr>Příklady</vt:lpstr>
      <vt:lpstr>Prezentace aplikace PowerPoint</vt:lpstr>
      <vt:lpstr> hlavní témata vývojové psychopatologie </vt:lpstr>
      <vt:lpstr>zaměření na minulý vývoj a jeho možné dopady na přítomnost i budoucnost</vt:lpstr>
      <vt:lpstr>Vývojová psychopatologie</vt:lpstr>
      <vt:lpstr>3. Ekosystémový přístup  k resilienci</vt:lpstr>
      <vt:lpstr>Bronfebrenner (1979)</vt:lpstr>
      <vt:lpstr>Prezentace aplikace PowerPoint</vt:lpstr>
      <vt:lpstr>Fraser a kol. (1997)</vt:lpstr>
      <vt:lpstr>Prezentace aplikace PowerPoint</vt:lpstr>
      <vt:lpstr>Mikroúroveň – možní činitelé</vt:lpstr>
      <vt:lpstr>Meziúroveň – možní činitelé</vt:lpstr>
      <vt:lpstr>Makroúroveň – možní činitelé</vt:lpstr>
      <vt:lpstr>Prezentace aplikace PowerPoint</vt:lpstr>
    </vt:vector>
  </TitlesOfParts>
  <Company>Presentation Magazine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Jackson Pollock Template</dc:title>
  <dc:creator>Presentation Magazine</dc:creator>
  <cp:lastModifiedBy>monika punova</cp:lastModifiedBy>
  <cp:revision>141</cp:revision>
  <dcterms:created xsi:type="dcterms:W3CDTF">2005-03-15T10:04:38Z</dcterms:created>
  <dcterms:modified xsi:type="dcterms:W3CDTF">2021-10-22T13:58:04Z</dcterms:modified>
</cp:coreProperties>
</file>