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9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90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.org/" TargetMode="External"/><Relationship Id="rId2" Type="http://schemas.openxmlformats.org/officeDocument/2006/relationships/hyperlink" Target="https://www.allsides.com/unbiased-balanced-new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abiasfactcheck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2EB3A-7AEE-45F1-A27A-CF5971197B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MEDIA </a:t>
            </a:r>
            <a:r>
              <a:rPr lang="en-GB" dirty="0" smtClean="0"/>
              <a:t>BIAS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ECFD8D-19A5-428B-B177-33C78AB6B9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Robert </a:t>
            </a:r>
            <a:r>
              <a:rPr lang="en-GB" dirty="0" err="1"/>
              <a:t>helán</a:t>
            </a:r>
            <a:endParaRPr lang="en-GB" dirty="0"/>
          </a:p>
          <a:p>
            <a:r>
              <a:rPr lang="en-GB" dirty="0"/>
              <a:t>Media literacy course</a:t>
            </a: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2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48"/>
    </mc:Choice>
    <mc:Fallback xmlns="">
      <p:transition spd="slow" advTm="86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FLAWED LOGIC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ARRIVING AT CONCLUSIONS THAT ARE NOT JUSTIFIED BY THE GIVEN EVIDENCE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650" y="3013759"/>
            <a:ext cx="6486009" cy="3402601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26"/>
    </mc:Choice>
    <mc:Fallback xmlns="">
      <p:transition spd="slow" advTm="97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 BY OMISSION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NOT COVERING CERTAIN STORIES OR OMITTING INFORMATION THAT WOULD SUPPORT AN ALTERNATIVE VIEWPOINT.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stories about </a:t>
            </a:r>
            <a:r>
              <a:rPr lang="en-US" u="sng" dirty="0"/>
              <a:t>Benghazi</a:t>
            </a:r>
            <a:r>
              <a:rPr lang="en-US" dirty="0"/>
              <a:t> were mostly ignored by the Left, while some </a:t>
            </a:r>
            <a:r>
              <a:rPr lang="en-US" u="sng" dirty="0"/>
              <a:t>climate change</a:t>
            </a:r>
            <a:r>
              <a:rPr lang="en-US" dirty="0"/>
              <a:t> stories have been mostly ignored by the </a:t>
            </a:r>
            <a:r>
              <a:rPr lang="en-US" dirty="0" smtClean="0"/>
              <a:t>Right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57"/>
    </mc:Choice>
    <mc:Fallback xmlns="">
      <p:transition spd="slow" advTm="61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OMISSION OF SOURCE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NOT IDENTIFYING WHO THE SOURCES ARE</a:t>
            </a:r>
          </a:p>
          <a:p>
            <a:r>
              <a:rPr lang="en-US" dirty="0" smtClean="0"/>
              <a:t>Examples: “immigration opponents”, “supporters of the bill”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b="42132"/>
          <a:stretch/>
        </p:blipFill>
        <p:spPr>
          <a:xfrm>
            <a:off x="2901106" y="3640173"/>
            <a:ext cx="6389162" cy="2868203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35"/>
    </mc:Choice>
    <mc:Fallback xmlns="">
      <p:transition spd="slow" advTm="86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 by placement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Bias by story placement: featuring a story prominently</a:t>
            </a:r>
          </a:p>
          <a:p>
            <a:r>
              <a:rPr lang="en-US" dirty="0" smtClean="0"/>
              <a:t>Bias by viewpoint: featuring just one perspective (left- or right- leaning)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40977" b="25020"/>
          <a:stretch/>
        </p:blipFill>
        <p:spPr>
          <a:xfrm>
            <a:off x="2707271" y="3801037"/>
            <a:ext cx="6735648" cy="238461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74"/>
    </mc:Choice>
    <mc:Fallback xmlns="">
      <p:transition spd="slow" advTm="130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Everyone is biased. However, media bias can become invisible.</a:t>
            </a:r>
          </a:p>
          <a:p>
            <a:r>
              <a:rPr lang="en-US" dirty="0" smtClean="0"/>
              <a:t>Bias can manipulate us and blind us.</a:t>
            </a:r>
          </a:p>
          <a:p>
            <a:r>
              <a:rPr lang="en-US" dirty="0" smtClean="0"/>
              <a:t>It can put important information and perspectives in the shadows and prevent us from getting the whole view.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84"/>
    </mc:Choice>
    <mc:Fallback xmlns="">
      <p:transition spd="slow" advTm="132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3074894" y="211961"/>
            <a:ext cx="6042212" cy="664603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51"/>
    </mc:Choice>
    <mc:Fallback xmlns="">
      <p:transition spd="slow" advTm="12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EDDF99-E186-44AC-94BB-C3F04F63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quality sources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F539BB-A683-425F-9EB9-A3F8D9D6F32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https://www.allsides.com/unbiased-balanced-news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https://fair.org/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cs-CZ" dirty="0">
                <a:hlinkClick r:id="rId4"/>
              </a:rPr>
              <a:t>https://mediabiasfactcheck.com/</a:t>
            </a:r>
            <a:endParaRPr lang="en-GB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19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FB766-3677-4B80-A920-348629F3A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media bias an important topic?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446997-7D91-4AC7-9ED9-E4A53CB60D6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Its potential </a:t>
            </a:r>
            <a:r>
              <a:rPr lang="en-GB" sz="2400" b="1" dirty="0"/>
              <a:t>effects on society</a:t>
            </a:r>
            <a:r>
              <a:rPr lang="en-GB" sz="2400" dirty="0"/>
              <a:t>, particularly when it comes to the people making </a:t>
            </a:r>
            <a:r>
              <a:rPr lang="en-GB" sz="2400" b="1" dirty="0"/>
              <a:t>informed decisions </a:t>
            </a:r>
            <a:r>
              <a:rPr lang="en-GB" sz="2400" dirty="0"/>
              <a:t>about issues that affect them the most</a:t>
            </a:r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3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94"/>
    </mc:Choice>
    <mc:Fallback xmlns="">
      <p:transition spd="slow" advTm="37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USE OF VAGUE, DRAMATIC OR SENSATIONAL LANGUAGE</a:t>
            </a:r>
          </a:p>
          <a:p>
            <a:r>
              <a:rPr lang="en-US" dirty="0" smtClean="0"/>
              <a:t>LANGUAGE IMPLYING BAD BEHAVIOUR: </a:t>
            </a:r>
            <a:r>
              <a:rPr lang="en-US" i="1" dirty="0" smtClean="0"/>
              <a:t>REFUSING TO SAY, ADMIT TO, CAME TO LIGHT</a:t>
            </a:r>
            <a:endParaRPr lang="en-US" dirty="0" smtClean="0"/>
          </a:p>
          <a:p>
            <a:r>
              <a:rPr lang="en-US" dirty="0" smtClean="0"/>
              <a:t>LANGUAGE SUBSTITUTING THE WORD “SAID”: </a:t>
            </a:r>
            <a:r>
              <a:rPr lang="en-US" i="1" dirty="0" smtClean="0"/>
              <a:t>MOCKED, BRAGGED, FUMED</a:t>
            </a:r>
            <a:endParaRPr lang="en-US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b="37589"/>
          <a:stretch/>
        </p:blipFill>
        <p:spPr>
          <a:xfrm>
            <a:off x="2909698" y="4079145"/>
            <a:ext cx="6371978" cy="219615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89"/>
    </mc:Choice>
    <mc:Fallback xmlns="">
      <p:transition spd="slow" advTm="179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UNSUBSTANTIATED CLAIMS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REPORTING WITHOUT INCLUDING EVIDENCE</a:t>
            </a:r>
          </a:p>
          <a:p>
            <a:r>
              <a:rPr lang="en-US" dirty="0" smtClean="0"/>
              <a:t>MADE UP STORIES = FAKE NEWS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99" y="3506601"/>
            <a:ext cx="10848975" cy="300037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81"/>
    </mc:Choice>
    <mc:Fallback xmlns="">
      <p:transition spd="slow" advTm="10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OPINION PRESENTED AS FACT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USING SUBJECTIVE LANGUAGE APPEARING OBJECTIVE</a:t>
            </a:r>
          </a:p>
          <a:p>
            <a:r>
              <a:rPr lang="en-US" dirty="0" smtClean="0"/>
              <a:t>EXAMPLES OF SUBJECTIVE LANGUAGE: </a:t>
            </a:r>
            <a:r>
              <a:rPr lang="en-US" i="1" dirty="0" smtClean="0"/>
              <a:t> SUSPICIOUS, DANGEROUS, EXTREME…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637" y="3906090"/>
            <a:ext cx="7658100" cy="2524125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7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85"/>
    </mc:Choice>
    <mc:Fallback xmlns="">
      <p:transition spd="slow" advTm="15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SENSATIONALISM/EMOTIONALISM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3" y="2367092"/>
            <a:ext cx="10758273" cy="3424107"/>
          </a:xfrm>
        </p:spPr>
        <p:txBody>
          <a:bodyPr/>
          <a:lstStyle/>
          <a:p>
            <a:r>
              <a:rPr lang="en-US" dirty="0" smtClean="0"/>
              <a:t>INFORMATION IS PRESENTED AS SHOCKING OR IMPRESSIVE, A SENSE OF CULMINATION</a:t>
            </a:r>
          </a:p>
          <a:p>
            <a:r>
              <a:rPr lang="en-US" dirty="0" smtClean="0"/>
              <a:t>EXAMPLE: </a:t>
            </a:r>
            <a:r>
              <a:rPr lang="en-US" i="1" dirty="0" smtClean="0"/>
              <a:t>BREAKING NEWS, SHOCKING, CHAOTIC…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60401"/>
            <a:ext cx="11430000" cy="280035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3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31"/>
    </mc:Choice>
    <mc:Fallback xmlns="">
      <p:transition spd="slow" advTm="13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MUDSLINGING/AD HOMINEM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UNFAIR OR INSULTING THINGS THAT ARE SAID ABOUT SOMEONE TO DAMAGE THEIR REPUTATION, ATTACKING A PERSON’S CHARACTER INSTEAD OF THEIR ARGUMENT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b="31618"/>
          <a:stretch/>
        </p:blipFill>
        <p:spPr>
          <a:xfrm>
            <a:off x="3733487" y="3500718"/>
            <a:ext cx="4724400" cy="2918011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29"/>
    </mc:Choice>
    <mc:Fallback xmlns="">
      <p:transition spd="slow" advTm="108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 READING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WRITERS ASSUMES THEY KNOW WHAT ANOTHER PERSON THINKS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367" y="3675529"/>
            <a:ext cx="8146258" cy="1602831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14"/>
    </mc:Choice>
    <mc:Fallback xmlns="">
      <p:transition spd="slow" advTm="56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JOURNALISTS TELL ONLY PART OF A STORY: CHERRY-PICKING INFORMATION OR DATA TO SUPPORT ONE SIDE.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517" y="3570169"/>
            <a:ext cx="5200339" cy="265808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26"/>
    </mc:Choice>
    <mc:Fallback xmlns="">
      <p:transition spd="slow" advTm="72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6"/>
</p:tagLst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3301</TotalTime>
  <Words>334</Words>
  <Application>Microsoft Office PowerPoint</Application>
  <PresentationFormat>Širokoúhlá obrazovka</PresentationFormat>
  <Paragraphs>46</Paragraphs>
  <Slides>16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Arial</vt:lpstr>
      <vt:lpstr>Tw Cen MT</vt:lpstr>
      <vt:lpstr>Kapka</vt:lpstr>
      <vt:lpstr>MEDIA BIAS</vt:lpstr>
      <vt:lpstr>Why is media bias an important topic?</vt:lpstr>
      <vt:lpstr>spin</vt:lpstr>
      <vt:lpstr>UNSUBSTANTIATED CLAIMS</vt:lpstr>
      <vt:lpstr>OPINION PRESENTED AS FACT</vt:lpstr>
      <vt:lpstr>SENSATIONALISM/EMOTIONALISM</vt:lpstr>
      <vt:lpstr>MUDSLINGING/AD HOMINEM</vt:lpstr>
      <vt:lpstr>MIND READING</vt:lpstr>
      <vt:lpstr>SLANT</vt:lpstr>
      <vt:lpstr>FLAWED LOGIC</vt:lpstr>
      <vt:lpstr>BIAS BY OMISSION</vt:lpstr>
      <vt:lpstr>OMISSION OF SOURCE </vt:lpstr>
      <vt:lpstr>Bias by placement</vt:lpstr>
      <vt:lpstr>Conclusion </vt:lpstr>
      <vt:lpstr>Prezentace aplikace PowerPoint</vt:lpstr>
      <vt:lpstr>High quality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BIAS 101</dc:title>
  <dc:creator>Pavel Sedláček</dc:creator>
  <cp:lastModifiedBy>Helán Robert</cp:lastModifiedBy>
  <cp:revision>33</cp:revision>
  <dcterms:created xsi:type="dcterms:W3CDTF">2018-11-14T07:50:45Z</dcterms:created>
  <dcterms:modified xsi:type="dcterms:W3CDTF">2020-12-01T16:59:54Z</dcterms:modified>
</cp:coreProperties>
</file>