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6828C-A8FF-B74D-919C-B476986A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F63CAF-FCD9-4040-8B22-6D472B48A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CCDF7F-1420-CB42-9378-0E75A4DD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59A-2EED-CC46-95DF-E778271AE68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48B453-3C96-5446-A3E7-65546A07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4B808D-8FC1-CA43-9CA4-204E1AA7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1C47-BD8B-1E4D-A36C-4DC2EA38D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02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AFFFD-E39D-434C-A0E4-972CB76F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4AE283-4176-9342-B404-F9318F596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830F2A-9C59-EB4C-8ABC-01EF3A14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59A-2EED-CC46-95DF-E778271AE68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12F1A-8DC1-2F4C-BB92-45930833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2CC43C-E4D5-E64C-9669-C794CD02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1C47-BD8B-1E4D-A36C-4DC2EA38D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6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672812B-B6D6-6949-B4D6-1AA807BBD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B60563-530D-3247-88FE-157410F80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E4F906-885E-8943-9207-B26CCF16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59A-2EED-CC46-95DF-E778271AE68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104B79-970A-B040-AAE0-C8EB69C0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C3A75C-E89D-5E45-9AA1-26CE8406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1C47-BD8B-1E4D-A36C-4DC2EA38D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74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3B8B5-DA75-9E4D-964F-B1AFE48B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A9850-9C7B-3B4E-A764-0285FD69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5EE4F6-54C4-7041-B5ED-A8B83DF0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59A-2EED-CC46-95DF-E778271AE68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BE7822-D995-5849-92C7-1CDA0DFC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9BCE12-1AD3-E544-B4CD-18845205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1C47-BD8B-1E4D-A36C-4DC2EA38D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07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20B0E-9C46-5F43-8F03-8AF9DB77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0826EE-E40D-D34B-BFBB-BAA499B0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FA4D4-68E1-FC46-A59D-15EB697A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59A-2EED-CC46-95DF-E778271AE68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3205B2-BC35-D741-8AC3-DF667496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E1467F-294F-0641-8452-F1D9EA02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1C47-BD8B-1E4D-A36C-4DC2EA38D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58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0252F-552D-DC4A-90D1-9607FA7C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9DCE9-23BD-624C-B0DA-57A248DC5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28C4C6-6080-904E-BC38-D62CB5C24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3E2E62-294E-864B-AC6B-05D6E22C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59A-2EED-CC46-95DF-E778271AE68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6C970A-939C-FE4A-947F-1512C414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9BBA68-7ACE-C543-9B60-84EE8519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1C47-BD8B-1E4D-A36C-4DC2EA38D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48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678C5-E2D5-7344-91B2-96F84CD8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733F24-1F0E-0B4D-815E-2E00A632E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DC61D3-430A-3C4D-B42D-8E58C7B3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4344B1-CBE1-D94F-B23C-C04C2D646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084C97-3F9E-EC4B-83DE-9FA780C80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61004C-6BAA-D04B-B905-16451108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59A-2EED-CC46-95DF-E778271AE68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4F1B12-5D60-6C49-9C75-B10A3BBA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4039F48-40D1-8940-96F1-C3952286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1C47-BD8B-1E4D-A36C-4DC2EA38D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20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1E475-380F-1C4A-9BB5-104D6C27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F80E2E-8896-EC43-BA48-D6524CAC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59A-2EED-CC46-95DF-E778271AE68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AA233F-45A4-E547-B967-06A7B8CC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4BDEFA-25D0-CB4A-B0FC-BB69FD13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1C47-BD8B-1E4D-A36C-4DC2EA38D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08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76674B-F04E-AD4A-8F36-7D87BBC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59A-2EED-CC46-95DF-E778271AE68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C12221-1A23-7842-8CA9-A69A7973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FFC803-893E-324D-9A16-4EE0D962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1C47-BD8B-1E4D-A36C-4DC2EA38D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6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8DCA2-309D-9A4D-A148-BD2570E5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99E83-5168-654E-8678-CED27BC9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F48F1D-4B9F-FC43-A339-D60F5ED5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C16150-AECF-D945-8BB3-B400D908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59A-2EED-CC46-95DF-E778271AE68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8EF2BC-C7D9-9744-8FD8-6E703861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BDFB9B-E84D-7B4C-B228-A8AA3242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1C47-BD8B-1E4D-A36C-4DC2EA38D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00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1E354-BE2D-EF43-B604-32EF8A52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3FF3189-7942-F643-9159-04C2FE18D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168623-5EED-E448-9689-399173827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3CA589-C3F7-A441-81CB-51BF7336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F59A-2EED-CC46-95DF-E778271AE68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0CD8B-5D34-6740-B25F-4E60B730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15D28C-A0F2-524C-8E97-5D9B19AC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1C47-BD8B-1E4D-A36C-4DC2EA38D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6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6B366D9-4255-064B-B8DF-176C11CE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314CDC-4FF4-CD42-9BB2-177AE6D9C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1881C6-641B-4A4D-A976-7132B126B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6F59A-2EED-CC46-95DF-E778271AE68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AD9E48-202E-8748-9C47-79197ABB5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BE5C14-B4AC-374A-913E-6091B7ADC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61C47-BD8B-1E4D-A36C-4DC2EA38D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47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3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372F2E-A67F-A543-9D93-9F9A812CE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89439"/>
            <a:ext cx="11139854" cy="930447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„</a:t>
            </a:r>
            <a:r>
              <a:rPr lang="cs-CZ" sz="5400" dirty="0" err="1">
                <a:solidFill>
                  <a:schemeClr val="bg1"/>
                </a:solidFill>
                <a:latin typeface="ACADEMY ENGRAVED LET PLAIN:1.0" panose="02000000000000000000" pitchFamily="2" charset="0"/>
              </a:rPr>
              <a:t>Handsome</a:t>
            </a:r>
            <a:r>
              <a:rPr lang="cs-CZ" sz="54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 face </a:t>
            </a:r>
            <a:r>
              <a:rPr lang="cs-CZ" sz="5400" dirty="0" err="1">
                <a:solidFill>
                  <a:schemeClr val="bg1"/>
                </a:solidFill>
                <a:latin typeface="ACADEMY ENGRAVED LET PLAIN:1.0" panose="02000000000000000000" pitchFamily="2" charset="0"/>
              </a:rPr>
              <a:t>with</a:t>
            </a:r>
            <a:r>
              <a:rPr lang="cs-CZ" sz="54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 monster </a:t>
            </a:r>
            <a:r>
              <a:rPr lang="cs-CZ" sz="5400" dirty="0" err="1">
                <a:solidFill>
                  <a:schemeClr val="bg1"/>
                </a:solidFill>
                <a:latin typeface="ACADEMY ENGRAVED LET PLAIN:1.0" panose="02000000000000000000" pitchFamily="2" charset="0"/>
              </a:rPr>
              <a:t>inside</a:t>
            </a:r>
            <a:r>
              <a:rPr lang="cs-CZ" sz="54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“</a:t>
            </a:r>
            <a:br>
              <a:rPr lang="cs-CZ" sz="54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</a:br>
            <a:r>
              <a:rPr lang="cs-CZ" sz="2700" i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Jak atraktivita (ne)</a:t>
            </a:r>
            <a:r>
              <a:rPr lang="cs-CZ" sz="2700" i="1">
                <a:solidFill>
                  <a:schemeClr val="bg1"/>
                </a:solidFill>
                <a:latin typeface="ACADEMY ENGRAVED LET PLAIN:1.0" panose="02000000000000000000" pitchFamily="2" charset="0"/>
              </a:rPr>
              <a:t>ovlivňuje diskurz. </a:t>
            </a:r>
            <a:endParaRPr lang="cs-CZ" sz="2700" i="1" dirty="0">
              <a:solidFill>
                <a:schemeClr val="bg1"/>
              </a:solidFill>
              <a:latin typeface="ACADEMY ENGRAVED LET PLAIN:1.0" panose="02000000000000000000" pitchFamily="2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90D211-8658-EA40-8081-A2D3B4EC1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48499"/>
            <a:ext cx="9144000" cy="42000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Petra Vaňková </a:t>
            </a:r>
          </a:p>
        </p:txBody>
      </p: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7C7D2507-3C0D-D04F-A73C-5EC919E3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29385"/>
            <a:ext cx="11496821" cy="379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3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24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1E4377-1101-F24B-AA7D-B7F02BFC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775" y="700087"/>
            <a:ext cx="4974759" cy="119786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err="1">
                <a:latin typeface="ACADEMY ENGRAVED LET PLAIN:1.0" panose="02000000000000000000" pitchFamily="2" charset="0"/>
              </a:rPr>
              <a:t>Zlo</a:t>
            </a:r>
            <a:r>
              <a:rPr lang="en-US" dirty="0">
                <a:latin typeface="ACADEMY ENGRAVED LET PLAIN:1.0" panose="02000000000000000000" pitchFamily="2" charset="0"/>
              </a:rPr>
              <a:t> = </a:t>
            </a:r>
            <a:r>
              <a:rPr lang="en-US" dirty="0" err="1">
                <a:latin typeface="ACADEMY ENGRAVED LET PLAIN:1.0" panose="02000000000000000000" pitchFamily="2" charset="0"/>
              </a:rPr>
              <a:t>neatraktivnost</a:t>
            </a:r>
            <a:r>
              <a:rPr lang="en-US" dirty="0">
                <a:latin typeface="ACADEMY ENGRAVED LET PLAIN:1.0" panose="02000000000000000000" pitchFamily="2" charset="0"/>
              </a:rPr>
              <a:t> </a:t>
            </a:r>
            <a:endParaRPr lang="en-US" kern="1200" dirty="0">
              <a:latin typeface="ACADEMY ENGRAVED LET PLAIN:1.0" panose="02000000000000000000" pitchFamily="2" charset="0"/>
            </a:endParaRPr>
          </a:p>
        </p:txBody>
      </p:sp>
      <p:pic>
        <p:nvPicPr>
          <p:cNvPr id="7" name="Obrázek 6" descr="Obsah obrázku osoba, muž, zeď&#10;&#10;Popis byl vytvořen automaticky">
            <a:extLst>
              <a:ext uri="{FF2B5EF4-FFF2-40B4-BE49-F238E27FC236}">
                <a16:creationId xmlns:a16="http://schemas.microsoft.com/office/drawing/2014/main" id="{C514AB64-ECD1-FA4F-A993-EB84EC86D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70" r="22918" b="-3"/>
          <a:stretch/>
        </p:blipFill>
        <p:spPr>
          <a:xfrm>
            <a:off x="361466" y="365124"/>
            <a:ext cx="2834938" cy="3574727"/>
          </a:xfrm>
          <a:prstGeom prst="rect">
            <a:avLst/>
          </a:prstGeom>
        </p:spPr>
      </p:pic>
      <p:pic>
        <p:nvPicPr>
          <p:cNvPr id="15" name="Obrázek 14" descr="Obsah obrázku text, klipart&#10;&#10;Popis byl vytvořen automaticky">
            <a:extLst>
              <a:ext uri="{FF2B5EF4-FFF2-40B4-BE49-F238E27FC236}">
                <a16:creationId xmlns:a16="http://schemas.microsoft.com/office/drawing/2014/main" id="{5F3369CD-CB18-7649-97A3-B7A1C7E9E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492"/>
          <a:stretch/>
        </p:blipFill>
        <p:spPr>
          <a:xfrm>
            <a:off x="3382833" y="365124"/>
            <a:ext cx="2834938" cy="2057400"/>
          </a:xfrm>
          <a:prstGeom prst="rect">
            <a:avLst/>
          </a:prstGeom>
        </p:spPr>
      </p:pic>
      <p:cxnSp>
        <p:nvCxnSpPr>
          <p:cNvPr id="60" name="Straight Connector 26">
            <a:extLst>
              <a:ext uri="{FF2B5EF4-FFF2-40B4-BE49-F238E27FC236}">
                <a16:creationId xmlns:a16="http://schemas.microsoft.com/office/drawing/2014/main" id="{447D1B1D-04C6-4151-9423-F5437649E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788307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Obsah obrázku klipart&#10;&#10;Popis byl vytvořen automaticky">
            <a:extLst>
              <a:ext uri="{FF2B5EF4-FFF2-40B4-BE49-F238E27FC236}">
                <a16:creationId xmlns:a16="http://schemas.microsoft.com/office/drawing/2014/main" id="{C1CC6BDF-A2F7-1C49-9C2F-1248C3423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26" r="15120" b="-3"/>
          <a:stretch/>
        </p:blipFill>
        <p:spPr>
          <a:xfrm>
            <a:off x="361466" y="4119239"/>
            <a:ext cx="2834938" cy="2057724"/>
          </a:xfrm>
          <a:prstGeom prst="rect">
            <a:avLst/>
          </a:prstGeom>
        </p:spPr>
      </p:pic>
      <p:pic>
        <p:nvPicPr>
          <p:cNvPr id="5" name="Zástupný obsah 4" descr="Obsah obrázku osoba&#10;&#10;Popis byl vytvořen automaticky">
            <a:extLst>
              <a:ext uri="{FF2B5EF4-FFF2-40B4-BE49-F238E27FC236}">
                <a16:creationId xmlns:a16="http://schemas.microsoft.com/office/drawing/2014/main" id="{47048577-E369-0248-A4D7-F27FE96C85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16" r="25853"/>
          <a:stretch/>
        </p:blipFill>
        <p:spPr>
          <a:xfrm>
            <a:off x="3382834" y="2601911"/>
            <a:ext cx="2834937" cy="3575052"/>
          </a:xfrm>
          <a:prstGeom prst="rect">
            <a:avLst/>
          </a:prstGeom>
        </p:spPr>
      </p:pic>
      <p:sp>
        <p:nvSpPr>
          <p:cNvPr id="61" name="Content Placeholder 21">
            <a:extLst>
              <a:ext uri="{FF2B5EF4-FFF2-40B4-BE49-F238E27FC236}">
                <a16:creationId xmlns:a16="http://schemas.microsoft.com/office/drawing/2014/main" id="{0ED30F6D-9460-442F-BDB0-34126459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190" y="2048256"/>
            <a:ext cx="4413749" cy="4123944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CADEMY ENGRAVED LET PLAIN:1.0" panose="02000000000000000000" pitchFamily="2" charset="0"/>
              </a:rPr>
              <a:t>Zápornou</a:t>
            </a:r>
            <a:r>
              <a:rPr lang="en-US" sz="2400" dirty="0">
                <a:latin typeface="ACADEMY ENGRAVED LET PLAIN:1.0" panose="02000000000000000000" pitchFamily="2" charset="0"/>
              </a:rPr>
              <a:t> </a:t>
            </a:r>
            <a:r>
              <a:rPr lang="en-US" sz="2400" dirty="0" err="1">
                <a:latin typeface="ACADEMY ENGRAVED LET PLAIN:1.0" panose="02000000000000000000" pitchFamily="2" charset="0"/>
              </a:rPr>
              <a:t>postavu</a:t>
            </a:r>
            <a:r>
              <a:rPr lang="en-US" sz="2400" dirty="0">
                <a:latin typeface="ACADEMY ENGRAVED LET PLAIN:1.0" panose="02000000000000000000" pitchFamily="2" charset="0"/>
              </a:rPr>
              <a:t> je </a:t>
            </a:r>
            <a:r>
              <a:rPr lang="en-US" sz="2400" dirty="0" err="1">
                <a:latin typeface="ACADEMY ENGRAVED LET PLAIN:1.0" panose="02000000000000000000" pitchFamily="2" charset="0"/>
              </a:rPr>
              <a:t>nutné</a:t>
            </a:r>
            <a:r>
              <a:rPr lang="en-US" sz="2400" dirty="0">
                <a:latin typeface="ACADEMY ENGRAVED LET PLAIN:1.0" panose="02000000000000000000" pitchFamily="2" charset="0"/>
              </a:rPr>
              <a:t> </a:t>
            </a:r>
            <a:r>
              <a:rPr lang="en-US" sz="2400" dirty="0" err="1">
                <a:latin typeface="ACADEMY ENGRAVED LET PLAIN:1.0" panose="02000000000000000000" pitchFamily="2" charset="0"/>
              </a:rPr>
              <a:t>poznat</a:t>
            </a:r>
            <a:r>
              <a:rPr lang="en-US" sz="2400" dirty="0">
                <a:latin typeface="ACADEMY ENGRAVED LET PLAIN:1.0" panose="02000000000000000000" pitchFamily="2" charset="0"/>
              </a:rPr>
              <a:t> </a:t>
            </a:r>
            <a:r>
              <a:rPr lang="en-US" sz="2400" dirty="0" err="1">
                <a:latin typeface="ACADEMY ENGRAVED LET PLAIN:1.0" panose="02000000000000000000" pitchFamily="2" charset="0"/>
              </a:rPr>
              <a:t>na</a:t>
            </a:r>
            <a:r>
              <a:rPr lang="en-US" sz="2400" dirty="0">
                <a:latin typeface="ACADEMY ENGRAVED LET PLAIN:1.0" panose="02000000000000000000" pitchFamily="2" charset="0"/>
              </a:rPr>
              <a:t> </a:t>
            </a:r>
            <a:r>
              <a:rPr lang="en-US" sz="2400" dirty="0" err="1">
                <a:latin typeface="ACADEMY ENGRAVED LET PLAIN:1.0" panose="02000000000000000000" pitchFamily="2" charset="0"/>
              </a:rPr>
              <a:t>první</a:t>
            </a:r>
            <a:r>
              <a:rPr lang="en-US" sz="2400" dirty="0">
                <a:latin typeface="ACADEMY ENGRAVED LET PLAIN:1.0" panose="02000000000000000000" pitchFamily="2" charset="0"/>
              </a:rPr>
              <a:t> </a:t>
            </a:r>
            <a:r>
              <a:rPr lang="en-US" sz="2400" dirty="0" err="1">
                <a:latin typeface="ACADEMY ENGRAVED LET PLAIN:1.0" panose="02000000000000000000" pitchFamily="2" charset="0"/>
              </a:rPr>
              <a:t>pohled</a:t>
            </a:r>
            <a:r>
              <a:rPr lang="en-US" sz="2400" dirty="0">
                <a:latin typeface="ACADEMY ENGRAVED LET PLAIN:1.0" panose="02000000000000000000" pitchFamily="2" charset="0"/>
              </a:rPr>
              <a:t>. </a:t>
            </a:r>
          </a:p>
          <a:p>
            <a:r>
              <a:rPr lang="en-US" sz="2400" dirty="0" err="1">
                <a:latin typeface="ACADEMY ENGRAVED LET PLAIN:1.0" panose="02000000000000000000" pitchFamily="2" charset="0"/>
              </a:rPr>
              <a:t>Média</a:t>
            </a:r>
            <a:r>
              <a:rPr lang="en-US" sz="2400" dirty="0">
                <a:latin typeface="ACADEMY ENGRAVED LET PLAIN:1.0" panose="02000000000000000000" pitchFamily="2" charset="0"/>
              </a:rPr>
              <a:t> se </a:t>
            </a:r>
            <a:r>
              <a:rPr lang="en-US" sz="2400" dirty="0" err="1">
                <a:latin typeface="ACADEMY ENGRAVED LET PLAIN:1.0" panose="02000000000000000000" pitchFamily="2" charset="0"/>
              </a:rPr>
              <a:t>tím</a:t>
            </a:r>
            <a:r>
              <a:rPr lang="en-US" sz="2400" dirty="0">
                <a:latin typeface="ACADEMY ENGRAVED LET PLAIN:1.0" panose="02000000000000000000" pitchFamily="2" charset="0"/>
              </a:rPr>
              <a:t> </a:t>
            </a:r>
            <a:r>
              <a:rPr lang="en-US" sz="2400" dirty="0" err="1">
                <a:latin typeface="ACADEMY ENGRAVED LET PLAIN:1.0" panose="02000000000000000000" pitchFamily="2" charset="0"/>
              </a:rPr>
              <a:t>řídí</a:t>
            </a:r>
            <a:r>
              <a:rPr lang="en-US" sz="2400" dirty="0">
                <a:latin typeface="ACADEMY ENGRAVED LET PLAIN:1.0" panose="02000000000000000000" pitchFamily="2" charset="0"/>
              </a:rPr>
              <a:t>. </a:t>
            </a:r>
          </a:p>
          <a:p>
            <a:r>
              <a:rPr lang="en-US" sz="2400" dirty="0" err="1">
                <a:latin typeface="ACADEMY ENGRAVED LET PLAIN:1.0" panose="02000000000000000000" pitchFamily="2" charset="0"/>
              </a:rPr>
              <a:t>Realita</a:t>
            </a:r>
            <a:r>
              <a:rPr lang="en-US" sz="2400" dirty="0">
                <a:latin typeface="ACADEMY ENGRAVED LET PLAIN:1.0" panose="02000000000000000000" pitchFamily="2" charset="0"/>
              </a:rPr>
              <a:t>?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784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839540-7C32-A94C-A5D9-7CC78C67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Zlo s lidskou tváří </a:t>
            </a:r>
            <a:br>
              <a:rPr lang="cs-CZ" dirty="0">
                <a:solidFill>
                  <a:schemeClr val="bg1"/>
                </a:solidFill>
                <a:latin typeface="ACADEMY ENGRAVED LET PLAIN:1.0" panose="02000000000000000000" pitchFamily="2" charset="0"/>
              </a:rPr>
            </a:br>
            <a:r>
              <a:rPr lang="cs-CZ" sz="3200" i="1" dirty="0" err="1">
                <a:solidFill>
                  <a:schemeClr val="bg1"/>
                </a:solidFill>
                <a:latin typeface="ACADEMY ENGRAVED LET PLAIN:1.0" panose="02000000000000000000" pitchFamily="2" charset="0"/>
              </a:rPr>
              <a:t>Extremely</a:t>
            </a:r>
            <a:r>
              <a:rPr lang="cs-CZ" sz="3200" i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 </a:t>
            </a:r>
            <a:r>
              <a:rPr lang="cs-CZ" sz="3200" i="1" dirty="0" err="1">
                <a:solidFill>
                  <a:schemeClr val="bg1"/>
                </a:solidFill>
                <a:latin typeface="ACADEMY ENGRAVED LET PLAIN:1.0" panose="02000000000000000000" pitchFamily="2" charset="0"/>
              </a:rPr>
              <a:t>Wicked</a:t>
            </a:r>
            <a:r>
              <a:rPr lang="cs-CZ" sz="3200" i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, </a:t>
            </a:r>
            <a:r>
              <a:rPr lang="cs-CZ" sz="3200" i="1" dirty="0" err="1">
                <a:solidFill>
                  <a:schemeClr val="bg1"/>
                </a:solidFill>
                <a:latin typeface="ACADEMY ENGRAVED LET PLAIN:1.0" panose="02000000000000000000" pitchFamily="2" charset="0"/>
              </a:rPr>
              <a:t>Shockingly</a:t>
            </a:r>
            <a:r>
              <a:rPr lang="cs-CZ" sz="3200" i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 </a:t>
            </a:r>
            <a:r>
              <a:rPr lang="cs-CZ" sz="3200" i="1" dirty="0" err="1">
                <a:solidFill>
                  <a:schemeClr val="bg1"/>
                </a:solidFill>
                <a:latin typeface="ACADEMY ENGRAVED LET PLAIN:1.0" panose="02000000000000000000" pitchFamily="2" charset="0"/>
              </a:rPr>
              <a:t>Evil</a:t>
            </a:r>
            <a:r>
              <a:rPr lang="cs-CZ" sz="3200" i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 and Vile</a:t>
            </a:r>
          </a:p>
        </p:txBody>
      </p:sp>
      <p:pic>
        <p:nvPicPr>
          <p:cNvPr id="5" name="Zástupný obsah 4" descr="Obsah obrázku text, muž, pózování, příčesek&#10;&#10;Popis byl vytvořen automaticky">
            <a:extLst>
              <a:ext uri="{FF2B5EF4-FFF2-40B4-BE49-F238E27FC236}">
                <a16:creationId xmlns:a16="http://schemas.microsoft.com/office/drawing/2014/main" id="{0A89E842-126C-EB46-810F-550B8C600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8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pic>
        <p:nvPicPr>
          <p:cNvPr id="7" name="Zástupný obsah 6" descr="Obsah obrázku text, noviny&#10;&#10;Popis byl vytvořen automaticky">
            <a:extLst>
              <a:ext uri="{FF2B5EF4-FFF2-40B4-BE49-F238E27FC236}">
                <a16:creationId xmlns:a16="http://schemas.microsoft.com/office/drawing/2014/main" id="{7D6D1C24-E5BC-9748-8C77-CB2490F39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74305" y="3252330"/>
            <a:ext cx="4375150" cy="2913664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7943164-8244-054A-B02E-6D982244C83C}"/>
              </a:ext>
            </a:extLst>
          </p:cNvPr>
          <p:cNvSpPr txBox="1"/>
          <p:nvPr/>
        </p:nvSpPr>
        <p:spPr>
          <a:xfrm>
            <a:off x="7274305" y="2556966"/>
            <a:ext cx="336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CADEMY ENGRAVED LET PLAIN:1.0" panose="02000000000000000000" pitchFamily="2" charset="0"/>
              </a:rPr>
              <a:t>Na první pohled zlý? </a:t>
            </a:r>
          </a:p>
        </p:txBody>
      </p:sp>
    </p:spTree>
    <p:extLst>
      <p:ext uri="{BB962C8B-B14F-4D97-AF65-F5344CB8AC3E}">
        <p14:creationId xmlns:p14="http://schemas.microsoft.com/office/powerpoint/2010/main" val="396883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AB7CFF-44C3-7B4C-BDA0-743E76DB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27" y="978408"/>
            <a:ext cx="4437509" cy="1106424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ACADEMY ENGRAVED LET PLAIN:1.0" panose="02000000000000000000" pitchFamily="2" charset="0"/>
              </a:rPr>
              <a:t>Diskuze </a:t>
            </a:r>
          </a:p>
        </p:txBody>
      </p:sp>
      <p:pic>
        <p:nvPicPr>
          <p:cNvPr id="7" name="Obrázek 6" descr="Obsah obrázku text, osoba, pózování, zírající&#10;&#10;Popis byl vytvořen automaticky">
            <a:extLst>
              <a:ext uri="{FF2B5EF4-FFF2-40B4-BE49-F238E27FC236}">
                <a16:creationId xmlns:a16="http://schemas.microsoft.com/office/drawing/2014/main" id="{40672A71-80C5-5A44-A934-B96A3353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49" y="370340"/>
            <a:ext cx="2314563" cy="3428983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92D0C1D-D2B8-C249-893F-18AFFD1A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853" y="5399281"/>
            <a:ext cx="3736756" cy="513804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52990CE3-0C5B-7A4F-919E-29F6C495F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9" y="4199472"/>
            <a:ext cx="5567359" cy="72375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9CF0DD-5937-4172-BD2C-9579BD31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9182F-D68A-5B45-8CFA-B20E79416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826" y="2227183"/>
            <a:ext cx="4437509" cy="3429000"/>
          </a:xfrm>
        </p:spPr>
        <p:txBody>
          <a:bodyPr>
            <a:noAutofit/>
          </a:bodyPr>
          <a:lstStyle/>
          <a:p>
            <a:r>
              <a:rPr lang="cs-CZ" sz="2100" dirty="0">
                <a:latin typeface="ACADEMY ENGRAVED LET PLAIN:1.0" panose="02000000000000000000" pitchFamily="2" charset="0"/>
              </a:rPr>
              <a:t>Proč mělo tolik lidí problém uvěřit, že Bundy vraždil? </a:t>
            </a:r>
          </a:p>
          <a:p>
            <a:r>
              <a:rPr lang="cs-CZ" sz="2100" dirty="0">
                <a:latin typeface="ACADEMY ENGRAVED LET PLAIN:1.0" panose="02000000000000000000" pitchFamily="2" charset="0"/>
              </a:rPr>
              <a:t>Kritika obsazení </a:t>
            </a:r>
            <a:r>
              <a:rPr lang="cs-CZ" sz="2100" dirty="0" err="1">
                <a:latin typeface="ACADEMY ENGRAVED LET PLAIN:1.0" panose="02000000000000000000" pitchFamily="2" charset="0"/>
              </a:rPr>
              <a:t>Zaca</a:t>
            </a:r>
            <a:r>
              <a:rPr lang="cs-CZ" sz="2100" dirty="0">
                <a:latin typeface="ACADEMY ENGRAVED LET PLAIN:1.0" panose="02000000000000000000" pitchFamily="2" charset="0"/>
              </a:rPr>
              <a:t> </a:t>
            </a:r>
            <a:r>
              <a:rPr lang="cs-CZ" sz="2100" dirty="0" err="1">
                <a:latin typeface="ACADEMY ENGRAVED LET PLAIN:1.0" panose="02000000000000000000" pitchFamily="2" charset="0"/>
              </a:rPr>
              <a:t>Efrona</a:t>
            </a:r>
            <a:r>
              <a:rPr lang="cs-CZ" sz="2100" dirty="0">
                <a:latin typeface="ACADEMY ENGRAVED LET PLAIN:1.0" panose="02000000000000000000" pitchFamily="2" charset="0"/>
              </a:rPr>
              <a:t> do role </a:t>
            </a:r>
            <a:r>
              <a:rPr lang="cs-CZ" sz="2100" dirty="0" err="1">
                <a:latin typeface="ACADEMY ENGRAVED LET PLAIN:1.0" panose="02000000000000000000" pitchFamily="2" charset="0"/>
              </a:rPr>
              <a:t>Bundyho</a:t>
            </a:r>
            <a:r>
              <a:rPr lang="cs-CZ" sz="2100" dirty="0">
                <a:latin typeface="ACADEMY ENGRAVED LET PLAIN:1.0" panose="02000000000000000000" pitchFamily="2" charset="0"/>
              </a:rPr>
              <a:t>. Přetrvávající odpor k myšlence, že zlo může být krásné? </a:t>
            </a:r>
          </a:p>
          <a:p>
            <a:r>
              <a:rPr lang="cs-CZ" sz="2100" dirty="0">
                <a:latin typeface="ACADEMY ENGRAVED LET PLAIN:1.0" panose="02000000000000000000" pitchFamily="2" charset="0"/>
              </a:rPr>
              <a:t>Fenomén vraždících “krasavců“ v médiích (filmy, seriály atd.)? Např. </a:t>
            </a:r>
            <a:r>
              <a:rPr lang="cs-CZ" sz="2100" dirty="0" err="1">
                <a:latin typeface="ACADEMY ENGRAVED LET PLAIN:1.0" panose="02000000000000000000" pitchFamily="2" charset="0"/>
              </a:rPr>
              <a:t>You</a:t>
            </a:r>
            <a:r>
              <a:rPr lang="cs-CZ" sz="2100" dirty="0">
                <a:latin typeface="ACADEMY ENGRAVED LET PLAIN:1.0" panose="02000000000000000000" pitchFamily="2" charset="0"/>
              </a:rPr>
              <a:t>, </a:t>
            </a:r>
            <a:r>
              <a:rPr lang="cs-CZ" sz="2100" dirty="0" err="1">
                <a:latin typeface="ACADEMY ENGRAVED LET PLAIN:1.0" panose="02000000000000000000" pitchFamily="2" charset="0"/>
              </a:rPr>
              <a:t>Dexter</a:t>
            </a:r>
            <a:r>
              <a:rPr lang="cs-CZ" sz="2100" dirty="0">
                <a:latin typeface="ACADEMY ENGRAVED LET PLAIN:1.0" panose="02000000000000000000" pitchFamily="2" charset="0"/>
              </a:rPr>
              <a:t>. Je tohle ta správná cesta? </a:t>
            </a:r>
          </a:p>
          <a:p>
            <a:r>
              <a:rPr lang="cs-CZ" sz="2100" dirty="0">
                <a:latin typeface="ACADEMY ENGRAVED LET PLAIN:1.0" panose="02000000000000000000" pitchFamily="2" charset="0"/>
              </a:rPr>
              <a:t>Jak mají média mluvit o “zlu“? </a:t>
            </a:r>
          </a:p>
          <a:p>
            <a:r>
              <a:rPr lang="cs-CZ" sz="2100" dirty="0">
                <a:latin typeface="ACADEMY ENGRAVED LET PLAIN:1.0" panose="02000000000000000000" pitchFamily="2" charset="0"/>
              </a:rPr>
              <a:t>Jak psát o vrazích/vražedkyních atd.? </a:t>
            </a:r>
          </a:p>
        </p:txBody>
      </p:sp>
    </p:spTree>
    <p:extLst>
      <p:ext uri="{BB962C8B-B14F-4D97-AF65-F5344CB8AC3E}">
        <p14:creationId xmlns:p14="http://schemas.microsoft.com/office/powerpoint/2010/main" val="196336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076279-A307-B34C-A0A6-501087E1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85" y="77559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kern="1200" dirty="0" err="1">
                <a:solidFill>
                  <a:schemeClr val="bg1"/>
                </a:solidFill>
                <a:latin typeface="ACADEMY ENGRAVED LET PLAIN:1.0" panose="02000000000000000000" pitchFamily="2" charset="0"/>
              </a:rPr>
              <a:t>Děkuji</a:t>
            </a:r>
            <a:r>
              <a:rPr lang="en-US" sz="6600" kern="12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 za </a:t>
            </a:r>
            <a:r>
              <a:rPr lang="en-US" sz="6600" kern="1200" dirty="0" err="1">
                <a:solidFill>
                  <a:schemeClr val="bg1"/>
                </a:solidFill>
                <a:latin typeface="ACADEMY ENGRAVED LET PLAIN:1.0" panose="02000000000000000000" pitchFamily="2" charset="0"/>
              </a:rPr>
              <a:t>pozornost</a:t>
            </a:r>
            <a:r>
              <a:rPr lang="en-US" sz="6600" kern="12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0000B7-0341-6B4A-AF52-CB661FAA8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660" y="2511145"/>
            <a:ext cx="777750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671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130</Words>
  <Application>Microsoft Macintosh PowerPoint</Application>
  <PresentationFormat>Širokoúhlá obrazovka</PresentationFormat>
  <Paragraphs>15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ACADEMY ENGRAVED LET PLAIN:1.0</vt:lpstr>
      <vt:lpstr>Arial</vt:lpstr>
      <vt:lpstr>Calibri</vt:lpstr>
      <vt:lpstr>Calibri Light</vt:lpstr>
      <vt:lpstr>Motiv Office</vt:lpstr>
      <vt:lpstr>„Handsome face with monster inside“ Jak atraktivita (ne)ovlivňuje diskurz. </vt:lpstr>
      <vt:lpstr>Zlo = neatraktivnost </vt:lpstr>
      <vt:lpstr>Zlo s lidskou tváří  Extremely Wicked, Shockingly Evil and Vile</vt:lpstr>
      <vt:lpstr>Diskuze </vt:lpstr>
      <vt:lpstr>Děkuji za pozornost.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Handsome face with monster inside </dc:title>
  <dc:creator>Petra Vaňková</dc:creator>
  <cp:lastModifiedBy>Petra Vaňková</cp:lastModifiedBy>
  <cp:revision>7</cp:revision>
  <dcterms:created xsi:type="dcterms:W3CDTF">2021-09-20T19:44:55Z</dcterms:created>
  <dcterms:modified xsi:type="dcterms:W3CDTF">2021-09-20T22:53:04Z</dcterms:modified>
</cp:coreProperties>
</file>