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ýmová Renata" initials="TR" lastIdx="8" clrIdx="0">
    <p:extLst>
      <p:ext uri="{19B8F6BF-5375-455C-9EA6-DF929625EA0E}">
        <p15:presenceInfo xmlns:p15="http://schemas.microsoft.com/office/powerpoint/2012/main" userId="S::Renata.Tymova@ceskatelevize.cz::cf80ccbc-0f2c-44bc-9882-7774fe360f7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202B0CA-FC54-4496-8BCA-5EF66A818D29}" styleName="Tmavý styl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660B408-B3CF-4A94-85FC-2B1E0A45F4A2}" styleName="Tmavý styl 2 – zvýraznění 1/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Tmavý styl 2 – zvýraznění 3/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249" autoAdjust="0"/>
  </p:normalViewPr>
  <p:slideViewPr>
    <p:cSldViewPr snapToGrid="0">
      <p:cViewPr>
        <p:scale>
          <a:sx n="80" d="100"/>
          <a:sy n="80" d="100"/>
        </p:scale>
        <p:origin x="378" y="-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uch&#225;\Desktop\Po&#345;ady_RT_2021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uch&#225;\Desktop\Po&#345;ady_RT_202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uch&#225;\Desktop\Po&#345;ady_RT_202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uch&#225;\Desktop\Po&#345;ady_RT_2021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uch&#225;\Desktop\Po&#345;ady_RT_2021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Ochránce_Božena!$V$19</c:f>
              <c:strCache>
                <c:ptCount val="1"/>
                <c:pt idx="0">
                  <c:v>Božena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Ochránce_Božena!$W$17:$X$18</c:f>
              <c:multiLvlStrCache>
                <c:ptCount val="2"/>
                <c:lvl>
                  <c:pt idx="0">
                    <c:v>tisíce</c:v>
                  </c:pt>
                  <c:pt idx="1">
                    <c:v>tisíce</c:v>
                  </c:pt>
                </c:lvl>
                <c:lvl>
                  <c:pt idx="0">
                    <c:v>Rating</c:v>
                  </c:pt>
                  <c:pt idx="1">
                    <c:v>Reach</c:v>
                  </c:pt>
                </c:lvl>
              </c:multiLvlStrCache>
            </c:multiLvlStrRef>
          </c:cat>
          <c:val>
            <c:numRef>
              <c:f>Ochránce_Božena!$W$19:$X$19</c:f>
              <c:numCache>
                <c:formatCode>#\ ###</c:formatCode>
                <c:ptCount val="2"/>
                <c:pt idx="0">
                  <c:v>1711.27636292688</c:v>
                </c:pt>
                <c:pt idx="1">
                  <c:v>3103.7575824829401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203-43F5-8EBB-E352D107A45E}"/>
            </c:ext>
          </c:extLst>
        </c:ser>
        <c:ser>
          <c:idx val="1"/>
          <c:order val="1"/>
          <c:tx>
            <c:strRef>
              <c:f>Ochránce_Božena!$V$20</c:f>
              <c:strCache>
                <c:ptCount val="1"/>
                <c:pt idx="0">
                  <c:v>Ochránce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Ochránce_Božena!$W$17:$X$18</c:f>
              <c:multiLvlStrCache>
                <c:ptCount val="2"/>
                <c:lvl>
                  <c:pt idx="0">
                    <c:v>tisíce</c:v>
                  </c:pt>
                  <c:pt idx="1">
                    <c:v>tisíce</c:v>
                  </c:pt>
                </c:lvl>
                <c:lvl>
                  <c:pt idx="0">
                    <c:v>Rating</c:v>
                  </c:pt>
                  <c:pt idx="1">
                    <c:v>Reach</c:v>
                  </c:pt>
                </c:lvl>
              </c:multiLvlStrCache>
            </c:multiLvlStrRef>
          </c:cat>
          <c:val>
            <c:numRef>
              <c:f>Ochránce_Božena!$W$20:$X$20</c:f>
              <c:numCache>
                <c:formatCode>#\ ###</c:formatCode>
                <c:ptCount val="2"/>
                <c:pt idx="0">
                  <c:v>1373.1489910646301</c:v>
                </c:pt>
                <c:pt idx="1">
                  <c:v>3613.0513239192901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203-43F5-8EBB-E352D107A45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7"/>
        <c:axId val="580483544"/>
        <c:axId val="580481248"/>
      </c:barChart>
      <c:catAx>
        <c:axId val="580483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580481248"/>
        <c:crosses val="autoZero"/>
        <c:auto val="1"/>
        <c:lblAlgn val="ctr"/>
        <c:lblOffset val="100"/>
        <c:noMultiLvlLbl val="0"/>
      </c:catAx>
      <c:valAx>
        <c:axId val="580481248"/>
        <c:scaling>
          <c:orientation val="minMax"/>
        </c:scaling>
        <c:delete val="1"/>
        <c:axPos val="l"/>
        <c:numFmt formatCode="#\ ###" sourceLinked="1"/>
        <c:majorTickMark val="none"/>
        <c:minorTickMark val="none"/>
        <c:tickLblPos val="nextTo"/>
        <c:crossAx val="5804835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Ochránce_Božena!$P$55</c:f>
              <c:strCache>
                <c:ptCount val="1"/>
                <c:pt idx="0">
                  <c:v>Muži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Ochránce_Božena!$O$56:$O$57</c:f>
              <c:strCache>
                <c:ptCount val="2"/>
                <c:pt idx="0">
                  <c:v>Božena</c:v>
                </c:pt>
                <c:pt idx="1">
                  <c:v>Ochránce</c:v>
                </c:pt>
              </c:strCache>
            </c:strRef>
          </c:cat>
          <c:val>
            <c:numRef>
              <c:f>Ochránce_Božena!$P$56:$P$57</c:f>
              <c:numCache>
                <c:formatCode>#,##0.00</c:formatCode>
                <c:ptCount val="2"/>
                <c:pt idx="0">
                  <c:v>28.617989926973799</c:v>
                </c:pt>
                <c:pt idx="1">
                  <c:v>28.4474397448407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45-4B49-8CBF-217A22249E98}"/>
            </c:ext>
          </c:extLst>
        </c:ser>
        <c:ser>
          <c:idx val="1"/>
          <c:order val="1"/>
          <c:tx>
            <c:strRef>
              <c:f>Ochránce_Božena!$Q$55</c:f>
              <c:strCache>
                <c:ptCount val="1"/>
                <c:pt idx="0">
                  <c:v>Ženy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Ochránce_Božena!$O$56:$O$57</c:f>
              <c:strCache>
                <c:ptCount val="2"/>
                <c:pt idx="0">
                  <c:v>Božena</c:v>
                </c:pt>
                <c:pt idx="1">
                  <c:v>Ochránce</c:v>
                </c:pt>
              </c:strCache>
            </c:strRef>
          </c:cat>
          <c:val>
            <c:numRef>
              <c:f>Ochránce_Božena!$Q$56:$Q$57</c:f>
              <c:numCache>
                <c:formatCode>#,##0.00</c:formatCode>
                <c:ptCount val="2"/>
                <c:pt idx="0">
                  <c:v>41.750198051496497</c:v>
                </c:pt>
                <c:pt idx="1">
                  <c:v>34.568688805535203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245-4B49-8CBF-217A22249E9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7"/>
        <c:axId val="425317824"/>
        <c:axId val="425323728"/>
      </c:barChart>
      <c:catAx>
        <c:axId val="425317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425323728"/>
        <c:crosses val="autoZero"/>
        <c:auto val="1"/>
        <c:lblAlgn val="ctr"/>
        <c:lblOffset val="100"/>
        <c:noMultiLvlLbl val="0"/>
      </c:catAx>
      <c:valAx>
        <c:axId val="425323728"/>
        <c:scaling>
          <c:orientation val="minMax"/>
        </c:scaling>
        <c:delete val="1"/>
        <c:axPos val="l"/>
        <c:numFmt formatCode="#,##0.00" sourceLinked="1"/>
        <c:majorTickMark val="none"/>
        <c:minorTickMark val="none"/>
        <c:tickLblPos val="nextTo"/>
        <c:crossAx val="425317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0252212937466057E-2"/>
          <c:y val="5.5555555555555552E-2"/>
          <c:w val="0.95246080824112478"/>
          <c:h val="0.735771361913094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Ochránce_Božena!$S$57</c:f>
              <c:strCache>
                <c:ptCount val="1"/>
                <c:pt idx="0">
                  <c:v>Božena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Ochránce_Božena!$T$56:$V$56</c:f>
              <c:strCache>
                <c:ptCount val="3"/>
                <c:pt idx="0">
                  <c:v>ZŠ+VYUČ</c:v>
                </c:pt>
                <c:pt idx="1">
                  <c:v>SŠ 25+</c:v>
                </c:pt>
                <c:pt idx="2">
                  <c:v>VŠ 25+</c:v>
                </c:pt>
              </c:strCache>
            </c:strRef>
          </c:cat>
          <c:val>
            <c:numRef>
              <c:f>Ochránce_Božena!$T$57:$V$57</c:f>
              <c:numCache>
                <c:formatCode>#,##0.00</c:formatCode>
                <c:ptCount val="3"/>
                <c:pt idx="0">
                  <c:v>28.581868828958701</c:v>
                </c:pt>
                <c:pt idx="1">
                  <c:v>40.541420583604598</c:v>
                </c:pt>
                <c:pt idx="2">
                  <c:v>47.1705786614828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38-485A-8B4C-E27835B5273F}"/>
            </c:ext>
          </c:extLst>
        </c:ser>
        <c:ser>
          <c:idx val="1"/>
          <c:order val="1"/>
          <c:tx>
            <c:strRef>
              <c:f>Ochránce_Božena!$S$58</c:f>
              <c:strCache>
                <c:ptCount val="1"/>
                <c:pt idx="0">
                  <c:v>Ochránce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Ochránce_Božena!$T$56:$V$56</c:f>
              <c:strCache>
                <c:ptCount val="3"/>
                <c:pt idx="0">
                  <c:v>ZŠ+VYUČ</c:v>
                </c:pt>
                <c:pt idx="1">
                  <c:v>SŠ 25+</c:v>
                </c:pt>
                <c:pt idx="2">
                  <c:v>VŠ 25+</c:v>
                </c:pt>
              </c:strCache>
            </c:strRef>
          </c:cat>
          <c:val>
            <c:numRef>
              <c:f>Ochránce_Božena!$T$58:$V$58</c:f>
              <c:numCache>
                <c:formatCode>#,##0.00</c:formatCode>
                <c:ptCount val="3"/>
                <c:pt idx="0">
                  <c:v>26.8426460091598</c:v>
                </c:pt>
                <c:pt idx="1">
                  <c:v>33.268213482815703</c:v>
                </c:pt>
                <c:pt idx="2">
                  <c:v>43.1460673552033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638-485A-8B4C-E27835B5273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25334224"/>
        <c:axId val="425326352"/>
      </c:barChart>
      <c:catAx>
        <c:axId val="425334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425326352"/>
        <c:crosses val="autoZero"/>
        <c:auto val="1"/>
        <c:lblAlgn val="ctr"/>
        <c:lblOffset val="100"/>
        <c:noMultiLvlLbl val="0"/>
      </c:catAx>
      <c:valAx>
        <c:axId val="425326352"/>
        <c:scaling>
          <c:orientation val="minMax"/>
        </c:scaling>
        <c:delete val="1"/>
        <c:axPos val="l"/>
        <c:numFmt formatCode="#,##0.00" sourceLinked="1"/>
        <c:majorTickMark val="none"/>
        <c:minorTickMark val="none"/>
        <c:tickLblPos val="nextTo"/>
        <c:crossAx val="425334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Calibri" panose="020F0502020204030204" pitchFamily="34" charset="0"/>
          <a:cs typeface="Calibri" panose="020F0502020204030204" pitchFamily="34" charset="0"/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Ochránce_Božena!$S$77</c:f>
              <c:strCache>
                <c:ptCount val="1"/>
                <c:pt idx="0">
                  <c:v>Božena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Ochránce_Božena!$T$76:$X$76</c:f>
              <c:strCache>
                <c:ptCount val="5"/>
                <c:pt idx="0">
                  <c:v>4–14</c:v>
                </c:pt>
                <c:pt idx="1">
                  <c:v>15–34</c:v>
                </c:pt>
                <c:pt idx="2">
                  <c:v>35–44</c:v>
                </c:pt>
                <c:pt idx="3">
                  <c:v>45–54</c:v>
                </c:pt>
                <c:pt idx="4">
                  <c:v>55+</c:v>
                </c:pt>
              </c:strCache>
            </c:strRef>
          </c:cat>
          <c:val>
            <c:numRef>
              <c:f>Ochránce_Božena!$T$77:$X$77</c:f>
              <c:numCache>
                <c:formatCode>#,##0.00</c:formatCode>
                <c:ptCount val="5"/>
                <c:pt idx="0">
                  <c:v>21.9976428498139</c:v>
                </c:pt>
                <c:pt idx="1">
                  <c:v>26.9640668778231</c:v>
                </c:pt>
                <c:pt idx="2">
                  <c:v>33.5591365369038</c:v>
                </c:pt>
                <c:pt idx="3">
                  <c:v>37.627802633349297</c:v>
                </c:pt>
                <c:pt idx="4">
                  <c:v>37.692249206925901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4AA-4998-B1EC-8912CB0BB4DD}"/>
            </c:ext>
          </c:extLst>
        </c:ser>
        <c:ser>
          <c:idx val="1"/>
          <c:order val="1"/>
          <c:tx>
            <c:strRef>
              <c:f>Ochránce_Božena!$S$78</c:f>
              <c:strCache>
                <c:ptCount val="1"/>
                <c:pt idx="0">
                  <c:v>Ochránce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Ochránce_Božena!$T$76:$X$76</c:f>
              <c:strCache>
                <c:ptCount val="5"/>
                <c:pt idx="0">
                  <c:v>4–14</c:v>
                </c:pt>
                <c:pt idx="1">
                  <c:v>15–34</c:v>
                </c:pt>
                <c:pt idx="2">
                  <c:v>35–44</c:v>
                </c:pt>
                <c:pt idx="3">
                  <c:v>45–54</c:v>
                </c:pt>
                <c:pt idx="4">
                  <c:v>55+</c:v>
                </c:pt>
              </c:strCache>
            </c:strRef>
          </c:cat>
          <c:val>
            <c:numRef>
              <c:f>Ochránce_Božena!$T$78:$X$78</c:f>
              <c:numCache>
                <c:formatCode>#,##0.00</c:formatCode>
                <c:ptCount val="5"/>
                <c:pt idx="0">
                  <c:v>20.041089431946901</c:v>
                </c:pt>
                <c:pt idx="1">
                  <c:v>17.026693290524399</c:v>
                </c:pt>
                <c:pt idx="2">
                  <c:v>33.648017326936397</c:v>
                </c:pt>
                <c:pt idx="3">
                  <c:v>35.399442761837498</c:v>
                </c:pt>
                <c:pt idx="4">
                  <c:v>32.774439712293997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4AA-4998-B1EC-8912CB0BB4D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7"/>
        <c:axId val="582326224"/>
        <c:axId val="582324912"/>
      </c:barChart>
      <c:catAx>
        <c:axId val="582326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582324912"/>
        <c:crosses val="autoZero"/>
        <c:auto val="1"/>
        <c:lblAlgn val="ctr"/>
        <c:lblOffset val="100"/>
        <c:noMultiLvlLbl val="0"/>
      </c:catAx>
      <c:valAx>
        <c:axId val="582324912"/>
        <c:scaling>
          <c:orientation val="minMax"/>
        </c:scaling>
        <c:delete val="1"/>
        <c:axPos val="l"/>
        <c:numFmt formatCode="#,##0.00" sourceLinked="1"/>
        <c:majorTickMark val="none"/>
        <c:minorTickMark val="none"/>
        <c:tickLblPos val="nextTo"/>
        <c:crossAx val="582326224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1111111111111109E-2"/>
          <c:y val="4.1666666666666664E-2"/>
          <c:w val="0.93888888888888888"/>
          <c:h val="0.7420089676290463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Ochránce_Božena!$T$76</c:f>
              <c:strCache>
                <c:ptCount val="1"/>
                <c:pt idx="0">
                  <c:v>4–14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Ochránce_Božena!$S$77:$S$78</c:f>
              <c:strCache>
                <c:ptCount val="2"/>
                <c:pt idx="0">
                  <c:v>Božena</c:v>
                </c:pt>
                <c:pt idx="1">
                  <c:v>Ochránce</c:v>
                </c:pt>
              </c:strCache>
            </c:strRef>
          </c:cat>
          <c:val>
            <c:numRef>
              <c:f>Ochránce_Božena!$T$77:$T$78</c:f>
              <c:numCache>
                <c:formatCode>#,##0.00</c:formatCode>
                <c:ptCount val="2"/>
                <c:pt idx="0">
                  <c:v>21.9976428498139</c:v>
                </c:pt>
                <c:pt idx="1">
                  <c:v>20.041089431946901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01F-444F-98C8-D064EB56539B}"/>
            </c:ext>
          </c:extLst>
        </c:ser>
        <c:ser>
          <c:idx val="1"/>
          <c:order val="1"/>
          <c:tx>
            <c:strRef>
              <c:f>Ochránce_Božena!$U$76</c:f>
              <c:strCache>
                <c:ptCount val="1"/>
                <c:pt idx="0">
                  <c:v>15–34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Ochránce_Božena!$S$77:$S$78</c:f>
              <c:strCache>
                <c:ptCount val="2"/>
                <c:pt idx="0">
                  <c:v>Božena</c:v>
                </c:pt>
                <c:pt idx="1">
                  <c:v>Ochránce</c:v>
                </c:pt>
              </c:strCache>
            </c:strRef>
          </c:cat>
          <c:val>
            <c:numRef>
              <c:f>Ochránce_Božena!$U$77:$U$78</c:f>
              <c:numCache>
                <c:formatCode>#,##0.00</c:formatCode>
                <c:ptCount val="2"/>
                <c:pt idx="0">
                  <c:v>26.9640668778231</c:v>
                </c:pt>
                <c:pt idx="1">
                  <c:v>17.026693290524399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01F-444F-98C8-D064EB56539B}"/>
            </c:ext>
          </c:extLst>
        </c:ser>
        <c:ser>
          <c:idx val="2"/>
          <c:order val="2"/>
          <c:tx>
            <c:strRef>
              <c:f>Ochránce_Božena!$V$76</c:f>
              <c:strCache>
                <c:ptCount val="1"/>
                <c:pt idx="0">
                  <c:v>35–44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Ochránce_Božena!$S$77:$S$78</c:f>
              <c:strCache>
                <c:ptCount val="2"/>
                <c:pt idx="0">
                  <c:v>Božena</c:v>
                </c:pt>
                <c:pt idx="1">
                  <c:v>Ochránce</c:v>
                </c:pt>
              </c:strCache>
            </c:strRef>
          </c:cat>
          <c:val>
            <c:numRef>
              <c:f>Ochránce_Božena!$V$77:$V$78</c:f>
              <c:numCache>
                <c:formatCode>#,##0.00</c:formatCode>
                <c:ptCount val="2"/>
                <c:pt idx="0">
                  <c:v>33.5591365369038</c:v>
                </c:pt>
                <c:pt idx="1">
                  <c:v>33.648017326936397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01F-444F-98C8-D064EB56539B}"/>
            </c:ext>
          </c:extLst>
        </c:ser>
        <c:ser>
          <c:idx val="3"/>
          <c:order val="3"/>
          <c:tx>
            <c:strRef>
              <c:f>Ochránce_Božena!$W$76</c:f>
              <c:strCache>
                <c:ptCount val="1"/>
                <c:pt idx="0">
                  <c:v>45–54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Ochránce_Božena!$S$77:$S$78</c:f>
              <c:strCache>
                <c:ptCount val="2"/>
                <c:pt idx="0">
                  <c:v>Božena</c:v>
                </c:pt>
                <c:pt idx="1">
                  <c:v>Ochránce</c:v>
                </c:pt>
              </c:strCache>
            </c:strRef>
          </c:cat>
          <c:val>
            <c:numRef>
              <c:f>Ochránce_Božena!$W$77:$W$78</c:f>
              <c:numCache>
                <c:formatCode>#,##0.00</c:formatCode>
                <c:ptCount val="2"/>
                <c:pt idx="0">
                  <c:v>37.627802633349297</c:v>
                </c:pt>
                <c:pt idx="1">
                  <c:v>35.399442761837498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01F-444F-98C8-D064EB56539B}"/>
            </c:ext>
          </c:extLst>
        </c:ser>
        <c:ser>
          <c:idx val="4"/>
          <c:order val="4"/>
          <c:tx>
            <c:strRef>
              <c:f>Ochránce_Božena!$X$76</c:f>
              <c:strCache>
                <c:ptCount val="1"/>
                <c:pt idx="0">
                  <c:v>55+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Ochránce_Božena!$S$77:$S$78</c:f>
              <c:strCache>
                <c:ptCount val="2"/>
                <c:pt idx="0">
                  <c:v>Božena</c:v>
                </c:pt>
                <c:pt idx="1">
                  <c:v>Ochránce</c:v>
                </c:pt>
              </c:strCache>
            </c:strRef>
          </c:cat>
          <c:val>
            <c:numRef>
              <c:f>Ochránce_Božena!$X$77:$X$78</c:f>
              <c:numCache>
                <c:formatCode>#,##0.00</c:formatCode>
                <c:ptCount val="2"/>
                <c:pt idx="0">
                  <c:v>37.692249206925901</c:v>
                </c:pt>
                <c:pt idx="1">
                  <c:v>32.774439712293997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01F-444F-98C8-D064EB56539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7"/>
        <c:axId val="425165624"/>
        <c:axId val="425166280"/>
      </c:barChart>
      <c:catAx>
        <c:axId val="425165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425166280"/>
        <c:crosses val="autoZero"/>
        <c:auto val="1"/>
        <c:lblAlgn val="ctr"/>
        <c:lblOffset val="100"/>
        <c:noMultiLvlLbl val="0"/>
      </c:catAx>
      <c:valAx>
        <c:axId val="425166280"/>
        <c:scaling>
          <c:orientation val="minMax"/>
        </c:scaling>
        <c:delete val="1"/>
        <c:axPos val="l"/>
        <c:numFmt formatCode="#,##0.00" sourceLinked="1"/>
        <c:majorTickMark val="none"/>
        <c:minorTickMark val="none"/>
        <c:tickLblPos val="nextTo"/>
        <c:crossAx val="4251656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0.15429</cdr:x>
      <cdr:y>0.53533</cdr:y>
    </cdr:from>
    <cdr:to>
      <cdr:x>0.2702</cdr:x>
      <cdr:y>0.64797</cdr:y>
    </cdr:to>
    <cdr:sp macro="" textlink="">
      <cdr:nvSpPr>
        <cdr:cNvPr id="2" name="TextovéPole 1">
          <a:extLst xmlns:a="http://schemas.openxmlformats.org/drawingml/2006/main">
            <a:ext uri="{FF2B5EF4-FFF2-40B4-BE49-F238E27FC236}">
              <a16:creationId xmlns:a16="http://schemas.microsoft.com/office/drawing/2014/main" id="{DC38B0C4-E4C1-4B04-A35C-EC8716A8FD57}"/>
            </a:ext>
          </a:extLst>
        </cdr:cNvPr>
        <cdr:cNvSpPr txBox="1"/>
      </cdr:nvSpPr>
      <cdr:spPr>
        <a:xfrm xmlns:a="http://schemas.openxmlformats.org/drawingml/2006/main">
          <a:off x="881743" y="1755326"/>
          <a:ext cx="662473" cy="3693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cs-CZ" sz="1100" dirty="0">
              <a:latin typeface="Calibri" panose="020F0502020204030204" pitchFamily="34" charset="0"/>
              <a:cs typeface="Calibri" panose="020F0502020204030204" pitchFamily="34" charset="0"/>
            </a:rPr>
            <a:t>20,1 %</a:t>
          </a:r>
        </a:p>
      </cdr:txBody>
    </cdr:sp>
  </cdr:relSizeAnchor>
  <cdr:relSizeAnchor xmlns:cdr="http://schemas.openxmlformats.org/drawingml/2006/chartDrawing">
    <cdr:from>
      <cdr:x>0.2828</cdr:x>
      <cdr:y>0.5366</cdr:y>
    </cdr:from>
    <cdr:to>
      <cdr:x>0.39872</cdr:x>
      <cdr:y>0.64924</cdr:y>
    </cdr:to>
    <cdr:sp macro="" textlink="">
      <cdr:nvSpPr>
        <cdr:cNvPr id="3" name="TextovéPole 1">
          <a:extLst xmlns:a="http://schemas.openxmlformats.org/drawingml/2006/main">
            <a:ext uri="{FF2B5EF4-FFF2-40B4-BE49-F238E27FC236}">
              <a16:creationId xmlns:a16="http://schemas.microsoft.com/office/drawing/2014/main" id="{66BAFB99-7EE9-469A-A193-5985A21336F4}"/>
            </a:ext>
          </a:extLst>
        </cdr:cNvPr>
        <cdr:cNvSpPr txBox="1"/>
      </cdr:nvSpPr>
      <cdr:spPr>
        <a:xfrm xmlns:a="http://schemas.openxmlformats.org/drawingml/2006/main">
          <a:off x="1616218" y="1759473"/>
          <a:ext cx="662473" cy="3693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cs-CZ" sz="1100" dirty="0">
              <a:latin typeface="Calibri" panose="020F0502020204030204" pitchFamily="34" charset="0"/>
              <a:cs typeface="Calibri" panose="020F0502020204030204" pitchFamily="34" charset="0"/>
            </a:rPr>
            <a:t>16,1 %</a:t>
          </a:r>
        </a:p>
      </cdr:txBody>
    </cdr:sp>
  </cdr:relSizeAnchor>
  <cdr:relSizeAnchor xmlns:cdr="http://schemas.openxmlformats.org/drawingml/2006/chartDrawing">
    <cdr:from>
      <cdr:x>0.62195</cdr:x>
      <cdr:y>0.47115</cdr:y>
    </cdr:from>
    <cdr:to>
      <cdr:x>0.73787</cdr:x>
      <cdr:y>0.58379</cdr:y>
    </cdr:to>
    <cdr:sp macro="" textlink="">
      <cdr:nvSpPr>
        <cdr:cNvPr id="4" name="TextovéPole 1">
          <a:extLst xmlns:a="http://schemas.openxmlformats.org/drawingml/2006/main">
            <a:ext uri="{FF2B5EF4-FFF2-40B4-BE49-F238E27FC236}">
              <a16:creationId xmlns:a16="http://schemas.microsoft.com/office/drawing/2014/main" id="{66BAFB99-7EE9-469A-A193-5985A21336F4}"/>
            </a:ext>
          </a:extLst>
        </cdr:cNvPr>
        <cdr:cNvSpPr txBox="1"/>
      </cdr:nvSpPr>
      <cdr:spPr>
        <a:xfrm xmlns:a="http://schemas.openxmlformats.org/drawingml/2006/main">
          <a:off x="3554446" y="1544870"/>
          <a:ext cx="662473" cy="3693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cs-CZ" sz="1100" dirty="0" err="1">
              <a:latin typeface="Calibri" panose="020F0502020204030204" pitchFamily="34" charset="0"/>
              <a:cs typeface="Calibri" panose="020F0502020204030204" pitchFamily="34" charset="0"/>
            </a:rPr>
            <a:t>Share</a:t>
          </a:r>
          <a:endParaRPr lang="cs-CZ" sz="1100" dirty="0">
            <a:latin typeface="Calibri" panose="020F0502020204030204" pitchFamily="34" charset="0"/>
            <a:cs typeface="Calibri" panose="020F0502020204030204" pitchFamily="34" charset="0"/>
          </a:endParaRPr>
        </a:p>
        <a:p xmlns:a="http://schemas.openxmlformats.org/drawingml/2006/main">
          <a:r>
            <a:rPr lang="cs-CZ" sz="1100" dirty="0">
              <a:latin typeface="Calibri" panose="020F0502020204030204" pitchFamily="34" charset="0"/>
              <a:cs typeface="Calibri" panose="020F0502020204030204" pitchFamily="34" charset="0"/>
            </a:rPr>
            <a:t>35,93 %</a:t>
          </a:r>
        </a:p>
      </cdr:txBody>
    </cdr:sp>
  </cdr:relSizeAnchor>
  <cdr:relSizeAnchor xmlns:cdr="http://schemas.openxmlformats.org/drawingml/2006/chartDrawing">
    <cdr:from>
      <cdr:x>0.75655</cdr:x>
      <cdr:y>0.46672</cdr:y>
    </cdr:from>
    <cdr:to>
      <cdr:x>0.87247</cdr:x>
      <cdr:y>0.57936</cdr:y>
    </cdr:to>
    <cdr:sp macro="" textlink="">
      <cdr:nvSpPr>
        <cdr:cNvPr id="5" name="TextovéPole 1">
          <a:extLst xmlns:a="http://schemas.openxmlformats.org/drawingml/2006/main">
            <a:ext uri="{FF2B5EF4-FFF2-40B4-BE49-F238E27FC236}">
              <a16:creationId xmlns:a16="http://schemas.microsoft.com/office/drawing/2014/main" id="{611BADD1-2472-4877-B183-61919A221623}"/>
            </a:ext>
          </a:extLst>
        </cdr:cNvPr>
        <cdr:cNvSpPr txBox="1"/>
      </cdr:nvSpPr>
      <cdr:spPr>
        <a:xfrm xmlns:a="http://schemas.openxmlformats.org/drawingml/2006/main">
          <a:off x="4323703" y="1530355"/>
          <a:ext cx="662473" cy="3693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cs-CZ" sz="1100" dirty="0" err="1">
              <a:latin typeface="Calibri" panose="020F0502020204030204" pitchFamily="34" charset="0"/>
              <a:cs typeface="Calibri" panose="020F0502020204030204" pitchFamily="34" charset="0"/>
            </a:rPr>
            <a:t>Share</a:t>
          </a:r>
          <a:endParaRPr lang="cs-CZ" sz="1100" dirty="0">
            <a:latin typeface="Calibri" panose="020F0502020204030204" pitchFamily="34" charset="0"/>
            <a:cs typeface="Calibri" panose="020F0502020204030204" pitchFamily="34" charset="0"/>
          </a:endParaRPr>
        </a:p>
        <a:p xmlns:a="http://schemas.openxmlformats.org/drawingml/2006/main">
          <a:r>
            <a:rPr lang="cs-CZ" sz="1100" dirty="0">
              <a:latin typeface="Calibri" panose="020F0502020204030204" pitchFamily="34" charset="0"/>
              <a:cs typeface="Calibri" panose="020F0502020204030204" pitchFamily="34" charset="0"/>
            </a:rPr>
            <a:t>31,85 %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1A5B20-3DC0-49FF-B689-4350E02A65D6}" type="datetimeFigureOut">
              <a:rPr lang="cs-CZ" smtClean="0"/>
              <a:t>16.2.2022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ADB85C-4941-43EC-840A-0107EF2D728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12654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ADB85C-4941-43EC-840A-0107EF2D7280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845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DE6C8-AB1D-4204-BC9C-3366B0BF0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8426" y="889820"/>
            <a:ext cx="9989574" cy="3598606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7B9009-EE50-4EE5-B6EB-CD6EC83D3F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8426" y="4488426"/>
            <a:ext cx="6991776" cy="1302774"/>
          </a:xfrm>
        </p:spPr>
        <p:txBody>
          <a:bodyPr anchor="b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8667E-058A-436F-B8EA-5B3A99D43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80305-1AD7-482D-BFFD-6CDB83AB3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762A1-52E9-402D-B65E-DF193E44C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72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359C1-C098-4BF4-A55D-782F4E606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343C7E-1E8B-4D38-9B81-1AA2A8978E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70B00-53AE-4D3F-91BE-A8D789ED9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47FC7-8124-4F70-A849-B6BCC5189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CEBE4-50DC-47DB-B699-CCC02433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832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418279-D3B8-4C6A-AB74-9DE3777712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42322" y="997974"/>
            <a:ext cx="2349043" cy="4984956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8F733C-9309-4197-BACA-207CDC893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997973"/>
            <a:ext cx="8404122" cy="498495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CD4D0-5BE6-412D-B08B-5DFFD5935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21651-B786-4A39-A10F-F5231D0A2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04D2D-9379-40DE-9F45-3004BE54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939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87CA6-BFD9-4CB1-8892-F6B062E82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DA8C3-9C0C-4E52-9A62-E4DB159E6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3EC35-E02F-41FF-9232-F90692A90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13D38-5DF1-443B-8A12-71E834FDC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E644A-4A37-4757-9809-5B035E287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221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6578B-CD85-4BF1-A729-E8E8079B5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383" y="1709738"/>
            <a:ext cx="10632067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8448C1-C13F-4826-8347-EEB00A664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3" y="4589463"/>
            <a:ext cx="1063206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6546A-957F-4C4D-9744-1177AD258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B149C-CC63-4E3A-A83D-EF637EB51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94775-7982-41EC-B584-D51224D38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412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E4BD8-507D-48E4-A624-F16A741C3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12793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A07E4-3A39-457C-A059-7DFB6039D9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15383" y="2128684"/>
            <a:ext cx="5304417" cy="38444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141E17-47CE-4A78-B0FA-0E9786DA67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28684"/>
            <a:ext cx="5219700" cy="38444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F02C13-D3ED-4044-9716-F29D79A18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334AD-FB29-4355-B5CF-85E61B4F3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5AA154-790C-4774-9C21-8C543E733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88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7DD35-7673-4F88-86B0-634883B5E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87" y="929148"/>
            <a:ext cx="10640005" cy="76154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C820D7-3E0B-47C6-A583-C4C839C5A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4" y="1681163"/>
            <a:ext cx="5282192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839A7B-97D5-400F-B802-A0FF28FE9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5384" y="2505075"/>
            <a:ext cx="5282192" cy="342377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E0ECA2-DBF1-4681-9DFA-93AFD1B371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0EBBBB-517F-4ED7-9E51-CF0F7590B4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237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11B5C7-1E37-478F-B4B0-C7202FFE4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53F7EF-507C-4CB3-86C5-8B34FFFC1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E3DEA6-E4EB-4C2A-8B4F-55EC965B6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998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32964-A933-4B98-A141-A4B316DAF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684C9D-23DA-42B0-9DD3-7592F72E8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F8F05-876F-49D8-AE30-5BB2A91EC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3D20DA-9260-4577-BB51-789570A24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798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2C1F24-E0A1-45A7-8EF5-92CD97993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021C19-210E-46B0-9036-5D8AECC92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880FEF-487E-44DF-8615-DF2210419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701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568EE-74C8-43A6-90BC-2DDD965CF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426" y="781665"/>
            <a:ext cx="4093599" cy="122345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C35AC-CAE3-48CF-A3E4-A075C9FDD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9D03EA-5FAD-4609-A2B8-624E42684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8258" y="2315497"/>
            <a:ext cx="4093599" cy="35534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58D2EA-2191-4216-B64D-067BDFE12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042128-DAB4-481C-BEE6-3523E8E88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50E382-C500-4A4C-A7C6-43860383A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855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FE98B-EACF-4251-A8AF-0D9EDD17C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342" y="1066800"/>
            <a:ext cx="4103431" cy="131752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05F473-761A-4002-AF70-9FF878D013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66800"/>
            <a:ext cx="6172200" cy="4794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0C2E6A-F834-4540-BB00-E13CB45DC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342" y="2552700"/>
            <a:ext cx="4103431" cy="33162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C38EAB-AD63-415C-B263-BA1D8FBE3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2E5541-B6DE-45E8-BCFE-0DFC4F574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78D45-289B-46AF-8CB9-E6150BEA1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72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A362AC-B59F-4AC7-B279-57DDD5336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6042DB-75BD-4EC1-B6D9-8A72EF940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0635" y="2293126"/>
            <a:ext cx="10691265" cy="3636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D1378-7C96-4079-B44C-3D86B46575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fld id="{2F3E8B1C-86EF-43CF-8304-249481088644}" type="datetimeFigureOut">
              <a:rPr lang="en-US" smtClean="0"/>
              <a:pPr/>
              <a:t>2/16/2022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B6B78-577F-43F5-BAEE-BF72484C98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C75B8-AF8F-4D8A-9B3D-D1951A64BA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64F9B95-9045-48D2-B9F3-2927E98F54AA}"/>
              </a:ext>
            </a:extLst>
          </p:cNvPr>
          <p:cNvCxnSpPr>
            <a:cxnSpLocks/>
          </p:cNvCxnSpPr>
          <p:nvPr/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85AA86F-6A4D-4BCB-A045-D992CDC2959B}"/>
              </a:ext>
            </a:extLst>
          </p:cNvPr>
          <p:cNvCxnSpPr>
            <a:cxnSpLocks/>
          </p:cNvCxnSpPr>
          <p:nvPr/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4996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01" r:id="rId5"/>
    <p:sldLayoutId id="2147483706" r:id="rId6"/>
    <p:sldLayoutId id="2147483702" r:id="rId7"/>
    <p:sldLayoutId id="2147483703" r:id="rId8"/>
    <p:sldLayoutId id="2147483704" r:id="rId9"/>
    <p:sldLayoutId id="2147483705" r:id="rId10"/>
    <p:sldLayoutId id="2147483707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 cap="all" spc="3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3E93247-6229-44AB-A550-739E971E6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1B0F36E-9A56-4D41-9821-8D46E16A15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04552" y="871758"/>
            <a:ext cx="5825448" cy="3871143"/>
          </a:xfrm>
        </p:spPr>
        <p:txBody>
          <a:bodyPr>
            <a:normAutofit/>
          </a:bodyPr>
          <a:lstStyle/>
          <a:p>
            <a:r>
              <a:rPr lang="cs-CZ" dirty="0"/>
              <a:t>Porovnání pořadů Ochránce a </a:t>
            </a:r>
            <a:r>
              <a:rPr lang="cs-CZ" dirty="0" err="1"/>
              <a:t>božena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4CDC9E6-B440-4191-AABE-76C29F1D38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19964" y="4785543"/>
            <a:ext cx="5322013" cy="1005657"/>
          </a:xfrm>
        </p:spPr>
        <p:txBody>
          <a:bodyPr>
            <a:normAutofit/>
          </a:bodyPr>
          <a:lstStyle/>
          <a:p>
            <a:r>
              <a:rPr lang="cs-CZ" dirty="0"/>
              <a:t>Sára Suchá</a:t>
            </a:r>
          </a:p>
          <a:p>
            <a:r>
              <a:rPr lang="cs-CZ" dirty="0"/>
              <a:t>UČO 457504</a:t>
            </a:r>
          </a:p>
        </p:txBody>
      </p:sp>
      <p:pic>
        <p:nvPicPr>
          <p:cNvPr id="4" name="Picture 3" descr="Efekty bublin Multicolor">
            <a:extLst>
              <a:ext uri="{FF2B5EF4-FFF2-40B4-BE49-F238E27FC236}">
                <a16:creationId xmlns:a16="http://schemas.microsoft.com/office/drawing/2014/main" id="{B2A4BEA0-64A0-4BDB-B0AA-916BB861494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864" r="34669" b="-1"/>
          <a:stretch/>
        </p:blipFill>
        <p:spPr>
          <a:xfrm>
            <a:off x="1" y="10"/>
            <a:ext cx="4876799" cy="6857989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E2E603F-4A95-4FE8-BB06-211DFD75DB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723776" y="723900"/>
            <a:ext cx="5706224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CF06E40-3ECB-4820-95B5-8A70B07D4B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723776" y="6134100"/>
            <a:ext cx="566812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5312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F710FDB-0919-493E-8539-8240C23F1E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F212D27-39A5-4867-9970-C59E0647B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273" y="559063"/>
            <a:ext cx="3396420" cy="5256025"/>
          </a:xfrm>
        </p:spPr>
        <p:txBody>
          <a:bodyPr>
            <a:normAutofit/>
          </a:bodyPr>
          <a:lstStyle/>
          <a:p>
            <a:r>
              <a:rPr lang="cs-CZ" dirty="0"/>
              <a:t>Ochránce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AFF0B6C-73E2-4B40-9280-938C14922C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4868629" y="723900"/>
            <a:ext cx="15948" cy="545007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86C62D-CD5B-4787-A79B-958B7CE037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2891" y="622249"/>
            <a:ext cx="5809009" cy="5639712"/>
          </a:xfrm>
        </p:spPr>
        <p:txBody>
          <a:bodyPr>
            <a:normAutofit/>
          </a:bodyPr>
          <a:lstStyle/>
          <a:p>
            <a:r>
              <a:rPr lang="cs-CZ" sz="1800" dirty="0"/>
              <a:t>10 dílů</a:t>
            </a:r>
          </a:p>
          <a:p>
            <a:r>
              <a:rPr lang="cs-CZ" sz="1800" dirty="0"/>
              <a:t>Odvysíláno na ČT1</a:t>
            </a:r>
          </a:p>
          <a:p>
            <a:r>
              <a:rPr lang="cs-CZ" sz="1800" dirty="0"/>
              <a:t>Podzim 2021</a:t>
            </a:r>
          </a:p>
          <a:p>
            <a:pPr lvl="1"/>
            <a:r>
              <a:rPr lang="cs-CZ" sz="1600" dirty="0"/>
              <a:t>První díl vyšel 5.9. 2021 a poslední 7.11. 2021</a:t>
            </a:r>
          </a:p>
          <a:p>
            <a:r>
              <a:rPr lang="cs-CZ" sz="1800" dirty="0"/>
              <a:t>Vysílán v prime </a:t>
            </a:r>
            <a:r>
              <a:rPr lang="cs-CZ" sz="1800" dirty="0" err="1"/>
              <a:t>time</a:t>
            </a:r>
            <a:r>
              <a:rPr lang="cs-CZ" sz="1800" dirty="0"/>
              <a:t> každou neděli od 20 hodin (po dobu deseti týdnů)</a:t>
            </a:r>
          </a:p>
          <a:p>
            <a:r>
              <a:rPr lang="cs-CZ" sz="1800" dirty="0"/>
              <a:t>Stopáž jednotlivých dílů mezi 60 a 70 minutami</a:t>
            </a:r>
          </a:p>
          <a:p>
            <a:r>
              <a:rPr lang="cs-CZ" sz="1800" dirty="0"/>
              <a:t>Téma: představení problémových případů ve školství a způsobů, jakým je řešit (v sérii je řeší ombudsman Ministerstva školství)</a:t>
            </a:r>
          </a:p>
          <a:p>
            <a:r>
              <a:rPr lang="cs-CZ" sz="1800" dirty="0"/>
              <a:t>Cíl: rozpoutat diskuzi (k tomu sloužila i otevřená skupina na Facebooku), upozornění na různá témata ze školství, která ne vždy mají jednoduchá řešení (jak se na první pohled může zdát)</a:t>
            </a:r>
          </a:p>
        </p:txBody>
      </p:sp>
    </p:spTree>
    <p:extLst>
      <p:ext uri="{BB962C8B-B14F-4D97-AF65-F5344CB8AC3E}">
        <p14:creationId xmlns:p14="http://schemas.microsoft.com/office/powerpoint/2010/main" val="1384667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F710FDB-0919-493E-8539-8240C23F1E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FCFC9B2-D86B-4C18-9ECC-65F4466ED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273" y="559063"/>
            <a:ext cx="3396420" cy="5256025"/>
          </a:xfrm>
        </p:spPr>
        <p:txBody>
          <a:bodyPr>
            <a:normAutofit/>
          </a:bodyPr>
          <a:lstStyle/>
          <a:p>
            <a:r>
              <a:rPr lang="cs-CZ" dirty="0" err="1"/>
              <a:t>božena</a:t>
            </a:r>
            <a:endParaRPr lang="cs-CZ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AFF0B6C-73E2-4B40-9280-938C14922C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4868629" y="723900"/>
            <a:ext cx="15948" cy="545007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073287-86DB-4BE7-A253-47E880F54F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2891" y="622249"/>
            <a:ext cx="5809009" cy="5639712"/>
          </a:xfrm>
        </p:spPr>
        <p:txBody>
          <a:bodyPr>
            <a:normAutofit/>
          </a:bodyPr>
          <a:lstStyle/>
          <a:p>
            <a:r>
              <a:rPr lang="cs-CZ" sz="1800" dirty="0"/>
              <a:t>4 díly</a:t>
            </a:r>
          </a:p>
          <a:p>
            <a:r>
              <a:rPr lang="cs-CZ" sz="1800" dirty="0"/>
              <a:t>Odvysíláno na ČT1</a:t>
            </a:r>
          </a:p>
          <a:p>
            <a:r>
              <a:rPr lang="cs-CZ" sz="1800" dirty="0"/>
              <a:t>Jaro 2021</a:t>
            </a:r>
          </a:p>
          <a:p>
            <a:pPr lvl="1"/>
            <a:r>
              <a:rPr lang="cs-CZ" sz="1600" dirty="0"/>
              <a:t>První díl vyšel 3.1. 2021 a poslední 24.1. 2021</a:t>
            </a:r>
          </a:p>
          <a:p>
            <a:r>
              <a:rPr lang="cs-CZ" sz="1800" dirty="0"/>
              <a:t>Vysílán v prime </a:t>
            </a:r>
            <a:r>
              <a:rPr lang="cs-CZ" sz="1800" dirty="0" err="1"/>
              <a:t>time</a:t>
            </a:r>
            <a:r>
              <a:rPr lang="cs-CZ" sz="1800" dirty="0"/>
              <a:t> každou neděli od 20 hodin (po dobu čtyř týdnů)</a:t>
            </a:r>
          </a:p>
          <a:p>
            <a:r>
              <a:rPr lang="cs-CZ" sz="1800" dirty="0"/>
              <a:t>Stopáž jednotlivých dílů mezi 80 a 100 minutami</a:t>
            </a:r>
          </a:p>
          <a:p>
            <a:r>
              <a:rPr lang="cs-CZ" sz="1800" dirty="0"/>
              <a:t>Téma: O životě Boženy Němcové</a:t>
            </a:r>
          </a:p>
          <a:p>
            <a:r>
              <a:rPr lang="cs-CZ" sz="1800" dirty="0"/>
              <a:t>Cíl: Představení nástrah v životě ženy v 19. století na příkladu české spisovatelky Boženy Němcové</a:t>
            </a:r>
          </a:p>
        </p:txBody>
      </p:sp>
    </p:spTree>
    <p:extLst>
      <p:ext uri="{BB962C8B-B14F-4D97-AF65-F5344CB8AC3E}">
        <p14:creationId xmlns:p14="http://schemas.microsoft.com/office/powerpoint/2010/main" val="3495382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985184E4-C93A-4E34-8365-1886AAC5DE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77756A0-9FBD-4E0F-8D9C-5550D1B52B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6334" y="554762"/>
            <a:ext cx="3623818" cy="4559890"/>
          </a:xfrm>
        </p:spPr>
        <p:txBody>
          <a:bodyPr>
            <a:normAutofit/>
          </a:bodyPr>
          <a:lstStyle/>
          <a:p>
            <a:r>
              <a:rPr lang="cs-CZ" dirty="0"/>
              <a:t>srovnání podle sledovanosti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AB0D40B-37F7-4F1F-B956-AFC12066AB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4868972" y="723901"/>
            <a:ext cx="15948" cy="545007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Graf 8">
            <a:extLst>
              <a:ext uri="{FF2B5EF4-FFF2-40B4-BE49-F238E27FC236}">
                <a16:creationId xmlns:a16="http://schemas.microsoft.com/office/drawing/2014/main" id="{22703C95-7E9B-4147-A710-9BACF2DAE6E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7724785"/>
              </p:ext>
            </p:extLst>
          </p:nvPr>
        </p:nvGraphicFramePr>
        <p:xfrm>
          <a:off x="5715000" y="2855167"/>
          <a:ext cx="5715000" cy="32789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xtovéPole 10">
            <a:extLst>
              <a:ext uri="{FF2B5EF4-FFF2-40B4-BE49-F238E27FC236}">
                <a16:creationId xmlns:a16="http://schemas.microsoft.com/office/drawing/2014/main" id="{AF964DAC-3584-455E-9BBF-58BC4FF33392}"/>
              </a:ext>
            </a:extLst>
          </p:cNvPr>
          <p:cNvSpPr txBox="1"/>
          <p:nvPr/>
        </p:nvSpPr>
        <p:spPr>
          <a:xfrm>
            <a:off x="5953880" y="745437"/>
            <a:ext cx="295494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Ochránce sledovalo více lidí starších 15ti let přímo v daný čas (</a:t>
            </a:r>
            <a:r>
              <a:rPr lang="cs-CZ" sz="1600" dirty="0" err="1"/>
              <a:t>Reach</a:t>
            </a:r>
            <a:r>
              <a:rPr lang="cs-CZ" sz="1600" dirty="0"/>
              <a:t> 3 613 tisíc) oproti minisérii Božena. Ta však měla vyšší odloženou sledovanost (viz. Tabulka), také měla vyšší </a:t>
            </a:r>
            <a:r>
              <a:rPr lang="cs-CZ" sz="1600" dirty="0" err="1"/>
              <a:t>share</a:t>
            </a:r>
            <a:r>
              <a:rPr lang="cs-CZ" sz="1600" dirty="0"/>
              <a:t> 35,93 % (oproti 31,85% u Ochránce).</a:t>
            </a:r>
          </a:p>
        </p:txBody>
      </p:sp>
      <p:graphicFrame>
        <p:nvGraphicFramePr>
          <p:cNvPr id="12" name="Tabulka 11">
            <a:extLst>
              <a:ext uri="{FF2B5EF4-FFF2-40B4-BE49-F238E27FC236}">
                <a16:creationId xmlns:a16="http://schemas.microsoft.com/office/drawing/2014/main" id="{AD7021DD-CD83-41A3-980C-3F2BB5698D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4470532"/>
              </p:ext>
            </p:extLst>
          </p:nvPr>
        </p:nvGraphicFramePr>
        <p:xfrm>
          <a:off x="9453589" y="862207"/>
          <a:ext cx="1828800" cy="847725"/>
        </p:xfrm>
        <a:graphic>
          <a:graphicData uri="http://schemas.openxmlformats.org/drawingml/2006/table">
            <a:tbl>
              <a:tblPr>
                <a:tableStyleId>{5202B0CA-FC54-4496-8BCA-5EF66A818D29}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343870417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0809946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663457142"/>
                    </a:ext>
                  </a:extLst>
                </a:gridCol>
              </a:tblGrid>
              <a:tr h="161925">
                <a:tc>
                  <a:txBody>
                    <a:bodyPr/>
                    <a:lstStyle/>
                    <a:p>
                      <a:pPr algn="l" fontAlgn="b"/>
                      <a:endParaRPr lang="en-GB" sz="1050" b="0" i="0" u="none" strike="no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105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Odložená     0-7 dní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105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Odložená     0-30 dní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9116568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endParaRPr lang="en-GB" sz="105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T>
                      <a:noFill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489863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b"/>
                      <a:endParaRPr lang="en-GB" sz="1050" b="0" i="0" u="none" strike="noStrike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5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tisíce 4+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5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tisíce 4+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86474668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t"/>
                      <a:r>
                        <a:rPr lang="en-GB" sz="105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Božena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05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82</a:t>
                      </a:r>
                      <a:endParaRPr lang="en-GB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114300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05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132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114300" marT="9525" marB="0"/>
                </a:tc>
                <a:extLst>
                  <a:ext uri="{0D108BD9-81ED-4DB2-BD59-A6C34878D82A}">
                    <a16:rowId xmlns:a16="http://schemas.microsoft.com/office/drawing/2014/main" val="304779293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l" fontAlgn="t"/>
                      <a:r>
                        <a:rPr lang="en-GB" sz="105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Ochránce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05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65</a:t>
                      </a:r>
                      <a:endParaRPr lang="en-GB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114300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05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93</a:t>
                      </a:r>
                      <a:endParaRPr lang="en-GB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114300" marT="9525" marB="0"/>
                </a:tc>
                <a:extLst>
                  <a:ext uri="{0D108BD9-81ED-4DB2-BD59-A6C34878D82A}">
                    <a16:rowId xmlns:a16="http://schemas.microsoft.com/office/drawing/2014/main" val="22010228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8133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985184E4-C93A-4E34-8365-1886AAC5DE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77756A0-9FBD-4E0F-8D9C-5550D1B52B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6334" y="554762"/>
            <a:ext cx="3623818" cy="4559890"/>
          </a:xfrm>
        </p:spPr>
        <p:txBody>
          <a:bodyPr>
            <a:normAutofit/>
          </a:bodyPr>
          <a:lstStyle/>
          <a:p>
            <a:r>
              <a:rPr lang="cs-CZ" dirty="0"/>
              <a:t>srovnání </a:t>
            </a:r>
            <a:br>
              <a:rPr lang="cs-CZ" dirty="0"/>
            </a:br>
            <a:r>
              <a:rPr lang="cs-CZ" dirty="0"/>
              <a:t>dle pohlaví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AB0D40B-37F7-4F1F-B956-AFC12066AB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4868972" y="723901"/>
            <a:ext cx="15948" cy="545007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Graf 9">
            <a:extLst>
              <a:ext uri="{FF2B5EF4-FFF2-40B4-BE49-F238E27FC236}">
                <a16:creationId xmlns:a16="http://schemas.microsoft.com/office/drawing/2014/main" id="{8D194B6C-F2C8-4BCC-A27C-5CD8A21C606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7660497"/>
              </p:ext>
            </p:extLst>
          </p:nvPr>
        </p:nvGraphicFramePr>
        <p:xfrm>
          <a:off x="5678618" y="3448937"/>
          <a:ext cx="579704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ovéPole 5">
            <a:extLst>
              <a:ext uri="{FF2B5EF4-FFF2-40B4-BE49-F238E27FC236}">
                <a16:creationId xmlns:a16="http://schemas.microsoft.com/office/drawing/2014/main" id="{E8380F4F-45DF-4BA7-8EA0-84BA78FDA2BB}"/>
              </a:ext>
            </a:extLst>
          </p:cNvPr>
          <p:cNvSpPr txBox="1"/>
          <p:nvPr/>
        </p:nvSpPr>
        <p:spPr>
          <a:xfrm>
            <a:off x="6024574" y="826538"/>
            <a:ext cx="486848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Ve srovnání na základě pohlaví, tak oba pořady více sledovaly ženy. Zvláště u Boženy byl podíl ženského publika výrazně větší než mužského (41,75 % podíl žen, 28,62 % podíl mužů). U Ochránce byli diváci vyváženější (28,45 % podíl mužů a 34,57 % podíl žen).</a:t>
            </a:r>
          </a:p>
        </p:txBody>
      </p:sp>
    </p:spTree>
    <p:extLst>
      <p:ext uri="{BB962C8B-B14F-4D97-AF65-F5344CB8AC3E}">
        <p14:creationId xmlns:p14="http://schemas.microsoft.com/office/powerpoint/2010/main" val="1665346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985184E4-C93A-4E34-8365-1886AAC5DE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77756A0-9FBD-4E0F-8D9C-5550D1B52B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6334" y="554762"/>
            <a:ext cx="3623818" cy="4559890"/>
          </a:xfrm>
        </p:spPr>
        <p:txBody>
          <a:bodyPr>
            <a:normAutofit/>
          </a:bodyPr>
          <a:lstStyle/>
          <a:p>
            <a:r>
              <a:rPr lang="cs-CZ" dirty="0"/>
              <a:t>srovnání </a:t>
            </a:r>
            <a:br>
              <a:rPr lang="cs-CZ" dirty="0"/>
            </a:br>
            <a:r>
              <a:rPr lang="cs-CZ" dirty="0"/>
              <a:t>dle vzdělání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AB0D40B-37F7-4F1F-B956-AFC12066AB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4868972" y="723901"/>
            <a:ext cx="15948" cy="545007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Graf 5">
            <a:extLst>
              <a:ext uri="{FF2B5EF4-FFF2-40B4-BE49-F238E27FC236}">
                <a16:creationId xmlns:a16="http://schemas.microsoft.com/office/drawing/2014/main" id="{FAC51C9A-633C-46BB-9C39-09BE3DF0DC4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7612631"/>
              </p:ext>
            </p:extLst>
          </p:nvPr>
        </p:nvGraphicFramePr>
        <p:xfrm>
          <a:off x="5598410" y="2971800"/>
          <a:ext cx="5877256" cy="3220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ovéPole 2">
            <a:extLst>
              <a:ext uri="{FF2B5EF4-FFF2-40B4-BE49-F238E27FC236}">
                <a16:creationId xmlns:a16="http://schemas.microsoft.com/office/drawing/2014/main" id="{D5818297-96C9-407A-AC80-5C6DEDED48E7}"/>
              </a:ext>
            </a:extLst>
          </p:cNvPr>
          <p:cNvSpPr txBox="1"/>
          <p:nvPr/>
        </p:nvSpPr>
        <p:spPr>
          <a:xfrm>
            <a:off x="6019182" y="643812"/>
            <a:ext cx="536584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Nejvyšší podíl na sledovanosti byl u obou pořadů u vysokoškolsky vzdělaných lidí, naopak nejnižší byla u lidí se základním vzděláním a výučním listem. Mezi jednotlivými pořady nejsou velké rozdíly v podílu na sledovanosti v rámci stejné skupiny dle vzdělání. Největší rozdíl ve sledování bylo v podílu na publiku středoškolsky vzdělaných lidí, kdy Božena získala 40,54 procentní podíl na divácké skupině a Ochránce 33,27 procentní podíl.</a:t>
            </a:r>
          </a:p>
        </p:txBody>
      </p:sp>
    </p:spTree>
    <p:extLst>
      <p:ext uri="{BB962C8B-B14F-4D97-AF65-F5344CB8AC3E}">
        <p14:creationId xmlns:p14="http://schemas.microsoft.com/office/powerpoint/2010/main" val="41342328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985184E4-C93A-4E34-8365-1886AAC5DE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77756A0-9FBD-4E0F-8D9C-5550D1B52B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6334" y="554762"/>
            <a:ext cx="3623818" cy="4559890"/>
          </a:xfrm>
        </p:spPr>
        <p:txBody>
          <a:bodyPr>
            <a:normAutofit/>
          </a:bodyPr>
          <a:lstStyle/>
          <a:p>
            <a:r>
              <a:rPr lang="cs-CZ" dirty="0"/>
              <a:t>srovnání </a:t>
            </a:r>
            <a:br>
              <a:rPr lang="cs-CZ" dirty="0"/>
            </a:br>
            <a:r>
              <a:rPr lang="cs-CZ" dirty="0"/>
              <a:t>dle věku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AB0D40B-37F7-4F1F-B956-AFC12066AB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4868972" y="723901"/>
            <a:ext cx="15948" cy="545007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Graf 6">
            <a:extLst>
              <a:ext uri="{FF2B5EF4-FFF2-40B4-BE49-F238E27FC236}">
                <a16:creationId xmlns:a16="http://schemas.microsoft.com/office/drawing/2014/main" id="{AED263CB-E772-4C3A-9361-EFCB419605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1872112"/>
              </p:ext>
            </p:extLst>
          </p:nvPr>
        </p:nvGraphicFramePr>
        <p:xfrm>
          <a:off x="5181892" y="3573624"/>
          <a:ext cx="6293774" cy="2598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 7">
            <a:extLst>
              <a:ext uri="{FF2B5EF4-FFF2-40B4-BE49-F238E27FC236}">
                <a16:creationId xmlns:a16="http://schemas.microsoft.com/office/drawing/2014/main" id="{30513622-5008-4AA1-8A04-A0ECDB1E6E2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5607623"/>
              </p:ext>
            </p:extLst>
          </p:nvPr>
        </p:nvGraphicFramePr>
        <p:xfrm>
          <a:off x="5181892" y="685800"/>
          <a:ext cx="6293774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ovéPole 3">
            <a:extLst>
              <a:ext uri="{FF2B5EF4-FFF2-40B4-BE49-F238E27FC236}">
                <a16:creationId xmlns:a16="http://schemas.microsoft.com/office/drawing/2014/main" id="{E18B839C-77B2-4A51-9385-54866F054B50}"/>
              </a:ext>
            </a:extLst>
          </p:cNvPr>
          <p:cNvSpPr txBox="1"/>
          <p:nvPr/>
        </p:nvSpPr>
        <p:spPr>
          <a:xfrm>
            <a:off x="756870" y="2720079"/>
            <a:ext cx="354274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1600" dirty="0"/>
              <a:t>Ve věkovém srovnání vidíme, že Božena i Ochránce získali diváky ve věkových kategoriích od 35 let a starších. U Ochránce vidíme oproti Boženě mírný propad v podílu na sledovanosti u populace od 55 let. Nejméně sledovali Ochránce lidé mezi 15 a 34 lety. U Boženy byl nejmenší podíl na publiku ve věku od 4 do 14 let (nicméně to bylo více než u Ochránce ve stejné věkové skupině).</a:t>
            </a:r>
          </a:p>
        </p:txBody>
      </p:sp>
    </p:spTree>
    <p:extLst>
      <p:ext uri="{BB962C8B-B14F-4D97-AF65-F5344CB8AC3E}">
        <p14:creationId xmlns:p14="http://schemas.microsoft.com/office/powerpoint/2010/main" val="562711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F710FDB-0919-493E-8539-8240C23F1E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7FEC57D-EF34-4B87-BA74-A196130C0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273" y="559063"/>
            <a:ext cx="3396420" cy="5256025"/>
          </a:xfrm>
        </p:spPr>
        <p:txBody>
          <a:bodyPr>
            <a:normAutofit/>
          </a:bodyPr>
          <a:lstStyle/>
          <a:p>
            <a:r>
              <a:rPr lang="cs-CZ" dirty="0"/>
              <a:t>shrnutí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AFF0B6C-73E2-4B40-9280-938C14922C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4868629" y="723900"/>
            <a:ext cx="15948" cy="545007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BE8912-73D1-4908-8513-260D118A1E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2891" y="622249"/>
            <a:ext cx="5809009" cy="5639712"/>
          </a:xfrm>
        </p:spPr>
        <p:txBody>
          <a:bodyPr>
            <a:normAutofit/>
          </a:bodyPr>
          <a:lstStyle/>
          <a:p>
            <a:r>
              <a:rPr lang="cs-CZ" sz="1800" dirty="0"/>
              <a:t>Oba pořady byly divácky úspěšné. O něco úspěšnější Božena dosáhla sledovanosti 1 milion a 711 tisíc a podíl na celkovém publiku starším 15 let 35,93 %. </a:t>
            </a:r>
            <a:br>
              <a:rPr lang="cs-CZ" sz="1800" dirty="0"/>
            </a:br>
            <a:r>
              <a:rPr lang="cs-CZ" sz="1800" dirty="0"/>
              <a:t>Ochránce dosáhl sledovanosti 1 milion 373 tisíc a podílu na celkovém publiku starším 15 let byl 31,85 %. </a:t>
            </a:r>
          </a:p>
          <a:p>
            <a:r>
              <a:rPr lang="cs-CZ" sz="1800" dirty="0"/>
              <a:t>Oba pořady měly vyšší podíl na sledovanosti u žen (Božena 41,75 %, Ochránce 34,57 %). </a:t>
            </a:r>
          </a:p>
          <a:p>
            <a:r>
              <a:rPr lang="cs-CZ" sz="1800" dirty="0"/>
              <a:t>Minisérii Božena nejvíce vyhledávali lidé starší 45 let (45-54 let 37,63, 55+ let 37,69 %), u Ochránce byla nejvýraznější cílová skupina mezi 45 a 54 lety (35,40 %). </a:t>
            </a:r>
          </a:p>
          <a:p>
            <a:r>
              <a:rPr lang="cs-CZ" sz="1800" dirty="0"/>
              <a:t>Oba pořady také podobně sledovali lidé vysokoškolsky vzdělaní.</a:t>
            </a:r>
          </a:p>
        </p:txBody>
      </p:sp>
    </p:spTree>
    <p:extLst>
      <p:ext uri="{BB962C8B-B14F-4D97-AF65-F5344CB8AC3E}">
        <p14:creationId xmlns:p14="http://schemas.microsoft.com/office/powerpoint/2010/main" val="4013785364"/>
      </p:ext>
    </p:extLst>
  </p:cSld>
  <p:clrMapOvr>
    <a:masterClrMapping/>
  </p:clrMapOvr>
</p:sld>
</file>

<file path=ppt/theme/theme1.xml><?xml version="1.0" encoding="utf-8"?>
<a:theme xmlns:a="http://schemas.openxmlformats.org/drawingml/2006/main" name="ChronicleVTI">
  <a:themeElements>
    <a:clrScheme name="AnalogousFromDarkSeedRightStep">
      <a:dk1>
        <a:srgbClr val="000000"/>
      </a:dk1>
      <a:lt1>
        <a:srgbClr val="FFFFFF"/>
      </a:lt1>
      <a:dk2>
        <a:srgbClr val="1B2431"/>
      </a:dk2>
      <a:lt2>
        <a:srgbClr val="F3F0F2"/>
      </a:lt2>
      <a:accent1>
        <a:srgbClr val="25B65D"/>
      </a:accent1>
      <a:accent2>
        <a:srgbClr val="18B496"/>
      </a:accent2>
      <a:accent3>
        <a:srgbClr val="2AACD2"/>
      </a:accent3>
      <a:accent4>
        <a:srgbClr val="1C5DD1"/>
      </a:accent4>
      <a:accent5>
        <a:srgbClr val="3A30E3"/>
      </a:accent5>
      <a:accent6>
        <a:srgbClr val="711CD1"/>
      </a:accent6>
      <a:hlink>
        <a:srgbClr val="968B32"/>
      </a:hlink>
      <a:folHlink>
        <a:srgbClr val="7F7F7F"/>
      </a:folHlink>
    </a:clrScheme>
    <a:fontScheme name="Univers Calisto">
      <a:majorFont>
        <a:latin typeface="Univers Condensed"/>
        <a:ea typeface=""/>
        <a:cs typeface=""/>
      </a:majorFont>
      <a:minorFont>
        <a:latin typeface="Calisto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ronicleVTI" id="{508E4D90-5116-4BF0-876B-3F422DD1F65F}" vid="{AA21DC3D-92A8-43A4-8358-ED428371CD55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562</Words>
  <Application>Microsoft Office PowerPoint</Application>
  <PresentationFormat>Širokoúhlá obrazovka</PresentationFormat>
  <Paragraphs>51</Paragraphs>
  <Slides>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Calisto MT</vt:lpstr>
      <vt:lpstr>Univers Condensed</vt:lpstr>
      <vt:lpstr>ChronicleVTI</vt:lpstr>
      <vt:lpstr>Porovnání pořadů Ochránce a božena</vt:lpstr>
      <vt:lpstr>Ochránce</vt:lpstr>
      <vt:lpstr>božena</vt:lpstr>
      <vt:lpstr>srovnání podle sledovanosti</vt:lpstr>
      <vt:lpstr>srovnání  dle pohlaví</vt:lpstr>
      <vt:lpstr>srovnání  dle vzdělání</vt:lpstr>
      <vt:lpstr>srovnání  dle věku</vt:lpstr>
      <vt:lpstr>shrnutí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Porovnání pořadů Ochránce a božena</dc:title>
  <dc:creator>Sára Suchá</dc:creator>
  <cp:lastModifiedBy>Sára Suchá</cp:lastModifiedBy>
  <cp:revision>5</cp:revision>
  <dcterms:created xsi:type="dcterms:W3CDTF">2022-02-02T19:14:45Z</dcterms:created>
  <dcterms:modified xsi:type="dcterms:W3CDTF">2022-02-16T19:38:01Z</dcterms:modified>
</cp:coreProperties>
</file>