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6"/>
  </p:notesMasterIdLst>
  <p:handoutMasterIdLst>
    <p:handoutMasterId r:id="rId37"/>
  </p:handoutMasterIdLst>
  <p:sldIdLst>
    <p:sldId id="256" r:id="rId2"/>
    <p:sldId id="257" r:id="rId3"/>
    <p:sldId id="276" r:id="rId4"/>
    <p:sldId id="301" r:id="rId5"/>
    <p:sldId id="300" r:id="rId6"/>
    <p:sldId id="302" r:id="rId7"/>
    <p:sldId id="304" r:id="rId8"/>
    <p:sldId id="261" r:id="rId9"/>
    <p:sldId id="283" r:id="rId10"/>
    <p:sldId id="284" r:id="rId11"/>
    <p:sldId id="264" r:id="rId12"/>
    <p:sldId id="285" r:id="rId13"/>
    <p:sldId id="287" r:id="rId14"/>
    <p:sldId id="288" r:id="rId15"/>
    <p:sldId id="303" r:id="rId16"/>
    <p:sldId id="263" r:id="rId17"/>
    <p:sldId id="305" r:id="rId18"/>
    <p:sldId id="282" r:id="rId19"/>
    <p:sldId id="279" r:id="rId20"/>
    <p:sldId id="280" r:id="rId21"/>
    <p:sldId id="267" r:id="rId22"/>
    <p:sldId id="289" r:id="rId23"/>
    <p:sldId id="271" r:id="rId24"/>
    <p:sldId id="269" r:id="rId25"/>
    <p:sldId id="292" r:id="rId26"/>
    <p:sldId id="293" r:id="rId27"/>
    <p:sldId id="270" r:id="rId28"/>
    <p:sldId id="291" r:id="rId29"/>
    <p:sldId id="290" r:id="rId30"/>
    <p:sldId id="299" r:id="rId31"/>
    <p:sldId id="277" r:id="rId32"/>
    <p:sldId id="278" r:id="rId33"/>
    <p:sldId id="294" r:id="rId34"/>
    <p:sldId id="298" r:id="rId35"/>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C8AF"/>
    <a:srgbClr val="9100DC"/>
    <a:srgbClr val="0000DC"/>
    <a:srgbClr val="00287D"/>
    <a:srgbClr val="007A53"/>
    <a:srgbClr val="F01928"/>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85" autoAdjust="0"/>
    <p:restoredTop sz="79014" autoAdjust="0"/>
  </p:normalViewPr>
  <p:slideViewPr>
    <p:cSldViewPr snapToGrid="0">
      <p:cViewPr varScale="1">
        <p:scale>
          <a:sx n="44" d="100"/>
          <a:sy n="44" d="100"/>
        </p:scale>
        <p:origin x="66" y="678"/>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7EE56B-DB18-40B7-94D0-B5CD0AE063BA}"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F62808D5-3F93-443B-89A9-FBEC53FD16FF}">
      <dgm:prSet/>
      <dgm:spPr/>
      <dgm:t>
        <a:bodyPr/>
        <a:lstStyle/>
        <a:p>
          <a:r>
            <a:rPr lang="en-US" b="0"/>
            <a:t>1920 - League of Nations</a:t>
          </a:r>
          <a:endParaRPr lang="cs-CZ"/>
        </a:p>
      </dgm:t>
    </dgm:pt>
    <dgm:pt modelId="{2437F6E9-1108-4986-A2A6-FE0B3E79A73B}" type="parTrans" cxnId="{88E7B846-5E03-4038-AA77-188B49EB1A08}">
      <dgm:prSet/>
      <dgm:spPr/>
      <dgm:t>
        <a:bodyPr/>
        <a:lstStyle/>
        <a:p>
          <a:endParaRPr lang="en-US"/>
        </a:p>
      </dgm:t>
    </dgm:pt>
    <dgm:pt modelId="{A1373249-640A-4BB4-84E3-832FC1D815AC}" type="sibTrans" cxnId="{88E7B846-5E03-4038-AA77-188B49EB1A08}">
      <dgm:prSet/>
      <dgm:spPr/>
      <dgm:t>
        <a:bodyPr/>
        <a:lstStyle/>
        <a:p>
          <a:endParaRPr lang="en-US"/>
        </a:p>
      </dgm:t>
    </dgm:pt>
    <dgm:pt modelId="{371BA2CE-8E32-4F6E-AD71-58F479532068}">
      <dgm:prSet/>
      <dgm:spPr/>
      <dgm:t>
        <a:bodyPr/>
        <a:lstStyle/>
        <a:p>
          <a:r>
            <a:rPr lang="en-US" b="0"/>
            <a:t>1941 - </a:t>
          </a:r>
          <a:r>
            <a:rPr lang="en-US" b="0" i="1"/>
            <a:t>Atlantic Charter</a:t>
          </a:r>
          <a:endParaRPr lang="cs-CZ"/>
        </a:p>
      </dgm:t>
    </dgm:pt>
    <dgm:pt modelId="{E1294034-3FAE-42DE-BDF8-0A4C579E6F32}" type="parTrans" cxnId="{5E8860B8-92AD-43A6-91DE-D56A913E9220}">
      <dgm:prSet/>
      <dgm:spPr/>
      <dgm:t>
        <a:bodyPr/>
        <a:lstStyle/>
        <a:p>
          <a:endParaRPr lang="en-US"/>
        </a:p>
      </dgm:t>
    </dgm:pt>
    <dgm:pt modelId="{D8A6F946-C587-44E5-B0F0-3626E73BB647}" type="sibTrans" cxnId="{5E8860B8-92AD-43A6-91DE-D56A913E9220}">
      <dgm:prSet/>
      <dgm:spPr/>
      <dgm:t>
        <a:bodyPr/>
        <a:lstStyle/>
        <a:p>
          <a:endParaRPr lang="en-US"/>
        </a:p>
      </dgm:t>
    </dgm:pt>
    <dgm:pt modelId="{478B13CC-11EA-4F5F-8869-94DA490B2656}">
      <dgm:prSet/>
      <dgm:spPr/>
      <dgm:t>
        <a:bodyPr/>
        <a:lstStyle/>
        <a:p>
          <a:r>
            <a:rPr lang="en-US" b="0"/>
            <a:t>1942 - </a:t>
          </a:r>
          <a:r>
            <a:rPr lang="en-US" b="0" i="1"/>
            <a:t>Declaration by the United Nations</a:t>
          </a:r>
          <a:endParaRPr lang="cs-CZ"/>
        </a:p>
      </dgm:t>
    </dgm:pt>
    <dgm:pt modelId="{B446FD49-363B-45C5-991E-E6F805982AC0}" type="parTrans" cxnId="{D10328A3-8CF1-4727-88D2-A2DAC702BA4C}">
      <dgm:prSet/>
      <dgm:spPr/>
      <dgm:t>
        <a:bodyPr/>
        <a:lstStyle/>
        <a:p>
          <a:endParaRPr lang="en-US"/>
        </a:p>
      </dgm:t>
    </dgm:pt>
    <dgm:pt modelId="{84403CB4-0C65-4267-BC8C-BC5C5C504BE1}" type="sibTrans" cxnId="{D10328A3-8CF1-4727-88D2-A2DAC702BA4C}">
      <dgm:prSet/>
      <dgm:spPr/>
      <dgm:t>
        <a:bodyPr/>
        <a:lstStyle/>
        <a:p>
          <a:endParaRPr lang="en-US"/>
        </a:p>
      </dgm:t>
    </dgm:pt>
    <dgm:pt modelId="{EC120E34-4C89-4E13-8025-2E929FC219D8}">
      <dgm:prSet/>
      <dgm:spPr/>
      <dgm:t>
        <a:bodyPr/>
        <a:lstStyle/>
        <a:p>
          <a:r>
            <a:rPr lang="en-US" b="0"/>
            <a:t>1943 - </a:t>
          </a:r>
          <a:r>
            <a:rPr lang="en-US" b="0" i="1"/>
            <a:t>Joint Four-Nation Declaration</a:t>
          </a:r>
          <a:endParaRPr lang="cs-CZ"/>
        </a:p>
      </dgm:t>
    </dgm:pt>
    <dgm:pt modelId="{D37C09FC-0515-4CFB-9369-4A55ED94F74B}" type="parTrans" cxnId="{20597109-453A-459B-995D-F14D2339C81F}">
      <dgm:prSet/>
      <dgm:spPr/>
      <dgm:t>
        <a:bodyPr/>
        <a:lstStyle/>
        <a:p>
          <a:endParaRPr lang="en-US"/>
        </a:p>
      </dgm:t>
    </dgm:pt>
    <dgm:pt modelId="{3A14DE5E-3AEB-4C51-9125-15A00E59FEDE}" type="sibTrans" cxnId="{20597109-453A-459B-995D-F14D2339C81F}">
      <dgm:prSet/>
      <dgm:spPr/>
      <dgm:t>
        <a:bodyPr/>
        <a:lstStyle/>
        <a:p>
          <a:endParaRPr lang="en-US"/>
        </a:p>
      </dgm:t>
    </dgm:pt>
    <dgm:pt modelId="{D1DB84ED-06DC-449B-A587-C78BC1FFE7FF}">
      <dgm:prSet/>
      <dgm:spPr/>
      <dgm:t>
        <a:bodyPr/>
        <a:lstStyle/>
        <a:p>
          <a:r>
            <a:rPr lang="en-US" b="0" dirty="0"/>
            <a:t>April 1945 - The UN Conference on International Organization</a:t>
          </a:r>
          <a:endParaRPr lang="cs-CZ" dirty="0"/>
        </a:p>
      </dgm:t>
    </dgm:pt>
    <dgm:pt modelId="{A0E0E280-F7BD-44B7-BB4B-95F68EA54085}" type="parTrans" cxnId="{95377B13-7431-463D-8F71-810143D9CFA5}">
      <dgm:prSet/>
      <dgm:spPr/>
      <dgm:t>
        <a:bodyPr/>
        <a:lstStyle/>
        <a:p>
          <a:endParaRPr lang="en-US"/>
        </a:p>
      </dgm:t>
    </dgm:pt>
    <dgm:pt modelId="{87B1809B-758F-4222-B20A-55DC12D1F3B6}" type="sibTrans" cxnId="{95377B13-7431-463D-8F71-810143D9CFA5}">
      <dgm:prSet/>
      <dgm:spPr/>
      <dgm:t>
        <a:bodyPr/>
        <a:lstStyle/>
        <a:p>
          <a:endParaRPr lang="en-US"/>
        </a:p>
      </dgm:t>
    </dgm:pt>
    <dgm:pt modelId="{93FC71B2-5984-4596-8FD2-90733D305039}">
      <dgm:prSet/>
      <dgm:spPr/>
      <dgm:t>
        <a:bodyPr/>
        <a:lstStyle/>
        <a:p>
          <a:r>
            <a:rPr lang="en-US" b="0" dirty="0"/>
            <a:t>June 1945 - </a:t>
          </a:r>
          <a:r>
            <a:rPr lang="en-US" b="0" i="1" dirty="0"/>
            <a:t>UN Charter </a:t>
          </a:r>
          <a:r>
            <a:rPr lang="cs-CZ" b="0" dirty="0" err="1"/>
            <a:t>adopted</a:t>
          </a:r>
          <a:endParaRPr lang="cs-CZ" dirty="0"/>
        </a:p>
      </dgm:t>
    </dgm:pt>
    <dgm:pt modelId="{B63882E6-025F-4580-9324-B625C5B7B3CE}" type="parTrans" cxnId="{7E208EC9-EA73-4BB7-8F2F-071F3DA56A55}">
      <dgm:prSet/>
      <dgm:spPr/>
      <dgm:t>
        <a:bodyPr/>
        <a:lstStyle/>
        <a:p>
          <a:endParaRPr lang="en-US"/>
        </a:p>
      </dgm:t>
    </dgm:pt>
    <dgm:pt modelId="{86671185-38D6-4A90-AEA6-1C36D12D0D41}" type="sibTrans" cxnId="{7E208EC9-EA73-4BB7-8F2F-071F3DA56A55}">
      <dgm:prSet/>
      <dgm:spPr/>
      <dgm:t>
        <a:bodyPr/>
        <a:lstStyle/>
        <a:p>
          <a:endParaRPr lang="en-US"/>
        </a:p>
      </dgm:t>
    </dgm:pt>
    <dgm:pt modelId="{1E533A97-86BB-4A04-B1AE-43434A70A836}">
      <dgm:prSet/>
      <dgm:spPr/>
      <dgm:t>
        <a:bodyPr/>
        <a:lstStyle/>
        <a:p>
          <a:r>
            <a:rPr lang="en-US" b="0" dirty="0"/>
            <a:t>October 1945 - official foundation</a:t>
          </a:r>
          <a:endParaRPr lang="cs-CZ" dirty="0"/>
        </a:p>
      </dgm:t>
    </dgm:pt>
    <dgm:pt modelId="{0F738A34-E816-4E71-BD84-3F8901ADDD6F}" type="parTrans" cxnId="{F213BE4E-2327-4178-8567-2778C6CBD6AB}">
      <dgm:prSet/>
      <dgm:spPr/>
      <dgm:t>
        <a:bodyPr/>
        <a:lstStyle/>
        <a:p>
          <a:endParaRPr lang="en-US"/>
        </a:p>
      </dgm:t>
    </dgm:pt>
    <dgm:pt modelId="{909AB1D3-CCB7-4791-A75E-ACA918E78FA3}" type="sibTrans" cxnId="{F213BE4E-2327-4178-8567-2778C6CBD6AB}">
      <dgm:prSet/>
      <dgm:spPr/>
      <dgm:t>
        <a:bodyPr/>
        <a:lstStyle/>
        <a:p>
          <a:endParaRPr lang="en-US"/>
        </a:p>
      </dgm:t>
    </dgm:pt>
    <dgm:pt modelId="{8477EABA-0266-4BB5-94EF-BC5CFA170426}" type="pres">
      <dgm:prSet presAssocID="{377EE56B-DB18-40B7-94D0-B5CD0AE063BA}" presName="CompostProcess" presStyleCnt="0">
        <dgm:presLayoutVars>
          <dgm:dir/>
          <dgm:resizeHandles val="exact"/>
        </dgm:presLayoutVars>
      </dgm:prSet>
      <dgm:spPr/>
    </dgm:pt>
    <dgm:pt modelId="{F80CF5B9-82FF-49F3-8001-BDBA9B942985}" type="pres">
      <dgm:prSet presAssocID="{377EE56B-DB18-40B7-94D0-B5CD0AE063BA}" presName="arrow" presStyleLbl="bgShp" presStyleIdx="0" presStyleCnt="1"/>
      <dgm:spPr/>
    </dgm:pt>
    <dgm:pt modelId="{09FDBA32-4C68-44D2-9AA4-41033F006BDD}" type="pres">
      <dgm:prSet presAssocID="{377EE56B-DB18-40B7-94D0-B5CD0AE063BA}" presName="linearProcess" presStyleCnt="0"/>
      <dgm:spPr/>
    </dgm:pt>
    <dgm:pt modelId="{EE9A9FE5-BCD1-41FA-BD95-8F7F34A9B44D}" type="pres">
      <dgm:prSet presAssocID="{F62808D5-3F93-443B-89A9-FBEC53FD16FF}" presName="textNode" presStyleLbl="node1" presStyleIdx="0" presStyleCnt="7">
        <dgm:presLayoutVars>
          <dgm:bulletEnabled val="1"/>
        </dgm:presLayoutVars>
      </dgm:prSet>
      <dgm:spPr/>
    </dgm:pt>
    <dgm:pt modelId="{10395B38-7C45-44AF-B7EF-53BE8FABEA7E}" type="pres">
      <dgm:prSet presAssocID="{A1373249-640A-4BB4-84E3-832FC1D815AC}" presName="sibTrans" presStyleCnt="0"/>
      <dgm:spPr/>
    </dgm:pt>
    <dgm:pt modelId="{087AFCD9-2986-4ED8-9BA9-2D465BDB7F36}" type="pres">
      <dgm:prSet presAssocID="{371BA2CE-8E32-4F6E-AD71-58F479532068}" presName="textNode" presStyleLbl="node1" presStyleIdx="1" presStyleCnt="7">
        <dgm:presLayoutVars>
          <dgm:bulletEnabled val="1"/>
        </dgm:presLayoutVars>
      </dgm:prSet>
      <dgm:spPr/>
    </dgm:pt>
    <dgm:pt modelId="{1EFBD1FB-E127-476D-8D1E-EC1A5D75CCBD}" type="pres">
      <dgm:prSet presAssocID="{D8A6F946-C587-44E5-B0F0-3626E73BB647}" presName="sibTrans" presStyleCnt="0"/>
      <dgm:spPr/>
    </dgm:pt>
    <dgm:pt modelId="{D13196C9-827D-46BC-BB76-35A7646B379F}" type="pres">
      <dgm:prSet presAssocID="{478B13CC-11EA-4F5F-8869-94DA490B2656}" presName="textNode" presStyleLbl="node1" presStyleIdx="2" presStyleCnt="7">
        <dgm:presLayoutVars>
          <dgm:bulletEnabled val="1"/>
        </dgm:presLayoutVars>
      </dgm:prSet>
      <dgm:spPr/>
    </dgm:pt>
    <dgm:pt modelId="{D7FDB5D3-5896-4BFF-AF33-C3565A31073F}" type="pres">
      <dgm:prSet presAssocID="{84403CB4-0C65-4267-BC8C-BC5C5C504BE1}" presName="sibTrans" presStyleCnt="0"/>
      <dgm:spPr/>
    </dgm:pt>
    <dgm:pt modelId="{BF70B7F9-3F8C-457A-878F-AB1E18D247D5}" type="pres">
      <dgm:prSet presAssocID="{EC120E34-4C89-4E13-8025-2E929FC219D8}" presName="textNode" presStyleLbl="node1" presStyleIdx="3" presStyleCnt="7">
        <dgm:presLayoutVars>
          <dgm:bulletEnabled val="1"/>
        </dgm:presLayoutVars>
      </dgm:prSet>
      <dgm:spPr/>
    </dgm:pt>
    <dgm:pt modelId="{116BFA85-19CE-48D4-9237-C47962336B9D}" type="pres">
      <dgm:prSet presAssocID="{3A14DE5E-3AEB-4C51-9125-15A00E59FEDE}" presName="sibTrans" presStyleCnt="0"/>
      <dgm:spPr/>
    </dgm:pt>
    <dgm:pt modelId="{7505B8CA-E53C-45A5-9457-5A01C1758B7A}" type="pres">
      <dgm:prSet presAssocID="{D1DB84ED-06DC-449B-A587-C78BC1FFE7FF}" presName="textNode" presStyleLbl="node1" presStyleIdx="4" presStyleCnt="7">
        <dgm:presLayoutVars>
          <dgm:bulletEnabled val="1"/>
        </dgm:presLayoutVars>
      </dgm:prSet>
      <dgm:spPr/>
    </dgm:pt>
    <dgm:pt modelId="{781C0648-8C33-41F3-83D0-DADAD829ED47}" type="pres">
      <dgm:prSet presAssocID="{87B1809B-758F-4222-B20A-55DC12D1F3B6}" presName="sibTrans" presStyleCnt="0"/>
      <dgm:spPr/>
    </dgm:pt>
    <dgm:pt modelId="{F58367D2-EB2C-47E1-91AF-A21AE8D3A3ED}" type="pres">
      <dgm:prSet presAssocID="{93FC71B2-5984-4596-8FD2-90733D305039}" presName="textNode" presStyleLbl="node1" presStyleIdx="5" presStyleCnt="7">
        <dgm:presLayoutVars>
          <dgm:bulletEnabled val="1"/>
        </dgm:presLayoutVars>
      </dgm:prSet>
      <dgm:spPr/>
    </dgm:pt>
    <dgm:pt modelId="{A06DADFB-61BC-4A06-B309-FB5C5AD54C67}" type="pres">
      <dgm:prSet presAssocID="{86671185-38D6-4A90-AEA6-1C36D12D0D41}" presName="sibTrans" presStyleCnt="0"/>
      <dgm:spPr/>
    </dgm:pt>
    <dgm:pt modelId="{97793C52-1958-4E34-B279-FAFBF34587C3}" type="pres">
      <dgm:prSet presAssocID="{1E533A97-86BB-4A04-B1AE-43434A70A836}" presName="textNode" presStyleLbl="node1" presStyleIdx="6" presStyleCnt="7">
        <dgm:presLayoutVars>
          <dgm:bulletEnabled val="1"/>
        </dgm:presLayoutVars>
      </dgm:prSet>
      <dgm:spPr/>
    </dgm:pt>
  </dgm:ptLst>
  <dgm:cxnLst>
    <dgm:cxn modelId="{20597109-453A-459B-995D-F14D2339C81F}" srcId="{377EE56B-DB18-40B7-94D0-B5CD0AE063BA}" destId="{EC120E34-4C89-4E13-8025-2E929FC219D8}" srcOrd="3" destOrd="0" parTransId="{D37C09FC-0515-4CFB-9369-4A55ED94F74B}" sibTransId="{3A14DE5E-3AEB-4C51-9125-15A00E59FEDE}"/>
    <dgm:cxn modelId="{95377B13-7431-463D-8F71-810143D9CFA5}" srcId="{377EE56B-DB18-40B7-94D0-B5CD0AE063BA}" destId="{D1DB84ED-06DC-449B-A587-C78BC1FFE7FF}" srcOrd="4" destOrd="0" parTransId="{A0E0E280-F7BD-44B7-BB4B-95F68EA54085}" sibTransId="{87B1809B-758F-4222-B20A-55DC12D1F3B6}"/>
    <dgm:cxn modelId="{7FF1AE1D-7086-4336-901A-0ADA831D8159}" type="presOf" srcId="{1E533A97-86BB-4A04-B1AE-43434A70A836}" destId="{97793C52-1958-4E34-B279-FAFBF34587C3}" srcOrd="0" destOrd="0" presId="urn:microsoft.com/office/officeart/2005/8/layout/hProcess9"/>
    <dgm:cxn modelId="{2B55A222-FB97-417E-8343-14B520A87BAD}" type="presOf" srcId="{371BA2CE-8E32-4F6E-AD71-58F479532068}" destId="{087AFCD9-2986-4ED8-9BA9-2D465BDB7F36}" srcOrd="0" destOrd="0" presId="urn:microsoft.com/office/officeart/2005/8/layout/hProcess9"/>
    <dgm:cxn modelId="{B478EF24-9297-4F32-8B0E-982B1AE9DFF7}" type="presOf" srcId="{D1DB84ED-06DC-449B-A587-C78BC1FFE7FF}" destId="{7505B8CA-E53C-45A5-9457-5A01C1758B7A}" srcOrd="0" destOrd="0" presId="urn:microsoft.com/office/officeart/2005/8/layout/hProcess9"/>
    <dgm:cxn modelId="{88E7B846-5E03-4038-AA77-188B49EB1A08}" srcId="{377EE56B-DB18-40B7-94D0-B5CD0AE063BA}" destId="{F62808D5-3F93-443B-89A9-FBEC53FD16FF}" srcOrd="0" destOrd="0" parTransId="{2437F6E9-1108-4986-A2A6-FE0B3E79A73B}" sibTransId="{A1373249-640A-4BB4-84E3-832FC1D815AC}"/>
    <dgm:cxn modelId="{789B4D47-DCB9-4BB1-81BD-25F64D92BD03}" type="presOf" srcId="{478B13CC-11EA-4F5F-8869-94DA490B2656}" destId="{D13196C9-827D-46BC-BB76-35A7646B379F}" srcOrd="0" destOrd="0" presId="urn:microsoft.com/office/officeart/2005/8/layout/hProcess9"/>
    <dgm:cxn modelId="{F213BE4E-2327-4178-8567-2778C6CBD6AB}" srcId="{377EE56B-DB18-40B7-94D0-B5CD0AE063BA}" destId="{1E533A97-86BB-4A04-B1AE-43434A70A836}" srcOrd="6" destOrd="0" parTransId="{0F738A34-E816-4E71-BD84-3F8901ADDD6F}" sibTransId="{909AB1D3-CCB7-4791-A75E-ACA918E78FA3}"/>
    <dgm:cxn modelId="{7E21A09D-322E-486C-AAC8-59C29CACE263}" type="presOf" srcId="{93FC71B2-5984-4596-8FD2-90733D305039}" destId="{F58367D2-EB2C-47E1-91AF-A21AE8D3A3ED}" srcOrd="0" destOrd="0" presId="urn:microsoft.com/office/officeart/2005/8/layout/hProcess9"/>
    <dgm:cxn modelId="{D10328A3-8CF1-4727-88D2-A2DAC702BA4C}" srcId="{377EE56B-DB18-40B7-94D0-B5CD0AE063BA}" destId="{478B13CC-11EA-4F5F-8869-94DA490B2656}" srcOrd="2" destOrd="0" parTransId="{B446FD49-363B-45C5-991E-E6F805982AC0}" sibTransId="{84403CB4-0C65-4267-BC8C-BC5C5C504BE1}"/>
    <dgm:cxn modelId="{B1301BA6-7D74-468E-A94C-9D313399549A}" type="presOf" srcId="{F62808D5-3F93-443B-89A9-FBEC53FD16FF}" destId="{EE9A9FE5-BCD1-41FA-BD95-8F7F34A9B44D}" srcOrd="0" destOrd="0" presId="urn:microsoft.com/office/officeart/2005/8/layout/hProcess9"/>
    <dgm:cxn modelId="{5E8860B8-92AD-43A6-91DE-D56A913E9220}" srcId="{377EE56B-DB18-40B7-94D0-B5CD0AE063BA}" destId="{371BA2CE-8E32-4F6E-AD71-58F479532068}" srcOrd="1" destOrd="0" parTransId="{E1294034-3FAE-42DE-BDF8-0A4C579E6F32}" sibTransId="{D8A6F946-C587-44E5-B0F0-3626E73BB647}"/>
    <dgm:cxn modelId="{8CA7B7BE-3D5B-4097-A0E2-A34CE2B2606D}" type="presOf" srcId="{EC120E34-4C89-4E13-8025-2E929FC219D8}" destId="{BF70B7F9-3F8C-457A-878F-AB1E18D247D5}" srcOrd="0" destOrd="0" presId="urn:microsoft.com/office/officeart/2005/8/layout/hProcess9"/>
    <dgm:cxn modelId="{7E208EC9-EA73-4BB7-8F2F-071F3DA56A55}" srcId="{377EE56B-DB18-40B7-94D0-B5CD0AE063BA}" destId="{93FC71B2-5984-4596-8FD2-90733D305039}" srcOrd="5" destOrd="0" parTransId="{B63882E6-025F-4580-9324-B625C5B7B3CE}" sibTransId="{86671185-38D6-4A90-AEA6-1C36D12D0D41}"/>
    <dgm:cxn modelId="{91ED33F8-CF3D-4C6E-9019-5FC2D3099E69}" type="presOf" srcId="{377EE56B-DB18-40B7-94D0-B5CD0AE063BA}" destId="{8477EABA-0266-4BB5-94EF-BC5CFA170426}" srcOrd="0" destOrd="0" presId="urn:microsoft.com/office/officeart/2005/8/layout/hProcess9"/>
    <dgm:cxn modelId="{3B6A0515-1914-4DB3-84F8-E6ECBCE84811}" type="presParOf" srcId="{8477EABA-0266-4BB5-94EF-BC5CFA170426}" destId="{F80CF5B9-82FF-49F3-8001-BDBA9B942985}" srcOrd="0" destOrd="0" presId="urn:microsoft.com/office/officeart/2005/8/layout/hProcess9"/>
    <dgm:cxn modelId="{134C27B3-5503-4264-989A-44A1066D1124}" type="presParOf" srcId="{8477EABA-0266-4BB5-94EF-BC5CFA170426}" destId="{09FDBA32-4C68-44D2-9AA4-41033F006BDD}" srcOrd="1" destOrd="0" presId="urn:microsoft.com/office/officeart/2005/8/layout/hProcess9"/>
    <dgm:cxn modelId="{D6018DB1-C22E-4889-B074-20B75514E83F}" type="presParOf" srcId="{09FDBA32-4C68-44D2-9AA4-41033F006BDD}" destId="{EE9A9FE5-BCD1-41FA-BD95-8F7F34A9B44D}" srcOrd="0" destOrd="0" presId="urn:microsoft.com/office/officeart/2005/8/layout/hProcess9"/>
    <dgm:cxn modelId="{B19DFFB2-7C60-4421-99A1-AF0732AD2CE0}" type="presParOf" srcId="{09FDBA32-4C68-44D2-9AA4-41033F006BDD}" destId="{10395B38-7C45-44AF-B7EF-53BE8FABEA7E}" srcOrd="1" destOrd="0" presId="urn:microsoft.com/office/officeart/2005/8/layout/hProcess9"/>
    <dgm:cxn modelId="{4D5A6395-7BA5-4087-B989-BBC5A5598C18}" type="presParOf" srcId="{09FDBA32-4C68-44D2-9AA4-41033F006BDD}" destId="{087AFCD9-2986-4ED8-9BA9-2D465BDB7F36}" srcOrd="2" destOrd="0" presId="urn:microsoft.com/office/officeart/2005/8/layout/hProcess9"/>
    <dgm:cxn modelId="{4686484E-2CA9-49FE-9BDD-CDBC1DBE6B1D}" type="presParOf" srcId="{09FDBA32-4C68-44D2-9AA4-41033F006BDD}" destId="{1EFBD1FB-E127-476D-8D1E-EC1A5D75CCBD}" srcOrd="3" destOrd="0" presId="urn:microsoft.com/office/officeart/2005/8/layout/hProcess9"/>
    <dgm:cxn modelId="{9DD40155-1746-40D7-B179-00F43CD05999}" type="presParOf" srcId="{09FDBA32-4C68-44D2-9AA4-41033F006BDD}" destId="{D13196C9-827D-46BC-BB76-35A7646B379F}" srcOrd="4" destOrd="0" presId="urn:microsoft.com/office/officeart/2005/8/layout/hProcess9"/>
    <dgm:cxn modelId="{592C2A48-CAB9-4A5B-8CE0-F5FB86A62459}" type="presParOf" srcId="{09FDBA32-4C68-44D2-9AA4-41033F006BDD}" destId="{D7FDB5D3-5896-4BFF-AF33-C3565A31073F}" srcOrd="5" destOrd="0" presId="urn:microsoft.com/office/officeart/2005/8/layout/hProcess9"/>
    <dgm:cxn modelId="{24F3ADC4-B4FA-4D22-B921-80A6CEE22F83}" type="presParOf" srcId="{09FDBA32-4C68-44D2-9AA4-41033F006BDD}" destId="{BF70B7F9-3F8C-457A-878F-AB1E18D247D5}" srcOrd="6" destOrd="0" presId="urn:microsoft.com/office/officeart/2005/8/layout/hProcess9"/>
    <dgm:cxn modelId="{0E128677-5EDA-40E7-8BC0-B3BBBBC17FDA}" type="presParOf" srcId="{09FDBA32-4C68-44D2-9AA4-41033F006BDD}" destId="{116BFA85-19CE-48D4-9237-C47962336B9D}" srcOrd="7" destOrd="0" presId="urn:microsoft.com/office/officeart/2005/8/layout/hProcess9"/>
    <dgm:cxn modelId="{6CE0E856-C91B-4B1D-AA3D-6E12C089F32D}" type="presParOf" srcId="{09FDBA32-4C68-44D2-9AA4-41033F006BDD}" destId="{7505B8CA-E53C-45A5-9457-5A01C1758B7A}" srcOrd="8" destOrd="0" presId="urn:microsoft.com/office/officeart/2005/8/layout/hProcess9"/>
    <dgm:cxn modelId="{EFE6EC96-2577-4077-AD0F-B3C53998368B}" type="presParOf" srcId="{09FDBA32-4C68-44D2-9AA4-41033F006BDD}" destId="{781C0648-8C33-41F3-83D0-DADAD829ED47}" srcOrd="9" destOrd="0" presId="urn:microsoft.com/office/officeart/2005/8/layout/hProcess9"/>
    <dgm:cxn modelId="{5C776C85-1206-4E13-B572-9E0A072F48FF}" type="presParOf" srcId="{09FDBA32-4C68-44D2-9AA4-41033F006BDD}" destId="{F58367D2-EB2C-47E1-91AF-A21AE8D3A3ED}" srcOrd="10" destOrd="0" presId="urn:microsoft.com/office/officeart/2005/8/layout/hProcess9"/>
    <dgm:cxn modelId="{6F0E687F-F234-43C4-8825-1C80F9DFE61B}" type="presParOf" srcId="{09FDBA32-4C68-44D2-9AA4-41033F006BDD}" destId="{A06DADFB-61BC-4A06-B309-FB5C5AD54C67}" srcOrd="11" destOrd="0" presId="urn:microsoft.com/office/officeart/2005/8/layout/hProcess9"/>
    <dgm:cxn modelId="{FD199A03-FD76-429F-835F-E51FA5F640FD}" type="presParOf" srcId="{09FDBA32-4C68-44D2-9AA4-41033F006BDD}" destId="{97793C52-1958-4E34-B279-FAFBF34587C3}"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0CF5B9-82FF-49F3-8001-BDBA9B942985}">
      <dsp:nvSpPr>
        <dsp:cNvPr id="0" name=""/>
        <dsp:cNvSpPr/>
      </dsp:nvSpPr>
      <dsp:spPr>
        <a:xfrm>
          <a:off x="858442" y="0"/>
          <a:ext cx="9729019" cy="418102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9A9FE5-BCD1-41FA-BD95-8F7F34A9B44D}">
      <dsp:nvSpPr>
        <dsp:cNvPr id="0" name=""/>
        <dsp:cNvSpPr/>
      </dsp:nvSpPr>
      <dsp:spPr>
        <a:xfrm>
          <a:off x="978" y="1254306"/>
          <a:ext cx="1567664" cy="16724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a:t>1920 - League of Nations</a:t>
          </a:r>
          <a:endParaRPr lang="cs-CZ" sz="1700" kern="1200"/>
        </a:p>
      </dsp:txBody>
      <dsp:txXfrm>
        <a:off x="77505" y="1330833"/>
        <a:ext cx="1414610" cy="1519354"/>
      </dsp:txXfrm>
    </dsp:sp>
    <dsp:sp modelId="{087AFCD9-2986-4ED8-9BA9-2D465BDB7F36}">
      <dsp:nvSpPr>
        <dsp:cNvPr id="0" name=""/>
        <dsp:cNvSpPr/>
      </dsp:nvSpPr>
      <dsp:spPr>
        <a:xfrm>
          <a:off x="1647025" y="1254306"/>
          <a:ext cx="1567664" cy="16724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a:t>1941 - </a:t>
          </a:r>
          <a:r>
            <a:rPr lang="en-US" sz="1700" b="0" i="1" kern="1200"/>
            <a:t>Atlantic Charter</a:t>
          </a:r>
          <a:endParaRPr lang="cs-CZ" sz="1700" kern="1200"/>
        </a:p>
      </dsp:txBody>
      <dsp:txXfrm>
        <a:off x="1723552" y="1330833"/>
        <a:ext cx="1414610" cy="1519354"/>
      </dsp:txXfrm>
    </dsp:sp>
    <dsp:sp modelId="{D13196C9-827D-46BC-BB76-35A7646B379F}">
      <dsp:nvSpPr>
        <dsp:cNvPr id="0" name=""/>
        <dsp:cNvSpPr/>
      </dsp:nvSpPr>
      <dsp:spPr>
        <a:xfrm>
          <a:off x="3293072" y="1254306"/>
          <a:ext cx="1567664" cy="16724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a:t>1942 - </a:t>
          </a:r>
          <a:r>
            <a:rPr lang="en-US" sz="1700" b="0" i="1" kern="1200"/>
            <a:t>Declaration by the United Nations</a:t>
          </a:r>
          <a:endParaRPr lang="cs-CZ" sz="1700" kern="1200"/>
        </a:p>
      </dsp:txBody>
      <dsp:txXfrm>
        <a:off x="3369599" y="1330833"/>
        <a:ext cx="1414610" cy="1519354"/>
      </dsp:txXfrm>
    </dsp:sp>
    <dsp:sp modelId="{BF70B7F9-3F8C-457A-878F-AB1E18D247D5}">
      <dsp:nvSpPr>
        <dsp:cNvPr id="0" name=""/>
        <dsp:cNvSpPr/>
      </dsp:nvSpPr>
      <dsp:spPr>
        <a:xfrm>
          <a:off x="4939120" y="1254306"/>
          <a:ext cx="1567664" cy="16724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a:t>1943 - </a:t>
          </a:r>
          <a:r>
            <a:rPr lang="en-US" sz="1700" b="0" i="1" kern="1200"/>
            <a:t>Joint Four-Nation Declaration</a:t>
          </a:r>
          <a:endParaRPr lang="cs-CZ" sz="1700" kern="1200"/>
        </a:p>
      </dsp:txBody>
      <dsp:txXfrm>
        <a:off x="5015647" y="1330833"/>
        <a:ext cx="1414610" cy="1519354"/>
      </dsp:txXfrm>
    </dsp:sp>
    <dsp:sp modelId="{7505B8CA-E53C-45A5-9457-5A01C1758B7A}">
      <dsp:nvSpPr>
        <dsp:cNvPr id="0" name=""/>
        <dsp:cNvSpPr/>
      </dsp:nvSpPr>
      <dsp:spPr>
        <a:xfrm>
          <a:off x="6585167" y="1254306"/>
          <a:ext cx="1567664" cy="16724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t>April 1945 - The UN Conference on International Organization</a:t>
          </a:r>
          <a:endParaRPr lang="cs-CZ" sz="1700" kern="1200" dirty="0"/>
        </a:p>
      </dsp:txBody>
      <dsp:txXfrm>
        <a:off x="6661694" y="1330833"/>
        <a:ext cx="1414610" cy="1519354"/>
      </dsp:txXfrm>
    </dsp:sp>
    <dsp:sp modelId="{F58367D2-EB2C-47E1-91AF-A21AE8D3A3ED}">
      <dsp:nvSpPr>
        <dsp:cNvPr id="0" name=""/>
        <dsp:cNvSpPr/>
      </dsp:nvSpPr>
      <dsp:spPr>
        <a:xfrm>
          <a:off x="8231215" y="1254306"/>
          <a:ext cx="1567664" cy="16724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t>June 1945 - </a:t>
          </a:r>
          <a:r>
            <a:rPr lang="en-US" sz="1700" b="0" i="1" kern="1200" dirty="0"/>
            <a:t>UN Charter </a:t>
          </a:r>
          <a:r>
            <a:rPr lang="cs-CZ" sz="1700" b="0" kern="1200" dirty="0" err="1"/>
            <a:t>adopted</a:t>
          </a:r>
          <a:endParaRPr lang="cs-CZ" sz="1700" kern="1200" dirty="0"/>
        </a:p>
      </dsp:txBody>
      <dsp:txXfrm>
        <a:off x="8307742" y="1330833"/>
        <a:ext cx="1414610" cy="1519354"/>
      </dsp:txXfrm>
    </dsp:sp>
    <dsp:sp modelId="{97793C52-1958-4E34-B279-FAFBF34587C3}">
      <dsp:nvSpPr>
        <dsp:cNvPr id="0" name=""/>
        <dsp:cNvSpPr/>
      </dsp:nvSpPr>
      <dsp:spPr>
        <a:xfrm>
          <a:off x="9877262" y="1254306"/>
          <a:ext cx="1567664" cy="167240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t>October 1945 - official foundation</a:t>
          </a:r>
          <a:endParaRPr lang="cs-CZ" sz="1700" kern="1200" dirty="0"/>
        </a:p>
      </dsp:txBody>
      <dsp:txXfrm>
        <a:off x="9953789" y="1330833"/>
        <a:ext cx="1414610" cy="151935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a:t>
            </a:fld>
            <a:endParaRPr lang="cs-CZ" altLang="cs-CZ"/>
          </a:p>
        </p:txBody>
      </p:sp>
    </p:spTree>
    <p:extLst>
      <p:ext uri="{BB962C8B-B14F-4D97-AF65-F5344CB8AC3E}">
        <p14:creationId xmlns:p14="http://schemas.microsoft.com/office/powerpoint/2010/main" val="1999288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gn="just">
              <a:lnSpc>
                <a:spcPct val="107000"/>
              </a:lnSpc>
              <a:spcAft>
                <a:spcPts val="800"/>
              </a:spcAft>
              <a:buFont typeface="+mj-lt"/>
              <a:buAutoNum type="arabicPeriod"/>
              <a:tabLst>
                <a:tab pos="457200" algn="l"/>
              </a:tabLst>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10</a:t>
            </a:fld>
            <a:endParaRPr lang="cs-CZ" altLang="cs-CZ"/>
          </a:p>
        </p:txBody>
      </p:sp>
    </p:spTree>
    <p:extLst>
      <p:ext uri="{BB962C8B-B14F-4D97-AF65-F5344CB8AC3E}">
        <p14:creationId xmlns:p14="http://schemas.microsoft.com/office/powerpoint/2010/main" val="2717753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11</a:t>
            </a:fld>
            <a:endParaRPr lang="cs-CZ" altLang="cs-CZ"/>
          </a:p>
        </p:txBody>
      </p:sp>
    </p:spTree>
    <p:extLst>
      <p:ext uri="{BB962C8B-B14F-4D97-AF65-F5344CB8AC3E}">
        <p14:creationId xmlns:p14="http://schemas.microsoft.com/office/powerpoint/2010/main" val="1516243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12</a:t>
            </a:fld>
            <a:endParaRPr lang="cs-CZ" altLang="cs-CZ"/>
          </a:p>
        </p:txBody>
      </p:sp>
    </p:spTree>
    <p:extLst>
      <p:ext uri="{BB962C8B-B14F-4D97-AF65-F5344CB8AC3E}">
        <p14:creationId xmlns:p14="http://schemas.microsoft.com/office/powerpoint/2010/main" val="3631677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FontTx/>
              <a:buNone/>
            </a:pP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13</a:t>
            </a:fld>
            <a:endParaRPr lang="cs-CZ" altLang="cs-CZ"/>
          </a:p>
        </p:txBody>
      </p:sp>
    </p:spTree>
    <p:extLst>
      <p:ext uri="{BB962C8B-B14F-4D97-AF65-F5344CB8AC3E}">
        <p14:creationId xmlns:p14="http://schemas.microsoft.com/office/powerpoint/2010/main" val="3304169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14</a:t>
            </a:fld>
            <a:endParaRPr lang="cs-CZ" altLang="cs-CZ"/>
          </a:p>
        </p:txBody>
      </p:sp>
    </p:spTree>
    <p:extLst>
      <p:ext uri="{BB962C8B-B14F-4D97-AF65-F5344CB8AC3E}">
        <p14:creationId xmlns:p14="http://schemas.microsoft.com/office/powerpoint/2010/main" val="4251572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15</a:t>
            </a:fld>
            <a:endParaRPr lang="cs-CZ" altLang="cs-CZ"/>
          </a:p>
        </p:txBody>
      </p:sp>
    </p:spTree>
    <p:extLst>
      <p:ext uri="{BB962C8B-B14F-4D97-AF65-F5344CB8AC3E}">
        <p14:creationId xmlns:p14="http://schemas.microsoft.com/office/powerpoint/2010/main" val="3642500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16</a:t>
            </a:fld>
            <a:endParaRPr lang="cs-CZ" altLang="cs-CZ"/>
          </a:p>
        </p:txBody>
      </p:sp>
    </p:spTree>
    <p:extLst>
      <p:ext uri="{BB962C8B-B14F-4D97-AF65-F5344CB8AC3E}">
        <p14:creationId xmlns:p14="http://schemas.microsoft.com/office/powerpoint/2010/main" val="2589515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17</a:t>
            </a:fld>
            <a:endParaRPr lang="cs-CZ" altLang="cs-CZ"/>
          </a:p>
        </p:txBody>
      </p:sp>
    </p:spTree>
    <p:extLst>
      <p:ext uri="{BB962C8B-B14F-4D97-AF65-F5344CB8AC3E}">
        <p14:creationId xmlns:p14="http://schemas.microsoft.com/office/powerpoint/2010/main" val="2994413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18</a:t>
            </a:fld>
            <a:endParaRPr lang="cs-CZ" altLang="cs-CZ"/>
          </a:p>
        </p:txBody>
      </p:sp>
    </p:spTree>
    <p:extLst>
      <p:ext uri="{BB962C8B-B14F-4D97-AF65-F5344CB8AC3E}">
        <p14:creationId xmlns:p14="http://schemas.microsoft.com/office/powerpoint/2010/main" val="1893883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FontTx/>
              <a:buNone/>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19</a:t>
            </a:fld>
            <a:endParaRPr lang="cs-CZ" altLang="cs-CZ"/>
          </a:p>
        </p:txBody>
      </p:sp>
    </p:spTree>
    <p:extLst>
      <p:ext uri="{BB962C8B-B14F-4D97-AF65-F5344CB8AC3E}">
        <p14:creationId xmlns:p14="http://schemas.microsoft.com/office/powerpoint/2010/main" val="3609086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a:t>
            </a:fld>
            <a:endParaRPr lang="cs-CZ" altLang="cs-CZ"/>
          </a:p>
        </p:txBody>
      </p:sp>
    </p:spTree>
    <p:extLst>
      <p:ext uri="{BB962C8B-B14F-4D97-AF65-F5344CB8AC3E}">
        <p14:creationId xmlns:p14="http://schemas.microsoft.com/office/powerpoint/2010/main" val="2189868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20</a:t>
            </a:fld>
            <a:endParaRPr lang="cs-CZ" altLang="cs-CZ"/>
          </a:p>
        </p:txBody>
      </p:sp>
    </p:spTree>
    <p:extLst>
      <p:ext uri="{BB962C8B-B14F-4D97-AF65-F5344CB8AC3E}">
        <p14:creationId xmlns:p14="http://schemas.microsoft.com/office/powerpoint/2010/main" val="476134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Tx/>
              <a:buChar char="-"/>
              <a:tabLst/>
              <a:defRP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21</a:t>
            </a:fld>
            <a:endParaRPr lang="cs-CZ" altLang="cs-CZ"/>
          </a:p>
        </p:txBody>
      </p:sp>
    </p:spTree>
    <p:extLst>
      <p:ext uri="{BB962C8B-B14F-4D97-AF65-F5344CB8AC3E}">
        <p14:creationId xmlns:p14="http://schemas.microsoft.com/office/powerpoint/2010/main" val="3463166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22</a:t>
            </a:fld>
            <a:endParaRPr lang="cs-CZ" altLang="cs-CZ"/>
          </a:p>
        </p:txBody>
      </p:sp>
    </p:spTree>
    <p:extLst>
      <p:ext uri="{BB962C8B-B14F-4D97-AF65-F5344CB8AC3E}">
        <p14:creationId xmlns:p14="http://schemas.microsoft.com/office/powerpoint/2010/main" val="2546539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23</a:t>
            </a:fld>
            <a:endParaRPr lang="cs-CZ" altLang="cs-CZ"/>
          </a:p>
        </p:txBody>
      </p:sp>
    </p:spTree>
    <p:extLst>
      <p:ext uri="{BB962C8B-B14F-4D97-AF65-F5344CB8AC3E}">
        <p14:creationId xmlns:p14="http://schemas.microsoft.com/office/powerpoint/2010/main" val="3083848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24</a:t>
            </a:fld>
            <a:endParaRPr lang="cs-CZ" altLang="cs-CZ"/>
          </a:p>
        </p:txBody>
      </p:sp>
    </p:spTree>
    <p:extLst>
      <p:ext uri="{BB962C8B-B14F-4D97-AF65-F5344CB8AC3E}">
        <p14:creationId xmlns:p14="http://schemas.microsoft.com/office/powerpoint/2010/main" val="3004981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25</a:t>
            </a:fld>
            <a:endParaRPr lang="cs-CZ" altLang="cs-CZ"/>
          </a:p>
        </p:txBody>
      </p:sp>
    </p:spTree>
    <p:extLst>
      <p:ext uri="{BB962C8B-B14F-4D97-AF65-F5344CB8AC3E}">
        <p14:creationId xmlns:p14="http://schemas.microsoft.com/office/powerpoint/2010/main" val="3469192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26</a:t>
            </a:fld>
            <a:endParaRPr lang="cs-CZ" altLang="cs-CZ"/>
          </a:p>
        </p:txBody>
      </p:sp>
    </p:spTree>
    <p:extLst>
      <p:ext uri="{BB962C8B-B14F-4D97-AF65-F5344CB8AC3E}">
        <p14:creationId xmlns:p14="http://schemas.microsoft.com/office/powerpoint/2010/main" val="854570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Tx/>
              <a:buChar char="-"/>
              <a:tabLst/>
              <a:defRP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27</a:t>
            </a:fld>
            <a:endParaRPr lang="cs-CZ" altLang="cs-CZ"/>
          </a:p>
        </p:txBody>
      </p:sp>
    </p:spTree>
    <p:extLst>
      <p:ext uri="{BB962C8B-B14F-4D97-AF65-F5344CB8AC3E}">
        <p14:creationId xmlns:p14="http://schemas.microsoft.com/office/powerpoint/2010/main" val="1847184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342900" lvl="0" indent="-342900" algn="just">
              <a:lnSpc>
                <a:spcPct val="107000"/>
              </a:lnSpc>
              <a:spcAft>
                <a:spcPts val="800"/>
              </a:spcAft>
              <a:buSzPts val="1000"/>
              <a:buFont typeface="Symbol" panose="05050102010706020507" pitchFamily="18" charset="2"/>
              <a:buChar char=""/>
              <a:tabLst>
                <a:tab pos="457200" algn="l"/>
              </a:tabLst>
            </a:pPr>
            <a:endParaRPr lang="cs-CZ"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28</a:t>
            </a:fld>
            <a:endParaRPr lang="cs-CZ" altLang="cs-CZ"/>
          </a:p>
        </p:txBody>
      </p:sp>
    </p:spTree>
    <p:extLst>
      <p:ext uri="{BB962C8B-B14F-4D97-AF65-F5344CB8AC3E}">
        <p14:creationId xmlns:p14="http://schemas.microsoft.com/office/powerpoint/2010/main" val="3056467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29</a:t>
            </a:fld>
            <a:endParaRPr lang="cs-CZ" altLang="cs-CZ"/>
          </a:p>
        </p:txBody>
      </p:sp>
    </p:spTree>
    <p:extLst>
      <p:ext uri="{BB962C8B-B14F-4D97-AF65-F5344CB8AC3E}">
        <p14:creationId xmlns:p14="http://schemas.microsoft.com/office/powerpoint/2010/main" val="3350366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a:t>
            </a:fld>
            <a:endParaRPr lang="cs-CZ" altLang="cs-CZ"/>
          </a:p>
        </p:txBody>
      </p:sp>
    </p:spTree>
    <p:extLst>
      <p:ext uri="{BB962C8B-B14F-4D97-AF65-F5344CB8AC3E}">
        <p14:creationId xmlns:p14="http://schemas.microsoft.com/office/powerpoint/2010/main" val="2544119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30</a:t>
            </a:fld>
            <a:endParaRPr lang="cs-CZ" altLang="cs-CZ"/>
          </a:p>
        </p:txBody>
      </p:sp>
    </p:spTree>
    <p:extLst>
      <p:ext uri="{BB962C8B-B14F-4D97-AF65-F5344CB8AC3E}">
        <p14:creationId xmlns:p14="http://schemas.microsoft.com/office/powerpoint/2010/main" val="2661584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31</a:t>
            </a:fld>
            <a:endParaRPr lang="cs-CZ" altLang="cs-CZ"/>
          </a:p>
        </p:txBody>
      </p:sp>
    </p:spTree>
    <p:extLst>
      <p:ext uri="{BB962C8B-B14F-4D97-AF65-F5344CB8AC3E}">
        <p14:creationId xmlns:p14="http://schemas.microsoft.com/office/powerpoint/2010/main" val="568556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32</a:t>
            </a:fld>
            <a:endParaRPr lang="cs-CZ" altLang="cs-CZ"/>
          </a:p>
        </p:txBody>
      </p:sp>
    </p:spTree>
    <p:extLst>
      <p:ext uri="{BB962C8B-B14F-4D97-AF65-F5344CB8AC3E}">
        <p14:creationId xmlns:p14="http://schemas.microsoft.com/office/powerpoint/2010/main" val="16155922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33</a:t>
            </a:fld>
            <a:endParaRPr lang="cs-CZ" altLang="cs-CZ"/>
          </a:p>
        </p:txBody>
      </p:sp>
    </p:spTree>
    <p:extLst>
      <p:ext uri="{BB962C8B-B14F-4D97-AF65-F5344CB8AC3E}">
        <p14:creationId xmlns:p14="http://schemas.microsoft.com/office/powerpoint/2010/main" val="2687218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34</a:t>
            </a:fld>
            <a:endParaRPr lang="cs-CZ" altLang="cs-CZ"/>
          </a:p>
        </p:txBody>
      </p:sp>
    </p:spTree>
    <p:extLst>
      <p:ext uri="{BB962C8B-B14F-4D97-AF65-F5344CB8AC3E}">
        <p14:creationId xmlns:p14="http://schemas.microsoft.com/office/powerpoint/2010/main" val="686666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a:t>
            </a:fld>
            <a:endParaRPr lang="cs-CZ" altLang="cs-CZ"/>
          </a:p>
        </p:txBody>
      </p:sp>
    </p:spTree>
    <p:extLst>
      <p:ext uri="{BB962C8B-B14F-4D97-AF65-F5344CB8AC3E}">
        <p14:creationId xmlns:p14="http://schemas.microsoft.com/office/powerpoint/2010/main" val="2367356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a:t>
            </a:fld>
            <a:endParaRPr lang="cs-CZ" altLang="cs-CZ"/>
          </a:p>
        </p:txBody>
      </p:sp>
    </p:spTree>
    <p:extLst>
      <p:ext uri="{BB962C8B-B14F-4D97-AF65-F5344CB8AC3E}">
        <p14:creationId xmlns:p14="http://schemas.microsoft.com/office/powerpoint/2010/main" val="1750536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6</a:t>
            </a:fld>
            <a:endParaRPr lang="cs-CZ" altLang="cs-CZ"/>
          </a:p>
        </p:txBody>
      </p:sp>
    </p:spTree>
    <p:extLst>
      <p:ext uri="{BB962C8B-B14F-4D97-AF65-F5344CB8AC3E}">
        <p14:creationId xmlns:p14="http://schemas.microsoft.com/office/powerpoint/2010/main" val="3119601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7</a:t>
            </a:fld>
            <a:endParaRPr lang="cs-CZ" altLang="cs-CZ"/>
          </a:p>
        </p:txBody>
      </p:sp>
    </p:spTree>
    <p:extLst>
      <p:ext uri="{BB962C8B-B14F-4D97-AF65-F5344CB8AC3E}">
        <p14:creationId xmlns:p14="http://schemas.microsoft.com/office/powerpoint/2010/main" val="3290756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8</a:t>
            </a:fld>
            <a:endParaRPr lang="cs-CZ" altLang="cs-CZ"/>
          </a:p>
        </p:txBody>
      </p:sp>
    </p:spTree>
    <p:extLst>
      <p:ext uri="{BB962C8B-B14F-4D97-AF65-F5344CB8AC3E}">
        <p14:creationId xmlns:p14="http://schemas.microsoft.com/office/powerpoint/2010/main" val="1879879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endParaRPr lang="en-US"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9</a:t>
            </a:fld>
            <a:endParaRPr lang="cs-CZ" altLang="cs-CZ"/>
          </a:p>
        </p:txBody>
      </p:sp>
    </p:spTree>
    <p:extLst>
      <p:ext uri="{BB962C8B-B14F-4D97-AF65-F5344CB8AC3E}">
        <p14:creationId xmlns:p14="http://schemas.microsoft.com/office/powerpoint/2010/main" val="2557471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96504829-97A8-0C4A-80EE-4326F3B884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8">
            <a:extLst>
              <a:ext uri="{FF2B5EF4-FFF2-40B4-BE49-F238E27FC236}">
                <a16:creationId xmlns:a16="http://schemas.microsoft.com/office/drawing/2014/main" id="{E49E2218-4CCF-BC44-930E-B31D9BFD89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AB34EDCF-2F50-6D46-80EF-64A38D0130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007A53"/>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4A3528B9-C12B-BC4F-AF93-D9895556FA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007A53"/>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F90D2AF3-9D7F-614C-BFDA-1610205D10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007A53"/>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FSS slide">
    <p:bg>
      <p:bgPr>
        <a:solidFill>
          <a:srgbClr val="007A53"/>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2" y="2021800"/>
            <a:ext cx="4106254"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8">
            <a:extLst>
              <a:ext uri="{FF2B5EF4-FFF2-40B4-BE49-F238E27FC236}">
                <a16:creationId xmlns:a16="http://schemas.microsoft.com/office/drawing/2014/main" id="{076177D2-E0A9-DB4F-9BE6-71A1D66CEE6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D12A9152-FA59-9745-A59D-D50FB6F18C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398DFDC9-AC84-AB44-B9E6-08C20AB269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CF56576F-AF41-3849-BD6B-FA3394CC1B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8">
            <a:extLst>
              <a:ext uri="{FF2B5EF4-FFF2-40B4-BE49-F238E27FC236}">
                <a16:creationId xmlns:a16="http://schemas.microsoft.com/office/drawing/2014/main" id="{B0B77763-CB1F-AC44-ACDB-7C064A26D2E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BCD4E5D6-29D8-8A49-B4AC-98EC5D4606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8">
            <a:extLst>
              <a:ext uri="{FF2B5EF4-FFF2-40B4-BE49-F238E27FC236}">
                <a16:creationId xmlns:a16="http://schemas.microsoft.com/office/drawing/2014/main" id="{30859298-EE15-7744-AB43-3DB4F7409D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B46E247F-6353-7D48-AB74-30C474494AA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vendula.divisova@mail.muni.cz"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hyperlink" Target="https://www.youtube.com/watch?v=UTnQn3Doxq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hyperlink" Target="https://www.icj-cij.org/list-of-all-cases" TargetMode="Externa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hyperlink" Target="https://www.un.org/en/about-us/universal-declaration-of-human-right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un.org/en/about-us/specialized-agencie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9A-QIYO5hZw"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nato.int/cps/en/natohq/official_texts_192404.ht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www.nato.int/cps/en/natohq/structure.htm"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www.nato.int/cps/en/natohq/structure.htm#OA"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shape.nato.int/ongoingoperation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hyperlink" Target="https://www.jstor.org/stable/270652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a:xfrm>
            <a:off x="720000" y="6228000"/>
            <a:ext cx="7920000" cy="252000"/>
          </a:xfrm>
        </p:spPr>
        <p:txBody>
          <a:bodyPr wrap="square" anchor="ctr">
            <a:normAutofit/>
          </a:bodyPr>
          <a:lstStyle/>
          <a:p>
            <a:pPr>
              <a:spcAft>
                <a:spcPts val="600"/>
              </a:spcAft>
            </a:pPr>
            <a:r>
              <a:rPr lang="cs-CZ" dirty="0"/>
              <a:t>International </a:t>
            </a:r>
            <a:r>
              <a:rPr lang="cs-CZ" dirty="0" err="1"/>
              <a:t>Organisations</a:t>
            </a:r>
            <a:r>
              <a:rPr lang="cs-CZ" dirty="0"/>
              <a:t> I</a:t>
            </a:r>
            <a:endParaRPr lang="cs-CZ"/>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DE708CC-0C3F-4567-9698-B54C0F35BD31}" type="slidenum">
              <a:rPr lang="cs-CZ" altLang="cs-CZ" noProof="0" smtClean="0"/>
              <a:pPr>
                <a:spcAft>
                  <a:spcPts val="600"/>
                </a:spcAft>
              </a:pPr>
              <a:t>1</a:t>
            </a:fld>
            <a:endParaRPr lang="cs-CZ" altLang="cs-CZ" noProof="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a:xfrm>
            <a:off x="398502" y="2900365"/>
            <a:ext cx="11361600" cy="1171580"/>
          </a:xfrm>
        </p:spPr>
        <p:txBody>
          <a:bodyPr anchor="t">
            <a:normAutofit/>
          </a:bodyPr>
          <a:lstStyle/>
          <a:p>
            <a:r>
              <a:rPr lang="cs-CZ"/>
              <a:t>International </a:t>
            </a:r>
            <a:r>
              <a:rPr lang="cs-CZ" err="1"/>
              <a:t>Organisations</a:t>
            </a:r>
            <a:r>
              <a:rPr lang="cs-CZ"/>
              <a:t> I</a:t>
            </a:r>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a:xfrm>
            <a:off x="398502" y="4116402"/>
            <a:ext cx="11361600" cy="698497"/>
          </a:xfrm>
        </p:spPr>
        <p:txBody>
          <a:bodyPr anchor="t">
            <a:normAutofit fontScale="47500" lnSpcReduction="20000"/>
          </a:bodyPr>
          <a:lstStyle/>
          <a:p>
            <a:pPr>
              <a:lnSpc>
                <a:spcPct val="120000"/>
              </a:lnSpc>
              <a:spcAft>
                <a:spcPts val="600"/>
              </a:spcAft>
            </a:pPr>
            <a:r>
              <a:rPr lang="cs-CZ" sz="3300" dirty="0"/>
              <a:t>International </a:t>
            </a:r>
            <a:r>
              <a:rPr lang="cs-CZ" sz="3300" dirty="0" err="1"/>
              <a:t>Security</a:t>
            </a:r>
            <a:r>
              <a:rPr lang="cs-CZ" sz="3300" dirty="0"/>
              <a:t> </a:t>
            </a:r>
            <a:r>
              <a:rPr lang="cs-CZ" sz="3300" dirty="0" err="1"/>
              <a:t>Policy</a:t>
            </a:r>
            <a:r>
              <a:rPr lang="cs-CZ" sz="3300" dirty="0"/>
              <a:t>, </a:t>
            </a:r>
            <a:r>
              <a:rPr lang="cs-CZ" sz="3300" dirty="0" err="1"/>
              <a:t>October</a:t>
            </a:r>
            <a:r>
              <a:rPr lang="cs-CZ" sz="3300" dirty="0"/>
              <a:t> 2, 2023</a:t>
            </a:r>
          </a:p>
          <a:p>
            <a:pPr>
              <a:lnSpc>
                <a:spcPct val="120000"/>
              </a:lnSpc>
              <a:spcAft>
                <a:spcPts val="600"/>
              </a:spcAft>
            </a:pPr>
            <a:r>
              <a:rPr lang="cs-CZ" sz="3300" dirty="0"/>
              <a:t>Vendula Divišová, FSS MU, </a:t>
            </a:r>
            <a:r>
              <a:rPr lang="cs-CZ" sz="3300" dirty="0">
                <a:hlinkClick r:id="rId3"/>
              </a:rPr>
              <a:t>vendula.divisova@mail.muni.cz</a:t>
            </a:r>
            <a:endParaRPr lang="cs-CZ" sz="3300" dirty="0"/>
          </a:p>
          <a:p>
            <a:pPr>
              <a:lnSpc>
                <a:spcPct val="104000"/>
              </a:lnSpc>
              <a:spcAft>
                <a:spcPts val="600"/>
              </a:spcAft>
            </a:pPr>
            <a:endParaRPr lang="cs-CZ" sz="1700" dirty="0"/>
          </a:p>
        </p:txBody>
      </p:sp>
    </p:spTree>
    <p:extLst>
      <p:ext uri="{BB962C8B-B14F-4D97-AF65-F5344CB8AC3E}">
        <p14:creationId xmlns:p14="http://schemas.microsoft.com/office/powerpoint/2010/main" val="326334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United </a:t>
            </a:r>
            <a:r>
              <a:rPr lang="cs-CZ" sz="3200" dirty="0" err="1"/>
              <a:t>Nations</a:t>
            </a:r>
            <a:r>
              <a:rPr lang="cs-CZ" sz="3200" dirty="0"/>
              <a:t>: </a:t>
            </a:r>
            <a:r>
              <a:rPr lang="cs-CZ" sz="3200" dirty="0" err="1"/>
              <a:t>Principles</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146424" cy="4139998"/>
          </a:xfrm>
        </p:spPr>
        <p:txBody>
          <a:bodyPr/>
          <a:lstStyle/>
          <a:p>
            <a:pPr marL="72000" indent="0">
              <a:lnSpc>
                <a:spcPct val="120000"/>
              </a:lnSpc>
              <a:spcAft>
                <a:spcPts val="600"/>
              </a:spcAft>
              <a:buNone/>
            </a:pPr>
            <a:r>
              <a:rPr lang="cs-CZ" sz="2400" b="1" dirty="0"/>
              <a:t>UN Charter - </a:t>
            </a:r>
            <a:r>
              <a:rPr lang="cs-CZ" sz="2400" b="1" dirty="0" err="1"/>
              <a:t>Article</a:t>
            </a:r>
            <a:r>
              <a:rPr lang="cs-CZ" sz="2400" b="1" dirty="0"/>
              <a:t> 2</a:t>
            </a:r>
          </a:p>
          <a:p>
            <a:pPr lvl="1">
              <a:lnSpc>
                <a:spcPct val="120000"/>
              </a:lnSpc>
              <a:spcAft>
                <a:spcPts val="600"/>
              </a:spcAft>
              <a:buFont typeface="Arial" panose="020B0604020202020204" pitchFamily="34" charset="0"/>
              <a:buChar char="•"/>
            </a:pPr>
            <a:r>
              <a:rPr lang="cs-CZ" sz="2400" dirty="0"/>
              <a:t>T</a:t>
            </a:r>
            <a:r>
              <a:rPr lang="en-US" sz="2400" dirty="0"/>
              <a:t>he principle of the sovereign equality of all its </a:t>
            </a:r>
            <a:r>
              <a:rPr lang="cs-CZ" sz="2400" dirty="0" err="1"/>
              <a:t>members</a:t>
            </a:r>
            <a:endParaRPr lang="cs-CZ" sz="2400" dirty="0"/>
          </a:p>
          <a:p>
            <a:pPr lvl="1">
              <a:lnSpc>
                <a:spcPct val="120000"/>
              </a:lnSpc>
              <a:spcAft>
                <a:spcPts val="600"/>
              </a:spcAft>
              <a:buFont typeface="Arial" panose="020B0604020202020204" pitchFamily="34" charset="0"/>
              <a:buChar char="•"/>
            </a:pPr>
            <a:r>
              <a:rPr lang="cs-CZ" sz="2400" dirty="0"/>
              <a:t>Settlement </a:t>
            </a:r>
            <a:r>
              <a:rPr lang="cs-CZ" sz="2400" dirty="0" err="1"/>
              <a:t>of</a:t>
            </a:r>
            <a:r>
              <a:rPr lang="en-US" sz="2400" dirty="0"/>
              <a:t> international disputes by peaceful means </a:t>
            </a:r>
            <a:endParaRPr lang="cs-CZ" sz="2400" dirty="0"/>
          </a:p>
          <a:p>
            <a:pPr lvl="1">
              <a:lnSpc>
                <a:spcPct val="120000"/>
              </a:lnSpc>
              <a:spcAft>
                <a:spcPts val="600"/>
              </a:spcAft>
              <a:buFont typeface="Arial" panose="020B0604020202020204" pitchFamily="34" charset="0"/>
              <a:buChar char="•"/>
            </a:pPr>
            <a:r>
              <a:rPr lang="cs-CZ" sz="2400" dirty="0"/>
              <a:t>No </a:t>
            </a:r>
            <a:r>
              <a:rPr lang="cs-CZ" sz="2400" dirty="0" err="1"/>
              <a:t>threat</a:t>
            </a:r>
            <a:r>
              <a:rPr lang="cs-CZ" sz="2400" dirty="0"/>
              <a:t> </a:t>
            </a:r>
            <a:r>
              <a:rPr lang="cs-CZ" sz="2400" dirty="0" err="1"/>
              <a:t>or</a:t>
            </a:r>
            <a:r>
              <a:rPr lang="cs-CZ" sz="2400" dirty="0"/>
              <a:t> use </a:t>
            </a:r>
            <a:r>
              <a:rPr lang="cs-CZ" sz="2400" dirty="0" err="1"/>
              <a:t>of</a:t>
            </a:r>
            <a:r>
              <a:rPr lang="cs-CZ" sz="2400" dirty="0"/>
              <a:t> </a:t>
            </a:r>
            <a:r>
              <a:rPr lang="cs-CZ" sz="2400" dirty="0" err="1"/>
              <a:t>force</a:t>
            </a:r>
            <a:r>
              <a:rPr lang="cs-CZ" sz="2400" dirty="0"/>
              <a:t> </a:t>
            </a:r>
            <a:r>
              <a:rPr lang="en-US" sz="2400" dirty="0"/>
              <a:t>against the territorial integrity or political independence of any state</a:t>
            </a:r>
            <a:endParaRPr lang="cs-CZ" sz="2400" dirty="0"/>
          </a:p>
          <a:p>
            <a:pPr lvl="1">
              <a:lnSpc>
                <a:spcPct val="120000"/>
              </a:lnSpc>
              <a:spcAft>
                <a:spcPts val="600"/>
              </a:spcAft>
              <a:buFont typeface="Arial" panose="020B0604020202020204" pitchFamily="34" charset="0"/>
              <a:buChar char="•"/>
            </a:pPr>
            <a:r>
              <a:rPr lang="cs-CZ" sz="2400" dirty="0" err="1"/>
              <a:t>Providing</a:t>
            </a:r>
            <a:r>
              <a:rPr lang="cs-CZ" sz="2400" dirty="0"/>
              <a:t> </a:t>
            </a:r>
            <a:r>
              <a:rPr lang="cs-CZ" sz="2400" dirty="0" err="1"/>
              <a:t>assistance</a:t>
            </a:r>
            <a:r>
              <a:rPr lang="cs-CZ" sz="2400" dirty="0"/>
              <a:t> to </a:t>
            </a:r>
            <a:r>
              <a:rPr lang="cs-CZ" sz="2400" dirty="0" err="1"/>
              <a:t>the</a:t>
            </a:r>
            <a:r>
              <a:rPr lang="cs-CZ" sz="2400" dirty="0"/>
              <a:t> UN in any </a:t>
            </a:r>
            <a:r>
              <a:rPr lang="cs-CZ" sz="2400" dirty="0" err="1"/>
              <a:t>action</a:t>
            </a:r>
            <a:r>
              <a:rPr lang="cs-CZ" sz="2400" dirty="0"/>
              <a:t> </a:t>
            </a:r>
          </a:p>
          <a:p>
            <a:pPr lvl="1">
              <a:lnSpc>
                <a:spcPct val="120000"/>
              </a:lnSpc>
              <a:spcAft>
                <a:spcPts val="600"/>
              </a:spcAft>
              <a:buFont typeface="Arial" panose="020B0604020202020204" pitchFamily="34" charset="0"/>
              <a:buChar char="•"/>
            </a:pPr>
            <a:r>
              <a:rPr lang="cs-CZ" sz="2400" dirty="0"/>
              <a:t>  (…)</a:t>
            </a:r>
          </a:p>
          <a:p>
            <a:endParaRPr lang="cs-CZ" sz="2000" dirty="0"/>
          </a:p>
          <a:p>
            <a:endParaRPr lang="cs-CZ" sz="1800" dirty="0"/>
          </a:p>
        </p:txBody>
      </p:sp>
    </p:spTree>
    <p:extLst>
      <p:ext uri="{BB962C8B-B14F-4D97-AF65-F5344CB8AC3E}">
        <p14:creationId xmlns:p14="http://schemas.microsoft.com/office/powerpoint/2010/main" val="43690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United </a:t>
            </a:r>
            <a:r>
              <a:rPr lang="cs-CZ" sz="3200" dirty="0" err="1"/>
              <a:t>Nations</a:t>
            </a:r>
            <a:r>
              <a:rPr lang="cs-CZ" sz="3200" dirty="0"/>
              <a:t>: </a:t>
            </a:r>
            <a:r>
              <a:rPr lang="cs-CZ" sz="3200" dirty="0" err="1"/>
              <a:t>Structure</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16669"/>
            <a:ext cx="9930150" cy="4139998"/>
          </a:xfrm>
        </p:spPr>
        <p:txBody>
          <a:bodyPr/>
          <a:lstStyle/>
          <a:p>
            <a:pPr marL="72000" indent="0">
              <a:buNone/>
            </a:pPr>
            <a:r>
              <a:rPr lang="cs-CZ" sz="2200" b="1" dirty="0" err="1"/>
              <a:t>Secretariat</a:t>
            </a:r>
            <a:endParaRPr lang="cs-CZ" sz="2200" b="1" dirty="0"/>
          </a:p>
          <a:p>
            <a:pPr marL="252000" marR="0" lvl="0" indent="-180000" algn="l" defTabSz="914400" rtl="0" eaLnBrk="1" fontAlgn="base" latinLnBrk="0" hangingPunct="1">
              <a:lnSpc>
                <a:spcPts val="3600"/>
              </a:lnSpc>
              <a:spcBef>
                <a:spcPts val="0"/>
              </a:spcBef>
              <a:spcAft>
                <a:spcPct val="0"/>
              </a:spcAft>
              <a:buClr>
                <a:srgbClr val="0000DC"/>
              </a:buClr>
              <a:buSzPct val="100000"/>
              <a:buFont typeface="Arial" panose="020B0604020202020204" pitchFamily="34" charset="0"/>
              <a:buChar char="̶"/>
              <a:tabLst/>
              <a:defRPr/>
            </a:pPr>
            <a:r>
              <a:rPr lang="cs-CZ" sz="2200" dirty="0" err="1">
                <a:solidFill>
                  <a:srgbClr val="000000"/>
                </a:solidFill>
                <a:latin typeface="Arial"/>
              </a:rPr>
              <a:t>Secretary</a:t>
            </a:r>
            <a:r>
              <a:rPr lang="cs-CZ" sz="2200" dirty="0">
                <a:solidFill>
                  <a:srgbClr val="000000"/>
                </a:solidFill>
                <a:latin typeface="Arial"/>
              </a:rPr>
              <a:t>-General + </a:t>
            </a:r>
            <a:r>
              <a:rPr lang="cs-CZ" sz="2200" dirty="0" err="1">
                <a:solidFill>
                  <a:srgbClr val="000000"/>
                </a:solidFill>
                <a:latin typeface="Arial"/>
              </a:rPr>
              <a:t>staff</a:t>
            </a:r>
            <a:r>
              <a:rPr lang="cs-CZ" sz="2200" dirty="0">
                <a:solidFill>
                  <a:srgbClr val="000000"/>
                </a:solidFill>
                <a:latin typeface="Arial"/>
              </a:rPr>
              <a:t> </a:t>
            </a:r>
            <a:r>
              <a:rPr lang="cs-CZ" sz="2200" dirty="0" err="1">
                <a:solidFill>
                  <a:srgbClr val="000000"/>
                </a:solidFill>
                <a:latin typeface="Arial"/>
              </a:rPr>
              <a:t>members</a:t>
            </a:r>
            <a:endParaRPr lang="cs-CZ" sz="2200" dirty="0">
              <a:solidFill>
                <a:srgbClr val="000000"/>
              </a:solidFill>
              <a:latin typeface="Arial"/>
            </a:endParaRPr>
          </a:p>
          <a:p>
            <a:pPr marL="252000" marR="0" lvl="0" indent="-180000" algn="l" defTabSz="914400" rtl="0" eaLnBrk="1" fontAlgn="base" latinLnBrk="0" hangingPunct="1">
              <a:lnSpc>
                <a:spcPts val="3600"/>
              </a:lnSpc>
              <a:spcBef>
                <a:spcPts val="0"/>
              </a:spcBef>
              <a:spcAft>
                <a:spcPct val="0"/>
              </a:spcAft>
              <a:buClr>
                <a:srgbClr val="0000DC"/>
              </a:buClr>
              <a:buSzPct val="100000"/>
              <a:buFont typeface="Arial" panose="020B0604020202020204" pitchFamily="34" charset="0"/>
              <a:buChar char="̶"/>
              <a:tabLst/>
              <a:defRPr/>
            </a:pPr>
            <a:r>
              <a:rPr kumimoji="0" lang="cs-CZ" sz="2200" b="0" i="0" u="none" strike="noStrike" kern="0" cap="none" spc="0" normalizeH="0" baseline="0" noProof="0" dirty="0" err="1">
                <a:ln>
                  <a:noFill/>
                </a:ln>
                <a:solidFill>
                  <a:srgbClr val="000000"/>
                </a:solidFill>
                <a:effectLst/>
                <a:uLnTx/>
                <a:uFillTx/>
                <a:latin typeface="Arial"/>
                <a:ea typeface="+mn-ea"/>
                <a:cs typeface="+mn-cs"/>
              </a:rPr>
              <a:t>departments</a:t>
            </a:r>
            <a:r>
              <a:rPr kumimoji="0" lang="cs-CZ" sz="2200" b="0" i="0" u="none" strike="noStrike" kern="0" cap="none" spc="0" normalizeH="0" baseline="0" noProof="0" dirty="0">
                <a:ln>
                  <a:noFill/>
                </a:ln>
                <a:solidFill>
                  <a:srgbClr val="000000"/>
                </a:solidFill>
                <a:effectLst/>
                <a:uLnTx/>
                <a:uFillTx/>
                <a:latin typeface="Arial"/>
                <a:ea typeface="+mn-ea"/>
                <a:cs typeface="+mn-cs"/>
              </a:rPr>
              <a:t> </a:t>
            </a:r>
            <a:r>
              <a:rPr kumimoji="0" lang="cs-CZ" sz="2200" b="0" i="0" u="none" strike="noStrike" kern="0" cap="none" spc="0" normalizeH="0" baseline="0" noProof="0" dirty="0" err="1">
                <a:ln>
                  <a:noFill/>
                </a:ln>
                <a:solidFill>
                  <a:srgbClr val="000000"/>
                </a:solidFill>
                <a:effectLst/>
                <a:uLnTx/>
                <a:uFillTx/>
                <a:latin typeface="Arial"/>
                <a:ea typeface="+mn-ea"/>
                <a:cs typeface="+mn-cs"/>
              </a:rPr>
              <a:t>with</a:t>
            </a:r>
            <a:r>
              <a:rPr kumimoji="0" lang="cs-CZ" sz="2200" b="0" i="0" u="none" strike="noStrike" kern="0" cap="none" spc="0" normalizeH="0" baseline="0" noProof="0" dirty="0">
                <a:ln>
                  <a:noFill/>
                </a:ln>
                <a:solidFill>
                  <a:srgbClr val="000000"/>
                </a:solidFill>
                <a:effectLst/>
                <a:uLnTx/>
                <a:uFillTx/>
                <a:latin typeface="Arial"/>
                <a:ea typeface="+mn-ea"/>
                <a:cs typeface="+mn-cs"/>
              </a:rPr>
              <a:t> </a:t>
            </a:r>
            <a:r>
              <a:rPr kumimoji="0" lang="cs-CZ" sz="2200" b="0" i="0" u="none" strike="noStrike" kern="0" cap="none" spc="0" normalizeH="0" baseline="0" noProof="0" dirty="0" err="1">
                <a:ln>
                  <a:noFill/>
                </a:ln>
                <a:solidFill>
                  <a:srgbClr val="000000"/>
                </a:solidFill>
                <a:effectLst/>
                <a:uLnTx/>
                <a:uFillTx/>
                <a:latin typeface="Arial"/>
                <a:ea typeface="+mn-ea"/>
                <a:cs typeface="+mn-cs"/>
              </a:rPr>
              <a:t>different</a:t>
            </a:r>
            <a:r>
              <a:rPr kumimoji="0" lang="cs-CZ" sz="2200" b="0" i="0" u="none" strike="noStrike" kern="0" cap="none" spc="0" normalizeH="0" baseline="0" noProof="0" dirty="0">
                <a:ln>
                  <a:noFill/>
                </a:ln>
                <a:solidFill>
                  <a:srgbClr val="000000"/>
                </a:solidFill>
                <a:effectLst/>
                <a:uLnTx/>
                <a:uFillTx/>
                <a:latin typeface="Arial"/>
                <a:ea typeface="+mn-ea"/>
                <a:cs typeface="+mn-cs"/>
              </a:rPr>
              <a:t> </a:t>
            </a:r>
            <a:r>
              <a:rPr kumimoji="0" lang="cs-CZ" sz="2200" b="0" i="0" u="none" strike="noStrike" kern="0" cap="none" spc="0" normalizeH="0" baseline="0" noProof="0" dirty="0" err="1">
                <a:ln>
                  <a:noFill/>
                </a:ln>
                <a:solidFill>
                  <a:srgbClr val="000000"/>
                </a:solidFill>
                <a:effectLst/>
                <a:uLnTx/>
                <a:uFillTx/>
                <a:latin typeface="Arial"/>
                <a:ea typeface="+mn-ea"/>
                <a:cs typeface="+mn-cs"/>
              </a:rPr>
              <a:t>areas</a:t>
            </a:r>
            <a:r>
              <a:rPr kumimoji="0" lang="cs-CZ" sz="2200" b="0" i="0" u="none" strike="noStrike" kern="0" cap="none" spc="0" normalizeH="0" baseline="0" noProof="0" dirty="0">
                <a:ln>
                  <a:noFill/>
                </a:ln>
                <a:solidFill>
                  <a:srgbClr val="000000"/>
                </a:solidFill>
                <a:effectLst/>
                <a:uLnTx/>
                <a:uFillTx/>
                <a:latin typeface="Arial"/>
                <a:ea typeface="+mn-ea"/>
                <a:cs typeface="+mn-cs"/>
              </a:rPr>
              <a:t> </a:t>
            </a:r>
            <a:r>
              <a:rPr kumimoji="0" lang="cs-CZ" sz="2200" b="0" i="0" u="none" strike="noStrike" kern="0" cap="none" spc="0" normalizeH="0" baseline="0" noProof="0" dirty="0" err="1">
                <a:ln>
                  <a:noFill/>
                </a:ln>
                <a:solidFill>
                  <a:srgbClr val="000000"/>
                </a:solidFill>
                <a:effectLst/>
                <a:uLnTx/>
                <a:uFillTx/>
                <a:latin typeface="Arial"/>
                <a:ea typeface="+mn-ea"/>
                <a:cs typeface="+mn-cs"/>
              </a:rPr>
              <a:t>of</a:t>
            </a:r>
            <a:r>
              <a:rPr kumimoji="0" lang="cs-CZ" sz="2200" b="0" i="0" u="none" strike="noStrike" kern="0" cap="none" spc="0" normalizeH="0" baseline="0" noProof="0" dirty="0">
                <a:ln>
                  <a:noFill/>
                </a:ln>
                <a:solidFill>
                  <a:srgbClr val="000000"/>
                </a:solidFill>
                <a:effectLst/>
                <a:uLnTx/>
                <a:uFillTx/>
                <a:latin typeface="Arial"/>
                <a:ea typeface="+mn-ea"/>
                <a:cs typeface="+mn-cs"/>
              </a:rPr>
              <a:t> </a:t>
            </a:r>
            <a:r>
              <a:rPr kumimoji="0" lang="cs-CZ" sz="2200" b="0" i="0" u="none" strike="noStrike" kern="0" cap="none" spc="0" normalizeH="0" baseline="0" noProof="0" dirty="0" err="1">
                <a:ln>
                  <a:noFill/>
                </a:ln>
                <a:solidFill>
                  <a:srgbClr val="000000"/>
                </a:solidFill>
                <a:effectLst/>
                <a:uLnTx/>
                <a:uFillTx/>
                <a:latin typeface="Arial"/>
                <a:ea typeface="+mn-ea"/>
                <a:cs typeface="+mn-cs"/>
              </a:rPr>
              <a:t>respons</a:t>
            </a:r>
            <a:r>
              <a:rPr lang="cs-CZ" sz="2200" dirty="0" err="1">
                <a:solidFill>
                  <a:srgbClr val="000000"/>
                </a:solidFill>
                <a:latin typeface="Arial"/>
              </a:rPr>
              <a:t>ibility</a:t>
            </a:r>
            <a:endParaRPr lang="cs-CZ" sz="2200" b="1" dirty="0"/>
          </a:p>
          <a:p>
            <a:pPr marL="72000" indent="0">
              <a:spcBef>
                <a:spcPts val="1200"/>
              </a:spcBef>
              <a:buNone/>
            </a:pPr>
            <a:r>
              <a:rPr lang="cs-CZ" sz="2200" b="1" dirty="0"/>
              <a:t>General </a:t>
            </a:r>
            <a:r>
              <a:rPr lang="cs-CZ" sz="2200" b="1" dirty="0" err="1"/>
              <a:t>Assembly</a:t>
            </a:r>
            <a:endParaRPr lang="cs-CZ" sz="2200" b="1" dirty="0"/>
          </a:p>
          <a:p>
            <a:r>
              <a:rPr lang="cs-CZ" sz="2200" dirty="0" err="1"/>
              <a:t>main</a:t>
            </a:r>
            <a:r>
              <a:rPr lang="cs-CZ" sz="2200" dirty="0"/>
              <a:t> </a:t>
            </a:r>
            <a:r>
              <a:rPr lang="cs-CZ" sz="2200" dirty="0" err="1"/>
              <a:t>policymaking</a:t>
            </a:r>
            <a:r>
              <a:rPr lang="cs-CZ" sz="2200" dirty="0"/>
              <a:t> and </a:t>
            </a:r>
            <a:r>
              <a:rPr lang="cs-CZ" sz="2200" dirty="0" err="1"/>
              <a:t>representative</a:t>
            </a:r>
            <a:r>
              <a:rPr lang="cs-CZ" sz="2200" dirty="0"/>
              <a:t> organ</a:t>
            </a:r>
          </a:p>
          <a:p>
            <a:r>
              <a:rPr lang="cs-CZ" sz="2200" dirty="0" err="1"/>
              <a:t>purely</a:t>
            </a:r>
            <a:r>
              <a:rPr lang="cs-CZ" sz="2200" dirty="0"/>
              <a:t> </a:t>
            </a:r>
            <a:r>
              <a:rPr lang="cs-CZ" sz="2200" dirty="0" err="1"/>
              <a:t>deliberative</a:t>
            </a:r>
            <a:r>
              <a:rPr lang="cs-CZ" sz="2200" dirty="0"/>
              <a:t> - a </a:t>
            </a:r>
            <a:r>
              <a:rPr lang="cs-CZ" sz="2200" dirty="0" err="1"/>
              <a:t>forum</a:t>
            </a:r>
            <a:r>
              <a:rPr lang="cs-CZ" sz="2200" dirty="0"/>
              <a:t> </a:t>
            </a:r>
            <a:r>
              <a:rPr lang="cs-CZ" sz="2200" dirty="0" err="1"/>
              <a:t>for</a:t>
            </a:r>
            <a:r>
              <a:rPr lang="cs-CZ" sz="2200" dirty="0"/>
              <a:t> </a:t>
            </a:r>
            <a:r>
              <a:rPr lang="cs-CZ" sz="2200" dirty="0" err="1"/>
              <a:t>multilateral</a:t>
            </a:r>
            <a:r>
              <a:rPr lang="cs-CZ" sz="2200" dirty="0"/>
              <a:t> </a:t>
            </a:r>
            <a:r>
              <a:rPr lang="cs-CZ" sz="2200" dirty="0" err="1"/>
              <a:t>discussion</a:t>
            </a:r>
            <a:endParaRPr lang="cs-CZ" sz="2200" dirty="0"/>
          </a:p>
          <a:p>
            <a:r>
              <a:rPr lang="cs-CZ" sz="2200" dirty="0"/>
              <a:t>universal </a:t>
            </a:r>
            <a:r>
              <a:rPr lang="cs-CZ" sz="2200" dirty="0" err="1"/>
              <a:t>representations</a:t>
            </a:r>
            <a:r>
              <a:rPr lang="cs-CZ" sz="2200" dirty="0"/>
              <a:t> - </a:t>
            </a:r>
            <a:r>
              <a:rPr lang="cs-CZ" sz="2200" dirty="0" err="1"/>
              <a:t>equal</a:t>
            </a:r>
            <a:r>
              <a:rPr lang="cs-CZ" sz="2200" dirty="0"/>
              <a:t> </a:t>
            </a:r>
            <a:r>
              <a:rPr lang="cs-CZ" sz="2200" dirty="0" err="1"/>
              <a:t>vote</a:t>
            </a:r>
            <a:endParaRPr lang="cs-CZ" sz="2200" dirty="0"/>
          </a:p>
          <a:p>
            <a:r>
              <a:rPr lang="cs-CZ" sz="2200" dirty="0" err="1"/>
              <a:t>appoints</a:t>
            </a:r>
            <a:r>
              <a:rPr lang="cs-CZ" sz="2200" dirty="0"/>
              <a:t> </a:t>
            </a:r>
            <a:r>
              <a:rPr lang="cs-CZ" sz="2200" dirty="0" err="1"/>
              <a:t>Secretary</a:t>
            </a:r>
            <a:r>
              <a:rPr lang="cs-CZ" sz="2200" dirty="0"/>
              <a:t>-General, </a:t>
            </a:r>
            <a:r>
              <a:rPr lang="cs-CZ" sz="2200" dirty="0" err="1"/>
              <a:t>elects</a:t>
            </a:r>
            <a:r>
              <a:rPr lang="cs-CZ" sz="2200" dirty="0"/>
              <a:t> non-permanent </a:t>
            </a:r>
            <a:r>
              <a:rPr lang="cs-CZ" sz="2200" dirty="0" err="1"/>
              <a:t>members</a:t>
            </a:r>
            <a:r>
              <a:rPr lang="cs-CZ" sz="2200" dirty="0"/>
              <a:t> </a:t>
            </a:r>
            <a:r>
              <a:rPr lang="cs-CZ" sz="2200" dirty="0" err="1"/>
              <a:t>of</a:t>
            </a:r>
            <a:r>
              <a:rPr lang="cs-CZ" sz="2200" dirty="0"/>
              <a:t> </a:t>
            </a:r>
            <a:r>
              <a:rPr lang="cs-CZ" sz="2200" dirty="0" err="1"/>
              <a:t>the</a:t>
            </a:r>
            <a:r>
              <a:rPr lang="cs-CZ" sz="2200" dirty="0"/>
              <a:t> SC (2/3 majority)</a:t>
            </a:r>
          </a:p>
          <a:p>
            <a:endParaRPr lang="cs-CZ" sz="2000" dirty="0"/>
          </a:p>
        </p:txBody>
      </p:sp>
      <p:pic>
        <p:nvPicPr>
          <p:cNvPr id="6" name="Obrázek 5">
            <a:extLst>
              <a:ext uri="{FF2B5EF4-FFF2-40B4-BE49-F238E27FC236}">
                <a16:creationId xmlns:a16="http://schemas.microsoft.com/office/drawing/2014/main" id="{CBCB072F-EAF4-A71F-FE02-50E16C019E32}"/>
              </a:ext>
            </a:extLst>
          </p:cNvPr>
          <p:cNvPicPr>
            <a:picLocks noChangeAspect="1"/>
          </p:cNvPicPr>
          <p:nvPr/>
        </p:nvPicPr>
        <p:blipFill>
          <a:blip r:embed="rId3"/>
          <a:stretch>
            <a:fillRect/>
          </a:stretch>
        </p:blipFill>
        <p:spPr>
          <a:xfrm>
            <a:off x="6848133" y="244436"/>
            <a:ext cx="4375062" cy="2916708"/>
          </a:xfrm>
          <a:prstGeom prst="rect">
            <a:avLst/>
          </a:prstGeom>
          <a:ln>
            <a:noFill/>
          </a:ln>
          <a:effectLst>
            <a:outerShdw blurRad="292100" dist="139700" dir="2700000" algn="tl" rotWithShape="0">
              <a:srgbClr val="333333">
                <a:alpha val="65000"/>
              </a:srgbClr>
            </a:outerShdw>
          </a:effectLst>
        </p:spPr>
      </p:pic>
      <p:pic>
        <p:nvPicPr>
          <p:cNvPr id="7" name="Obrázek 6">
            <a:extLst>
              <a:ext uri="{FF2B5EF4-FFF2-40B4-BE49-F238E27FC236}">
                <a16:creationId xmlns:a16="http://schemas.microsoft.com/office/drawing/2014/main" id="{2410C3C8-F3B1-E3DC-B1A7-6304FDB8DB4B}"/>
              </a:ext>
            </a:extLst>
          </p:cNvPr>
          <p:cNvPicPr>
            <a:picLocks noChangeAspect="1"/>
          </p:cNvPicPr>
          <p:nvPr/>
        </p:nvPicPr>
        <p:blipFill>
          <a:blip r:embed="rId4"/>
          <a:stretch>
            <a:fillRect/>
          </a:stretch>
        </p:blipFill>
        <p:spPr>
          <a:xfrm>
            <a:off x="10011709" y="2899167"/>
            <a:ext cx="1905000" cy="2857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4712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United </a:t>
            </a:r>
            <a:r>
              <a:rPr lang="cs-CZ" sz="3200" dirty="0" err="1"/>
              <a:t>Nations</a:t>
            </a:r>
            <a:r>
              <a:rPr lang="cs-CZ" sz="3200" dirty="0"/>
              <a:t>: </a:t>
            </a:r>
            <a:r>
              <a:rPr lang="cs-CZ" sz="3200" dirty="0" err="1"/>
              <a:t>Structure</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753200" cy="4139998"/>
          </a:xfrm>
        </p:spPr>
        <p:txBody>
          <a:bodyPr/>
          <a:lstStyle/>
          <a:p>
            <a:pPr marL="72000" indent="0">
              <a:buNone/>
            </a:pPr>
            <a:r>
              <a:rPr lang="cs-CZ" sz="2200" b="1" dirty="0" err="1"/>
              <a:t>Security</a:t>
            </a:r>
            <a:r>
              <a:rPr lang="cs-CZ" sz="2200" b="1" dirty="0"/>
              <a:t> </a:t>
            </a:r>
            <a:r>
              <a:rPr lang="cs-CZ" sz="2200" b="1" dirty="0" err="1"/>
              <a:t>Council</a:t>
            </a:r>
            <a:endParaRPr lang="cs-CZ" sz="2200" b="1" dirty="0"/>
          </a:p>
          <a:p>
            <a:pPr>
              <a:spcAft>
                <a:spcPts val="600"/>
              </a:spcAft>
            </a:pPr>
            <a:r>
              <a:rPr lang="cs-CZ" sz="2200" dirty="0"/>
              <a:t>5 permanent + 10 non-permanent </a:t>
            </a:r>
            <a:r>
              <a:rPr lang="cs-CZ" sz="2200" dirty="0" err="1"/>
              <a:t>members</a:t>
            </a:r>
            <a:r>
              <a:rPr lang="cs-CZ" sz="2200" dirty="0"/>
              <a:t> (2-year term), </a:t>
            </a:r>
            <a:br>
              <a:rPr lang="cs-CZ" sz="2200" dirty="0"/>
            </a:br>
            <a:r>
              <a:rPr lang="cs-CZ" sz="2200" dirty="0" err="1"/>
              <a:t>each</a:t>
            </a:r>
            <a:r>
              <a:rPr lang="cs-CZ" sz="2200" dirty="0"/>
              <a:t> </a:t>
            </a:r>
            <a:r>
              <a:rPr lang="cs-CZ" sz="2200" dirty="0" err="1"/>
              <a:t>member</a:t>
            </a:r>
            <a:r>
              <a:rPr lang="cs-CZ" sz="2200" dirty="0"/>
              <a:t> = 1 </a:t>
            </a:r>
            <a:r>
              <a:rPr lang="cs-CZ" sz="2200" dirty="0" err="1"/>
              <a:t>vote</a:t>
            </a:r>
            <a:endParaRPr lang="cs-CZ" sz="2200" dirty="0"/>
          </a:p>
          <a:p>
            <a:pPr>
              <a:spcAft>
                <a:spcPts val="600"/>
              </a:spcAft>
            </a:pPr>
            <a:r>
              <a:rPr lang="cs-CZ" sz="2200" dirty="0" err="1"/>
              <a:t>decisions</a:t>
            </a:r>
            <a:r>
              <a:rPr lang="cs-CZ" sz="2200" dirty="0"/>
              <a:t> - </a:t>
            </a:r>
            <a:r>
              <a:rPr lang="cs-CZ" sz="2200" dirty="0" err="1"/>
              <a:t>vote</a:t>
            </a:r>
            <a:r>
              <a:rPr lang="cs-CZ" sz="2200" dirty="0"/>
              <a:t> </a:t>
            </a:r>
            <a:r>
              <a:rPr lang="cs-CZ" sz="2200" dirty="0" err="1"/>
              <a:t>of</a:t>
            </a:r>
            <a:r>
              <a:rPr lang="cs-CZ" sz="2200" dirty="0"/>
              <a:t> 9 </a:t>
            </a:r>
            <a:r>
              <a:rPr lang="cs-CZ" sz="2200" dirty="0" err="1"/>
              <a:t>members</a:t>
            </a:r>
            <a:r>
              <a:rPr lang="cs-CZ" sz="2200" dirty="0"/>
              <a:t>, </a:t>
            </a:r>
            <a:r>
              <a:rPr lang="cs-CZ" sz="2200" dirty="0" err="1"/>
              <a:t>including</a:t>
            </a:r>
            <a:r>
              <a:rPr lang="cs-CZ" sz="2200" dirty="0"/>
              <a:t> permanent </a:t>
            </a:r>
            <a:r>
              <a:rPr lang="cs-CZ" sz="2200" dirty="0" err="1"/>
              <a:t>members</a:t>
            </a:r>
            <a:endParaRPr lang="cs-CZ" sz="2200" dirty="0"/>
          </a:p>
          <a:p>
            <a:pPr>
              <a:spcAft>
                <a:spcPts val="600"/>
              </a:spcAft>
            </a:pPr>
            <a:r>
              <a:rPr lang="cs-CZ" sz="2200" dirty="0" err="1"/>
              <a:t>primary</a:t>
            </a:r>
            <a:r>
              <a:rPr lang="cs-CZ" sz="2200" dirty="0"/>
              <a:t> </a:t>
            </a:r>
            <a:r>
              <a:rPr lang="cs-CZ" sz="2200" dirty="0" err="1"/>
              <a:t>responsibility</a:t>
            </a:r>
            <a:r>
              <a:rPr lang="cs-CZ" sz="2200" dirty="0"/>
              <a:t> - </a:t>
            </a:r>
            <a:r>
              <a:rPr lang="cs-CZ" sz="2200" dirty="0" err="1"/>
              <a:t>maintenance</a:t>
            </a:r>
            <a:r>
              <a:rPr lang="cs-CZ" sz="2200" dirty="0"/>
              <a:t> </a:t>
            </a:r>
            <a:r>
              <a:rPr lang="cs-CZ" sz="2200" dirty="0" err="1"/>
              <a:t>of</a:t>
            </a:r>
            <a:r>
              <a:rPr lang="cs-CZ" sz="2200" dirty="0"/>
              <a:t> </a:t>
            </a:r>
            <a:r>
              <a:rPr lang="cs-CZ" sz="2200" dirty="0" err="1"/>
              <a:t>international</a:t>
            </a:r>
            <a:r>
              <a:rPr lang="cs-CZ" sz="2200" dirty="0"/>
              <a:t> </a:t>
            </a:r>
            <a:r>
              <a:rPr lang="cs-CZ" sz="2200" dirty="0" err="1"/>
              <a:t>peace</a:t>
            </a:r>
            <a:r>
              <a:rPr lang="cs-CZ" sz="2200" dirty="0"/>
              <a:t> and </a:t>
            </a:r>
            <a:br>
              <a:rPr lang="cs-CZ" sz="2200" dirty="0"/>
            </a:br>
            <a:r>
              <a:rPr lang="cs-CZ" sz="2200" dirty="0" err="1"/>
              <a:t>security</a:t>
            </a:r>
            <a:r>
              <a:rPr lang="cs-CZ" sz="2200" dirty="0"/>
              <a:t> (</a:t>
            </a:r>
            <a:r>
              <a:rPr lang="cs-CZ" sz="2200" dirty="0" err="1"/>
              <a:t>Chapters</a:t>
            </a:r>
            <a:r>
              <a:rPr lang="cs-CZ" sz="2200" dirty="0"/>
              <a:t> VI, VII)</a:t>
            </a:r>
          </a:p>
          <a:p>
            <a:pPr>
              <a:spcAft>
                <a:spcPts val="600"/>
              </a:spcAft>
            </a:pPr>
            <a:r>
              <a:rPr lang="cs-CZ" sz="2200" dirty="0" err="1"/>
              <a:t>may</a:t>
            </a:r>
            <a:r>
              <a:rPr lang="cs-CZ" sz="2200" dirty="0"/>
              <a:t> </a:t>
            </a:r>
            <a:r>
              <a:rPr lang="cs-CZ" sz="2200" dirty="0" err="1"/>
              <a:t>establish</a:t>
            </a:r>
            <a:r>
              <a:rPr lang="cs-CZ" sz="2200" dirty="0"/>
              <a:t> </a:t>
            </a:r>
            <a:r>
              <a:rPr lang="cs-CZ" sz="2200" dirty="0" err="1"/>
              <a:t>subsidiary</a:t>
            </a:r>
            <a:r>
              <a:rPr lang="cs-CZ" sz="2200" dirty="0"/>
              <a:t> </a:t>
            </a:r>
            <a:r>
              <a:rPr lang="cs-CZ" sz="2200" dirty="0" err="1"/>
              <a:t>bodies</a:t>
            </a:r>
            <a:r>
              <a:rPr lang="cs-CZ" sz="2200" dirty="0"/>
              <a:t> (</a:t>
            </a:r>
            <a:r>
              <a:rPr lang="cs-CZ" sz="2200" dirty="0" err="1"/>
              <a:t>Counter-Terrorism</a:t>
            </a:r>
            <a:r>
              <a:rPr lang="cs-CZ" sz="2200" dirty="0"/>
              <a:t> </a:t>
            </a:r>
            <a:r>
              <a:rPr lang="cs-CZ" sz="2200" dirty="0" err="1"/>
              <a:t>Committee</a:t>
            </a:r>
            <a:r>
              <a:rPr lang="cs-CZ" sz="2200" dirty="0"/>
              <a:t>, Non-</a:t>
            </a:r>
            <a:r>
              <a:rPr lang="cs-CZ" sz="2200" dirty="0" err="1"/>
              <a:t>Proliferation</a:t>
            </a:r>
            <a:r>
              <a:rPr lang="cs-CZ" sz="2200" dirty="0"/>
              <a:t> </a:t>
            </a:r>
            <a:r>
              <a:rPr lang="cs-CZ" sz="2200" dirty="0" err="1"/>
              <a:t>Committee</a:t>
            </a:r>
            <a:r>
              <a:rPr lang="cs-CZ" sz="2200" dirty="0"/>
              <a:t>, </a:t>
            </a:r>
            <a:r>
              <a:rPr lang="cs-CZ" sz="2200" dirty="0" err="1"/>
              <a:t>Military</a:t>
            </a:r>
            <a:r>
              <a:rPr lang="cs-CZ" sz="2200" dirty="0"/>
              <a:t> </a:t>
            </a:r>
            <a:r>
              <a:rPr lang="cs-CZ" sz="2200" dirty="0" err="1"/>
              <a:t>Staff</a:t>
            </a:r>
            <a:r>
              <a:rPr lang="cs-CZ" sz="2200" dirty="0"/>
              <a:t> </a:t>
            </a:r>
            <a:r>
              <a:rPr lang="cs-CZ" sz="2200" dirty="0" err="1"/>
              <a:t>Committee</a:t>
            </a:r>
            <a:r>
              <a:rPr lang="cs-CZ" sz="2200" dirty="0"/>
              <a:t>, </a:t>
            </a:r>
            <a:r>
              <a:rPr lang="cs-CZ" sz="2200" dirty="0" err="1"/>
              <a:t>Sanctions</a:t>
            </a:r>
            <a:r>
              <a:rPr lang="cs-CZ" sz="2200" dirty="0"/>
              <a:t> </a:t>
            </a:r>
            <a:r>
              <a:rPr lang="cs-CZ" sz="2200" dirty="0" err="1"/>
              <a:t>Committee</a:t>
            </a:r>
            <a:r>
              <a:rPr lang="cs-CZ" sz="2200" dirty="0"/>
              <a:t>…)</a:t>
            </a:r>
          </a:p>
        </p:txBody>
      </p:sp>
      <p:pic>
        <p:nvPicPr>
          <p:cNvPr id="6" name="Obrázek 5">
            <a:extLst>
              <a:ext uri="{FF2B5EF4-FFF2-40B4-BE49-F238E27FC236}">
                <a16:creationId xmlns:a16="http://schemas.microsoft.com/office/drawing/2014/main" id="{64A57E5E-C880-D64E-16EE-C39574950D14}"/>
              </a:ext>
            </a:extLst>
          </p:cNvPr>
          <p:cNvPicPr>
            <a:picLocks noChangeAspect="1"/>
          </p:cNvPicPr>
          <p:nvPr/>
        </p:nvPicPr>
        <p:blipFill>
          <a:blip r:embed="rId3"/>
          <a:stretch>
            <a:fillRect/>
          </a:stretch>
        </p:blipFill>
        <p:spPr>
          <a:xfrm>
            <a:off x="8604511" y="372326"/>
            <a:ext cx="3244007" cy="21626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5700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414000" y="378000"/>
            <a:ext cx="10753200" cy="451576"/>
          </a:xfrm>
        </p:spPr>
        <p:txBody>
          <a:bodyPr/>
          <a:lstStyle/>
          <a:p>
            <a:r>
              <a:rPr lang="cs-CZ" sz="3200" dirty="0"/>
              <a:t>United </a:t>
            </a:r>
            <a:r>
              <a:rPr lang="cs-CZ" sz="3200" dirty="0" err="1"/>
              <a:t>Nations</a:t>
            </a:r>
            <a:r>
              <a:rPr lang="cs-CZ" sz="3200" dirty="0"/>
              <a:t>: International </a:t>
            </a:r>
            <a:r>
              <a:rPr lang="cs-CZ" sz="3200" dirty="0" err="1"/>
              <a:t>Peace</a:t>
            </a:r>
            <a:r>
              <a:rPr lang="cs-CZ" sz="3200" dirty="0"/>
              <a:t> and </a:t>
            </a:r>
            <a:r>
              <a:rPr lang="cs-CZ" sz="3200" dirty="0" err="1"/>
              <a:t>Security</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29"/>
          </p:nvPr>
        </p:nvSpPr>
        <p:spPr>
          <a:xfrm>
            <a:off x="414000" y="1181698"/>
            <a:ext cx="5219998" cy="4139998"/>
          </a:xfrm>
        </p:spPr>
        <p:txBody>
          <a:bodyPr/>
          <a:lstStyle/>
          <a:p>
            <a:pPr marL="72000" indent="0">
              <a:lnSpc>
                <a:spcPct val="120000"/>
              </a:lnSpc>
              <a:spcAft>
                <a:spcPts val="600"/>
              </a:spcAft>
              <a:buNone/>
            </a:pPr>
            <a:r>
              <a:rPr lang="en-US" sz="2200" b="1" dirty="0">
                <a:solidFill>
                  <a:srgbClr val="0000DC"/>
                </a:solidFill>
              </a:rPr>
              <a:t>Chapter VI: </a:t>
            </a:r>
            <a:r>
              <a:rPr lang="en-US" sz="2200" b="1" dirty="0"/>
              <a:t>Pacific Settlement of Disputes</a:t>
            </a:r>
          </a:p>
          <a:p>
            <a:pPr>
              <a:lnSpc>
                <a:spcPct val="120000"/>
              </a:lnSpc>
              <a:spcAft>
                <a:spcPts val="600"/>
              </a:spcAft>
            </a:pPr>
            <a:r>
              <a:rPr lang="en-US" sz="2200" dirty="0"/>
              <a:t>parties to any dispute - shall seek a solution by peaceful means</a:t>
            </a:r>
          </a:p>
          <a:p>
            <a:pPr>
              <a:lnSpc>
                <a:spcPct val="120000"/>
              </a:lnSpc>
              <a:spcAft>
                <a:spcPts val="600"/>
              </a:spcAft>
            </a:pPr>
            <a:r>
              <a:rPr lang="en-US" sz="2200" dirty="0"/>
              <a:t>SC can call upon the parties to settle the dispute by peaceful means</a:t>
            </a:r>
          </a:p>
          <a:p>
            <a:pPr>
              <a:lnSpc>
                <a:spcPct val="120000"/>
              </a:lnSpc>
              <a:spcAft>
                <a:spcPts val="600"/>
              </a:spcAft>
            </a:pPr>
            <a:r>
              <a:rPr lang="en-US" sz="2200" dirty="0"/>
              <a:t>SC </a:t>
            </a:r>
            <a:r>
              <a:rPr lang="cs-CZ" sz="2200" dirty="0" err="1"/>
              <a:t>investigates</a:t>
            </a:r>
            <a:r>
              <a:rPr lang="cs-CZ" sz="2200" dirty="0"/>
              <a:t> a </a:t>
            </a:r>
            <a:r>
              <a:rPr lang="cs-CZ" sz="2200" dirty="0" err="1"/>
              <a:t>dispute</a:t>
            </a:r>
            <a:r>
              <a:rPr lang="cs-CZ" sz="2200" dirty="0"/>
              <a:t> </a:t>
            </a:r>
            <a:r>
              <a:rPr lang="cs-CZ" sz="2200" dirty="0">
                <a:sym typeface="Symbol" panose="05050102010706020507" pitchFamily="18" charset="2"/>
              </a:rPr>
              <a:t></a:t>
            </a:r>
            <a:r>
              <a:rPr lang="en-US" sz="2200" dirty="0"/>
              <a:t> </a:t>
            </a:r>
            <a:r>
              <a:rPr lang="cs-CZ" sz="2200" dirty="0"/>
              <a:t>to </a:t>
            </a:r>
            <a:r>
              <a:rPr lang="cs-CZ" sz="2200" dirty="0" err="1"/>
              <a:t>determine</a:t>
            </a:r>
            <a:r>
              <a:rPr lang="cs-CZ" sz="2200" dirty="0"/>
              <a:t> a risk to </a:t>
            </a:r>
            <a:r>
              <a:rPr lang="cs-CZ" sz="2200" dirty="0" err="1"/>
              <a:t>international</a:t>
            </a:r>
            <a:r>
              <a:rPr lang="cs-CZ" sz="2200" dirty="0"/>
              <a:t> </a:t>
            </a:r>
            <a:r>
              <a:rPr lang="cs-CZ" sz="2200" dirty="0" err="1"/>
              <a:t>peace</a:t>
            </a:r>
            <a:r>
              <a:rPr lang="cs-CZ" sz="2200" dirty="0"/>
              <a:t> and </a:t>
            </a:r>
            <a:r>
              <a:rPr lang="cs-CZ" sz="2200" dirty="0" err="1"/>
              <a:t>security</a:t>
            </a:r>
            <a:endParaRPr lang="en-US" sz="2200" dirty="0"/>
          </a:p>
        </p:txBody>
      </p:sp>
      <p:sp>
        <p:nvSpPr>
          <p:cNvPr id="6" name="Zástupný obsah 5">
            <a:extLst>
              <a:ext uri="{FF2B5EF4-FFF2-40B4-BE49-F238E27FC236}">
                <a16:creationId xmlns:a16="http://schemas.microsoft.com/office/drawing/2014/main" id="{E9E1A1DD-6193-0025-2416-DCCDB32AC8B6}"/>
              </a:ext>
            </a:extLst>
          </p:cNvPr>
          <p:cNvSpPr>
            <a:spLocks noGrp="1"/>
          </p:cNvSpPr>
          <p:nvPr>
            <p:ph idx="30"/>
          </p:nvPr>
        </p:nvSpPr>
        <p:spPr>
          <a:xfrm>
            <a:off x="5790600" y="1181698"/>
            <a:ext cx="5863120" cy="4139998"/>
          </a:xfrm>
        </p:spPr>
        <p:txBody>
          <a:bodyPr/>
          <a:lstStyle/>
          <a:p>
            <a:pPr marL="72000" indent="0">
              <a:lnSpc>
                <a:spcPct val="120000"/>
              </a:lnSpc>
              <a:spcAft>
                <a:spcPts val="600"/>
              </a:spcAft>
              <a:buNone/>
            </a:pPr>
            <a:r>
              <a:rPr lang="en-US" sz="2200" b="1" dirty="0">
                <a:solidFill>
                  <a:srgbClr val="0000DC"/>
                </a:solidFill>
              </a:rPr>
              <a:t>Chapter VII: </a:t>
            </a:r>
            <a:r>
              <a:rPr lang="en-US" sz="2200" b="1" dirty="0"/>
              <a:t>Action with Respect to Threats to the Peace, Breaches of the Peace, and Acts of Aggression</a:t>
            </a:r>
            <a:endParaRPr lang="cs-CZ" sz="2200" b="1" dirty="0"/>
          </a:p>
          <a:p>
            <a:pPr>
              <a:lnSpc>
                <a:spcPct val="120000"/>
              </a:lnSpc>
            </a:pPr>
            <a:r>
              <a:rPr lang="en-US" sz="2200" dirty="0"/>
              <a:t>SC determines the existence of threat to peace / breach of the peace / act of aggression</a:t>
            </a:r>
          </a:p>
          <a:p>
            <a:pPr>
              <a:lnSpc>
                <a:spcPct val="120000"/>
              </a:lnSpc>
            </a:pPr>
            <a:r>
              <a:rPr lang="en-US" sz="2200" dirty="0"/>
              <a:t>SC decides on</a:t>
            </a:r>
            <a:r>
              <a:rPr lang="cs-CZ" sz="2200" dirty="0"/>
              <a:t> </a:t>
            </a:r>
            <a:r>
              <a:rPr lang="cs-CZ" sz="2200" dirty="0" err="1"/>
              <a:t>the</a:t>
            </a:r>
            <a:r>
              <a:rPr lang="cs-CZ" sz="2200" dirty="0"/>
              <a:t> use </a:t>
            </a:r>
            <a:r>
              <a:rPr lang="cs-CZ" sz="2200" dirty="0" err="1"/>
              <a:t>of</a:t>
            </a:r>
            <a:r>
              <a:rPr lang="cs-CZ" sz="2200" dirty="0"/>
              <a:t> </a:t>
            </a:r>
            <a:r>
              <a:rPr lang="en-US" sz="2200" dirty="0"/>
              <a:t>non-military measures</a:t>
            </a:r>
          </a:p>
          <a:p>
            <a:pPr>
              <a:lnSpc>
                <a:spcPct val="120000"/>
              </a:lnSpc>
            </a:pPr>
            <a:r>
              <a:rPr lang="en-US" sz="2200" dirty="0"/>
              <a:t>SC can take military action to maintain or restore international peace and security </a:t>
            </a:r>
          </a:p>
          <a:p>
            <a:pPr>
              <a:lnSpc>
                <a:spcPct val="120000"/>
              </a:lnSpc>
            </a:pPr>
            <a:r>
              <a:rPr lang="en-US" sz="2200" dirty="0"/>
              <a:t>undertake to make available to SC armed forces, assistance, and facilities</a:t>
            </a:r>
          </a:p>
        </p:txBody>
      </p:sp>
    </p:spTree>
    <p:extLst>
      <p:ext uri="{BB962C8B-B14F-4D97-AF65-F5344CB8AC3E}">
        <p14:creationId xmlns:p14="http://schemas.microsoft.com/office/powerpoint/2010/main" val="419618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22752EB-C63E-8D02-5037-03C20296AC64}"/>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857D1778-DD13-DCF9-994E-EDFC8746A965}"/>
              </a:ext>
            </a:extLst>
          </p:cNvPr>
          <p:cNvSpPr>
            <a:spLocks noGrp="1"/>
          </p:cNvSpPr>
          <p:nvPr>
            <p:ph type="sldNum" sz="quarter" idx="11"/>
          </p:nvPr>
        </p:nvSpPr>
        <p:spPr/>
        <p:txBody>
          <a:bodyPr/>
          <a:lstStyle/>
          <a:p>
            <a:fld id="{D6D6C118-631F-4A80-9886-907009361577}" type="slidenum">
              <a:rPr lang="cs-CZ" altLang="cs-CZ" smtClean="0"/>
              <a:pPr/>
              <a:t>14</a:t>
            </a:fld>
            <a:endParaRPr lang="cs-CZ" altLang="cs-CZ" dirty="0"/>
          </a:p>
        </p:txBody>
      </p:sp>
      <p:sp>
        <p:nvSpPr>
          <p:cNvPr id="5" name="TextovéPole 4">
            <a:extLst>
              <a:ext uri="{FF2B5EF4-FFF2-40B4-BE49-F238E27FC236}">
                <a16:creationId xmlns:a16="http://schemas.microsoft.com/office/drawing/2014/main" id="{C6481048-8121-0F34-4EC2-C3B9ADF9CD0C}"/>
              </a:ext>
            </a:extLst>
          </p:cNvPr>
          <p:cNvSpPr txBox="1"/>
          <p:nvPr/>
        </p:nvSpPr>
        <p:spPr>
          <a:xfrm>
            <a:off x="1356190" y="1109109"/>
            <a:ext cx="9222508" cy="4190699"/>
          </a:xfrm>
          <a:prstGeom prst="rect">
            <a:avLst/>
          </a:prstGeom>
          <a:noFill/>
        </p:spPr>
        <p:txBody>
          <a:bodyPr wrap="square">
            <a:spAutoFit/>
          </a:bodyPr>
          <a:lstStyle/>
          <a:p>
            <a:pPr algn="ctr">
              <a:spcAft>
                <a:spcPts val="1800"/>
              </a:spcAft>
            </a:pPr>
            <a:r>
              <a:rPr lang="cs-CZ" b="1" dirty="0">
                <a:latin typeface="Bahnschrift Condensed" panose="020B0502040204020203" pitchFamily="34" charset="0"/>
                <a:cs typeface="Kokila" panose="020B0502040204020203" pitchFamily="34" charset="0"/>
              </a:rPr>
              <a:t>UN Charter, </a:t>
            </a:r>
            <a:r>
              <a:rPr lang="en-US" b="1" dirty="0">
                <a:latin typeface="Bahnschrift Condensed" panose="020B0502040204020203" pitchFamily="34" charset="0"/>
                <a:cs typeface="Kokila" panose="020B0502040204020203" pitchFamily="34" charset="0"/>
              </a:rPr>
              <a:t>Article 51</a:t>
            </a:r>
          </a:p>
          <a:p>
            <a:pPr algn="just">
              <a:lnSpc>
                <a:spcPct val="120000"/>
              </a:lnSpc>
            </a:pPr>
            <a:r>
              <a:rPr lang="cs-CZ" dirty="0">
                <a:latin typeface="Bahnschrift Condensed" panose="020B0502040204020203" pitchFamily="34" charset="0"/>
                <a:cs typeface="Kokila" panose="020B0502040204020203" pitchFamily="34" charset="0"/>
              </a:rPr>
              <a:t>“</a:t>
            </a:r>
            <a:r>
              <a:rPr lang="en-US" dirty="0">
                <a:latin typeface="Bahnschrift Condensed" panose="020B0502040204020203" pitchFamily="34" charset="0"/>
                <a:cs typeface="Kokila" panose="020B0502040204020203" pitchFamily="34" charset="0"/>
              </a:rPr>
              <a:t>Nothing in the present Charter shall impair </a:t>
            </a:r>
            <a:r>
              <a:rPr lang="en-US" dirty="0">
                <a:highlight>
                  <a:srgbClr val="FFFF00"/>
                </a:highlight>
                <a:latin typeface="Bahnschrift Condensed" panose="020B0502040204020203" pitchFamily="34" charset="0"/>
                <a:cs typeface="Kokila" panose="020B0502040204020203" pitchFamily="34" charset="0"/>
              </a:rPr>
              <a:t>the inherent right of individual or collective </a:t>
            </a:r>
            <a:r>
              <a:rPr lang="en-US" dirty="0" err="1">
                <a:highlight>
                  <a:srgbClr val="FFFF00"/>
                </a:highlight>
                <a:latin typeface="Bahnschrift Condensed" panose="020B0502040204020203" pitchFamily="34" charset="0"/>
                <a:cs typeface="Kokila" panose="020B0502040204020203" pitchFamily="34" charset="0"/>
              </a:rPr>
              <a:t>self-defence</a:t>
            </a:r>
            <a:r>
              <a:rPr lang="en-US" dirty="0">
                <a:highlight>
                  <a:srgbClr val="FFFF00"/>
                </a:highlight>
                <a:latin typeface="Bahnschrift Condensed" panose="020B0502040204020203" pitchFamily="34" charset="0"/>
                <a:cs typeface="Kokila" panose="020B0502040204020203" pitchFamily="34" charset="0"/>
              </a:rPr>
              <a:t> if an armed attack occurs</a:t>
            </a:r>
            <a:r>
              <a:rPr lang="en-US" dirty="0">
                <a:latin typeface="Bahnschrift Condensed" panose="020B0502040204020203" pitchFamily="34" charset="0"/>
                <a:cs typeface="Kokila" panose="020B0502040204020203" pitchFamily="34" charset="0"/>
              </a:rPr>
              <a:t> against a Member of the United Nations, until the Security Council has taken measures necessary to maintain international peace and security. Measures taken by Members in the exercise of this right of </a:t>
            </a:r>
            <a:r>
              <a:rPr lang="en-US" dirty="0" err="1">
                <a:latin typeface="Bahnschrift Condensed" panose="020B0502040204020203" pitchFamily="34" charset="0"/>
                <a:cs typeface="Kokila" panose="020B0502040204020203" pitchFamily="34" charset="0"/>
              </a:rPr>
              <a:t>self-defence</a:t>
            </a:r>
            <a:r>
              <a:rPr lang="en-US" dirty="0">
                <a:latin typeface="Bahnschrift Condensed" panose="020B0502040204020203" pitchFamily="34" charset="0"/>
                <a:cs typeface="Kokila" panose="020B0502040204020203" pitchFamily="34" charset="0"/>
              </a:rPr>
              <a:t> shall be immediately reported to the Security Council and shall not in any way affect the authority and responsibility of the Security Council under the present Charter to take at any time such action as it deems necessary in order to maintain or restore international peace and security.</a:t>
            </a:r>
            <a:r>
              <a:rPr lang="cs-CZ" dirty="0">
                <a:latin typeface="Bahnschrift Condensed" panose="020B0502040204020203" pitchFamily="34" charset="0"/>
                <a:cs typeface="Kokila" panose="020B0502040204020203" pitchFamily="34" charset="0"/>
              </a:rPr>
              <a:t>“</a:t>
            </a:r>
            <a:endParaRPr lang="en-US" dirty="0">
              <a:latin typeface="Bahnschrift Condensed" panose="020B0502040204020203" pitchFamily="34" charset="0"/>
              <a:cs typeface="Kokila" panose="020B0502040204020203" pitchFamily="34" charset="0"/>
            </a:endParaRPr>
          </a:p>
        </p:txBody>
      </p:sp>
    </p:spTree>
    <p:extLst>
      <p:ext uri="{BB962C8B-B14F-4D97-AF65-F5344CB8AC3E}">
        <p14:creationId xmlns:p14="http://schemas.microsoft.com/office/powerpoint/2010/main" val="2494819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5B47EABE-5579-748F-9176-789D167D20C9}"/>
              </a:ext>
            </a:extLst>
          </p:cNvPr>
          <p:cNvSpPr>
            <a:spLocks noGrp="1"/>
          </p:cNvSpPr>
          <p:nvPr>
            <p:ph type="sldNum" sz="quarter" idx="11"/>
          </p:nvPr>
        </p:nvSpPr>
        <p:spPr/>
        <p:txBody>
          <a:bodyPr/>
          <a:lstStyle/>
          <a:p>
            <a:fld id="{D6D6C118-631F-4A80-9886-907009361577}" type="slidenum">
              <a:rPr lang="cs-CZ" altLang="cs-CZ" smtClean="0"/>
              <a:pPr/>
              <a:t>15</a:t>
            </a:fld>
            <a:endParaRPr lang="cs-CZ" altLang="cs-CZ" dirty="0"/>
          </a:p>
        </p:txBody>
      </p:sp>
      <p:pic>
        <p:nvPicPr>
          <p:cNvPr id="5" name="Obrázek 4">
            <a:extLst>
              <a:ext uri="{FF2B5EF4-FFF2-40B4-BE49-F238E27FC236}">
                <a16:creationId xmlns:a16="http://schemas.microsoft.com/office/drawing/2014/main" id="{D59CDDDA-D62B-6C12-D294-115595294666}"/>
              </a:ext>
            </a:extLst>
          </p:cNvPr>
          <p:cNvPicPr>
            <a:picLocks noChangeAspect="1"/>
          </p:cNvPicPr>
          <p:nvPr/>
        </p:nvPicPr>
        <p:blipFill>
          <a:blip r:embed="rId3"/>
          <a:stretch>
            <a:fillRect/>
          </a:stretch>
        </p:blipFill>
        <p:spPr>
          <a:xfrm>
            <a:off x="2898870" y="0"/>
            <a:ext cx="6394260" cy="6858000"/>
          </a:xfrm>
          <a:prstGeom prst="rect">
            <a:avLst/>
          </a:prstGeom>
        </p:spPr>
      </p:pic>
      <p:sp>
        <p:nvSpPr>
          <p:cNvPr id="6" name="TextovéPole 5">
            <a:extLst>
              <a:ext uri="{FF2B5EF4-FFF2-40B4-BE49-F238E27FC236}">
                <a16:creationId xmlns:a16="http://schemas.microsoft.com/office/drawing/2014/main" id="{7AF0B7A1-949D-3F51-3BED-E4C39862A376}"/>
              </a:ext>
            </a:extLst>
          </p:cNvPr>
          <p:cNvSpPr txBox="1"/>
          <p:nvPr/>
        </p:nvSpPr>
        <p:spPr>
          <a:xfrm>
            <a:off x="8869390" y="5953890"/>
            <a:ext cx="1461726" cy="400110"/>
          </a:xfrm>
          <a:prstGeom prst="rect">
            <a:avLst/>
          </a:prstGeom>
          <a:noFill/>
        </p:spPr>
        <p:txBody>
          <a:bodyPr wrap="square" rtlCol="0">
            <a:spAutoFit/>
          </a:bodyPr>
          <a:lstStyle/>
          <a:p>
            <a:pPr algn="l"/>
            <a:r>
              <a:rPr lang="cs-CZ" sz="2000" dirty="0">
                <a:latin typeface="+mn-lt"/>
                <a:hlinkClick r:id="rId4"/>
              </a:rPr>
              <a:t>VIDEO</a:t>
            </a:r>
            <a:endParaRPr lang="en-US" sz="2000" dirty="0" err="1">
              <a:latin typeface="+mn-lt"/>
            </a:endParaRPr>
          </a:p>
        </p:txBody>
      </p:sp>
    </p:spTree>
    <p:extLst>
      <p:ext uri="{BB962C8B-B14F-4D97-AF65-F5344CB8AC3E}">
        <p14:creationId xmlns:p14="http://schemas.microsoft.com/office/powerpoint/2010/main" val="1654728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United </a:t>
            </a:r>
            <a:r>
              <a:rPr lang="cs-CZ" sz="3200" dirty="0" err="1"/>
              <a:t>Nations</a:t>
            </a:r>
            <a:r>
              <a:rPr lang="cs-CZ" sz="3200" dirty="0"/>
              <a:t>: </a:t>
            </a:r>
            <a:r>
              <a:rPr lang="cs-CZ" sz="3200" dirty="0" err="1"/>
              <a:t>Structure</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22577"/>
            <a:ext cx="9633767" cy="4139998"/>
          </a:xfrm>
        </p:spPr>
        <p:txBody>
          <a:bodyPr/>
          <a:lstStyle/>
          <a:p>
            <a:pPr>
              <a:lnSpc>
                <a:spcPct val="120000"/>
              </a:lnSpc>
              <a:spcAft>
                <a:spcPts val="600"/>
              </a:spcAft>
            </a:pPr>
            <a:r>
              <a:rPr lang="en-US" sz="2200" b="1" dirty="0"/>
              <a:t>Economic and Social Council </a:t>
            </a:r>
            <a:r>
              <a:rPr lang="en-US" sz="2200" dirty="0"/>
              <a:t>- principal body for economic, social and environmental issues</a:t>
            </a:r>
            <a:r>
              <a:rPr lang="cs-CZ" sz="2200" dirty="0"/>
              <a:t> (54 </a:t>
            </a:r>
            <a:r>
              <a:rPr lang="cs-CZ" sz="2200" dirty="0" err="1"/>
              <a:t>members</a:t>
            </a:r>
            <a:r>
              <a:rPr lang="cs-CZ" sz="2200" dirty="0"/>
              <a:t>)</a:t>
            </a:r>
            <a:endParaRPr lang="en-US" sz="2200" dirty="0"/>
          </a:p>
          <a:p>
            <a:pPr>
              <a:lnSpc>
                <a:spcPct val="120000"/>
              </a:lnSpc>
              <a:spcAft>
                <a:spcPts val="600"/>
              </a:spcAft>
            </a:pPr>
            <a:r>
              <a:rPr lang="en-US" sz="2200" b="1" dirty="0"/>
              <a:t>Trusteeship Council </a:t>
            </a:r>
            <a:r>
              <a:rPr lang="cs-CZ" sz="2200" dirty="0"/>
              <a:t>- </a:t>
            </a:r>
            <a:r>
              <a:rPr lang="en-US" sz="2200" dirty="0"/>
              <a:t>international supervision for 11 Trust Territories </a:t>
            </a:r>
            <a:endParaRPr lang="cs-CZ" sz="2200" dirty="0"/>
          </a:p>
          <a:p>
            <a:pPr>
              <a:lnSpc>
                <a:spcPct val="120000"/>
              </a:lnSpc>
              <a:spcAft>
                <a:spcPts val="600"/>
              </a:spcAft>
            </a:pPr>
            <a:r>
              <a:rPr lang="cs-CZ" sz="2200" b="1" dirty="0"/>
              <a:t>International </a:t>
            </a:r>
            <a:r>
              <a:rPr lang="cs-CZ" sz="2200" b="1" dirty="0" err="1"/>
              <a:t>Court</a:t>
            </a:r>
            <a:r>
              <a:rPr lang="cs-CZ" sz="2200" b="1" dirty="0"/>
              <a:t> </a:t>
            </a:r>
            <a:r>
              <a:rPr lang="cs-CZ" sz="2200" b="1" dirty="0" err="1"/>
              <a:t>of</a:t>
            </a:r>
            <a:r>
              <a:rPr lang="cs-CZ" sz="2200" b="1" dirty="0"/>
              <a:t> Justice </a:t>
            </a:r>
            <a:r>
              <a:rPr lang="cs-CZ" sz="2200" dirty="0"/>
              <a:t>- (1) settlement </a:t>
            </a:r>
            <a:r>
              <a:rPr lang="cs-CZ" sz="2200" dirty="0" err="1"/>
              <a:t>of</a:t>
            </a:r>
            <a:r>
              <a:rPr lang="cs-CZ" sz="2200" dirty="0"/>
              <a:t> </a:t>
            </a:r>
            <a:r>
              <a:rPr lang="en-US" sz="2200" dirty="0"/>
              <a:t>legal disputes </a:t>
            </a:r>
            <a:r>
              <a:rPr lang="cs-CZ" sz="2200" dirty="0" err="1"/>
              <a:t>among</a:t>
            </a:r>
            <a:r>
              <a:rPr lang="en-US" sz="2200" dirty="0"/>
              <a:t> states, </a:t>
            </a:r>
            <a:r>
              <a:rPr lang="cs-CZ" sz="2200" dirty="0"/>
              <a:t>(2) </a:t>
            </a:r>
            <a:r>
              <a:rPr lang="en-US" sz="2200" dirty="0"/>
              <a:t>advisory role on legal questions</a:t>
            </a:r>
            <a:r>
              <a:rPr lang="cs-CZ" sz="2200" dirty="0"/>
              <a:t> (15 </a:t>
            </a:r>
            <a:r>
              <a:rPr lang="cs-CZ" sz="2200" dirty="0" err="1"/>
              <a:t>judges</a:t>
            </a:r>
            <a:r>
              <a:rPr lang="cs-CZ" sz="2200" dirty="0"/>
              <a:t>)</a:t>
            </a:r>
            <a:endParaRPr lang="en-US" sz="2200" dirty="0"/>
          </a:p>
          <a:p>
            <a:pPr>
              <a:lnSpc>
                <a:spcPct val="120000"/>
              </a:lnSpc>
              <a:spcBef>
                <a:spcPts val="1200"/>
              </a:spcBef>
              <a:spcAft>
                <a:spcPts val="600"/>
              </a:spcAft>
            </a:pPr>
            <a:r>
              <a:rPr lang="cs-CZ" sz="2200" b="1" dirty="0"/>
              <a:t>International </a:t>
            </a:r>
            <a:r>
              <a:rPr lang="cs-CZ" sz="2200" b="1" dirty="0" err="1"/>
              <a:t>Courts</a:t>
            </a:r>
            <a:r>
              <a:rPr lang="cs-CZ" sz="2200" b="1" dirty="0"/>
              <a:t> and </a:t>
            </a:r>
            <a:r>
              <a:rPr lang="cs-CZ" sz="2200" b="1" dirty="0" err="1"/>
              <a:t>Tribunals</a:t>
            </a:r>
            <a:endParaRPr lang="cs-CZ" sz="2200" b="1" dirty="0"/>
          </a:p>
          <a:p>
            <a:pPr lvl="1">
              <a:lnSpc>
                <a:spcPct val="120000"/>
              </a:lnSpc>
              <a:spcAft>
                <a:spcPts val="600"/>
              </a:spcAft>
            </a:pPr>
            <a:r>
              <a:rPr lang="en-US" sz="2200" dirty="0"/>
              <a:t>International Criminal Tribunal for the former Yugoslavia (ICTY, 1993) </a:t>
            </a:r>
          </a:p>
          <a:p>
            <a:pPr lvl="1">
              <a:lnSpc>
                <a:spcPct val="120000"/>
              </a:lnSpc>
              <a:spcAft>
                <a:spcPts val="600"/>
              </a:spcAft>
            </a:pPr>
            <a:r>
              <a:rPr lang="cs-CZ" sz="2200" dirty="0"/>
              <a:t>Inter</a:t>
            </a:r>
            <a:r>
              <a:rPr lang="en-US" sz="2200" dirty="0"/>
              <a:t>national Criminal Tribunal for </a:t>
            </a:r>
            <a:r>
              <a:rPr lang="cs-CZ" sz="2200" dirty="0"/>
              <a:t>Rwanda (ICTR, 1994) </a:t>
            </a:r>
          </a:p>
        </p:txBody>
      </p:sp>
      <p:pic>
        <p:nvPicPr>
          <p:cNvPr id="9" name="Obrázek 8">
            <a:extLst>
              <a:ext uri="{FF2B5EF4-FFF2-40B4-BE49-F238E27FC236}">
                <a16:creationId xmlns:a16="http://schemas.microsoft.com/office/drawing/2014/main" id="{37E0FB59-9766-876E-CBB2-2586D6EEC658}"/>
              </a:ext>
            </a:extLst>
          </p:cNvPr>
          <p:cNvPicPr>
            <a:picLocks noChangeAspect="1"/>
          </p:cNvPicPr>
          <p:nvPr/>
        </p:nvPicPr>
        <p:blipFill>
          <a:blip r:embed="rId3"/>
          <a:stretch>
            <a:fillRect/>
          </a:stretch>
        </p:blipFill>
        <p:spPr>
          <a:xfrm>
            <a:off x="9861759" y="3541644"/>
            <a:ext cx="1916241" cy="1916241"/>
          </a:xfrm>
          <a:prstGeom prst="rect">
            <a:avLst/>
          </a:prstGeom>
        </p:spPr>
      </p:pic>
    </p:spTree>
    <p:extLst>
      <p:ext uri="{BB962C8B-B14F-4D97-AF65-F5344CB8AC3E}">
        <p14:creationId xmlns:p14="http://schemas.microsoft.com/office/powerpoint/2010/main" val="426339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descr="Obsah obrázku venku, strom, budova, obloha&#10;&#10;Popis byl vytvořen automaticky">
            <a:extLst>
              <a:ext uri="{FF2B5EF4-FFF2-40B4-BE49-F238E27FC236}">
                <a16:creationId xmlns:a16="http://schemas.microsoft.com/office/drawing/2014/main" id="{56E02875-83FC-0A78-0F95-FF3FCC9ED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7206" y="2205894"/>
            <a:ext cx="3690132" cy="2767599"/>
          </a:xfrm>
          <a:prstGeom prst="rect">
            <a:avLst/>
          </a:prstGeom>
          <a:ln>
            <a:noFill/>
          </a:ln>
          <a:effectLst>
            <a:outerShdw blurRad="292100" dist="139700" dir="2700000" algn="tl" rotWithShape="0">
              <a:srgbClr val="333333">
                <a:alpha val="65000"/>
              </a:srgbClr>
            </a:outerShdw>
          </a:effectLst>
        </p:spPr>
      </p:pic>
      <p:sp>
        <p:nvSpPr>
          <p:cNvPr id="3" name="Zástupný symbol pro číslo snímku 2">
            <a:extLst>
              <a:ext uri="{FF2B5EF4-FFF2-40B4-BE49-F238E27FC236}">
                <a16:creationId xmlns:a16="http://schemas.microsoft.com/office/drawing/2014/main" id="{3BD4A100-0CC1-ED82-255D-256F022F55A2}"/>
              </a:ext>
            </a:extLst>
          </p:cNvPr>
          <p:cNvSpPr>
            <a:spLocks noGrp="1"/>
          </p:cNvSpPr>
          <p:nvPr>
            <p:ph type="sldNum" sz="quarter" idx="11"/>
          </p:nvPr>
        </p:nvSpPr>
        <p:spPr/>
        <p:txBody>
          <a:bodyPr/>
          <a:lstStyle/>
          <a:p>
            <a:fld id="{D6D6C118-631F-4A80-9886-907009361577}" type="slidenum">
              <a:rPr lang="cs-CZ" altLang="cs-CZ" smtClean="0"/>
              <a:pPr/>
              <a:t>17</a:t>
            </a:fld>
            <a:endParaRPr lang="cs-CZ" altLang="cs-CZ" dirty="0"/>
          </a:p>
        </p:txBody>
      </p:sp>
      <p:pic>
        <p:nvPicPr>
          <p:cNvPr id="5" name="Obrázek 4">
            <a:extLst>
              <a:ext uri="{FF2B5EF4-FFF2-40B4-BE49-F238E27FC236}">
                <a16:creationId xmlns:a16="http://schemas.microsoft.com/office/drawing/2014/main" id="{DD694583-3BD5-D469-26CE-AB183FBE71D5}"/>
              </a:ext>
            </a:extLst>
          </p:cNvPr>
          <p:cNvPicPr>
            <a:picLocks noChangeAspect="1"/>
          </p:cNvPicPr>
          <p:nvPr/>
        </p:nvPicPr>
        <p:blipFill>
          <a:blip r:embed="rId4"/>
          <a:stretch>
            <a:fillRect/>
          </a:stretch>
        </p:blipFill>
        <p:spPr>
          <a:xfrm>
            <a:off x="305480" y="1152653"/>
            <a:ext cx="7950609" cy="1644735"/>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BA73F7C0-ABEB-5DDB-125D-8B4D788C5C2A}"/>
              </a:ext>
            </a:extLst>
          </p:cNvPr>
          <p:cNvSpPr txBox="1"/>
          <p:nvPr/>
        </p:nvSpPr>
        <p:spPr>
          <a:xfrm>
            <a:off x="1305746" y="269692"/>
            <a:ext cx="6121020" cy="707886"/>
          </a:xfrm>
          <a:prstGeom prst="rect">
            <a:avLst/>
          </a:prstGeom>
          <a:noFill/>
        </p:spPr>
        <p:txBody>
          <a:bodyPr wrap="square">
            <a:spAutoFit/>
          </a:bodyPr>
          <a:lstStyle/>
          <a:p>
            <a:r>
              <a:rPr lang="en-US" sz="2000" b="0" i="0" u="none" strike="noStrike" baseline="0" dirty="0">
                <a:solidFill>
                  <a:srgbClr val="000000"/>
                </a:solidFill>
                <a:latin typeface="Verdana" panose="020B0604030504040204" pitchFamily="34" charset="0"/>
              </a:rPr>
              <a:t> </a:t>
            </a:r>
            <a:r>
              <a:rPr lang="en-US" sz="2000" b="1" i="0" u="none" strike="noStrike" baseline="0" dirty="0">
                <a:solidFill>
                  <a:srgbClr val="2A2A2A"/>
                </a:solidFill>
                <a:latin typeface="Verdana" panose="020B0604030504040204" pitchFamily="34" charset="0"/>
              </a:rPr>
              <a:t>Convention on the Prevention and Punishment of the Crime of Genocide </a:t>
            </a:r>
            <a:endParaRPr lang="en-US" sz="2000" dirty="0"/>
          </a:p>
        </p:txBody>
      </p:sp>
      <p:sp>
        <p:nvSpPr>
          <p:cNvPr id="12" name="TextovéPole 11">
            <a:extLst>
              <a:ext uri="{FF2B5EF4-FFF2-40B4-BE49-F238E27FC236}">
                <a16:creationId xmlns:a16="http://schemas.microsoft.com/office/drawing/2014/main" id="{A524A074-678F-1E12-0BC7-B58AFB7F4ACD}"/>
              </a:ext>
            </a:extLst>
          </p:cNvPr>
          <p:cNvSpPr txBox="1"/>
          <p:nvPr/>
        </p:nvSpPr>
        <p:spPr>
          <a:xfrm>
            <a:off x="928048" y="6064211"/>
            <a:ext cx="2456597" cy="461665"/>
          </a:xfrm>
          <a:prstGeom prst="rect">
            <a:avLst/>
          </a:prstGeom>
          <a:noFill/>
        </p:spPr>
        <p:txBody>
          <a:bodyPr wrap="square">
            <a:spAutoFit/>
          </a:bodyPr>
          <a:lstStyle/>
          <a:p>
            <a:pPr algn="l"/>
            <a:r>
              <a:rPr lang="cs-CZ" sz="2400" dirty="0">
                <a:latin typeface="+mn-lt"/>
                <a:hlinkClick r:id="rId5"/>
              </a:rPr>
              <a:t>ICJ </a:t>
            </a:r>
            <a:r>
              <a:rPr lang="cs-CZ" sz="2400" dirty="0" err="1">
                <a:latin typeface="+mn-lt"/>
                <a:hlinkClick r:id="rId5"/>
              </a:rPr>
              <a:t>cases</a:t>
            </a:r>
            <a:endParaRPr lang="en-US" sz="2400" dirty="0" err="1">
              <a:latin typeface="+mn-lt"/>
            </a:endParaRPr>
          </a:p>
        </p:txBody>
      </p:sp>
      <p:pic>
        <p:nvPicPr>
          <p:cNvPr id="14" name="Obrázek 13">
            <a:extLst>
              <a:ext uri="{FF2B5EF4-FFF2-40B4-BE49-F238E27FC236}">
                <a16:creationId xmlns:a16="http://schemas.microsoft.com/office/drawing/2014/main" id="{11FAFA78-5842-D159-C006-F8B37BAB9769}"/>
              </a:ext>
            </a:extLst>
          </p:cNvPr>
          <p:cNvPicPr>
            <a:picLocks noChangeAspect="1"/>
          </p:cNvPicPr>
          <p:nvPr/>
        </p:nvPicPr>
        <p:blipFill>
          <a:blip r:embed="rId6"/>
          <a:stretch>
            <a:fillRect/>
          </a:stretch>
        </p:blipFill>
        <p:spPr>
          <a:xfrm>
            <a:off x="305480" y="3589694"/>
            <a:ext cx="8545761" cy="2115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0026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United </a:t>
            </a:r>
            <a:r>
              <a:rPr lang="cs-CZ" sz="3200" dirty="0" err="1"/>
              <a:t>Nations</a:t>
            </a:r>
            <a:r>
              <a:rPr lang="cs-CZ" sz="3200" dirty="0"/>
              <a:t>: </a:t>
            </a:r>
            <a:r>
              <a:rPr lang="cs-CZ" sz="3200" dirty="0" err="1"/>
              <a:t>Activities</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531545"/>
            <a:ext cx="10414962" cy="4139998"/>
          </a:xfrm>
        </p:spPr>
        <p:txBody>
          <a:bodyPr numCol="2"/>
          <a:lstStyle/>
          <a:p>
            <a:pPr marL="72000" indent="0">
              <a:lnSpc>
                <a:spcPct val="120000"/>
              </a:lnSpc>
              <a:spcAft>
                <a:spcPts val="600"/>
              </a:spcAft>
              <a:buNone/>
            </a:pPr>
            <a:r>
              <a:rPr lang="cs-CZ" sz="2200" b="1" dirty="0" err="1"/>
              <a:t>Core</a:t>
            </a:r>
            <a:r>
              <a:rPr lang="cs-CZ" sz="2200" b="1" dirty="0"/>
              <a:t> </a:t>
            </a:r>
            <a:r>
              <a:rPr lang="cs-CZ" sz="2200" b="1" dirty="0" err="1"/>
              <a:t>tasks</a:t>
            </a:r>
            <a:endParaRPr lang="cs-CZ" sz="2200" b="1" dirty="0"/>
          </a:p>
          <a:p>
            <a:pPr>
              <a:lnSpc>
                <a:spcPct val="120000"/>
              </a:lnSpc>
              <a:spcAft>
                <a:spcPts val="600"/>
              </a:spcAft>
            </a:pPr>
            <a:r>
              <a:rPr lang="en-US" sz="1800" dirty="0"/>
              <a:t>maintenance of international peace and security [Preventive diplomacy and mediation, Peacekeeping, Peacebuilding, Disarmament, Countering Terrorism]</a:t>
            </a:r>
          </a:p>
          <a:p>
            <a:pPr>
              <a:lnSpc>
                <a:spcPct val="120000"/>
              </a:lnSpc>
              <a:spcAft>
                <a:spcPts val="600"/>
              </a:spcAft>
            </a:pPr>
            <a:r>
              <a:rPr lang="en-US" sz="1800" dirty="0"/>
              <a:t>human rights protection </a:t>
            </a:r>
            <a:r>
              <a:rPr lang="cs-CZ" sz="1800" dirty="0"/>
              <a:t>[</a:t>
            </a:r>
            <a:r>
              <a:rPr lang="en-US" sz="1800" dirty="0">
                <a:hlinkClick r:id="rId3"/>
              </a:rPr>
              <a:t>Universal Declaration of Human Rights</a:t>
            </a:r>
            <a:r>
              <a:rPr lang="cs-CZ" sz="1800" dirty="0">
                <a:hlinkClick r:id="rId3"/>
              </a:rPr>
              <a:t>/</a:t>
            </a:r>
            <a:r>
              <a:rPr lang="en-US" sz="1800" dirty="0">
                <a:hlinkClick r:id="rId3"/>
              </a:rPr>
              <a:t>UDHR</a:t>
            </a:r>
            <a:r>
              <a:rPr lang="en-US" sz="1800" dirty="0"/>
              <a:t>]</a:t>
            </a:r>
            <a:endParaRPr lang="cs-CZ" sz="1800" dirty="0"/>
          </a:p>
          <a:p>
            <a:pPr>
              <a:lnSpc>
                <a:spcPct val="120000"/>
              </a:lnSpc>
              <a:spcAft>
                <a:spcPts val="600"/>
              </a:spcAft>
            </a:pPr>
            <a:r>
              <a:rPr lang="cs-CZ" sz="1800" dirty="0" err="1"/>
              <a:t>sustainable</a:t>
            </a:r>
            <a:r>
              <a:rPr lang="cs-CZ" sz="1800" dirty="0"/>
              <a:t> development (SDG) and </a:t>
            </a:r>
            <a:r>
              <a:rPr lang="cs-CZ" sz="1800" dirty="0" err="1"/>
              <a:t>climate</a:t>
            </a:r>
            <a:r>
              <a:rPr lang="cs-CZ" sz="1800" dirty="0"/>
              <a:t> </a:t>
            </a:r>
            <a:r>
              <a:rPr lang="cs-CZ" sz="1800" dirty="0" err="1"/>
              <a:t>action</a:t>
            </a:r>
            <a:endParaRPr lang="cs-CZ" sz="1800" dirty="0"/>
          </a:p>
          <a:p>
            <a:pPr>
              <a:lnSpc>
                <a:spcPct val="120000"/>
              </a:lnSpc>
              <a:spcAft>
                <a:spcPts val="600"/>
              </a:spcAft>
            </a:pPr>
            <a:r>
              <a:rPr lang="cs-CZ" sz="1800" dirty="0" err="1"/>
              <a:t>humanitarian</a:t>
            </a:r>
            <a:r>
              <a:rPr lang="cs-CZ" sz="1800" dirty="0"/>
              <a:t> </a:t>
            </a:r>
            <a:r>
              <a:rPr lang="cs-CZ" sz="1800" dirty="0" err="1"/>
              <a:t>aid</a:t>
            </a:r>
            <a:r>
              <a:rPr lang="cs-CZ" sz="1800" dirty="0"/>
              <a:t> </a:t>
            </a:r>
            <a:r>
              <a:rPr lang="cs-CZ" sz="1800" dirty="0" err="1"/>
              <a:t>delivery</a:t>
            </a:r>
            <a:endParaRPr lang="cs-CZ" sz="1800" dirty="0"/>
          </a:p>
          <a:p>
            <a:pPr>
              <a:lnSpc>
                <a:spcPct val="120000"/>
              </a:lnSpc>
              <a:spcAft>
                <a:spcPts val="600"/>
              </a:spcAft>
            </a:pPr>
            <a:r>
              <a:rPr lang="cs-CZ" sz="1800" dirty="0" err="1"/>
              <a:t>upholding</a:t>
            </a:r>
            <a:r>
              <a:rPr lang="cs-CZ" sz="1800" dirty="0"/>
              <a:t> </a:t>
            </a:r>
            <a:r>
              <a:rPr lang="cs-CZ" sz="1800" dirty="0" err="1"/>
              <a:t>int</a:t>
            </a:r>
            <a:r>
              <a:rPr lang="cs-CZ" sz="1800" dirty="0"/>
              <a:t>. </a:t>
            </a:r>
            <a:r>
              <a:rPr lang="cs-CZ" sz="1800" dirty="0" err="1"/>
              <a:t>law</a:t>
            </a:r>
            <a:r>
              <a:rPr lang="cs-CZ" sz="1800" dirty="0"/>
              <a:t> [ICJ, </a:t>
            </a:r>
            <a:r>
              <a:rPr lang="cs-CZ" sz="1800" dirty="0" err="1"/>
              <a:t>Courts</a:t>
            </a:r>
            <a:r>
              <a:rPr lang="cs-CZ" sz="1800" dirty="0"/>
              <a:t> and </a:t>
            </a:r>
            <a:r>
              <a:rPr lang="cs-CZ" sz="1800" dirty="0" err="1"/>
              <a:t>Tribunals</a:t>
            </a:r>
            <a:r>
              <a:rPr lang="cs-CZ" sz="1800" dirty="0"/>
              <a:t>]</a:t>
            </a:r>
          </a:p>
          <a:p>
            <a:pPr marL="72000" indent="0">
              <a:lnSpc>
                <a:spcPct val="120000"/>
              </a:lnSpc>
              <a:spcBef>
                <a:spcPts val="1200"/>
              </a:spcBef>
              <a:spcAft>
                <a:spcPts val="600"/>
              </a:spcAft>
              <a:buNone/>
            </a:pPr>
            <a:r>
              <a:rPr lang="cs-CZ" sz="2200" b="1" dirty="0" err="1"/>
              <a:t>Specific</a:t>
            </a:r>
            <a:r>
              <a:rPr lang="cs-CZ" sz="2200" b="1" dirty="0"/>
              <a:t> </a:t>
            </a:r>
            <a:r>
              <a:rPr lang="cs-CZ" sz="2200" b="1" dirty="0" err="1"/>
              <a:t>issues</a:t>
            </a:r>
            <a:r>
              <a:rPr lang="cs-CZ" sz="2200" b="1" dirty="0"/>
              <a:t>: </a:t>
            </a:r>
          </a:p>
          <a:p>
            <a:pPr>
              <a:lnSpc>
                <a:spcPct val="120000"/>
              </a:lnSpc>
              <a:spcBef>
                <a:spcPts val="600"/>
              </a:spcBef>
              <a:spcAft>
                <a:spcPts val="600"/>
              </a:spcAft>
            </a:pPr>
            <a:r>
              <a:rPr lang="cs-CZ" sz="1800" dirty="0" err="1"/>
              <a:t>hate</a:t>
            </a:r>
            <a:r>
              <a:rPr lang="cs-CZ" sz="1800" dirty="0"/>
              <a:t> </a:t>
            </a:r>
            <a:r>
              <a:rPr lang="cs-CZ" sz="1800" dirty="0" err="1"/>
              <a:t>speech</a:t>
            </a:r>
            <a:r>
              <a:rPr lang="cs-CZ" sz="1800" dirty="0"/>
              <a:t>, rule </a:t>
            </a:r>
            <a:r>
              <a:rPr lang="cs-CZ" sz="1800" dirty="0" err="1"/>
              <a:t>of</a:t>
            </a:r>
            <a:r>
              <a:rPr lang="cs-CZ" sz="1800" dirty="0"/>
              <a:t> </a:t>
            </a:r>
            <a:r>
              <a:rPr lang="cs-CZ" sz="1800" dirty="0" err="1"/>
              <a:t>law</a:t>
            </a:r>
            <a:r>
              <a:rPr lang="cs-CZ" sz="1800" dirty="0"/>
              <a:t>, </a:t>
            </a:r>
            <a:r>
              <a:rPr lang="cs-CZ" sz="1800" dirty="0" err="1"/>
              <a:t>refugees</a:t>
            </a:r>
            <a:r>
              <a:rPr lang="cs-CZ" sz="1800" dirty="0"/>
              <a:t> and </a:t>
            </a:r>
            <a:r>
              <a:rPr lang="cs-CZ" sz="1800" dirty="0" err="1"/>
              <a:t>migrants</a:t>
            </a:r>
            <a:r>
              <a:rPr lang="cs-CZ" sz="1800" dirty="0"/>
              <a:t>, </a:t>
            </a:r>
            <a:r>
              <a:rPr lang="cs-CZ" sz="1800" dirty="0" err="1"/>
              <a:t>children</a:t>
            </a:r>
            <a:r>
              <a:rPr lang="cs-CZ" sz="1800" dirty="0"/>
              <a:t> and </a:t>
            </a:r>
            <a:r>
              <a:rPr lang="cs-CZ" sz="1800" dirty="0" err="1"/>
              <a:t>armed</a:t>
            </a:r>
            <a:r>
              <a:rPr lang="cs-CZ" sz="1800" dirty="0"/>
              <a:t> </a:t>
            </a:r>
            <a:r>
              <a:rPr lang="cs-CZ" sz="1800" dirty="0" err="1"/>
              <a:t>conflict</a:t>
            </a:r>
            <a:r>
              <a:rPr lang="cs-CZ" sz="1800" dirty="0"/>
              <a:t>, </a:t>
            </a:r>
            <a:r>
              <a:rPr lang="cs-CZ" sz="1800" dirty="0" err="1"/>
              <a:t>violence</a:t>
            </a:r>
            <a:r>
              <a:rPr lang="cs-CZ" sz="1800" dirty="0"/>
              <a:t> </a:t>
            </a:r>
            <a:r>
              <a:rPr lang="cs-CZ" sz="1800" dirty="0" err="1"/>
              <a:t>against</a:t>
            </a:r>
            <a:r>
              <a:rPr lang="cs-CZ" sz="1800" dirty="0"/>
              <a:t> </a:t>
            </a:r>
            <a:r>
              <a:rPr lang="cs-CZ" sz="1800" dirty="0" err="1"/>
              <a:t>children</a:t>
            </a:r>
            <a:r>
              <a:rPr lang="cs-CZ" sz="1800" dirty="0"/>
              <a:t>, </a:t>
            </a:r>
            <a:r>
              <a:rPr lang="cs-CZ" sz="1800" dirty="0" err="1"/>
              <a:t>sexual</a:t>
            </a:r>
            <a:r>
              <a:rPr lang="cs-CZ" sz="1800" dirty="0"/>
              <a:t> </a:t>
            </a:r>
            <a:r>
              <a:rPr lang="cs-CZ" sz="1800" dirty="0" err="1"/>
              <a:t>violence</a:t>
            </a:r>
            <a:r>
              <a:rPr lang="cs-CZ" sz="1800" dirty="0"/>
              <a:t> in </a:t>
            </a:r>
            <a:r>
              <a:rPr lang="cs-CZ" sz="1800" dirty="0" err="1"/>
              <a:t>conflict</a:t>
            </a:r>
            <a:r>
              <a:rPr lang="cs-CZ" sz="1800" dirty="0"/>
              <a:t>, </a:t>
            </a:r>
            <a:r>
              <a:rPr lang="cs-CZ" sz="1800" dirty="0" err="1"/>
              <a:t>countering</a:t>
            </a:r>
            <a:r>
              <a:rPr lang="cs-CZ" sz="1800" dirty="0"/>
              <a:t> </a:t>
            </a:r>
            <a:r>
              <a:rPr lang="cs-CZ" sz="1800" dirty="0" err="1"/>
              <a:t>disinformation</a:t>
            </a:r>
            <a:r>
              <a:rPr lang="cs-CZ" sz="1800" dirty="0"/>
              <a:t>…</a:t>
            </a:r>
          </a:p>
          <a:p>
            <a:pPr marL="72000" indent="0">
              <a:lnSpc>
                <a:spcPct val="120000"/>
              </a:lnSpc>
              <a:spcBef>
                <a:spcPts val="2400"/>
              </a:spcBef>
              <a:spcAft>
                <a:spcPts val="600"/>
              </a:spcAft>
              <a:buNone/>
            </a:pPr>
            <a:r>
              <a:rPr lang="cs-CZ" sz="2200" b="1" dirty="0"/>
              <a:t>Ad hoc </a:t>
            </a:r>
            <a:r>
              <a:rPr lang="cs-CZ" sz="2200" b="1" dirty="0" err="1"/>
              <a:t>activities</a:t>
            </a:r>
            <a:r>
              <a:rPr lang="cs-CZ" sz="2200" b="1" dirty="0"/>
              <a:t> and </a:t>
            </a:r>
            <a:r>
              <a:rPr lang="cs-CZ" sz="2200" b="1" dirty="0" err="1"/>
              <a:t>initiatives</a:t>
            </a:r>
            <a:r>
              <a:rPr lang="cs-CZ" sz="2200" b="1" dirty="0"/>
              <a:t> </a:t>
            </a:r>
          </a:p>
          <a:p>
            <a:pPr marL="72000" indent="0">
              <a:lnSpc>
                <a:spcPct val="120000"/>
              </a:lnSpc>
              <a:spcAft>
                <a:spcPts val="600"/>
              </a:spcAft>
              <a:buNone/>
            </a:pPr>
            <a:r>
              <a:rPr lang="cs-CZ" sz="1800" b="1" dirty="0"/>
              <a:t>   </a:t>
            </a:r>
            <a:r>
              <a:rPr lang="cs-CZ" sz="1800" dirty="0"/>
              <a:t>(Black </a:t>
            </a:r>
            <a:r>
              <a:rPr lang="cs-CZ" sz="1800" dirty="0" err="1"/>
              <a:t>Sea</a:t>
            </a:r>
            <a:r>
              <a:rPr lang="cs-CZ" sz="1800" dirty="0"/>
              <a:t> Grain </a:t>
            </a:r>
            <a:r>
              <a:rPr lang="cs-CZ" sz="1800" dirty="0" err="1"/>
              <a:t>Initiative</a:t>
            </a:r>
            <a:r>
              <a:rPr lang="cs-CZ" sz="1800" dirty="0"/>
              <a:t>… )</a:t>
            </a:r>
          </a:p>
        </p:txBody>
      </p:sp>
    </p:spTree>
    <p:extLst>
      <p:ext uri="{BB962C8B-B14F-4D97-AF65-F5344CB8AC3E}">
        <p14:creationId xmlns:p14="http://schemas.microsoft.com/office/powerpoint/2010/main" val="3836471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United </a:t>
            </a:r>
            <a:r>
              <a:rPr lang="cs-CZ" sz="3200" dirty="0" err="1"/>
              <a:t>Nations</a:t>
            </a:r>
            <a:r>
              <a:rPr lang="cs-CZ" sz="3200" dirty="0"/>
              <a:t>: </a:t>
            </a:r>
            <a:r>
              <a:rPr lang="cs-CZ" sz="3200" dirty="0" err="1"/>
              <a:t>Funds</a:t>
            </a:r>
            <a:r>
              <a:rPr lang="cs-CZ" sz="3200" dirty="0"/>
              <a:t> and </a:t>
            </a:r>
            <a:r>
              <a:rPr lang="cs-CZ" sz="3200" dirty="0" err="1"/>
              <a:t>programmes</a:t>
            </a:r>
            <a:endParaRPr lang="cs-CZ" sz="3200" dirty="0"/>
          </a:p>
        </p:txBody>
      </p:sp>
      <p:pic>
        <p:nvPicPr>
          <p:cNvPr id="7" name="Obrázek 6">
            <a:extLst>
              <a:ext uri="{FF2B5EF4-FFF2-40B4-BE49-F238E27FC236}">
                <a16:creationId xmlns:a16="http://schemas.microsoft.com/office/drawing/2014/main" id="{113E0570-35C0-9A8F-8384-99E8AEC564FC}"/>
              </a:ext>
            </a:extLst>
          </p:cNvPr>
          <p:cNvPicPr>
            <a:picLocks noChangeAspect="1"/>
          </p:cNvPicPr>
          <p:nvPr/>
        </p:nvPicPr>
        <p:blipFill>
          <a:blip r:embed="rId3"/>
          <a:stretch>
            <a:fillRect/>
          </a:stretch>
        </p:blipFill>
        <p:spPr>
          <a:xfrm>
            <a:off x="1943376" y="1058239"/>
            <a:ext cx="8580966" cy="54217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8323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EF5FA24-1DFD-5DB7-CCB5-4698DC6916F0}"/>
              </a:ext>
            </a:extLst>
          </p:cNvPr>
          <p:cNvSpPr>
            <a:spLocks noGrp="1"/>
          </p:cNvSpPr>
          <p:nvPr>
            <p:ph type="ftr" sz="quarter" idx="10"/>
          </p:nvPr>
        </p:nvSpPr>
        <p:spPr/>
        <p:txBody>
          <a:bodyPr/>
          <a:lstStyle/>
          <a:p>
            <a:endParaRPr lang="cs-CZ" dirty="0"/>
          </a:p>
          <a:p>
            <a:r>
              <a:rPr lang="cs-CZ" dirty="0"/>
              <a:t>International </a:t>
            </a:r>
            <a:r>
              <a:rPr lang="cs-CZ" dirty="0" err="1"/>
              <a:t>Organisations</a:t>
            </a:r>
            <a:r>
              <a:rPr lang="cs-CZ" dirty="0"/>
              <a:t> I</a:t>
            </a:r>
          </a:p>
          <a:p>
            <a:endParaRPr lang="cs-CZ" dirty="0"/>
          </a:p>
        </p:txBody>
      </p:sp>
      <p:sp>
        <p:nvSpPr>
          <p:cNvPr id="3" name="Zástupný symbol pro číslo snímku 2">
            <a:extLst>
              <a:ext uri="{FF2B5EF4-FFF2-40B4-BE49-F238E27FC236}">
                <a16:creationId xmlns:a16="http://schemas.microsoft.com/office/drawing/2014/main" id="{B85A1F3E-4BC7-BDE1-AAD6-1E2FB2490893}"/>
              </a:ext>
            </a:extLst>
          </p:cNvPr>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a:extLst>
              <a:ext uri="{FF2B5EF4-FFF2-40B4-BE49-F238E27FC236}">
                <a16:creationId xmlns:a16="http://schemas.microsoft.com/office/drawing/2014/main" id="{1339DBD7-0712-9CA1-4433-DD2B9E54E721}"/>
              </a:ext>
            </a:extLst>
          </p:cNvPr>
          <p:cNvSpPr>
            <a:spLocks noGrp="1"/>
          </p:cNvSpPr>
          <p:nvPr>
            <p:ph type="title"/>
          </p:nvPr>
        </p:nvSpPr>
        <p:spPr>
          <a:xfrm>
            <a:off x="414000" y="378000"/>
            <a:ext cx="10753200" cy="451576"/>
          </a:xfrm>
        </p:spPr>
        <p:txBody>
          <a:bodyPr/>
          <a:lstStyle/>
          <a:p>
            <a:r>
              <a:rPr lang="cs-CZ" sz="3200" dirty="0" err="1"/>
              <a:t>Structure</a:t>
            </a:r>
            <a:endParaRPr lang="cs-CZ" sz="3200" dirty="0"/>
          </a:p>
        </p:txBody>
      </p:sp>
      <p:sp>
        <p:nvSpPr>
          <p:cNvPr id="5" name="Zástupný obsah 4">
            <a:extLst>
              <a:ext uri="{FF2B5EF4-FFF2-40B4-BE49-F238E27FC236}">
                <a16:creationId xmlns:a16="http://schemas.microsoft.com/office/drawing/2014/main" id="{6CF49DFB-1DE0-CF3F-B319-4F25CA8EEDCA}"/>
              </a:ext>
            </a:extLst>
          </p:cNvPr>
          <p:cNvSpPr>
            <a:spLocks noGrp="1"/>
          </p:cNvSpPr>
          <p:nvPr>
            <p:ph idx="1"/>
          </p:nvPr>
        </p:nvSpPr>
        <p:spPr>
          <a:xfrm>
            <a:off x="414000" y="1683037"/>
            <a:ext cx="10753200" cy="4139998"/>
          </a:xfrm>
        </p:spPr>
        <p:txBody>
          <a:bodyPr/>
          <a:lstStyle/>
          <a:p>
            <a:pPr>
              <a:lnSpc>
                <a:spcPct val="100000"/>
              </a:lnSpc>
              <a:spcBef>
                <a:spcPts val="600"/>
              </a:spcBef>
              <a:spcAft>
                <a:spcPts val="600"/>
              </a:spcAft>
            </a:pPr>
            <a:r>
              <a:rPr lang="cs-CZ" sz="2200" dirty="0"/>
              <a:t>International </a:t>
            </a:r>
            <a:r>
              <a:rPr lang="cs-CZ" sz="2200" dirty="0" err="1"/>
              <a:t>organisations</a:t>
            </a:r>
            <a:r>
              <a:rPr lang="cs-CZ" sz="2200" dirty="0"/>
              <a:t> and IR </a:t>
            </a:r>
            <a:r>
              <a:rPr lang="cs-CZ" sz="2200" dirty="0" err="1"/>
              <a:t>theory</a:t>
            </a:r>
            <a:endParaRPr lang="cs-CZ" sz="2200" dirty="0"/>
          </a:p>
          <a:p>
            <a:pPr>
              <a:lnSpc>
                <a:spcPct val="100000"/>
              </a:lnSpc>
              <a:spcBef>
                <a:spcPts val="600"/>
              </a:spcBef>
              <a:spcAft>
                <a:spcPts val="600"/>
              </a:spcAft>
            </a:pPr>
            <a:r>
              <a:rPr lang="cs-CZ" sz="2200" dirty="0" err="1"/>
              <a:t>Definitions</a:t>
            </a:r>
            <a:endParaRPr lang="cs-CZ" sz="2200" dirty="0"/>
          </a:p>
          <a:p>
            <a:pPr>
              <a:lnSpc>
                <a:spcPct val="100000"/>
              </a:lnSpc>
              <a:spcBef>
                <a:spcPts val="600"/>
              </a:spcBef>
              <a:spcAft>
                <a:spcPts val="600"/>
              </a:spcAft>
            </a:pPr>
            <a:r>
              <a:rPr lang="cs-CZ" sz="2200" dirty="0" err="1"/>
              <a:t>Types</a:t>
            </a:r>
            <a:r>
              <a:rPr lang="cs-CZ" sz="2200" dirty="0"/>
              <a:t> </a:t>
            </a:r>
            <a:r>
              <a:rPr lang="cs-CZ" sz="2200" dirty="0" err="1"/>
              <a:t>of</a:t>
            </a:r>
            <a:r>
              <a:rPr lang="cs-CZ" sz="2200" dirty="0"/>
              <a:t> </a:t>
            </a:r>
            <a:r>
              <a:rPr lang="cs-CZ" sz="2200" dirty="0" err="1"/>
              <a:t>international</a:t>
            </a:r>
            <a:r>
              <a:rPr lang="cs-CZ" sz="2200" dirty="0"/>
              <a:t> </a:t>
            </a:r>
            <a:r>
              <a:rPr lang="cs-CZ" sz="2200" dirty="0" err="1"/>
              <a:t>organisations</a:t>
            </a:r>
            <a:endParaRPr lang="cs-CZ" sz="2200" dirty="0"/>
          </a:p>
          <a:p>
            <a:pPr>
              <a:lnSpc>
                <a:spcPct val="100000"/>
              </a:lnSpc>
              <a:spcBef>
                <a:spcPts val="600"/>
              </a:spcBef>
              <a:spcAft>
                <a:spcPts val="600"/>
              </a:spcAft>
            </a:pPr>
            <a:r>
              <a:rPr lang="cs-CZ" sz="2200" dirty="0"/>
              <a:t>International </a:t>
            </a:r>
            <a:r>
              <a:rPr lang="cs-CZ" sz="2200" dirty="0" err="1"/>
              <a:t>security</a:t>
            </a:r>
            <a:r>
              <a:rPr lang="cs-CZ" sz="2200" dirty="0"/>
              <a:t> </a:t>
            </a:r>
            <a:r>
              <a:rPr lang="cs-CZ" sz="2200" dirty="0" err="1"/>
              <a:t>organisations</a:t>
            </a:r>
            <a:r>
              <a:rPr lang="cs-CZ" sz="2200" dirty="0"/>
              <a:t> (part I)</a:t>
            </a:r>
          </a:p>
          <a:p>
            <a:pPr lvl="1">
              <a:spcBef>
                <a:spcPts val="600"/>
              </a:spcBef>
              <a:spcAft>
                <a:spcPts val="600"/>
              </a:spcAft>
            </a:pPr>
            <a:r>
              <a:rPr lang="cs-CZ" sz="2200" dirty="0"/>
              <a:t>United </a:t>
            </a:r>
            <a:r>
              <a:rPr lang="cs-CZ" sz="2200" dirty="0" err="1"/>
              <a:t>Nations</a:t>
            </a:r>
            <a:endParaRPr lang="cs-CZ" sz="2200" dirty="0"/>
          </a:p>
          <a:p>
            <a:pPr lvl="1">
              <a:spcBef>
                <a:spcPts val="600"/>
              </a:spcBef>
              <a:spcAft>
                <a:spcPts val="600"/>
              </a:spcAft>
            </a:pPr>
            <a:r>
              <a:rPr lang="cs-CZ" sz="2200" dirty="0"/>
              <a:t>NATO</a:t>
            </a:r>
          </a:p>
          <a:p>
            <a:endParaRPr lang="cs-CZ" sz="2000" dirty="0"/>
          </a:p>
        </p:txBody>
      </p:sp>
    </p:spTree>
    <p:extLst>
      <p:ext uri="{BB962C8B-B14F-4D97-AF65-F5344CB8AC3E}">
        <p14:creationId xmlns:p14="http://schemas.microsoft.com/office/powerpoint/2010/main" val="4112333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United </a:t>
            </a:r>
            <a:r>
              <a:rPr lang="cs-CZ" sz="3200" dirty="0" err="1"/>
              <a:t>Nations</a:t>
            </a:r>
            <a:r>
              <a:rPr lang="cs-CZ" sz="3200" dirty="0"/>
              <a:t>: </a:t>
            </a:r>
            <a:r>
              <a:rPr lang="cs-CZ" sz="3200" dirty="0" err="1"/>
              <a:t>Specialised</a:t>
            </a:r>
            <a:r>
              <a:rPr lang="cs-CZ" sz="3200" dirty="0"/>
              <a:t> </a:t>
            </a:r>
            <a:r>
              <a:rPr lang="cs-CZ" sz="3200" dirty="0" err="1"/>
              <a:t>agencies</a:t>
            </a:r>
            <a:endParaRPr lang="cs-CZ" sz="3200" dirty="0"/>
          </a:p>
        </p:txBody>
      </p:sp>
      <p:sp>
        <p:nvSpPr>
          <p:cNvPr id="2" name="Zástupný obsah 4">
            <a:extLst>
              <a:ext uri="{FF2B5EF4-FFF2-40B4-BE49-F238E27FC236}">
                <a16:creationId xmlns:a16="http://schemas.microsoft.com/office/drawing/2014/main" id="{0970201F-AEE3-99D1-470E-12B5952A2ACD}"/>
              </a:ext>
            </a:extLst>
          </p:cNvPr>
          <p:cNvSpPr>
            <a:spLocks noGrp="1"/>
          </p:cNvSpPr>
          <p:nvPr>
            <p:ph idx="1"/>
          </p:nvPr>
        </p:nvSpPr>
        <p:spPr>
          <a:xfrm>
            <a:off x="540000" y="1359001"/>
            <a:ext cx="10934118" cy="4139998"/>
          </a:xfrm>
        </p:spPr>
        <p:txBody>
          <a:bodyPr numCol="2"/>
          <a:lstStyle/>
          <a:p>
            <a:pPr>
              <a:lnSpc>
                <a:spcPct val="120000"/>
              </a:lnSpc>
              <a:buFont typeface="Arial" panose="020B0604020202020204" pitchFamily="34" charset="0"/>
              <a:buChar char="•"/>
            </a:pPr>
            <a:r>
              <a:rPr lang="en-US" sz="2000" dirty="0"/>
              <a:t>Food and Agriculture Organization of the United Nations</a:t>
            </a:r>
          </a:p>
          <a:p>
            <a:pPr>
              <a:lnSpc>
                <a:spcPct val="120000"/>
              </a:lnSpc>
              <a:buFont typeface="Arial" panose="020B0604020202020204" pitchFamily="34" charset="0"/>
              <a:buChar char="•"/>
            </a:pPr>
            <a:r>
              <a:rPr lang="en-US" sz="2000" dirty="0"/>
              <a:t>International Atomic Energy Agency</a:t>
            </a:r>
          </a:p>
          <a:p>
            <a:pPr>
              <a:lnSpc>
                <a:spcPct val="120000"/>
              </a:lnSpc>
              <a:buFont typeface="Arial" panose="020B0604020202020204" pitchFamily="34" charset="0"/>
              <a:buChar char="•"/>
            </a:pPr>
            <a:r>
              <a:rPr lang="en-US" sz="2000" dirty="0"/>
              <a:t>International Criminal Court</a:t>
            </a:r>
          </a:p>
          <a:p>
            <a:pPr>
              <a:lnSpc>
                <a:spcPct val="120000"/>
              </a:lnSpc>
              <a:buFont typeface="Arial" panose="020B0604020202020204" pitchFamily="34" charset="0"/>
              <a:buChar char="•"/>
            </a:pPr>
            <a:r>
              <a:rPr lang="en-US" sz="2000" dirty="0"/>
              <a:t>International Fund for Agricultural Development</a:t>
            </a:r>
          </a:p>
          <a:p>
            <a:pPr>
              <a:lnSpc>
                <a:spcPct val="120000"/>
              </a:lnSpc>
              <a:buFont typeface="Arial" panose="020B0604020202020204" pitchFamily="34" charset="0"/>
              <a:buChar char="•"/>
            </a:pPr>
            <a:r>
              <a:rPr lang="en-US" sz="2000" dirty="0"/>
              <a:t>International </a:t>
            </a:r>
            <a:r>
              <a:rPr lang="en-US" sz="2000" dirty="0" err="1"/>
              <a:t>Labour</a:t>
            </a:r>
            <a:r>
              <a:rPr lang="en-US" sz="2000" dirty="0"/>
              <a:t> Organization</a:t>
            </a:r>
          </a:p>
          <a:p>
            <a:pPr>
              <a:lnSpc>
                <a:spcPct val="120000"/>
              </a:lnSpc>
              <a:buFont typeface="Arial" panose="020B0604020202020204" pitchFamily="34" charset="0"/>
              <a:buChar char="•"/>
            </a:pPr>
            <a:r>
              <a:rPr lang="en-US" sz="2000" dirty="0"/>
              <a:t>International Monetary Fund</a:t>
            </a:r>
          </a:p>
          <a:p>
            <a:pPr>
              <a:lnSpc>
                <a:spcPct val="120000"/>
              </a:lnSpc>
              <a:buFont typeface="Arial" panose="020B0604020202020204" pitchFamily="34" charset="0"/>
              <a:buChar char="•"/>
            </a:pPr>
            <a:r>
              <a:rPr lang="en-US" sz="2000" dirty="0"/>
              <a:t>International Organization for Migration</a:t>
            </a:r>
          </a:p>
          <a:p>
            <a:pPr>
              <a:lnSpc>
                <a:spcPct val="120000"/>
              </a:lnSpc>
              <a:buFont typeface="Arial" panose="020B0604020202020204" pitchFamily="34" charset="0"/>
              <a:buChar char="•"/>
            </a:pPr>
            <a:r>
              <a:rPr lang="en-US" sz="2000" dirty="0"/>
              <a:t>International Seabed Authority</a:t>
            </a:r>
          </a:p>
          <a:p>
            <a:pPr>
              <a:lnSpc>
                <a:spcPct val="120000"/>
              </a:lnSpc>
              <a:buFont typeface="Arial" panose="020B0604020202020204" pitchFamily="34" charset="0"/>
              <a:buChar char="•"/>
            </a:pPr>
            <a:r>
              <a:rPr lang="en-US" sz="2000" dirty="0"/>
              <a:t>International Telecommunication Union</a:t>
            </a:r>
          </a:p>
          <a:p>
            <a:pPr>
              <a:lnSpc>
                <a:spcPct val="120000"/>
              </a:lnSpc>
              <a:buFont typeface="Arial" panose="020B0604020202020204" pitchFamily="34" charset="0"/>
              <a:buChar char="•"/>
            </a:pPr>
            <a:r>
              <a:rPr lang="en-US" sz="2000" dirty="0"/>
              <a:t>International Tribunal for the Law of the Sea</a:t>
            </a:r>
          </a:p>
          <a:p>
            <a:pPr>
              <a:lnSpc>
                <a:spcPct val="120000"/>
              </a:lnSpc>
              <a:buFont typeface="Arial" panose="020B0604020202020204" pitchFamily="34" charset="0"/>
              <a:buChar char="•"/>
            </a:pPr>
            <a:endParaRPr lang="cs-CZ" sz="2000" dirty="0"/>
          </a:p>
          <a:p>
            <a:pPr>
              <a:lnSpc>
                <a:spcPct val="120000"/>
              </a:lnSpc>
              <a:buFont typeface="Arial" panose="020B0604020202020204" pitchFamily="34" charset="0"/>
              <a:buChar char="•"/>
            </a:pPr>
            <a:r>
              <a:rPr lang="en-US" sz="2000" dirty="0"/>
              <a:t>Preparatory Commission for the </a:t>
            </a:r>
            <a:r>
              <a:rPr lang="en-US" sz="2000" dirty="0" err="1"/>
              <a:t>Compre</a:t>
            </a:r>
            <a:r>
              <a:rPr lang="cs-CZ" sz="2000" dirty="0"/>
              <a:t>-</a:t>
            </a:r>
            <a:r>
              <a:rPr lang="en-US" sz="2000" dirty="0" err="1"/>
              <a:t>hensive</a:t>
            </a:r>
            <a:r>
              <a:rPr lang="en-US" sz="2000" dirty="0"/>
              <a:t> Nuclear Test-Ban Treaty Organization</a:t>
            </a:r>
          </a:p>
          <a:p>
            <a:pPr>
              <a:lnSpc>
                <a:spcPct val="120000"/>
              </a:lnSpc>
              <a:buFont typeface="Arial" panose="020B0604020202020204" pitchFamily="34" charset="0"/>
              <a:buChar char="•"/>
            </a:pPr>
            <a:r>
              <a:rPr lang="en-US" sz="2000" dirty="0"/>
              <a:t>United Nations Educational, Scientific and Cultural Organization</a:t>
            </a:r>
          </a:p>
          <a:p>
            <a:pPr>
              <a:lnSpc>
                <a:spcPct val="120000"/>
              </a:lnSpc>
              <a:buFont typeface="Arial" panose="020B0604020202020204" pitchFamily="34" charset="0"/>
              <a:buChar char="•"/>
            </a:pPr>
            <a:r>
              <a:rPr lang="en-US" sz="2000" dirty="0"/>
              <a:t>United Nations Industrial Development Organization</a:t>
            </a:r>
          </a:p>
          <a:p>
            <a:pPr>
              <a:lnSpc>
                <a:spcPct val="120000"/>
              </a:lnSpc>
              <a:buFont typeface="Arial" panose="020B0604020202020204" pitchFamily="34" charset="0"/>
              <a:buChar char="•"/>
            </a:pPr>
            <a:r>
              <a:rPr lang="en-US" sz="2000" dirty="0"/>
              <a:t>World Bank</a:t>
            </a:r>
          </a:p>
          <a:p>
            <a:pPr>
              <a:lnSpc>
                <a:spcPct val="120000"/>
              </a:lnSpc>
              <a:buFont typeface="Arial" panose="020B0604020202020204" pitchFamily="34" charset="0"/>
              <a:buChar char="•"/>
            </a:pPr>
            <a:r>
              <a:rPr lang="en-US" sz="2000" dirty="0"/>
              <a:t>World Health Organization</a:t>
            </a:r>
          </a:p>
          <a:p>
            <a:pPr>
              <a:lnSpc>
                <a:spcPct val="120000"/>
              </a:lnSpc>
              <a:buFont typeface="Arial" panose="020B0604020202020204" pitchFamily="34" charset="0"/>
              <a:buChar char="•"/>
            </a:pPr>
            <a:r>
              <a:rPr lang="en-US" sz="2000" dirty="0"/>
              <a:t>World Intellectual Property Organization</a:t>
            </a:r>
          </a:p>
          <a:p>
            <a:pPr>
              <a:lnSpc>
                <a:spcPct val="120000"/>
              </a:lnSpc>
              <a:buFont typeface="Arial" panose="020B0604020202020204" pitchFamily="34" charset="0"/>
              <a:buChar char="•"/>
            </a:pPr>
            <a:r>
              <a:rPr lang="en-US" sz="2000" dirty="0"/>
              <a:t>World Meteorological Organization</a:t>
            </a:r>
          </a:p>
          <a:p>
            <a:endParaRPr lang="cs-CZ" sz="1800" dirty="0"/>
          </a:p>
        </p:txBody>
      </p:sp>
      <p:sp>
        <p:nvSpPr>
          <p:cNvPr id="6" name="TextovéPole 5">
            <a:extLst>
              <a:ext uri="{FF2B5EF4-FFF2-40B4-BE49-F238E27FC236}">
                <a16:creationId xmlns:a16="http://schemas.microsoft.com/office/drawing/2014/main" id="{A2DC8422-0475-DE57-E2AF-3B2DEF0756B9}"/>
              </a:ext>
            </a:extLst>
          </p:cNvPr>
          <p:cNvSpPr txBox="1"/>
          <p:nvPr/>
        </p:nvSpPr>
        <p:spPr>
          <a:xfrm>
            <a:off x="3202525" y="6110668"/>
            <a:ext cx="6097712" cy="369332"/>
          </a:xfrm>
          <a:prstGeom prst="rect">
            <a:avLst/>
          </a:prstGeom>
          <a:noFill/>
        </p:spPr>
        <p:txBody>
          <a:bodyPr wrap="square">
            <a:spAutoFit/>
          </a:bodyPr>
          <a:lstStyle/>
          <a:p>
            <a:r>
              <a:rPr lang="cs-CZ" sz="1800" dirty="0">
                <a:latin typeface="+mj-lt"/>
                <a:hlinkClick r:id="rId3"/>
              </a:rPr>
              <a:t>https://www.un.org/en/about-us/specialized-agencies</a:t>
            </a:r>
            <a:endParaRPr lang="cs-CZ" sz="1800" dirty="0">
              <a:latin typeface="+mj-lt"/>
            </a:endParaRPr>
          </a:p>
        </p:txBody>
      </p:sp>
    </p:spTree>
    <p:extLst>
      <p:ext uri="{BB962C8B-B14F-4D97-AF65-F5344CB8AC3E}">
        <p14:creationId xmlns:p14="http://schemas.microsoft.com/office/powerpoint/2010/main" val="2339093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Key</a:t>
            </a:r>
            <a:r>
              <a:rPr lang="cs-CZ" sz="3200" dirty="0"/>
              <a:t> </a:t>
            </a:r>
            <a:r>
              <a:rPr lang="cs-CZ" sz="3200" dirty="0" err="1"/>
              <a:t>facts</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1263650" cy="4139998"/>
          </a:xfrm>
        </p:spPr>
        <p:txBody>
          <a:bodyPr/>
          <a:lstStyle/>
          <a:p>
            <a:r>
              <a:rPr lang="cs-CZ" sz="2200" dirty="0" err="1"/>
              <a:t>political</a:t>
            </a:r>
            <a:r>
              <a:rPr lang="cs-CZ" sz="2200" dirty="0"/>
              <a:t> and </a:t>
            </a:r>
            <a:r>
              <a:rPr lang="cs-CZ" sz="2200" dirty="0" err="1"/>
              <a:t>military</a:t>
            </a:r>
            <a:r>
              <a:rPr lang="cs-CZ" sz="2200" dirty="0"/>
              <a:t> </a:t>
            </a:r>
            <a:r>
              <a:rPr lang="cs-CZ" sz="2200" dirty="0" err="1"/>
              <a:t>alliance</a:t>
            </a:r>
            <a:r>
              <a:rPr lang="cs-CZ" sz="2200" dirty="0"/>
              <a:t> - </a:t>
            </a:r>
            <a:r>
              <a:rPr lang="en-GB" sz="2200" u="sng" dirty="0"/>
              <a:t>established</a:t>
            </a:r>
            <a:r>
              <a:rPr lang="en-GB" sz="2200" dirty="0"/>
              <a:t> in 1949 (April 4) </a:t>
            </a:r>
            <a:br>
              <a:rPr lang="cs-CZ" sz="2200" dirty="0"/>
            </a:br>
            <a:r>
              <a:rPr lang="en-GB" sz="2200" dirty="0"/>
              <a:t>- based on the Western European Alliance (UK, France, Belgium, Netherlands, Luxembourg) + </a:t>
            </a:r>
            <a:r>
              <a:rPr lang="cs-CZ" sz="2200" dirty="0"/>
              <a:t>US, </a:t>
            </a:r>
            <a:r>
              <a:rPr lang="en-GB" sz="2200" dirty="0"/>
              <a:t>Canada, Denmark, Iceland, Italy, Norway, Portugal</a:t>
            </a:r>
          </a:p>
          <a:p>
            <a:r>
              <a:rPr lang="en-GB" sz="2200" u="sng" dirty="0"/>
              <a:t>founding document</a:t>
            </a:r>
            <a:r>
              <a:rPr lang="en-GB" sz="2200" dirty="0"/>
              <a:t>: North Atlantic Treaty (signed in Washington DC)</a:t>
            </a:r>
          </a:p>
          <a:p>
            <a:r>
              <a:rPr lang="cs-CZ" sz="2200" u="sng" dirty="0" err="1"/>
              <a:t>principle</a:t>
            </a:r>
            <a:r>
              <a:rPr lang="cs-CZ" sz="2200" dirty="0"/>
              <a:t>: </a:t>
            </a:r>
            <a:r>
              <a:rPr lang="en-GB" sz="2200" dirty="0"/>
              <a:t>a collective defence organization</a:t>
            </a:r>
            <a:r>
              <a:rPr lang="cs-CZ" sz="2200" dirty="0"/>
              <a:t> (Art. 5 </a:t>
            </a:r>
            <a:r>
              <a:rPr lang="cs-CZ" sz="2200" dirty="0" err="1"/>
              <a:t>of</a:t>
            </a:r>
            <a:r>
              <a:rPr lang="cs-CZ" sz="2200" dirty="0"/>
              <a:t> </a:t>
            </a:r>
            <a:r>
              <a:rPr lang="cs-CZ" sz="2200" dirty="0" err="1"/>
              <a:t>the</a:t>
            </a:r>
            <a:r>
              <a:rPr lang="cs-CZ" sz="2200" dirty="0"/>
              <a:t> Washington </a:t>
            </a:r>
            <a:r>
              <a:rPr lang="cs-CZ" sz="2200" dirty="0" err="1"/>
              <a:t>Treaty</a:t>
            </a:r>
            <a:r>
              <a:rPr lang="cs-CZ" sz="2200" dirty="0"/>
              <a:t>)</a:t>
            </a:r>
            <a:endParaRPr lang="en-GB" sz="2200" dirty="0"/>
          </a:p>
          <a:p>
            <a:r>
              <a:rPr lang="en-GB" sz="2200" dirty="0"/>
              <a:t>31 </a:t>
            </a:r>
            <a:r>
              <a:rPr lang="en-GB" sz="2200" u="sng" dirty="0"/>
              <a:t>members</a:t>
            </a:r>
            <a:r>
              <a:rPr lang="en-GB" sz="2200" dirty="0"/>
              <a:t> + security </a:t>
            </a:r>
            <a:r>
              <a:rPr lang="en-GB" sz="2200" u="sng" dirty="0"/>
              <a:t>partners</a:t>
            </a:r>
            <a:r>
              <a:rPr lang="en-GB" sz="2200" dirty="0"/>
              <a:t> in around 40 countries</a:t>
            </a:r>
          </a:p>
          <a:p>
            <a:r>
              <a:rPr lang="cs-CZ" sz="2200" dirty="0"/>
              <a:t>2 </a:t>
            </a:r>
            <a:r>
              <a:rPr lang="cs-CZ" sz="2200" dirty="0" err="1"/>
              <a:t>official</a:t>
            </a:r>
            <a:r>
              <a:rPr lang="cs-CZ" sz="2200" dirty="0"/>
              <a:t> </a:t>
            </a:r>
            <a:r>
              <a:rPr lang="cs-CZ" sz="2200" dirty="0" err="1"/>
              <a:t>languages</a:t>
            </a:r>
            <a:r>
              <a:rPr lang="cs-CZ" sz="2200" dirty="0"/>
              <a:t> (</a:t>
            </a:r>
            <a:r>
              <a:rPr lang="cs-CZ" sz="2200" dirty="0" err="1"/>
              <a:t>English</a:t>
            </a:r>
            <a:r>
              <a:rPr lang="cs-CZ" sz="2200" dirty="0"/>
              <a:t> + </a:t>
            </a:r>
            <a:r>
              <a:rPr lang="cs-CZ" sz="2200" dirty="0" err="1"/>
              <a:t>French</a:t>
            </a:r>
            <a:r>
              <a:rPr lang="cs-CZ" sz="2200" dirty="0"/>
              <a:t>)</a:t>
            </a:r>
          </a:p>
          <a:p>
            <a:pPr>
              <a:spcBef>
                <a:spcPts val="1200"/>
              </a:spcBef>
            </a:pPr>
            <a:r>
              <a:rPr lang="en-GB" sz="2200" dirty="0"/>
              <a:t>France left the NATO military command in 1966, rejoined in 2009</a:t>
            </a:r>
          </a:p>
          <a:p>
            <a:r>
              <a:rPr lang="en-GB" sz="2200" dirty="0"/>
              <a:t>one member does not have a standing army (Iceland)</a:t>
            </a:r>
            <a:endParaRPr lang="cs-CZ" sz="2200" dirty="0"/>
          </a:p>
          <a:p>
            <a:endParaRPr lang="en-GB" sz="2000" dirty="0"/>
          </a:p>
        </p:txBody>
      </p:sp>
      <p:pic>
        <p:nvPicPr>
          <p:cNvPr id="9" name="Obrázek 8">
            <a:extLst>
              <a:ext uri="{FF2B5EF4-FFF2-40B4-BE49-F238E27FC236}">
                <a16:creationId xmlns:a16="http://schemas.microsoft.com/office/drawing/2014/main" id="{31FF1288-0050-2BC4-603B-847B9C555032}"/>
              </a:ext>
            </a:extLst>
          </p:cNvPr>
          <p:cNvPicPr>
            <a:picLocks noChangeAspect="1"/>
          </p:cNvPicPr>
          <p:nvPr/>
        </p:nvPicPr>
        <p:blipFill>
          <a:blip r:embed="rId3"/>
          <a:stretch>
            <a:fillRect/>
          </a:stretch>
        </p:blipFill>
        <p:spPr>
          <a:xfrm>
            <a:off x="8358729" y="180446"/>
            <a:ext cx="3489789" cy="17448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950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Membership</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5555285" cy="4139998"/>
          </a:xfrm>
        </p:spPr>
        <p:txBody>
          <a:bodyPr/>
          <a:lstStyle/>
          <a:p>
            <a:r>
              <a:rPr lang="cs-CZ" sz="2200" dirty="0"/>
              <a:t>31 </a:t>
            </a:r>
            <a:r>
              <a:rPr lang="cs-CZ" sz="2200" dirty="0" err="1"/>
              <a:t>member</a:t>
            </a:r>
            <a:r>
              <a:rPr lang="cs-CZ" sz="2200" dirty="0"/>
              <a:t> </a:t>
            </a:r>
            <a:r>
              <a:rPr lang="cs-CZ" sz="2200" dirty="0" err="1"/>
              <a:t>countries</a:t>
            </a:r>
            <a:endParaRPr lang="cs-CZ" sz="2200" dirty="0"/>
          </a:p>
        </p:txBody>
      </p:sp>
      <p:pic>
        <p:nvPicPr>
          <p:cNvPr id="7" name="Obrázek 6" descr="Obsah obrázku text, snímek obrazovky, software, Písmo&#10;&#10;Popis byl vytvořen automaticky">
            <a:extLst>
              <a:ext uri="{FF2B5EF4-FFF2-40B4-BE49-F238E27FC236}">
                <a16:creationId xmlns:a16="http://schemas.microsoft.com/office/drawing/2014/main" id="{9EC3CA93-14C8-D6ED-E0CE-56394056A8A9}"/>
              </a:ext>
            </a:extLst>
          </p:cNvPr>
          <p:cNvPicPr>
            <a:picLocks noChangeAspect="1"/>
          </p:cNvPicPr>
          <p:nvPr/>
        </p:nvPicPr>
        <p:blipFill>
          <a:blip r:embed="rId3"/>
          <a:stretch>
            <a:fillRect/>
          </a:stretch>
        </p:blipFill>
        <p:spPr>
          <a:xfrm>
            <a:off x="4680000" y="265092"/>
            <a:ext cx="5555284" cy="63278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9621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Enlargement</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3999" y="1458789"/>
            <a:ext cx="10338363" cy="4479674"/>
          </a:xfrm>
        </p:spPr>
        <p:txBody>
          <a:bodyPr/>
          <a:lstStyle/>
          <a:p>
            <a:r>
              <a:rPr lang="cs-CZ" sz="2000" dirty="0"/>
              <a:t>Art. 10 - "open </a:t>
            </a:r>
            <a:r>
              <a:rPr lang="cs-CZ" sz="2000" dirty="0" err="1"/>
              <a:t>door</a:t>
            </a:r>
            <a:r>
              <a:rPr lang="cs-CZ" sz="2000" dirty="0"/>
              <a:t> </a:t>
            </a:r>
            <a:r>
              <a:rPr lang="cs-CZ" sz="2000" dirty="0" err="1"/>
              <a:t>policy</a:t>
            </a:r>
            <a:r>
              <a:rPr lang="cs-CZ" sz="2000" dirty="0"/>
              <a:t>" </a:t>
            </a:r>
            <a:endParaRPr lang="cs-CZ" sz="1800" dirty="0"/>
          </a:p>
          <a:p>
            <a:r>
              <a:rPr lang="cs-CZ" sz="2000" dirty="0"/>
              <a:t>1995 Study on </a:t>
            </a:r>
            <a:r>
              <a:rPr lang="cs-CZ" sz="2000" dirty="0" err="1"/>
              <a:t>Enlargement</a:t>
            </a:r>
            <a:r>
              <a:rPr lang="cs-CZ" sz="2000" dirty="0"/>
              <a:t> - </a:t>
            </a:r>
            <a:r>
              <a:rPr lang="cs-CZ" sz="2000" dirty="0" err="1"/>
              <a:t>requirements</a:t>
            </a:r>
            <a:r>
              <a:rPr lang="cs-CZ" sz="2000" dirty="0"/>
              <a:t> to </a:t>
            </a:r>
            <a:r>
              <a:rPr lang="cs-CZ" sz="2000" dirty="0" err="1"/>
              <a:t>be</a:t>
            </a:r>
            <a:r>
              <a:rPr lang="cs-CZ" sz="2000" dirty="0"/>
              <a:t> </a:t>
            </a:r>
            <a:r>
              <a:rPr lang="cs-CZ" sz="2000" dirty="0" err="1"/>
              <a:t>fulfiled</a:t>
            </a:r>
            <a:r>
              <a:rPr lang="cs-CZ" sz="2000" dirty="0"/>
              <a:t> by </a:t>
            </a:r>
            <a:r>
              <a:rPr lang="cs-CZ" sz="2000" dirty="0" err="1"/>
              <a:t>potential</a:t>
            </a:r>
            <a:r>
              <a:rPr lang="cs-CZ" sz="2000" dirty="0"/>
              <a:t> </a:t>
            </a:r>
            <a:r>
              <a:rPr lang="cs-CZ" sz="2000" dirty="0" err="1"/>
              <a:t>members</a:t>
            </a:r>
            <a:endParaRPr lang="cs-CZ" sz="2000" dirty="0"/>
          </a:p>
          <a:p>
            <a:pPr marL="72000" indent="0">
              <a:spcBef>
                <a:spcPts val="1200"/>
              </a:spcBef>
              <a:spcAft>
                <a:spcPts val="600"/>
              </a:spcAft>
              <a:buNone/>
            </a:pPr>
            <a:r>
              <a:rPr lang="en-US" sz="2000" b="1" dirty="0"/>
              <a:t>How does a country join NATO? </a:t>
            </a:r>
            <a:endParaRPr lang="cs-CZ" sz="2000" b="1" dirty="0"/>
          </a:p>
          <a:p>
            <a:pPr marL="781200" lvl="1" indent="-457200">
              <a:lnSpc>
                <a:spcPct val="120000"/>
              </a:lnSpc>
              <a:spcAft>
                <a:spcPts val="300"/>
              </a:spcAft>
              <a:buFont typeface="+mj-lt"/>
              <a:buAutoNum type="arabicPeriod"/>
            </a:pPr>
            <a:r>
              <a:rPr lang="en-US" dirty="0"/>
              <a:t>Accession talks with a NATO team</a:t>
            </a:r>
            <a:endParaRPr lang="cs-CZ" dirty="0"/>
          </a:p>
          <a:p>
            <a:pPr marL="781200" lvl="1" indent="-457200">
              <a:lnSpc>
                <a:spcPct val="120000"/>
              </a:lnSpc>
              <a:spcAft>
                <a:spcPts val="300"/>
              </a:spcAft>
              <a:buFont typeface="+mj-lt"/>
              <a:buAutoNum type="arabicPeriod"/>
            </a:pPr>
            <a:r>
              <a:rPr lang="en-US" dirty="0"/>
              <a:t>Invitees send letters of intent to NATO</a:t>
            </a:r>
            <a:r>
              <a:rPr lang="cs-CZ" dirty="0"/>
              <a:t> (</a:t>
            </a:r>
            <a:r>
              <a:rPr lang="cs-CZ" dirty="0" err="1"/>
              <a:t>timetables</a:t>
            </a:r>
            <a:r>
              <a:rPr lang="cs-CZ" dirty="0"/>
              <a:t> </a:t>
            </a:r>
            <a:r>
              <a:rPr lang="cs-CZ" dirty="0" err="1"/>
              <a:t>for</a:t>
            </a:r>
            <a:r>
              <a:rPr lang="cs-CZ" dirty="0"/>
              <a:t> </a:t>
            </a:r>
            <a:r>
              <a:rPr lang="cs-CZ" dirty="0" err="1"/>
              <a:t>completion</a:t>
            </a:r>
            <a:r>
              <a:rPr lang="cs-CZ" dirty="0"/>
              <a:t> </a:t>
            </a:r>
            <a:r>
              <a:rPr lang="cs-CZ" dirty="0" err="1"/>
              <a:t>of</a:t>
            </a:r>
            <a:r>
              <a:rPr lang="cs-CZ" dirty="0"/>
              <a:t> </a:t>
            </a:r>
            <a:r>
              <a:rPr lang="cs-CZ" dirty="0" err="1"/>
              <a:t>reforms</a:t>
            </a:r>
            <a:r>
              <a:rPr lang="cs-CZ" dirty="0"/>
              <a:t>)</a:t>
            </a:r>
          </a:p>
          <a:p>
            <a:pPr marL="781200" lvl="1" indent="-457200">
              <a:lnSpc>
                <a:spcPct val="120000"/>
              </a:lnSpc>
              <a:spcAft>
                <a:spcPts val="300"/>
              </a:spcAft>
              <a:buFont typeface="+mj-lt"/>
              <a:buAutoNum type="arabicPeriod"/>
            </a:pPr>
            <a:r>
              <a:rPr lang="en-US" dirty="0"/>
              <a:t>Accession protocols are signed by NATO countries</a:t>
            </a:r>
            <a:endParaRPr lang="cs-CZ" dirty="0"/>
          </a:p>
          <a:p>
            <a:pPr marL="781200" lvl="1" indent="-457200">
              <a:lnSpc>
                <a:spcPct val="120000"/>
              </a:lnSpc>
              <a:spcAft>
                <a:spcPts val="300"/>
              </a:spcAft>
              <a:buFont typeface="+mj-lt"/>
              <a:buAutoNum type="arabicPeriod"/>
            </a:pPr>
            <a:r>
              <a:rPr lang="en-US" dirty="0"/>
              <a:t>Accession protocols are ratified by NATO countries</a:t>
            </a:r>
            <a:endParaRPr lang="cs-CZ" dirty="0"/>
          </a:p>
          <a:p>
            <a:pPr marL="781200" lvl="1" indent="-457200">
              <a:lnSpc>
                <a:spcPct val="120000"/>
              </a:lnSpc>
              <a:spcAft>
                <a:spcPts val="300"/>
              </a:spcAft>
              <a:buFont typeface="+mj-lt"/>
              <a:buAutoNum type="arabicPeriod"/>
            </a:pPr>
            <a:r>
              <a:rPr lang="en-US" dirty="0"/>
              <a:t>The Secretary General invites </a:t>
            </a:r>
            <a:r>
              <a:rPr lang="cs-CZ" dirty="0" err="1"/>
              <a:t>them</a:t>
            </a:r>
            <a:r>
              <a:rPr lang="cs-CZ" dirty="0"/>
              <a:t> </a:t>
            </a:r>
            <a:r>
              <a:rPr lang="en-US" dirty="0"/>
              <a:t>to accede to the North Atlantic Treaty</a:t>
            </a:r>
            <a:endParaRPr lang="cs-CZ" dirty="0"/>
          </a:p>
          <a:p>
            <a:pPr marL="781200" lvl="1" indent="-457200">
              <a:lnSpc>
                <a:spcPct val="120000"/>
              </a:lnSpc>
              <a:spcAft>
                <a:spcPts val="300"/>
              </a:spcAft>
              <a:buFont typeface="+mj-lt"/>
              <a:buAutoNum type="arabicPeriod"/>
            </a:pPr>
            <a:r>
              <a:rPr lang="en-US" dirty="0"/>
              <a:t>Invitees accede to the North Atlantic Treaty </a:t>
            </a:r>
            <a:r>
              <a:rPr lang="cs-CZ" dirty="0"/>
              <a:t>(</a:t>
            </a:r>
            <a:r>
              <a:rPr lang="en-US" dirty="0"/>
              <a:t>national procedures</a:t>
            </a:r>
            <a:r>
              <a:rPr lang="cs-CZ" dirty="0"/>
              <a:t>)</a:t>
            </a:r>
          </a:p>
          <a:p>
            <a:pPr marL="781200" lvl="1" indent="-457200">
              <a:lnSpc>
                <a:spcPct val="120000"/>
              </a:lnSpc>
              <a:spcAft>
                <a:spcPts val="300"/>
              </a:spcAft>
              <a:buFont typeface="+mj-lt"/>
              <a:buAutoNum type="arabicPeriod"/>
            </a:pPr>
            <a:r>
              <a:rPr lang="cs-CZ" dirty="0" err="1"/>
              <a:t>Deposition</a:t>
            </a:r>
            <a:r>
              <a:rPr lang="cs-CZ" dirty="0"/>
              <a:t> </a:t>
            </a:r>
            <a:r>
              <a:rPr lang="cs-CZ" dirty="0" err="1"/>
              <a:t>of</a:t>
            </a:r>
            <a:r>
              <a:rPr lang="en-US" dirty="0"/>
              <a:t> their instruments of accession with the US State Department</a:t>
            </a:r>
            <a:r>
              <a:rPr lang="cs-CZ" dirty="0"/>
              <a:t>   </a:t>
            </a:r>
            <a:r>
              <a:rPr lang="cs-CZ" sz="2000" dirty="0">
                <a:hlinkClick r:id="rId3"/>
              </a:rPr>
              <a:t>VIDEO</a:t>
            </a:r>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a:p>
            <a:endParaRPr lang="cs-CZ" sz="2000" dirty="0"/>
          </a:p>
        </p:txBody>
      </p:sp>
      <p:sp>
        <p:nvSpPr>
          <p:cNvPr id="6" name="TextovéPole 5">
            <a:extLst>
              <a:ext uri="{FF2B5EF4-FFF2-40B4-BE49-F238E27FC236}">
                <a16:creationId xmlns:a16="http://schemas.microsoft.com/office/drawing/2014/main" id="{ABAB1549-AEA8-FA46-FC94-7124EEEC6D09}"/>
              </a:ext>
            </a:extLst>
          </p:cNvPr>
          <p:cNvSpPr txBox="1"/>
          <p:nvPr/>
        </p:nvSpPr>
        <p:spPr>
          <a:xfrm>
            <a:off x="4978043" y="674437"/>
            <a:ext cx="6683126" cy="1169551"/>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marL="342900" indent="-342900">
              <a:buFont typeface="Wingdings" panose="05000000000000000000" pitchFamily="2" charset="2"/>
              <a:buChar char="ü"/>
            </a:pPr>
            <a:r>
              <a:rPr lang="en-US" sz="1400" dirty="0"/>
              <a:t>a functioning democratic political system based on a market economy</a:t>
            </a:r>
          </a:p>
          <a:p>
            <a:pPr marL="342900" indent="-342900">
              <a:buFont typeface="Wingdings" panose="05000000000000000000" pitchFamily="2" charset="2"/>
              <a:buChar char="ü"/>
            </a:pPr>
            <a:r>
              <a:rPr lang="en-US" sz="1400" dirty="0"/>
              <a:t>the fair treatment of minority populations</a:t>
            </a:r>
          </a:p>
          <a:p>
            <a:pPr marL="342900" indent="-342900">
              <a:buFont typeface="Wingdings" panose="05000000000000000000" pitchFamily="2" charset="2"/>
              <a:buChar char="ü"/>
            </a:pPr>
            <a:r>
              <a:rPr lang="en-US" sz="1400" dirty="0"/>
              <a:t>a commitment to the peaceful resolution of conflicts</a:t>
            </a:r>
          </a:p>
          <a:p>
            <a:pPr marL="342900" indent="-342900">
              <a:buFont typeface="Wingdings" panose="05000000000000000000" pitchFamily="2" charset="2"/>
              <a:buChar char="ü"/>
            </a:pPr>
            <a:r>
              <a:rPr lang="en-US" sz="1400" dirty="0"/>
              <a:t>the ability and willingness to make a military contribution to NATO operations</a:t>
            </a:r>
          </a:p>
          <a:p>
            <a:pPr marL="342900" indent="-342900">
              <a:buFont typeface="Wingdings" panose="05000000000000000000" pitchFamily="2" charset="2"/>
              <a:buChar char="ü"/>
            </a:pPr>
            <a:r>
              <a:rPr lang="en-US" sz="1400" dirty="0"/>
              <a:t>a commitment to democratic civil-military relations and institutional structures</a:t>
            </a:r>
          </a:p>
        </p:txBody>
      </p:sp>
      <p:sp>
        <p:nvSpPr>
          <p:cNvPr id="7" name="Šipka: zahnutá nahoru 6">
            <a:extLst>
              <a:ext uri="{FF2B5EF4-FFF2-40B4-BE49-F238E27FC236}">
                <a16:creationId xmlns:a16="http://schemas.microsoft.com/office/drawing/2014/main" id="{967E451B-29E0-E7BD-EDB0-473C8B5228D3}"/>
              </a:ext>
            </a:extLst>
          </p:cNvPr>
          <p:cNvSpPr/>
          <p:nvPr/>
        </p:nvSpPr>
        <p:spPr bwMode="auto">
          <a:xfrm rot="20310370">
            <a:off x="9637158" y="2064616"/>
            <a:ext cx="1077377" cy="410967"/>
          </a:xfrm>
          <a:prstGeom prst="curvedUpArrow">
            <a:avLst/>
          </a:prstGeom>
          <a:solidFill>
            <a:srgbClr val="00B0F0"/>
          </a:solidFill>
          <a:ln>
            <a:solidFill>
              <a:srgbClr val="00B0F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423734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Purpose</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146424" cy="4139998"/>
          </a:xfrm>
        </p:spPr>
        <p:txBody>
          <a:bodyPr/>
          <a:lstStyle/>
          <a:p>
            <a:pPr marL="529200" indent="-457200">
              <a:lnSpc>
                <a:spcPct val="120000"/>
              </a:lnSpc>
              <a:spcAft>
                <a:spcPts val="600"/>
              </a:spcAft>
              <a:buFont typeface="+mj-lt"/>
              <a:buAutoNum type="arabicPeriod"/>
            </a:pPr>
            <a:r>
              <a:rPr lang="cs-CZ" sz="2200" dirty="0"/>
              <a:t>S</a:t>
            </a:r>
            <a:r>
              <a:rPr lang="en-US" sz="2200" dirty="0" err="1"/>
              <a:t>afeguard</a:t>
            </a:r>
            <a:r>
              <a:rPr lang="en-US" sz="2200" dirty="0"/>
              <a:t> the freedom and security of all its members by political and military means</a:t>
            </a:r>
            <a:r>
              <a:rPr lang="cs-CZ" sz="2200" dirty="0"/>
              <a:t> (</a:t>
            </a:r>
            <a:r>
              <a:rPr lang="cs-CZ" sz="2200" dirty="0" err="1"/>
              <a:t>collective</a:t>
            </a:r>
            <a:r>
              <a:rPr lang="cs-CZ" sz="2200" dirty="0"/>
              <a:t> defence)</a:t>
            </a:r>
          </a:p>
          <a:p>
            <a:pPr marL="529200" indent="-457200">
              <a:lnSpc>
                <a:spcPct val="120000"/>
              </a:lnSpc>
              <a:spcAft>
                <a:spcPts val="600"/>
              </a:spcAft>
              <a:buFont typeface="+mj-lt"/>
              <a:buAutoNum type="arabicPeriod"/>
            </a:pPr>
            <a:r>
              <a:rPr lang="cs-CZ" sz="2200" dirty="0"/>
              <a:t>S</a:t>
            </a:r>
            <a:r>
              <a:rPr lang="en-US" sz="2200" dirty="0" err="1"/>
              <a:t>ecure</a:t>
            </a:r>
            <a:r>
              <a:rPr lang="en-US" sz="2200" dirty="0"/>
              <a:t> a lasting peace in Europe, based on common values of individual liberty, democracy, human rights and the rule of law </a:t>
            </a:r>
            <a:endParaRPr lang="cs-CZ" sz="2200" dirty="0"/>
          </a:p>
          <a:p>
            <a:pPr marL="529200" indent="-457200">
              <a:lnSpc>
                <a:spcPct val="120000"/>
              </a:lnSpc>
              <a:spcAft>
                <a:spcPts val="600"/>
              </a:spcAft>
              <a:buFont typeface="+mj-lt"/>
              <a:buAutoNum type="arabicPeriod"/>
            </a:pPr>
            <a:r>
              <a:rPr lang="cs-CZ" sz="2200" dirty="0" err="1"/>
              <a:t>Contribute</a:t>
            </a:r>
            <a:r>
              <a:rPr lang="cs-CZ" sz="2200" dirty="0"/>
              <a:t> to </a:t>
            </a:r>
            <a:r>
              <a:rPr lang="cs-CZ" sz="2200" dirty="0" err="1"/>
              <a:t>peace</a:t>
            </a:r>
            <a:r>
              <a:rPr lang="cs-CZ" sz="2200" dirty="0"/>
              <a:t> and stability </a:t>
            </a:r>
            <a:r>
              <a:rPr lang="cs-CZ" sz="2200" dirty="0" err="1"/>
              <a:t>through</a:t>
            </a:r>
            <a:r>
              <a:rPr lang="cs-CZ" sz="2200" dirty="0"/>
              <a:t> </a:t>
            </a:r>
            <a:r>
              <a:rPr lang="cs-CZ" sz="2200" dirty="0" err="1"/>
              <a:t>crisis</a:t>
            </a:r>
            <a:r>
              <a:rPr lang="cs-CZ" sz="2200" dirty="0"/>
              <a:t> </a:t>
            </a:r>
            <a:r>
              <a:rPr lang="cs-CZ" sz="2200" dirty="0" err="1"/>
              <a:t>prevention</a:t>
            </a:r>
            <a:r>
              <a:rPr lang="cs-CZ" sz="2200" dirty="0"/>
              <a:t> and management, </a:t>
            </a:r>
            <a:r>
              <a:rPr lang="cs-CZ" sz="2200" dirty="0" err="1"/>
              <a:t>partnerships</a:t>
            </a:r>
            <a:endParaRPr lang="cs-CZ" sz="2200" dirty="0"/>
          </a:p>
        </p:txBody>
      </p:sp>
    </p:spTree>
    <p:extLst>
      <p:ext uri="{BB962C8B-B14F-4D97-AF65-F5344CB8AC3E}">
        <p14:creationId xmlns:p14="http://schemas.microsoft.com/office/powerpoint/2010/main" val="4021029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Washington </a:t>
            </a:r>
            <a:r>
              <a:rPr lang="cs-CZ" sz="3200" dirty="0" err="1"/>
              <a:t>Treaty</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343482" y="1665108"/>
            <a:ext cx="10146424" cy="4139998"/>
          </a:xfrm>
        </p:spPr>
        <p:txBody>
          <a:bodyPr/>
          <a:lstStyle/>
          <a:p>
            <a:pPr marL="72000" indent="0" algn="just">
              <a:lnSpc>
                <a:spcPct val="120000"/>
              </a:lnSpc>
              <a:spcAft>
                <a:spcPts val="1200"/>
              </a:spcAft>
              <a:buNone/>
            </a:pPr>
            <a:r>
              <a:rPr lang="cs-CZ" sz="2200" b="1" dirty="0" err="1"/>
              <a:t>Article</a:t>
            </a:r>
            <a:r>
              <a:rPr lang="cs-CZ" sz="2200" b="1" dirty="0"/>
              <a:t> 5 and </a:t>
            </a:r>
            <a:r>
              <a:rPr lang="cs-CZ" sz="2200" b="1" dirty="0" err="1"/>
              <a:t>Collective</a:t>
            </a:r>
            <a:r>
              <a:rPr lang="cs-CZ" sz="2200" b="1" dirty="0"/>
              <a:t> defence</a:t>
            </a:r>
          </a:p>
          <a:p>
            <a:pPr lvl="1" algn="just">
              <a:spcAft>
                <a:spcPts val="1200"/>
              </a:spcAft>
            </a:pPr>
            <a:r>
              <a:rPr lang="en-US" sz="2200" i="1" dirty="0"/>
              <a:t>The Parties agree that an armed attack against one or more of them in Europe or North America shall be considered an attack against them all and consequently they agree that, if such an armed attack occurs, each of them, in exercise of the right of individual or collective </a:t>
            </a:r>
            <a:r>
              <a:rPr lang="en-US" sz="2200" i="1" dirty="0" err="1"/>
              <a:t>self-defence</a:t>
            </a:r>
            <a:r>
              <a:rPr lang="en-US" sz="2200" i="1" dirty="0"/>
              <a:t> </a:t>
            </a:r>
            <a:r>
              <a:rPr lang="en-US" sz="2200" i="1" dirty="0" err="1"/>
              <a:t>recognised</a:t>
            </a:r>
            <a:r>
              <a:rPr lang="en-US" sz="2200" i="1" dirty="0"/>
              <a:t> by Article 51 of the Charter of the United Nations, </a:t>
            </a:r>
            <a:r>
              <a:rPr lang="en-US" sz="2200" i="1" u="sng" dirty="0"/>
              <a:t>will assist</a:t>
            </a:r>
            <a:r>
              <a:rPr lang="en-US" sz="2200" i="1" dirty="0"/>
              <a:t> the Party or Parties so attacked by taking forthwith, individually and in concert with the other Parties, such action </a:t>
            </a:r>
            <a:r>
              <a:rPr lang="en-US" sz="2200" i="1" u="sng" dirty="0"/>
              <a:t>as it deems necessary, including the use of armed force</a:t>
            </a:r>
            <a:r>
              <a:rPr lang="en-US" sz="2200" i="1" dirty="0"/>
              <a:t>, to restore and maintain the security of the North Atlantic area.</a:t>
            </a:r>
            <a:endParaRPr lang="cs-CZ" sz="2200" i="1" dirty="0"/>
          </a:p>
          <a:p>
            <a:pPr algn="just">
              <a:lnSpc>
                <a:spcPct val="120000"/>
              </a:lnSpc>
              <a:spcBef>
                <a:spcPts val="1200"/>
              </a:spcBef>
              <a:spcAft>
                <a:spcPts val="1200"/>
              </a:spcAft>
            </a:pPr>
            <a:r>
              <a:rPr lang="cs-CZ" sz="2200" dirty="0" err="1"/>
              <a:t>invoked</a:t>
            </a:r>
            <a:r>
              <a:rPr lang="cs-CZ" sz="2200" dirty="0"/>
              <a:t> </a:t>
            </a:r>
            <a:r>
              <a:rPr lang="cs-CZ" sz="2200" dirty="0" err="1"/>
              <a:t>only</a:t>
            </a:r>
            <a:r>
              <a:rPr lang="cs-CZ" sz="2200" dirty="0"/>
              <a:t> </a:t>
            </a:r>
            <a:r>
              <a:rPr lang="cs-CZ" sz="2200" dirty="0" err="1"/>
              <a:t>once</a:t>
            </a:r>
            <a:r>
              <a:rPr lang="cs-CZ" sz="2200" dirty="0"/>
              <a:t> </a:t>
            </a:r>
            <a:r>
              <a:rPr lang="cs-CZ" sz="2200" dirty="0" err="1"/>
              <a:t>after</a:t>
            </a:r>
            <a:r>
              <a:rPr lang="cs-CZ" sz="2200" dirty="0"/>
              <a:t> </a:t>
            </a:r>
            <a:r>
              <a:rPr lang="cs-CZ" sz="2200" dirty="0" err="1"/>
              <a:t>the</a:t>
            </a:r>
            <a:r>
              <a:rPr lang="cs-CZ" sz="2200" dirty="0"/>
              <a:t> 9/11 </a:t>
            </a:r>
            <a:r>
              <a:rPr lang="cs-CZ" sz="2200" dirty="0" err="1"/>
              <a:t>terrorist</a:t>
            </a:r>
            <a:r>
              <a:rPr lang="cs-CZ" sz="2200" dirty="0"/>
              <a:t> </a:t>
            </a:r>
            <a:r>
              <a:rPr lang="cs-CZ" sz="2200" dirty="0" err="1"/>
              <a:t>attacks</a:t>
            </a:r>
            <a:endParaRPr lang="cs-CZ" sz="2200" dirty="0"/>
          </a:p>
        </p:txBody>
      </p:sp>
    </p:spTree>
    <p:extLst>
      <p:ext uri="{BB962C8B-B14F-4D97-AF65-F5344CB8AC3E}">
        <p14:creationId xmlns:p14="http://schemas.microsoft.com/office/powerpoint/2010/main" val="2061045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Washington </a:t>
            </a:r>
            <a:r>
              <a:rPr lang="cs-CZ" sz="3200" dirty="0" err="1"/>
              <a:t>Treaty</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146424" cy="4139998"/>
          </a:xfrm>
        </p:spPr>
        <p:txBody>
          <a:bodyPr/>
          <a:lstStyle/>
          <a:p>
            <a:pPr marL="72000" indent="0" algn="just">
              <a:lnSpc>
                <a:spcPct val="120000"/>
              </a:lnSpc>
              <a:spcAft>
                <a:spcPts val="1200"/>
              </a:spcAft>
              <a:buNone/>
            </a:pPr>
            <a:r>
              <a:rPr lang="cs-CZ" sz="2200" b="1" dirty="0" err="1"/>
              <a:t>Article</a:t>
            </a:r>
            <a:r>
              <a:rPr lang="cs-CZ" sz="2200" b="1" dirty="0"/>
              <a:t> 3 - </a:t>
            </a:r>
            <a:r>
              <a:rPr lang="cs-CZ" sz="2200" b="1" dirty="0" err="1"/>
              <a:t>Resilience</a:t>
            </a:r>
            <a:endParaRPr lang="cs-CZ" sz="2200" b="1" dirty="0"/>
          </a:p>
          <a:p>
            <a:pPr lvl="1" algn="just">
              <a:spcAft>
                <a:spcPts val="1200"/>
              </a:spcAft>
            </a:pPr>
            <a:r>
              <a:rPr lang="en-US" sz="2200" i="1" dirty="0"/>
              <a:t>In order more effectively to achieve the objectives of this Treaty, the Parties, separately and jointly, by means of continuous and effective self-help and mutual aid, will maintain and develop their individual and collective capacity to resist armed attack.</a:t>
            </a:r>
            <a:endParaRPr lang="cs-CZ" sz="2200" i="1" dirty="0"/>
          </a:p>
          <a:p>
            <a:pPr marL="72000" indent="0" algn="just">
              <a:lnSpc>
                <a:spcPct val="120000"/>
              </a:lnSpc>
              <a:spcAft>
                <a:spcPts val="1200"/>
              </a:spcAft>
              <a:buNone/>
            </a:pPr>
            <a:r>
              <a:rPr lang="cs-CZ" sz="2200" b="1" dirty="0" err="1"/>
              <a:t>Article</a:t>
            </a:r>
            <a:r>
              <a:rPr lang="cs-CZ" sz="2200" b="1" dirty="0"/>
              <a:t> 4 - </a:t>
            </a:r>
            <a:r>
              <a:rPr lang="cs-CZ" sz="2200" b="1" dirty="0" err="1"/>
              <a:t>Consultation</a:t>
            </a:r>
            <a:endParaRPr lang="cs-CZ" sz="2200" b="1" dirty="0"/>
          </a:p>
          <a:p>
            <a:pPr lvl="1" algn="just">
              <a:spcAft>
                <a:spcPts val="1200"/>
              </a:spcAft>
            </a:pPr>
            <a:r>
              <a:rPr lang="en-US" sz="2200" i="1" dirty="0"/>
              <a:t>The Parties will consult together whenever, in the opinion of any of them, the territorial integrity, political independence or security of any of the Parties is threatened.</a:t>
            </a:r>
            <a:endParaRPr lang="cs-CZ" sz="2200" i="1" dirty="0"/>
          </a:p>
          <a:p>
            <a:pPr algn="just">
              <a:lnSpc>
                <a:spcPct val="120000"/>
              </a:lnSpc>
              <a:spcAft>
                <a:spcPts val="1200"/>
              </a:spcAft>
            </a:pPr>
            <a:endParaRPr lang="cs-CZ" b="1" dirty="0"/>
          </a:p>
        </p:txBody>
      </p:sp>
    </p:spTree>
    <p:extLst>
      <p:ext uri="{BB962C8B-B14F-4D97-AF65-F5344CB8AC3E}">
        <p14:creationId xmlns:p14="http://schemas.microsoft.com/office/powerpoint/2010/main" val="4031464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Decison-making</a:t>
            </a:r>
            <a:r>
              <a:rPr lang="cs-CZ" sz="3200" dirty="0"/>
              <a:t> </a:t>
            </a:r>
            <a:r>
              <a:rPr lang="cs-CZ" sz="3200" dirty="0" err="1"/>
              <a:t>process</a:t>
            </a:r>
            <a:r>
              <a:rPr lang="cs-CZ" sz="3200" dirty="0"/>
              <a:t> and </a:t>
            </a:r>
            <a:r>
              <a:rPr lang="cs-CZ" sz="3200" dirty="0" err="1"/>
              <a:t>consultations</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9623852" cy="4139998"/>
          </a:xfrm>
        </p:spPr>
        <p:txBody>
          <a:bodyPr/>
          <a:lstStyle/>
          <a:p>
            <a:pPr>
              <a:lnSpc>
                <a:spcPct val="110000"/>
              </a:lnSpc>
              <a:spcBef>
                <a:spcPts val="1200"/>
              </a:spcBef>
              <a:spcAft>
                <a:spcPts val="600"/>
              </a:spcAft>
            </a:pPr>
            <a:r>
              <a:rPr lang="cs-CZ" sz="2200" b="1" dirty="0" err="1"/>
              <a:t>Article</a:t>
            </a:r>
            <a:r>
              <a:rPr lang="cs-CZ" sz="2200" b="1" dirty="0"/>
              <a:t> 4 </a:t>
            </a:r>
            <a:r>
              <a:rPr lang="cs-CZ" sz="2200" dirty="0" err="1"/>
              <a:t>of</a:t>
            </a:r>
            <a:r>
              <a:rPr lang="cs-CZ" sz="2200" dirty="0"/>
              <a:t> </a:t>
            </a:r>
            <a:r>
              <a:rPr lang="cs-CZ" sz="2200" dirty="0" err="1"/>
              <a:t>the</a:t>
            </a:r>
            <a:r>
              <a:rPr lang="cs-CZ" sz="2200" dirty="0"/>
              <a:t> Washington </a:t>
            </a:r>
            <a:r>
              <a:rPr lang="cs-CZ" sz="2200" dirty="0" err="1"/>
              <a:t>Treaty</a:t>
            </a:r>
            <a:endParaRPr lang="cs-CZ" sz="2200" dirty="0"/>
          </a:p>
          <a:p>
            <a:pPr lvl="1">
              <a:lnSpc>
                <a:spcPct val="110000"/>
              </a:lnSpc>
              <a:spcAft>
                <a:spcPts val="600"/>
              </a:spcAft>
            </a:pPr>
            <a:r>
              <a:rPr lang="cs-CZ" sz="2200" dirty="0"/>
              <a:t>any </a:t>
            </a:r>
            <a:r>
              <a:rPr lang="cs-CZ" sz="2200" dirty="0" err="1"/>
              <a:t>member</a:t>
            </a:r>
            <a:r>
              <a:rPr lang="cs-CZ" sz="2200" dirty="0"/>
              <a:t> </a:t>
            </a:r>
            <a:r>
              <a:rPr lang="cs-CZ" sz="2200" dirty="0" err="1"/>
              <a:t>can</a:t>
            </a:r>
            <a:r>
              <a:rPr lang="cs-CZ" sz="2200" dirty="0"/>
              <a:t> </a:t>
            </a:r>
            <a:r>
              <a:rPr lang="cs-CZ" sz="2200" dirty="0" err="1"/>
              <a:t>bring</a:t>
            </a:r>
            <a:r>
              <a:rPr lang="cs-CZ" sz="2200" dirty="0"/>
              <a:t> any </a:t>
            </a:r>
            <a:r>
              <a:rPr lang="cs-CZ" sz="2200" dirty="0" err="1"/>
              <a:t>issue</a:t>
            </a:r>
            <a:r>
              <a:rPr lang="cs-CZ" sz="2200" dirty="0"/>
              <a:t> </a:t>
            </a:r>
            <a:r>
              <a:rPr lang="cs-CZ" sz="2200" dirty="0" err="1"/>
              <a:t>of</a:t>
            </a:r>
            <a:r>
              <a:rPr lang="cs-CZ" sz="2200" dirty="0"/>
              <a:t> </a:t>
            </a:r>
            <a:r>
              <a:rPr lang="cs-CZ" sz="2200" dirty="0" err="1"/>
              <a:t>concern</a:t>
            </a:r>
            <a:r>
              <a:rPr lang="cs-CZ" sz="2200" dirty="0"/>
              <a:t> </a:t>
            </a:r>
            <a:r>
              <a:rPr lang="cs-CZ" sz="2200" dirty="0" err="1"/>
              <a:t>for</a:t>
            </a:r>
            <a:r>
              <a:rPr lang="cs-CZ" sz="2200" dirty="0"/>
              <a:t> </a:t>
            </a:r>
            <a:r>
              <a:rPr lang="cs-CZ" sz="2200" dirty="0" err="1"/>
              <a:t>discussion</a:t>
            </a:r>
            <a:r>
              <a:rPr lang="cs-CZ" sz="2200" dirty="0"/>
              <a:t> </a:t>
            </a:r>
            <a:r>
              <a:rPr lang="cs-CZ" sz="2200" dirty="0" err="1"/>
              <a:t>within</a:t>
            </a:r>
            <a:r>
              <a:rPr lang="cs-CZ" sz="2200" dirty="0"/>
              <a:t> </a:t>
            </a:r>
            <a:r>
              <a:rPr lang="cs-CZ" sz="2200" dirty="0" err="1"/>
              <a:t>the</a:t>
            </a:r>
            <a:r>
              <a:rPr lang="cs-CZ" sz="2200" dirty="0"/>
              <a:t> NAC by </a:t>
            </a:r>
            <a:r>
              <a:rPr lang="cs-CZ" sz="2200" dirty="0" err="1"/>
              <a:t>invoking</a:t>
            </a:r>
            <a:r>
              <a:rPr lang="cs-CZ" sz="2200" dirty="0"/>
              <a:t> Art. 4</a:t>
            </a:r>
          </a:p>
          <a:p>
            <a:pPr lvl="1">
              <a:lnSpc>
                <a:spcPct val="110000"/>
              </a:lnSpc>
              <a:spcAft>
                <a:spcPts val="600"/>
              </a:spcAft>
            </a:pPr>
            <a:r>
              <a:rPr lang="cs-CZ" sz="2200" dirty="0" err="1"/>
              <a:t>invoked</a:t>
            </a:r>
            <a:r>
              <a:rPr lang="cs-CZ" sz="2200" dirty="0"/>
              <a:t> 7 </a:t>
            </a:r>
            <a:r>
              <a:rPr lang="cs-CZ" sz="2200" dirty="0" err="1"/>
              <a:t>times</a:t>
            </a:r>
            <a:r>
              <a:rPr lang="cs-CZ" sz="2200" dirty="0"/>
              <a:t> (last </a:t>
            </a:r>
            <a:r>
              <a:rPr lang="cs-CZ" sz="2200" dirty="0" err="1"/>
              <a:t>time</a:t>
            </a:r>
            <a:r>
              <a:rPr lang="cs-CZ" sz="2200" dirty="0"/>
              <a:t> - </a:t>
            </a:r>
            <a:r>
              <a:rPr lang="cs-CZ" sz="2200" dirty="0" err="1">
                <a:hlinkClick r:id="rId3"/>
              </a:rPr>
              <a:t>February</a:t>
            </a:r>
            <a:r>
              <a:rPr lang="cs-CZ" sz="2200" dirty="0">
                <a:hlinkClick r:id="rId3"/>
              </a:rPr>
              <a:t> 24, 2022</a:t>
            </a:r>
            <a:r>
              <a:rPr lang="cs-CZ" sz="2200" dirty="0"/>
              <a:t>)</a:t>
            </a:r>
          </a:p>
          <a:p>
            <a:pPr lvl="1">
              <a:lnSpc>
                <a:spcPct val="110000"/>
              </a:lnSpc>
              <a:spcAft>
                <a:spcPts val="1200"/>
              </a:spcAft>
            </a:pPr>
            <a:endParaRPr lang="cs-CZ" sz="2200" dirty="0"/>
          </a:p>
          <a:p>
            <a:pPr>
              <a:lnSpc>
                <a:spcPct val="110000"/>
              </a:lnSpc>
              <a:spcAft>
                <a:spcPts val="600"/>
              </a:spcAft>
            </a:pPr>
            <a:r>
              <a:rPr lang="en-US" sz="2200" dirty="0"/>
              <a:t>principle of </a:t>
            </a:r>
            <a:r>
              <a:rPr lang="en-US" sz="2200" b="1" dirty="0"/>
              <a:t>consensus decision-making</a:t>
            </a:r>
            <a:endParaRPr lang="cs-CZ" sz="2200" b="1" dirty="0"/>
          </a:p>
          <a:p>
            <a:pPr lvl="1">
              <a:lnSpc>
                <a:spcPct val="110000"/>
              </a:lnSpc>
              <a:spcAft>
                <a:spcPts val="600"/>
              </a:spcAft>
            </a:pPr>
            <a:r>
              <a:rPr lang="cs-CZ" sz="2200" dirty="0" err="1"/>
              <a:t>all</a:t>
            </a:r>
            <a:r>
              <a:rPr lang="cs-CZ" sz="2200" dirty="0"/>
              <a:t> </a:t>
            </a:r>
            <a:r>
              <a:rPr lang="cs-CZ" sz="2200" dirty="0" err="1"/>
              <a:t>decisions</a:t>
            </a:r>
            <a:r>
              <a:rPr lang="cs-CZ" sz="2200" dirty="0"/>
              <a:t> are made by </a:t>
            </a:r>
            <a:r>
              <a:rPr lang="cs-CZ" sz="2200" dirty="0" err="1"/>
              <a:t>consensus</a:t>
            </a:r>
            <a:r>
              <a:rPr lang="cs-CZ" sz="2200" dirty="0"/>
              <a:t> </a:t>
            </a:r>
            <a:r>
              <a:rPr lang="cs-CZ" sz="2200" dirty="0" err="1"/>
              <a:t>after</a:t>
            </a:r>
            <a:r>
              <a:rPr lang="cs-CZ" sz="2200" dirty="0"/>
              <a:t> </a:t>
            </a:r>
            <a:r>
              <a:rPr lang="cs-CZ" sz="2200" dirty="0" err="1"/>
              <a:t>consultation</a:t>
            </a:r>
            <a:r>
              <a:rPr lang="cs-CZ" sz="2200" dirty="0"/>
              <a:t> and </a:t>
            </a:r>
            <a:r>
              <a:rPr lang="cs-CZ" sz="2200" dirty="0" err="1"/>
              <a:t>discussion</a:t>
            </a:r>
            <a:endParaRPr lang="cs-CZ" sz="2200" dirty="0"/>
          </a:p>
          <a:p>
            <a:pPr lvl="1">
              <a:lnSpc>
                <a:spcPct val="110000"/>
              </a:lnSpc>
              <a:spcAft>
                <a:spcPts val="600"/>
              </a:spcAft>
            </a:pPr>
            <a:r>
              <a:rPr lang="cs-CZ" sz="2200" dirty="0" err="1"/>
              <a:t>applied</a:t>
            </a:r>
            <a:r>
              <a:rPr lang="cs-CZ" sz="2200" dirty="0"/>
              <a:t> </a:t>
            </a:r>
            <a:r>
              <a:rPr lang="cs-CZ" sz="2200" dirty="0" err="1"/>
              <a:t>at</a:t>
            </a:r>
            <a:r>
              <a:rPr lang="cs-CZ" sz="2200" dirty="0"/>
              <a:t> </a:t>
            </a:r>
            <a:r>
              <a:rPr lang="cs-CZ" sz="2200" dirty="0" err="1"/>
              <a:t>every</a:t>
            </a:r>
            <a:r>
              <a:rPr lang="cs-CZ" sz="2200" dirty="0"/>
              <a:t> </a:t>
            </a:r>
            <a:r>
              <a:rPr lang="cs-CZ" sz="2200" dirty="0" err="1"/>
              <a:t>committee</a:t>
            </a:r>
            <a:r>
              <a:rPr lang="cs-CZ" sz="2200" dirty="0"/>
              <a:t> level</a:t>
            </a:r>
          </a:p>
          <a:p>
            <a:pPr lvl="1">
              <a:lnSpc>
                <a:spcPct val="110000"/>
              </a:lnSpc>
              <a:spcAft>
                <a:spcPts val="600"/>
              </a:spcAft>
            </a:pPr>
            <a:r>
              <a:rPr lang="cs-CZ" sz="2200" dirty="0" err="1"/>
              <a:t>SecGen</a:t>
            </a:r>
            <a:r>
              <a:rPr lang="cs-CZ" sz="2200" dirty="0"/>
              <a:t> </a:t>
            </a:r>
            <a:r>
              <a:rPr lang="cs-CZ" sz="2200" dirty="0" err="1"/>
              <a:t>faciliates</a:t>
            </a:r>
            <a:r>
              <a:rPr lang="cs-CZ" sz="2200" dirty="0"/>
              <a:t> </a:t>
            </a:r>
            <a:r>
              <a:rPr lang="cs-CZ" sz="2200" dirty="0" err="1"/>
              <a:t>the</a:t>
            </a:r>
            <a:r>
              <a:rPr lang="cs-CZ" sz="2200" dirty="0"/>
              <a:t> </a:t>
            </a:r>
            <a:r>
              <a:rPr lang="cs-CZ" sz="2200" dirty="0" err="1"/>
              <a:t>process</a:t>
            </a:r>
            <a:endParaRPr lang="cs-CZ" sz="2200" dirty="0"/>
          </a:p>
          <a:p>
            <a:pPr lvl="1">
              <a:lnSpc>
                <a:spcPct val="110000"/>
              </a:lnSpc>
              <a:spcAft>
                <a:spcPts val="600"/>
              </a:spcAft>
            </a:pPr>
            <a:endParaRPr lang="cs-CZ" sz="2200" dirty="0"/>
          </a:p>
        </p:txBody>
      </p:sp>
      <p:pic>
        <p:nvPicPr>
          <p:cNvPr id="7" name="Obrázek 6">
            <a:extLst>
              <a:ext uri="{FF2B5EF4-FFF2-40B4-BE49-F238E27FC236}">
                <a16:creationId xmlns:a16="http://schemas.microsoft.com/office/drawing/2014/main" id="{788293D9-7ED3-2027-A363-13B20BEA4C9D}"/>
              </a:ext>
            </a:extLst>
          </p:cNvPr>
          <p:cNvPicPr>
            <a:picLocks noChangeAspect="1"/>
          </p:cNvPicPr>
          <p:nvPr/>
        </p:nvPicPr>
        <p:blipFill>
          <a:blip r:embed="rId4"/>
          <a:stretch>
            <a:fillRect/>
          </a:stretch>
        </p:blipFill>
        <p:spPr>
          <a:xfrm>
            <a:off x="6914072" y="2642718"/>
            <a:ext cx="4979783" cy="15725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9181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Core</a:t>
            </a:r>
            <a:r>
              <a:rPr lang="cs-CZ" sz="3200" dirty="0"/>
              <a:t> </a:t>
            </a:r>
            <a:r>
              <a:rPr lang="cs-CZ" sz="3200" dirty="0" err="1"/>
              <a:t>tasks</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146424" cy="4139998"/>
          </a:xfrm>
        </p:spPr>
        <p:txBody>
          <a:bodyPr/>
          <a:lstStyle/>
          <a:p>
            <a:pPr>
              <a:lnSpc>
                <a:spcPct val="120000"/>
              </a:lnSpc>
              <a:spcAft>
                <a:spcPts val="600"/>
              </a:spcAft>
            </a:pPr>
            <a:r>
              <a:rPr lang="cs-CZ" sz="2200" dirty="0" err="1"/>
              <a:t>enshrined</a:t>
            </a:r>
            <a:r>
              <a:rPr lang="cs-CZ" sz="2200" dirty="0"/>
              <a:t> in </a:t>
            </a:r>
            <a:r>
              <a:rPr lang="cs-CZ" sz="2200" i="1" dirty="0" err="1"/>
              <a:t>Strategic</a:t>
            </a:r>
            <a:r>
              <a:rPr lang="cs-CZ" sz="2200" i="1" dirty="0"/>
              <a:t> </a:t>
            </a:r>
            <a:r>
              <a:rPr lang="cs-CZ" sz="2200" i="1" dirty="0" err="1"/>
              <a:t>Concept</a:t>
            </a:r>
            <a:r>
              <a:rPr lang="cs-CZ" sz="2200" i="1" dirty="0"/>
              <a:t> </a:t>
            </a:r>
            <a:r>
              <a:rPr lang="cs-CZ" sz="2200" dirty="0"/>
              <a:t>(2022)</a:t>
            </a:r>
          </a:p>
          <a:p>
            <a:pPr marL="529200" indent="-457200">
              <a:lnSpc>
                <a:spcPct val="120000"/>
              </a:lnSpc>
              <a:spcAft>
                <a:spcPts val="600"/>
              </a:spcAft>
              <a:buFont typeface="+mj-lt"/>
              <a:buAutoNum type="alphaUcPeriod"/>
            </a:pPr>
            <a:r>
              <a:rPr lang="cs-CZ" sz="2200" b="1" dirty="0" err="1"/>
              <a:t>Deterrence</a:t>
            </a:r>
            <a:r>
              <a:rPr lang="cs-CZ" sz="2200" b="1" dirty="0"/>
              <a:t> and defence</a:t>
            </a:r>
          </a:p>
          <a:p>
            <a:pPr marL="529200" indent="-457200">
              <a:lnSpc>
                <a:spcPct val="120000"/>
              </a:lnSpc>
              <a:spcAft>
                <a:spcPts val="600"/>
              </a:spcAft>
              <a:buFont typeface="+mj-lt"/>
              <a:buAutoNum type="alphaUcPeriod"/>
            </a:pPr>
            <a:r>
              <a:rPr lang="cs-CZ" sz="2200" b="1" dirty="0" err="1"/>
              <a:t>Crisis</a:t>
            </a:r>
            <a:r>
              <a:rPr lang="cs-CZ" sz="2200" b="1" dirty="0"/>
              <a:t> </a:t>
            </a:r>
            <a:r>
              <a:rPr lang="cs-CZ" sz="2200" b="1" dirty="0" err="1"/>
              <a:t>prevention</a:t>
            </a:r>
            <a:r>
              <a:rPr lang="cs-CZ" sz="2200" b="1" dirty="0"/>
              <a:t> and management</a:t>
            </a:r>
          </a:p>
          <a:p>
            <a:pPr marL="529200" indent="-457200">
              <a:lnSpc>
                <a:spcPct val="120000"/>
              </a:lnSpc>
              <a:spcAft>
                <a:spcPts val="600"/>
              </a:spcAft>
              <a:buFont typeface="+mj-lt"/>
              <a:buAutoNum type="alphaUcPeriod"/>
            </a:pPr>
            <a:r>
              <a:rPr lang="cs-CZ" sz="2200" b="1" dirty="0" err="1"/>
              <a:t>Cooperative</a:t>
            </a:r>
            <a:r>
              <a:rPr lang="cs-CZ" sz="2200" b="1" dirty="0"/>
              <a:t> </a:t>
            </a:r>
            <a:r>
              <a:rPr lang="cs-CZ" sz="2200" b="1" dirty="0" err="1"/>
              <a:t>security</a:t>
            </a:r>
            <a:endParaRPr lang="cs-CZ" sz="2200" b="1" dirty="0"/>
          </a:p>
          <a:p>
            <a:pPr marL="72000" indent="0">
              <a:lnSpc>
                <a:spcPct val="120000"/>
              </a:lnSpc>
              <a:spcBef>
                <a:spcPts val="1800"/>
              </a:spcBef>
              <a:spcAft>
                <a:spcPts val="600"/>
              </a:spcAft>
              <a:buNone/>
            </a:pPr>
            <a:r>
              <a:rPr lang="cs-CZ" sz="2200" b="1" dirty="0" err="1"/>
              <a:t>Resilience</a:t>
            </a:r>
            <a:r>
              <a:rPr lang="cs-CZ" sz="2200" dirty="0"/>
              <a:t> - </a:t>
            </a:r>
            <a:r>
              <a:rPr lang="cs-CZ" sz="2200" dirty="0" err="1"/>
              <a:t>enshrined</a:t>
            </a:r>
            <a:r>
              <a:rPr lang="cs-CZ" sz="2200" dirty="0"/>
              <a:t> in Art. 3</a:t>
            </a:r>
          </a:p>
          <a:p>
            <a:pPr>
              <a:lnSpc>
                <a:spcPct val="120000"/>
              </a:lnSpc>
              <a:spcAft>
                <a:spcPts val="600"/>
              </a:spcAft>
            </a:pPr>
            <a:r>
              <a:rPr lang="cs-CZ" sz="2200" dirty="0" err="1"/>
              <a:t>both</a:t>
            </a:r>
            <a:r>
              <a:rPr lang="cs-CZ" sz="2200" dirty="0"/>
              <a:t> </a:t>
            </a:r>
            <a:r>
              <a:rPr lang="cs-CZ" sz="2200" dirty="0" err="1"/>
              <a:t>civili</a:t>
            </a:r>
            <a:r>
              <a:rPr lang="cs-CZ" sz="2200" dirty="0"/>
              <a:t> </a:t>
            </a:r>
            <a:r>
              <a:rPr lang="cs-CZ" sz="2200" dirty="0" err="1"/>
              <a:t>preparedness</a:t>
            </a:r>
            <a:r>
              <a:rPr lang="cs-CZ" sz="2200" dirty="0"/>
              <a:t> + </a:t>
            </a:r>
            <a:r>
              <a:rPr lang="cs-CZ" sz="2200" dirty="0" err="1"/>
              <a:t>military</a:t>
            </a:r>
            <a:r>
              <a:rPr lang="cs-CZ" sz="2200" dirty="0"/>
              <a:t> </a:t>
            </a:r>
            <a:r>
              <a:rPr lang="cs-CZ" sz="2200" dirty="0" err="1"/>
              <a:t>capacity</a:t>
            </a:r>
            <a:endParaRPr lang="cs-CZ" sz="2200" dirty="0"/>
          </a:p>
          <a:p>
            <a:pPr>
              <a:lnSpc>
                <a:spcPct val="120000"/>
              </a:lnSpc>
              <a:spcAft>
                <a:spcPts val="600"/>
              </a:spcAft>
            </a:pPr>
            <a:r>
              <a:rPr lang="cs-CZ" sz="2200" dirty="0"/>
              <a:t>7 </a:t>
            </a:r>
            <a:r>
              <a:rPr lang="cs-CZ" sz="2200" dirty="0" err="1"/>
              <a:t>baseline</a:t>
            </a:r>
            <a:r>
              <a:rPr lang="cs-CZ" sz="2200" dirty="0"/>
              <a:t> </a:t>
            </a:r>
            <a:r>
              <a:rPr lang="cs-CZ" sz="2200" dirty="0" err="1"/>
              <a:t>requirements</a:t>
            </a:r>
            <a:r>
              <a:rPr lang="cs-CZ" sz="2200" dirty="0"/>
              <a:t> </a:t>
            </a:r>
            <a:r>
              <a:rPr lang="cs-CZ" sz="2200" dirty="0" err="1"/>
              <a:t>for</a:t>
            </a:r>
            <a:r>
              <a:rPr lang="cs-CZ" sz="2200" dirty="0"/>
              <a:t> </a:t>
            </a:r>
            <a:r>
              <a:rPr lang="cs-CZ" sz="2200" dirty="0" err="1"/>
              <a:t>national</a:t>
            </a:r>
            <a:r>
              <a:rPr lang="cs-CZ" sz="2200" dirty="0"/>
              <a:t> </a:t>
            </a:r>
            <a:r>
              <a:rPr lang="cs-CZ" sz="2200" dirty="0" err="1"/>
              <a:t>resilience</a:t>
            </a:r>
            <a:endParaRPr lang="cs-CZ" sz="2200" dirty="0"/>
          </a:p>
        </p:txBody>
      </p:sp>
      <p:pic>
        <p:nvPicPr>
          <p:cNvPr id="9" name="Obrázek 8">
            <a:extLst>
              <a:ext uri="{FF2B5EF4-FFF2-40B4-BE49-F238E27FC236}">
                <a16:creationId xmlns:a16="http://schemas.microsoft.com/office/drawing/2014/main" id="{05BAA101-D9F9-1C8B-1B5E-AC7FAD1E1A9D}"/>
              </a:ext>
            </a:extLst>
          </p:cNvPr>
          <p:cNvPicPr>
            <a:picLocks noChangeAspect="1"/>
          </p:cNvPicPr>
          <p:nvPr/>
        </p:nvPicPr>
        <p:blipFill>
          <a:blip r:embed="rId3"/>
          <a:stretch>
            <a:fillRect/>
          </a:stretch>
        </p:blipFill>
        <p:spPr>
          <a:xfrm>
            <a:off x="9626884" y="235155"/>
            <a:ext cx="2410449" cy="3193845"/>
          </a:xfrm>
          <a:prstGeom prst="rect">
            <a:avLst/>
          </a:prstGeom>
        </p:spPr>
      </p:pic>
      <p:sp>
        <p:nvSpPr>
          <p:cNvPr id="8" name="TextovéPole 7">
            <a:extLst>
              <a:ext uri="{FF2B5EF4-FFF2-40B4-BE49-F238E27FC236}">
                <a16:creationId xmlns:a16="http://schemas.microsoft.com/office/drawing/2014/main" id="{BA7FD8EA-0A53-BC88-601D-728C83F7E6FE}"/>
              </a:ext>
            </a:extLst>
          </p:cNvPr>
          <p:cNvSpPr txBox="1"/>
          <p:nvPr/>
        </p:nvSpPr>
        <p:spPr>
          <a:xfrm>
            <a:off x="6632258" y="3429000"/>
            <a:ext cx="4464424" cy="2539157"/>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pPr marL="342900" indent="-342900" algn="l">
              <a:spcAft>
                <a:spcPts val="300"/>
              </a:spcAft>
              <a:buFont typeface="+mj-lt"/>
              <a:buAutoNum type="arabicPeriod"/>
            </a:pPr>
            <a:r>
              <a:rPr lang="en-US" sz="1600" dirty="0">
                <a:latin typeface="+mn-lt"/>
              </a:rPr>
              <a:t>assured continuity of government and critical government services</a:t>
            </a:r>
          </a:p>
          <a:p>
            <a:pPr marL="342900" indent="-342900" algn="l">
              <a:spcAft>
                <a:spcPts val="300"/>
              </a:spcAft>
              <a:buFont typeface="+mj-lt"/>
              <a:buAutoNum type="arabicPeriod"/>
            </a:pPr>
            <a:r>
              <a:rPr lang="en-US" sz="1600" dirty="0">
                <a:latin typeface="+mn-lt"/>
              </a:rPr>
              <a:t>resilient energy supplies</a:t>
            </a:r>
          </a:p>
          <a:p>
            <a:pPr marL="342900" indent="-342900" algn="l">
              <a:spcAft>
                <a:spcPts val="300"/>
              </a:spcAft>
              <a:buFont typeface="+mj-lt"/>
              <a:buAutoNum type="arabicPeriod"/>
            </a:pPr>
            <a:r>
              <a:rPr lang="en-US" sz="1600" dirty="0">
                <a:latin typeface="+mn-lt"/>
              </a:rPr>
              <a:t>ability to deal effectively with uncontrolled movement of people</a:t>
            </a:r>
          </a:p>
          <a:p>
            <a:pPr marL="342900" indent="-342900" algn="l">
              <a:spcAft>
                <a:spcPts val="300"/>
              </a:spcAft>
              <a:buFont typeface="+mj-lt"/>
              <a:buAutoNum type="arabicPeriod"/>
            </a:pPr>
            <a:r>
              <a:rPr lang="en-US" sz="1600" dirty="0">
                <a:latin typeface="+mn-lt"/>
              </a:rPr>
              <a:t>resilient food and water resources</a:t>
            </a:r>
          </a:p>
          <a:p>
            <a:pPr marL="342900" indent="-342900" algn="l">
              <a:spcAft>
                <a:spcPts val="300"/>
              </a:spcAft>
              <a:buFont typeface="+mj-lt"/>
              <a:buAutoNum type="arabicPeriod"/>
            </a:pPr>
            <a:r>
              <a:rPr lang="en-US" sz="1600" dirty="0">
                <a:latin typeface="+mn-lt"/>
              </a:rPr>
              <a:t>ability to deal with mass casualties</a:t>
            </a:r>
          </a:p>
          <a:p>
            <a:pPr marL="342900" indent="-342900" algn="l">
              <a:spcAft>
                <a:spcPts val="300"/>
              </a:spcAft>
              <a:buFont typeface="+mj-lt"/>
              <a:buAutoNum type="arabicPeriod"/>
            </a:pPr>
            <a:r>
              <a:rPr lang="en-US" sz="1600" dirty="0">
                <a:latin typeface="+mn-lt"/>
              </a:rPr>
              <a:t>resilient civil communications systems</a:t>
            </a:r>
          </a:p>
          <a:p>
            <a:pPr marL="342900" indent="-342900" algn="l">
              <a:spcAft>
                <a:spcPts val="300"/>
              </a:spcAft>
              <a:buFont typeface="+mj-lt"/>
              <a:buAutoNum type="arabicPeriod"/>
            </a:pPr>
            <a:r>
              <a:rPr lang="en-US" sz="1600" dirty="0">
                <a:latin typeface="+mn-lt"/>
              </a:rPr>
              <a:t>resilient civil transportation systems</a:t>
            </a:r>
            <a:endParaRPr lang="cs-CZ" sz="1600" dirty="0" err="1">
              <a:latin typeface="+mn-lt"/>
            </a:endParaRPr>
          </a:p>
        </p:txBody>
      </p:sp>
      <p:sp>
        <p:nvSpPr>
          <p:cNvPr id="11" name="Šipka: zahnutá nahoru 10">
            <a:extLst>
              <a:ext uri="{FF2B5EF4-FFF2-40B4-BE49-F238E27FC236}">
                <a16:creationId xmlns:a16="http://schemas.microsoft.com/office/drawing/2014/main" id="{E5F79189-BAC8-BD4F-364B-1E4FAAF18AC0}"/>
              </a:ext>
            </a:extLst>
          </p:cNvPr>
          <p:cNvSpPr/>
          <p:nvPr/>
        </p:nvSpPr>
        <p:spPr bwMode="auto">
          <a:xfrm rot="1498916">
            <a:off x="4467928" y="5679600"/>
            <a:ext cx="2330283" cy="720002"/>
          </a:xfrm>
          <a:prstGeom prst="curvedUpArrow">
            <a:avLst/>
          </a:prstGeom>
          <a:solidFill>
            <a:srgbClr val="00B0F0"/>
          </a:solidFill>
          <a:ln w="9525"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4172965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Structure</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3999" y="1665108"/>
            <a:ext cx="10073891" cy="4392792"/>
          </a:xfrm>
        </p:spPr>
        <p:txBody>
          <a:bodyPr/>
          <a:lstStyle/>
          <a:p>
            <a:pPr marL="72000" indent="0">
              <a:lnSpc>
                <a:spcPct val="110000"/>
              </a:lnSpc>
              <a:spcAft>
                <a:spcPts val="600"/>
              </a:spcAft>
              <a:buNone/>
            </a:pPr>
            <a:r>
              <a:rPr lang="cs-CZ" sz="2200" b="1" dirty="0" err="1"/>
              <a:t>North</a:t>
            </a:r>
            <a:r>
              <a:rPr lang="cs-CZ" sz="2200" b="1" dirty="0"/>
              <a:t> </a:t>
            </a:r>
            <a:r>
              <a:rPr lang="cs-CZ" sz="2200" b="1" dirty="0" err="1"/>
              <a:t>Atlantic</a:t>
            </a:r>
            <a:r>
              <a:rPr lang="cs-CZ" sz="2200" b="1" dirty="0"/>
              <a:t> </a:t>
            </a:r>
            <a:r>
              <a:rPr lang="cs-CZ" sz="2200" b="1" dirty="0" err="1"/>
              <a:t>Council</a:t>
            </a:r>
            <a:r>
              <a:rPr lang="cs-CZ" sz="2200" b="1" dirty="0"/>
              <a:t> </a:t>
            </a:r>
            <a:r>
              <a:rPr lang="cs-CZ" sz="2200" dirty="0"/>
              <a:t>(</a:t>
            </a:r>
            <a:r>
              <a:rPr lang="cs-CZ" sz="2200" dirty="0" err="1"/>
              <a:t>the</a:t>
            </a:r>
            <a:r>
              <a:rPr lang="cs-CZ" sz="2200" dirty="0"/>
              <a:t> </a:t>
            </a:r>
            <a:r>
              <a:rPr lang="cs-CZ" sz="2200" dirty="0" err="1"/>
              <a:t>Council</a:t>
            </a:r>
            <a:r>
              <a:rPr lang="cs-CZ" sz="2200" dirty="0"/>
              <a:t> / NAC)</a:t>
            </a:r>
          </a:p>
          <a:p>
            <a:pPr>
              <a:lnSpc>
                <a:spcPct val="110000"/>
              </a:lnSpc>
              <a:spcAft>
                <a:spcPts val="600"/>
              </a:spcAft>
            </a:pPr>
            <a:r>
              <a:rPr lang="en-US" sz="2200" dirty="0"/>
              <a:t>principal political decision-making body within NATO</a:t>
            </a:r>
            <a:endParaRPr lang="cs-CZ" sz="2200" dirty="0"/>
          </a:p>
          <a:p>
            <a:pPr>
              <a:lnSpc>
                <a:spcPct val="110000"/>
              </a:lnSpc>
              <a:spcAft>
                <a:spcPts val="600"/>
              </a:spcAft>
            </a:pPr>
            <a:r>
              <a:rPr lang="cs-CZ" sz="2200" dirty="0" err="1"/>
              <a:t>oversees</a:t>
            </a:r>
            <a:r>
              <a:rPr lang="cs-CZ" sz="2200" dirty="0"/>
              <a:t> a </a:t>
            </a:r>
            <a:r>
              <a:rPr lang="cs-CZ" sz="2200" dirty="0" err="1"/>
              <a:t>wide</a:t>
            </a:r>
            <a:r>
              <a:rPr lang="cs-CZ" sz="2200" dirty="0"/>
              <a:t> network </a:t>
            </a:r>
            <a:r>
              <a:rPr lang="cs-CZ" sz="2200" dirty="0" err="1"/>
              <a:t>of</a:t>
            </a:r>
            <a:r>
              <a:rPr lang="cs-CZ" sz="2200" dirty="0"/>
              <a:t> </a:t>
            </a:r>
            <a:r>
              <a:rPr lang="cs-CZ" sz="2200" dirty="0" err="1"/>
              <a:t>committees</a:t>
            </a:r>
            <a:r>
              <a:rPr lang="cs-CZ" sz="2200" dirty="0"/>
              <a:t> and </a:t>
            </a:r>
            <a:r>
              <a:rPr lang="cs-CZ" sz="2200" dirty="0" err="1"/>
              <a:t>working</a:t>
            </a:r>
            <a:r>
              <a:rPr lang="cs-CZ" sz="2200" dirty="0"/>
              <a:t> </a:t>
            </a:r>
            <a:r>
              <a:rPr lang="cs-CZ" sz="2200" dirty="0" err="1"/>
              <a:t>groups</a:t>
            </a:r>
            <a:endParaRPr lang="cs-CZ" sz="2200" dirty="0"/>
          </a:p>
          <a:p>
            <a:pPr>
              <a:lnSpc>
                <a:spcPct val="110000"/>
              </a:lnSpc>
              <a:spcAft>
                <a:spcPts val="600"/>
              </a:spcAft>
            </a:pPr>
            <a:r>
              <a:rPr lang="cs-CZ" sz="2200" dirty="0" err="1"/>
              <a:t>member</a:t>
            </a:r>
            <a:r>
              <a:rPr lang="cs-CZ" sz="2200" dirty="0"/>
              <a:t> </a:t>
            </a:r>
            <a:r>
              <a:rPr lang="cs-CZ" sz="2200" dirty="0" err="1"/>
              <a:t>states</a:t>
            </a:r>
            <a:r>
              <a:rPr lang="cs-CZ" sz="2200" dirty="0"/>
              <a:t> </a:t>
            </a:r>
            <a:r>
              <a:rPr lang="cs-CZ" sz="2200" dirty="0" err="1"/>
              <a:t>represented</a:t>
            </a:r>
            <a:r>
              <a:rPr lang="cs-CZ" sz="2200" dirty="0"/>
              <a:t> </a:t>
            </a:r>
            <a:r>
              <a:rPr lang="cs-CZ" sz="2200" dirty="0" err="1"/>
              <a:t>at</a:t>
            </a:r>
            <a:r>
              <a:rPr lang="cs-CZ" sz="2200" dirty="0"/>
              <a:t> </a:t>
            </a:r>
            <a:r>
              <a:rPr lang="cs-CZ" sz="2200" dirty="0" err="1"/>
              <a:t>different</a:t>
            </a:r>
            <a:r>
              <a:rPr lang="cs-CZ" sz="2200" dirty="0"/>
              <a:t> </a:t>
            </a:r>
            <a:r>
              <a:rPr lang="cs-CZ" sz="2200" dirty="0" err="1"/>
              <a:t>levels</a:t>
            </a:r>
            <a:r>
              <a:rPr lang="cs-CZ" sz="2200" dirty="0"/>
              <a:t> (Permanent </a:t>
            </a:r>
            <a:r>
              <a:rPr lang="cs-CZ" sz="2200" dirty="0" err="1"/>
              <a:t>Representatives</a:t>
            </a:r>
            <a:r>
              <a:rPr lang="cs-CZ" sz="2200" dirty="0"/>
              <a:t>, </a:t>
            </a:r>
            <a:r>
              <a:rPr lang="cs-CZ" sz="2200" dirty="0" err="1"/>
              <a:t>foreign</a:t>
            </a:r>
            <a:r>
              <a:rPr lang="cs-CZ" sz="2200" dirty="0"/>
              <a:t> </a:t>
            </a:r>
            <a:r>
              <a:rPr lang="cs-CZ" sz="2200" dirty="0" err="1"/>
              <a:t>or</a:t>
            </a:r>
            <a:r>
              <a:rPr lang="cs-CZ" sz="2200" dirty="0"/>
              <a:t> defence </a:t>
            </a:r>
            <a:r>
              <a:rPr lang="cs-CZ" sz="2200" dirty="0" err="1"/>
              <a:t>ministers</a:t>
            </a:r>
            <a:r>
              <a:rPr lang="cs-CZ" sz="2200" dirty="0"/>
              <a:t>, </a:t>
            </a:r>
            <a:r>
              <a:rPr lang="cs-CZ" sz="2200" dirty="0" err="1"/>
              <a:t>heads</a:t>
            </a:r>
            <a:r>
              <a:rPr lang="cs-CZ" sz="2200" dirty="0"/>
              <a:t> </a:t>
            </a:r>
            <a:r>
              <a:rPr lang="cs-CZ" sz="2200" dirty="0" err="1"/>
              <a:t>of</a:t>
            </a:r>
            <a:r>
              <a:rPr lang="cs-CZ" sz="2200" dirty="0"/>
              <a:t> </a:t>
            </a:r>
            <a:r>
              <a:rPr lang="cs-CZ" sz="2200" dirty="0" err="1"/>
              <a:t>state</a:t>
            </a:r>
            <a:r>
              <a:rPr lang="cs-CZ" sz="2200" dirty="0"/>
              <a:t> and </a:t>
            </a:r>
            <a:r>
              <a:rPr lang="cs-CZ" sz="2200" dirty="0" err="1"/>
              <a:t>government</a:t>
            </a:r>
            <a:r>
              <a:rPr lang="cs-CZ" sz="2200" dirty="0"/>
              <a:t>)</a:t>
            </a:r>
          </a:p>
          <a:p>
            <a:pPr marL="72000" indent="0">
              <a:lnSpc>
                <a:spcPct val="110000"/>
              </a:lnSpc>
              <a:spcBef>
                <a:spcPts val="1200"/>
              </a:spcBef>
              <a:spcAft>
                <a:spcPts val="600"/>
              </a:spcAft>
              <a:buNone/>
            </a:pPr>
            <a:r>
              <a:rPr lang="cs-CZ" sz="2200" b="1" dirty="0" err="1"/>
              <a:t>Secretary</a:t>
            </a:r>
            <a:r>
              <a:rPr lang="cs-CZ" sz="2200" b="1" dirty="0"/>
              <a:t> General</a:t>
            </a:r>
          </a:p>
          <a:p>
            <a:pPr>
              <a:lnSpc>
                <a:spcPct val="110000"/>
              </a:lnSpc>
              <a:spcAft>
                <a:spcPts val="600"/>
              </a:spcAft>
            </a:pPr>
            <a:r>
              <a:rPr lang="cs-CZ" sz="2200" dirty="0" err="1"/>
              <a:t>chairs</a:t>
            </a:r>
            <a:r>
              <a:rPr lang="cs-CZ" sz="2200" dirty="0"/>
              <a:t> </a:t>
            </a:r>
            <a:r>
              <a:rPr lang="cs-CZ" sz="2200" dirty="0" err="1"/>
              <a:t>the</a:t>
            </a:r>
            <a:r>
              <a:rPr lang="cs-CZ" sz="2200" dirty="0"/>
              <a:t> NAC + </a:t>
            </a:r>
            <a:r>
              <a:rPr lang="cs-CZ" sz="2200" dirty="0" err="1"/>
              <a:t>all</a:t>
            </a:r>
            <a:r>
              <a:rPr lang="cs-CZ" sz="2200" dirty="0"/>
              <a:t> major </a:t>
            </a:r>
            <a:r>
              <a:rPr lang="cs-CZ" sz="2200" dirty="0" err="1"/>
              <a:t>committees</a:t>
            </a:r>
            <a:r>
              <a:rPr lang="cs-CZ" sz="2200" dirty="0"/>
              <a:t>; </a:t>
            </a:r>
            <a:r>
              <a:rPr lang="cs-CZ" sz="2200" dirty="0" err="1"/>
              <a:t>head</a:t>
            </a:r>
            <a:r>
              <a:rPr lang="cs-CZ" sz="2200" dirty="0"/>
              <a:t> </a:t>
            </a:r>
            <a:r>
              <a:rPr lang="cs-CZ" sz="2200" dirty="0" err="1"/>
              <a:t>of</a:t>
            </a:r>
            <a:r>
              <a:rPr lang="cs-CZ" sz="2200" dirty="0"/>
              <a:t> IS; </a:t>
            </a:r>
            <a:r>
              <a:rPr lang="cs-CZ" sz="2200" dirty="0" err="1"/>
              <a:t>principal</a:t>
            </a:r>
            <a:r>
              <a:rPr lang="cs-CZ" sz="2200" dirty="0"/>
              <a:t> </a:t>
            </a:r>
            <a:r>
              <a:rPr lang="cs-CZ" sz="2200" dirty="0" err="1"/>
              <a:t>spokesperson</a:t>
            </a:r>
            <a:endParaRPr lang="cs-CZ" sz="2200" dirty="0"/>
          </a:p>
          <a:p>
            <a:pPr>
              <a:lnSpc>
                <a:spcPct val="110000"/>
              </a:lnSpc>
              <a:spcAft>
                <a:spcPts val="600"/>
              </a:spcAft>
            </a:pPr>
            <a:r>
              <a:rPr lang="cs-CZ" sz="2200" dirty="0" err="1"/>
              <a:t>facilitates</a:t>
            </a:r>
            <a:r>
              <a:rPr lang="cs-CZ" sz="2200" dirty="0"/>
              <a:t> </a:t>
            </a:r>
            <a:r>
              <a:rPr lang="cs-CZ" sz="2200" dirty="0" err="1"/>
              <a:t>consultations</a:t>
            </a:r>
            <a:r>
              <a:rPr lang="cs-CZ" sz="2200" dirty="0"/>
              <a:t> and </a:t>
            </a:r>
            <a:r>
              <a:rPr lang="cs-CZ" sz="2200" dirty="0" err="1"/>
              <a:t>decision-making</a:t>
            </a:r>
            <a:r>
              <a:rPr lang="cs-CZ" sz="2200" dirty="0"/>
              <a:t> and </a:t>
            </a:r>
            <a:r>
              <a:rPr lang="cs-CZ" sz="2200" dirty="0" err="1"/>
              <a:t>implementation</a:t>
            </a:r>
            <a:r>
              <a:rPr lang="cs-CZ" sz="2200" dirty="0"/>
              <a:t> </a:t>
            </a:r>
            <a:r>
              <a:rPr lang="cs-CZ" sz="2200" dirty="0" err="1"/>
              <a:t>of</a:t>
            </a:r>
            <a:r>
              <a:rPr lang="cs-CZ" sz="2200" dirty="0"/>
              <a:t> </a:t>
            </a:r>
            <a:r>
              <a:rPr lang="cs-CZ" sz="2200" dirty="0" err="1"/>
              <a:t>decisions</a:t>
            </a:r>
            <a:endParaRPr lang="cs-CZ" sz="2200" dirty="0"/>
          </a:p>
        </p:txBody>
      </p:sp>
      <p:pic>
        <p:nvPicPr>
          <p:cNvPr id="6" name="Obrázek 5">
            <a:extLst>
              <a:ext uri="{FF2B5EF4-FFF2-40B4-BE49-F238E27FC236}">
                <a16:creationId xmlns:a16="http://schemas.microsoft.com/office/drawing/2014/main" id="{18B533B2-3FC0-E7F0-1F66-9E49D7C15690}"/>
              </a:ext>
            </a:extLst>
          </p:cNvPr>
          <p:cNvPicPr>
            <a:picLocks noChangeAspect="1"/>
          </p:cNvPicPr>
          <p:nvPr/>
        </p:nvPicPr>
        <p:blipFill>
          <a:blip r:embed="rId3"/>
          <a:stretch>
            <a:fillRect/>
          </a:stretch>
        </p:blipFill>
        <p:spPr>
          <a:xfrm>
            <a:off x="9545052" y="261314"/>
            <a:ext cx="2303465" cy="26835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1394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DB7E2DE-CC6F-9BF8-04BC-8E87C75942CA}"/>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62AEBCC2-99C8-E59B-F1B6-082CE63BB293}"/>
              </a:ext>
            </a:extLst>
          </p:cNvPr>
          <p:cNvSpPr>
            <a:spLocks noGrp="1"/>
          </p:cNvSpPr>
          <p:nvPr>
            <p:ph type="sldNum" sz="quarter" idx="11"/>
          </p:nvPr>
        </p:nvSpPr>
        <p:spPr/>
        <p:txBody>
          <a:bodyPr/>
          <a:lstStyle/>
          <a:p>
            <a:fld id="{D6D6C118-631F-4A80-9886-907009361577}" type="slidenum">
              <a:rPr lang="cs-CZ" altLang="cs-CZ" smtClean="0"/>
              <a:pPr/>
              <a:t>3</a:t>
            </a:fld>
            <a:endParaRPr lang="cs-CZ" altLang="cs-CZ" dirty="0"/>
          </a:p>
        </p:txBody>
      </p:sp>
      <p:sp>
        <p:nvSpPr>
          <p:cNvPr id="4" name="Zástupný text 3">
            <a:extLst>
              <a:ext uri="{FF2B5EF4-FFF2-40B4-BE49-F238E27FC236}">
                <a16:creationId xmlns:a16="http://schemas.microsoft.com/office/drawing/2014/main" id="{7888575E-E52A-8009-4D2C-6E15AB45E476}"/>
              </a:ext>
            </a:extLst>
          </p:cNvPr>
          <p:cNvSpPr>
            <a:spLocks noGrp="1"/>
          </p:cNvSpPr>
          <p:nvPr>
            <p:ph type="body" sz="quarter" idx="26"/>
          </p:nvPr>
        </p:nvSpPr>
        <p:spPr>
          <a:xfrm>
            <a:off x="720000" y="1458804"/>
            <a:ext cx="5220000" cy="271576"/>
          </a:xfrm>
        </p:spPr>
        <p:txBody>
          <a:bodyPr/>
          <a:lstStyle/>
          <a:p>
            <a:r>
              <a:rPr lang="cs-CZ" sz="2400" b="1" dirty="0" err="1">
                <a:solidFill>
                  <a:schemeClr val="tx1"/>
                </a:solidFill>
              </a:rPr>
              <a:t>Liberalism</a:t>
            </a:r>
            <a:endParaRPr lang="cs-CZ" sz="2400" b="1" dirty="0">
              <a:solidFill>
                <a:schemeClr val="tx1"/>
              </a:solidFill>
            </a:endParaRPr>
          </a:p>
        </p:txBody>
      </p:sp>
      <p:sp>
        <p:nvSpPr>
          <p:cNvPr id="5" name="Nadpis 4">
            <a:extLst>
              <a:ext uri="{FF2B5EF4-FFF2-40B4-BE49-F238E27FC236}">
                <a16:creationId xmlns:a16="http://schemas.microsoft.com/office/drawing/2014/main" id="{A3D8B1C8-24FF-2DC5-546F-CD3DD320AD45}"/>
              </a:ext>
            </a:extLst>
          </p:cNvPr>
          <p:cNvSpPr>
            <a:spLocks noGrp="1"/>
          </p:cNvSpPr>
          <p:nvPr>
            <p:ph type="title"/>
          </p:nvPr>
        </p:nvSpPr>
        <p:spPr>
          <a:xfrm>
            <a:off x="414000" y="378000"/>
            <a:ext cx="10753200" cy="451576"/>
          </a:xfrm>
        </p:spPr>
        <p:txBody>
          <a:bodyPr/>
          <a:lstStyle/>
          <a:p>
            <a:r>
              <a:rPr lang="en-US" sz="3200" dirty="0"/>
              <a:t>International </a:t>
            </a:r>
            <a:r>
              <a:rPr lang="en-US" sz="3200" dirty="0" err="1"/>
              <a:t>organisations</a:t>
            </a:r>
            <a:r>
              <a:rPr lang="en-US" sz="3200" dirty="0"/>
              <a:t> and IR theory</a:t>
            </a:r>
            <a:endParaRPr lang="cs-CZ" sz="3200" dirty="0"/>
          </a:p>
        </p:txBody>
      </p:sp>
      <p:sp>
        <p:nvSpPr>
          <p:cNvPr id="6" name="Zástupný text 5">
            <a:extLst>
              <a:ext uri="{FF2B5EF4-FFF2-40B4-BE49-F238E27FC236}">
                <a16:creationId xmlns:a16="http://schemas.microsoft.com/office/drawing/2014/main" id="{F2A99B3D-61C5-777A-8D0C-C6CF00736C28}"/>
              </a:ext>
            </a:extLst>
          </p:cNvPr>
          <p:cNvSpPr>
            <a:spLocks noGrp="1"/>
          </p:cNvSpPr>
          <p:nvPr>
            <p:ph type="body" sz="quarter" idx="27"/>
          </p:nvPr>
        </p:nvSpPr>
        <p:spPr>
          <a:xfrm>
            <a:off x="6251278" y="1458804"/>
            <a:ext cx="5220000" cy="271576"/>
          </a:xfrm>
        </p:spPr>
        <p:txBody>
          <a:bodyPr/>
          <a:lstStyle/>
          <a:p>
            <a:r>
              <a:rPr lang="cs-CZ" sz="2400" b="1" dirty="0" err="1">
                <a:solidFill>
                  <a:schemeClr val="tx1"/>
                </a:solidFill>
              </a:rPr>
              <a:t>Realism</a:t>
            </a:r>
            <a:endParaRPr lang="cs-CZ" sz="2400" b="1" dirty="0">
              <a:solidFill>
                <a:schemeClr val="tx1"/>
              </a:solidFill>
            </a:endParaRPr>
          </a:p>
        </p:txBody>
      </p:sp>
      <p:sp>
        <p:nvSpPr>
          <p:cNvPr id="7" name="Zástupný obsah 6">
            <a:extLst>
              <a:ext uri="{FF2B5EF4-FFF2-40B4-BE49-F238E27FC236}">
                <a16:creationId xmlns:a16="http://schemas.microsoft.com/office/drawing/2014/main" id="{1BFA1D0D-7470-CCF7-5707-D613787F1F2B}"/>
              </a:ext>
            </a:extLst>
          </p:cNvPr>
          <p:cNvSpPr>
            <a:spLocks noGrp="1"/>
          </p:cNvSpPr>
          <p:nvPr>
            <p:ph idx="29"/>
          </p:nvPr>
        </p:nvSpPr>
        <p:spPr>
          <a:xfrm>
            <a:off x="720000" y="1894754"/>
            <a:ext cx="5219998" cy="4139998"/>
          </a:xfrm>
        </p:spPr>
        <p:txBody>
          <a:bodyPr/>
          <a:lstStyle/>
          <a:p>
            <a:pPr>
              <a:lnSpc>
                <a:spcPct val="110000"/>
              </a:lnSpc>
              <a:spcAft>
                <a:spcPts val="600"/>
              </a:spcAft>
            </a:pPr>
            <a:r>
              <a:rPr lang="cs-CZ" sz="2200" dirty="0"/>
              <a:t>n</a:t>
            </a:r>
            <a:r>
              <a:rPr lang="en-US" sz="2200" dirty="0" err="1"/>
              <a:t>eo</a:t>
            </a:r>
            <a:r>
              <a:rPr lang="en-US" sz="2200" dirty="0"/>
              <a:t>-liberal institutionalism </a:t>
            </a:r>
            <a:r>
              <a:rPr lang="en-US" sz="2200" dirty="0">
                <a:latin typeface="Helvetica" panose="020B0604020202020204" pitchFamily="34" charset="0"/>
                <a:cs typeface="Helvetica" panose="020B0604020202020204" pitchFamily="34" charset="0"/>
              </a:rPr>
              <a:t>→</a:t>
            </a:r>
            <a:r>
              <a:rPr lang="cs-CZ" sz="2200" dirty="0">
                <a:latin typeface="Helvetica" panose="020B0604020202020204" pitchFamily="34" charset="0"/>
                <a:cs typeface="Helvetica" panose="020B0604020202020204" pitchFamily="34" charset="0"/>
              </a:rPr>
              <a:t> </a:t>
            </a:r>
            <a:r>
              <a:rPr lang="en-US" sz="2200" dirty="0"/>
              <a:t>institutions </a:t>
            </a:r>
            <a:r>
              <a:rPr lang="cs-CZ" sz="2200" dirty="0" err="1"/>
              <a:t>created</a:t>
            </a:r>
            <a:r>
              <a:rPr lang="cs-CZ" sz="2200" dirty="0"/>
              <a:t> </a:t>
            </a:r>
            <a:r>
              <a:rPr lang="en-US" sz="2200" dirty="0"/>
              <a:t>to maximize shared interests</a:t>
            </a:r>
            <a:endParaRPr lang="cs-CZ" sz="2200" dirty="0"/>
          </a:p>
          <a:p>
            <a:pPr>
              <a:lnSpc>
                <a:spcPct val="110000"/>
              </a:lnSpc>
              <a:spcAft>
                <a:spcPts val="600"/>
              </a:spcAft>
            </a:pPr>
            <a:r>
              <a:rPr lang="en-US" sz="2200" dirty="0"/>
              <a:t>the role of international institutions in mitigating conflict</a:t>
            </a:r>
            <a:endParaRPr lang="cs-CZ" sz="2200" dirty="0"/>
          </a:p>
          <a:p>
            <a:pPr>
              <a:lnSpc>
                <a:spcPct val="110000"/>
              </a:lnSpc>
              <a:spcAft>
                <a:spcPts val="600"/>
              </a:spcAft>
            </a:pPr>
            <a:r>
              <a:rPr lang="en-US" sz="2200" dirty="0"/>
              <a:t>can change the character of the international environment by influencing state preferences and state </a:t>
            </a:r>
            <a:r>
              <a:rPr lang="en-US" sz="2200" dirty="0" err="1"/>
              <a:t>behaviour</a:t>
            </a:r>
            <a:endParaRPr lang="cs-CZ" sz="2200" dirty="0"/>
          </a:p>
        </p:txBody>
      </p:sp>
      <p:sp>
        <p:nvSpPr>
          <p:cNvPr id="8" name="Zástupný obsah 7">
            <a:extLst>
              <a:ext uri="{FF2B5EF4-FFF2-40B4-BE49-F238E27FC236}">
                <a16:creationId xmlns:a16="http://schemas.microsoft.com/office/drawing/2014/main" id="{7EAA3CE2-3E67-7D02-B0C4-AAACA46DD701}"/>
              </a:ext>
            </a:extLst>
          </p:cNvPr>
          <p:cNvSpPr>
            <a:spLocks noGrp="1"/>
          </p:cNvSpPr>
          <p:nvPr>
            <p:ph idx="30"/>
          </p:nvPr>
        </p:nvSpPr>
        <p:spPr>
          <a:xfrm>
            <a:off x="6251280" y="1894754"/>
            <a:ext cx="5219998" cy="4139998"/>
          </a:xfrm>
        </p:spPr>
        <p:txBody>
          <a:bodyPr/>
          <a:lstStyle/>
          <a:p>
            <a:pPr>
              <a:lnSpc>
                <a:spcPct val="110000"/>
              </a:lnSpc>
              <a:spcAft>
                <a:spcPts val="600"/>
              </a:spcAft>
            </a:pPr>
            <a:r>
              <a:rPr lang="en-US" sz="2200" dirty="0"/>
              <a:t>institutions are basically a reflection of the distribution of power in the world</a:t>
            </a:r>
            <a:endParaRPr lang="cs-CZ" sz="2200" dirty="0"/>
          </a:p>
          <a:p>
            <a:pPr>
              <a:lnSpc>
                <a:spcPct val="110000"/>
              </a:lnSpc>
              <a:spcAft>
                <a:spcPts val="600"/>
              </a:spcAft>
            </a:pPr>
            <a:r>
              <a:rPr lang="en-US" sz="2200" dirty="0"/>
              <a:t>based on the self-interested calculations of the great powers</a:t>
            </a:r>
            <a:endParaRPr lang="cs-CZ" sz="2200" dirty="0"/>
          </a:p>
          <a:p>
            <a:pPr>
              <a:lnSpc>
                <a:spcPct val="110000"/>
              </a:lnSpc>
              <a:spcAft>
                <a:spcPts val="600"/>
              </a:spcAft>
            </a:pPr>
            <a:r>
              <a:rPr lang="cs-CZ" sz="2200" dirty="0" err="1"/>
              <a:t>established</a:t>
            </a:r>
            <a:r>
              <a:rPr lang="cs-CZ" sz="2200" dirty="0"/>
              <a:t> to </a:t>
            </a:r>
            <a:r>
              <a:rPr lang="en-US" sz="2200" dirty="0"/>
              <a:t>realize and maintain domination</a:t>
            </a:r>
            <a:endParaRPr lang="cs-CZ" sz="2200" dirty="0"/>
          </a:p>
        </p:txBody>
      </p:sp>
    </p:spTree>
    <p:extLst>
      <p:ext uri="{BB962C8B-B14F-4D97-AF65-F5344CB8AC3E}">
        <p14:creationId xmlns:p14="http://schemas.microsoft.com/office/powerpoint/2010/main" val="1373492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Structure</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9758700" cy="4392792"/>
          </a:xfrm>
        </p:spPr>
        <p:txBody>
          <a:bodyPr/>
          <a:lstStyle/>
          <a:p>
            <a:pPr marL="72000" indent="0">
              <a:lnSpc>
                <a:spcPct val="110000"/>
              </a:lnSpc>
              <a:spcAft>
                <a:spcPts val="300"/>
              </a:spcAft>
              <a:buNone/>
            </a:pPr>
            <a:r>
              <a:rPr lang="cs-CZ" sz="2200" b="1" dirty="0" err="1"/>
              <a:t>Nuclear</a:t>
            </a:r>
            <a:r>
              <a:rPr lang="cs-CZ" sz="2200" b="1" dirty="0"/>
              <a:t> </a:t>
            </a:r>
            <a:r>
              <a:rPr lang="cs-CZ" sz="2200" b="1" dirty="0" err="1"/>
              <a:t>Planning</a:t>
            </a:r>
            <a:r>
              <a:rPr lang="cs-CZ" sz="2200" b="1" dirty="0"/>
              <a:t> Group (NPG)</a:t>
            </a:r>
          </a:p>
          <a:p>
            <a:pPr>
              <a:lnSpc>
                <a:spcPct val="110000"/>
              </a:lnSpc>
              <a:spcAft>
                <a:spcPts val="300"/>
              </a:spcAft>
            </a:pPr>
            <a:r>
              <a:rPr lang="cs-CZ" sz="2200" dirty="0"/>
              <a:t>senior body on </a:t>
            </a:r>
            <a:r>
              <a:rPr lang="cs-CZ" sz="2200" dirty="0" err="1"/>
              <a:t>nuclear</a:t>
            </a:r>
            <a:r>
              <a:rPr lang="cs-CZ" sz="2200" dirty="0"/>
              <a:t> </a:t>
            </a:r>
            <a:r>
              <a:rPr lang="cs-CZ" sz="2200" dirty="0" err="1"/>
              <a:t>matters</a:t>
            </a:r>
            <a:r>
              <a:rPr lang="cs-CZ" sz="2200" dirty="0"/>
              <a:t> in </a:t>
            </a:r>
            <a:r>
              <a:rPr lang="cs-CZ" sz="2200" dirty="0" err="1"/>
              <a:t>the</a:t>
            </a:r>
            <a:r>
              <a:rPr lang="cs-CZ" sz="2200" dirty="0"/>
              <a:t> </a:t>
            </a:r>
            <a:r>
              <a:rPr lang="cs-CZ" sz="2200" dirty="0" err="1"/>
              <a:t>Alliance</a:t>
            </a:r>
            <a:endParaRPr lang="cs-CZ" sz="2200" dirty="0"/>
          </a:p>
          <a:p>
            <a:pPr>
              <a:lnSpc>
                <a:spcPct val="110000"/>
              </a:lnSpc>
              <a:spcAft>
                <a:spcPts val="300"/>
              </a:spcAft>
            </a:pPr>
            <a:r>
              <a:rPr lang="cs-CZ" sz="2200" dirty="0" err="1"/>
              <a:t>reviews</a:t>
            </a:r>
            <a:r>
              <a:rPr lang="cs-CZ" sz="2200" dirty="0"/>
              <a:t> </a:t>
            </a:r>
            <a:r>
              <a:rPr lang="cs-CZ" sz="2200" dirty="0" err="1"/>
              <a:t>the</a:t>
            </a:r>
            <a:r>
              <a:rPr lang="cs-CZ" sz="2200" dirty="0"/>
              <a:t> NATO </a:t>
            </a:r>
            <a:r>
              <a:rPr lang="cs-CZ" sz="2200" dirty="0" err="1"/>
              <a:t>nuclear</a:t>
            </a:r>
            <a:r>
              <a:rPr lang="cs-CZ" sz="2200" dirty="0"/>
              <a:t> </a:t>
            </a:r>
            <a:r>
              <a:rPr lang="cs-CZ" sz="2200" dirty="0" err="1"/>
              <a:t>policy</a:t>
            </a:r>
            <a:endParaRPr lang="cs-CZ" sz="2200" dirty="0"/>
          </a:p>
          <a:p>
            <a:pPr>
              <a:lnSpc>
                <a:spcPct val="110000"/>
              </a:lnSpc>
              <a:spcAft>
                <a:spcPts val="300"/>
              </a:spcAft>
            </a:pPr>
            <a:r>
              <a:rPr lang="cs-CZ" sz="2200" dirty="0" err="1"/>
              <a:t>discusses</a:t>
            </a:r>
            <a:r>
              <a:rPr lang="cs-CZ" sz="2200" dirty="0"/>
              <a:t> </a:t>
            </a:r>
            <a:r>
              <a:rPr lang="cs-CZ" sz="2200" dirty="0" err="1"/>
              <a:t>specific</a:t>
            </a:r>
            <a:r>
              <a:rPr lang="cs-CZ" sz="2200" dirty="0"/>
              <a:t> </a:t>
            </a:r>
            <a:r>
              <a:rPr lang="cs-CZ" sz="2200" dirty="0" err="1"/>
              <a:t>policy</a:t>
            </a:r>
            <a:r>
              <a:rPr lang="cs-CZ" sz="2200" dirty="0"/>
              <a:t> </a:t>
            </a:r>
            <a:r>
              <a:rPr lang="cs-CZ" sz="2200" dirty="0" err="1"/>
              <a:t>issues</a:t>
            </a:r>
            <a:r>
              <a:rPr lang="cs-CZ" sz="2200" dirty="0"/>
              <a:t> (</a:t>
            </a:r>
            <a:r>
              <a:rPr lang="en-US" sz="2200" dirty="0"/>
              <a:t>nuclear arms control and nuclear proliferation</a:t>
            </a:r>
            <a:r>
              <a:rPr lang="cs-CZ" sz="2200" dirty="0"/>
              <a:t>)</a:t>
            </a:r>
          </a:p>
          <a:p>
            <a:pPr>
              <a:lnSpc>
                <a:spcPct val="110000"/>
              </a:lnSpc>
              <a:spcAft>
                <a:spcPts val="300"/>
              </a:spcAft>
            </a:pPr>
            <a:r>
              <a:rPr lang="cs-CZ" sz="2200" dirty="0" err="1"/>
              <a:t>all</a:t>
            </a:r>
            <a:r>
              <a:rPr lang="cs-CZ" sz="2200" dirty="0"/>
              <a:t> </a:t>
            </a:r>
            <a:r>
              <a:rPr lang="cs-CZ" sz="2200" dirty="0" err="1"/>
              <a:t>Allies</a:t>
            </a:r>
            <a:r>
              <a:rPr lang="cs-CZ" sz="2200" dirty="0"/>
              <a:t> </a:t>
            </a:r>
            <a:r>
              <a:rPr lang="cs-CZ" sz="2200" dirty="0" err="1"/>
              <a:t>members</a:t>
            </a:r>
            <a:r>
              <a:rPr lang="cs-CZ" sz="2200" dirty="0"/>
              <a:t> </a:t>
            </a:r>
            <a:r>
              <a:rPr lang="cs-CZ" sz="2200" dirty="0" err="1"/>
              <a:t>of</a:t>
            </a:r>
            <a:r>
              <a:rPr lang="cs-CZ" sz="2200" dirty="0"/>
              <a:t> </a:t>
            </a:r>
            <a:r>
              <a:rPr lang="cs-CZ" sz="2200" dirty="0" err="1"/>
              <a:t>the</a:t>
            </a:r>
            <a:r>
              <a:rPr lang="cs-CZ" sz="2200" dirty="0"/>
              <a:t> NPG, </a:t>
            </a:r>
            <a:r>
              <a:rPr lang="cs-CZ" sz="2200" dirty="0" err="1"/>
              <a:t>except</a:t>
            </a:r>
            <a:r>
              <a:rPr lang="cs-CZ" sz="2200" dirty="0"/>
              <a:t> </a:t>
            </a:r>
            <a:r>
              <a:rPr lang="cs-CZ" sz="2200" dirty="0" err="1"/>
              <a:t>for</a:t>
            </a:r>
            <a:r>
              <a:rPr lang="cs-CZ" sz="2200" dirty="0"/>
              <a:t> France</a:t>
            </a:r>
          </a:p>
          <a:p>
            <a:pPr>
              <a:lnSpc>
                <a:spcPct val="110000"/>
              </a:lnSpc>
              <a:spcAft>
                <a:spcPts val="300"/>
              </a:spcAft>
            </a:pPr>
            <a:endParaRPr lang="cs-CZ" sz="2200" dirty="0"/>
          </a:p>
          <a:p>
            <a:pPr>
              <a:lnSpc>
                <a:spcPct val="110000"/>
              </a:lnSpc>
              <a:spcAft>
                <a:spcPts val="300"/>
              </a:spcAft>
            </a:pPr>
            <a:r>
              <a:rPr lang="cs-CZ" sz="2200" dirty="0"/>
              <a:t>NATO </a:t>
            </a:r>
            <a:r>
              <a:rPr lang="cs-CZ" sz="2200" dirty="0" err="1"/>
              <a:t>Organization</a:t>
            </a:r>
            <a:r>
              <a:rPr lang="cs-CZ" sz="2200" dirty="0"/>
              <a:t> - </a:t>
            </a:r>
            <a:r>
              <a:rPr lang="cs-CZ" sz="2200" dirty="0" err="1">
                <a:hlinkClick r:id="rId3"/>
              </a:rPr>
              <a:t>overview</a:t>
            </a:r>
            <a:endParaRPr lang="cs-CZ" sz="2200" dirty="0"/>
          </a:p>
          <a:p>
            <a:pPr>
              <a:lnSpc>
                <a:spcPct val="110000"/>
              </a:lnSpc>
              <a:spcAft>
                <a:spcPts val="300"/>
              </a:spcAft>
            </a:pPr>
            <a:r>
              <a:rPr lang="cs-CZ" sz="2200" dirty="0" err="1"/>
              <a:t>Organizations</a:t>
            </a:r>
            <a:r>
              <a:rPr lang="cs-CZ" sz="2200" dirty="0"/>
              <a:t> and </a:t>
            </a:r>
            <a:r>
              <a:rPr lang="cs-CZ" sz="2200" dirty="0" err="1"/>
              <a:t>agencies</a:t>
            </a:r>
            <a:r>
              <a:rPr lang="cs-CZ" sz="2200" dirty="0"/>
              <a:t> - </a:t>
            </a:r>
            <a:r>
              <a:rPr lang="cs-CZ" sz="2200" dirty="0" err="1"/>
              <a:t>see</a:t>
            </a:r>
            <a:r>
              <a:rPr lang="cs-CZ" sz="2200" dirty="0"/>
              <a:t> </a:t>
            </a:r>
            <a:r>
              <a:rPr lang="cs-CZ" sz="2200" dirty="0" err="1"/>
              <a:t>the</a:t>
            </a:r>
            <a:r>
              <a:rPr lang="cs-CZ" sz="2200" dirty="0"/>
              <a:t> list </a:t>
            </a:r>
            <a:r>
              <a:rPr lang="cs-CZ" sz="2200" dirty="0" err="1">
                <a:hlinkClick r:id="rId4"/>
              </a:rPr>
              <a:t>here</a:t>
            </a:r>
            <a:endParaRPr lang="cs-CZ" sz="2200" dirty="0"/>
          </a:p>
          <a:p>
            <a:endParaRPr lang="cs-CZ" sz="2000" dirty="0"/>
          </a:p>
        </p:txBody>
      </p:sp>
    </p:spTree>
    <p:extLst>
      <p:ext uri="{BB962C8B-B14F-4D97-AF65-F5344CB8AC3E}">
        <p14:creationId xmlns:p14="http://schemas.microsoft.com/office/powerpoint/2010/main" val="150940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474608"/>
            <a:ext cx="10146424" cy="4562892"/>
          </a:xfrm>
        </p:spPr>
        <p:txBody>
          <a:bodyPr/>
          <a:lstStyle/>
          <a:p>
            <a:pPr marL="72000" indent="0">
              <a:lnSpc>
                <a:spcPct val="110000"/>
              </a:lnSpc>
              <a:spcAft>
                <a:spcPts val="300"/>
              </a:spcAft>
              <a:buNone/>
            </a:pPr>
            <a:r>
              <a:rPr lang="cs-CZ" sz="2200" b="1" dirty="0"/>
              <a:t>NATO </a:t>
            </a:r>
            <a:r>
              <a:rPr lang="cs-CZ" sz="2200" b="1" dirty="0" err="1"/>
              <a:t>Headquarters</a:t>
            </a:r>
            <a:r>
              <a:rPr lang="cs-CZ" sz="2200" b="1" dirty="0"/>
              <a:t> </a:t>
            </a:r>
            <a:r>
              <a:rPr lang="cs-CZ" sz="2200" dirty="0"/>
              <a:t>(</a:t>
            </a:r>
            <a:r>
              <a:rPr lang="cs-CZ" sz="2200" dirty="0" err="1"/>
              <a:t>Brussels</a:t>
            </a:r>
            <a:r>
              <a:rPr lang="cs-CZ" sz="2200" dirty="0"/>
              <a:t>)</a:t>
            </a:r>
          </a:p>
          <a:p>
            <a:pPr>
              <a:lnSpc>
                <a:spcPct val="110000"/>
              </a:lnSpc>
              <a:spcAft>
                <a:spcPts val="300"/>
              </a:spcAft>
            </a:pPr>
            <a:r>
              <a:rPr lang="cs-CZ" sz="2200" dirty="0" err="1"/>
              <a:t>home</a:t>
            </a:r>
            <a:r>
              <a:rPr lang="cs-CZ" sz="2200" dirty="0"/>
              <a:t> to NAC, </a:t>
            </a:r>
            <a:r>
              <a:rPr lang="cs-CZ" sz="2200" dirty="0" err="1"/>
              <a:t>national</a:t>
            </a:r>
            <a:r>
              <a:rPr lang="cs-CZ" sz="2200" dirty="0"/>
              <a:t> </a:t>
            </a:r>
            <a:r>
              <a:rPr lang="cs-CZ" sz="2200" dirty="0" err="1"/>
              <a:t>delegations</a:t>
            </a:r>
            <a:r>
              <a:rPr lang="cs-CZ" sz="2200" dirty="0"/>
              <a:t>, </a:t>
            </a:r>
            <a:r>
              <a:rPr lang="cs-CZ" sz="2200" dirty="0" err="1"/>
              <a:t>offices</a:t>
            </a:r>
            <a:r>
              <a:rPr lang="cs-CZ" sz="2200" dirty="0"/>
              <a:t>/</a:t>
            </a:r>
            <a:r>
              <a:rPr lang="cs-CZ" sz="2200" dirty="0" err="1"/>
              <a:t>missions</a:t>
            </a:r>
            <a:r>
              <a:rPr lang="cs-CZ" sz="2200" dirty="0"/>
              <a:t> </a:t>
            </a:r>
            <a:r>
              <a:rPr lang="cs-CZ" sz="2200" dirty="0" err="1"/>
              <a:t>of</a:t>
            </a:r>
            <a:r>
              <a:rPr lang="cs-CZ" sz="2200" dirty="0"/>
              <a:t> partner </a:t>
            </a:r>
            <a:r>
              <a:rPr lang="cs-CZ" sz="2200" dirty="0" err="1"/>
              <a:t>countries</a:t>
            </a:r>
            <a:r>
              <a:rPr lang="cs-CZ" sz="2200" dirty="0"/>
              <a:t> = a </a:t>
            </a:r>
            <a:r>
              <a:rPr lang="cs-CZ" sz="2200" dirty="0" err="1"/>
              <a:t>venue</a:t>
            </a:r>
            <a:r>
              <a:rPr lang="cs-CZ" sz="2200" dirty="0"/>
              <a:t> </a:t>
            </a:r>
            <a:r>
              <a:rPr lang="cs-CZ" sz="2200" dirty="0" err="1"/>
              <a:t>for</a:t>
            </a:r>
            <a:r>
              <a:rPr lang="cs-CZ" sz="2200" dirty="0"/>
              <a:t> </a:t>
            </a:r>
            <a:r>
              <a:rPr lang="cs-CZ" sz="2200" dirty="0" err="1"/>
              <a:t>dialogue</a:t>
            </a:r>
            <a:r>
              <a:rPr lang="cs-CZ" sz="2200" dirty="0"/>
              <a:t> and </a:t>
            </a:r>
            <a:r>
              <a:rPr lang="cs-CZ" sz="2200" dirty="0" err="1"/>
              <a:t>cooperation</a:t>
            </a:r>
            <a:endParaRPr lang="cs-CZ" sz="2200" dirty="0"/>
          </a:p>
          <a:p>
            <a:pPr marL="72000" indent="0">
              <a:lnSpc>
                <a:spcPct val="110000"/>
              </a:lnSpc>
              <a:spcBef>
                <a:spcPts val="1200"/>
              </a:spcBef>
              <a:spcAft>
                <a:spcPts val="300"/>
              </a:spcAft>
              <a:buNone/>
            </a:pPr>
            <a:r>
              <a:rPr lang="cs-CZ" sz="2200" b="1" dirty="0" err="1"/>
              <a:t>National</a:t>
            </a:r>
            <a:r>
              <a:rPr lang="cs-CZ" sz="2200" b="1" dirty="0"/>
              <a:t> </a:t>
            </a:r>
            <a:r>
              <a:rPr lang="cs-CZ" sz="2200" b="1" dirty="0" err="1"/>
              <a:t>delegations</a:t>
            </a:r>
            <a:r>
              <a:rPr lang="cs-CZ" sz="2200" b="1" dirty="0"/>
              <a:t> to NATO</a:t>
            </a:r>
          </a:p>
          <a:p>
            <a:pPr>
              <a:lnSpc>
                <a:spcPct val="110000"/>
              </a:lnSpc>
              <a:spcAft>
                <a:spcPts val="300"/>
              </a:spcAft>
            </a:pPr>
            <a:r>
              <a:rPr lang="cs-CZ" sz="2200" dirty="0" err="1"/>
              <a:t>represent</a:t>
            </a:r>
            <a:r>
              <a:rPr lang="cs-CZ" sz="2200" dirty="0"/>
              <a:t> </a:t>
            </a:r>
            <a:r>
              <a:rPr lang="cs-CZ" sz="2200" dirty="0" err="1"/>
              <a:t>member</a:t>
            </a:r>
            <a:r>
              <a:rPr lang="cs-CZ" sz="2200" dirty="0"/>
              <a:t> </a:t>
            </a:r>
            <a:r>
              <a:rPr lang="cs-CZ" sz="2200" dirty="0" err="1"/>
              <a:t>states</a:t>
            </a:r>
            <a:r>
              <a:rPr lang="cs-CZ" sz="2200" dirty="0"/>
              <a:t>, </a:t>
            </a:r>
            <a:r>
              <a:rPr lang="cs-CZ" sz="2200" dirty="0" err="1"/>
              <a:t>contribute</a:t>
            </a:r>
            <a:r>
              <a:rPr lang="cs-CZ" sz="2200" dirty="0"/>
              <a:t> to </a:t>
            </a:r>
            <a:r>
              <a:rPr lang="cs-CZ" sz="2200" dirty="0" err="1"/>
              <a:t>the</a:t>
            </a:r>
            <a:r>
              <a:rPr lang="cs-CZ" sz="2200" dirty="0"/>
              <a:t> </a:t>
            </a:r>
            <a:r>
              <a:rPr lang="cs-CZ" sz="2200" dirty="0" err="1"/>
              <a:t>consultation</a:t>
            </a:r>
            <a:r>
              <a:rPr lang="cs-CZ" sz="2200" dirty="0"/>
              <a:t> </a:t>
            </a:r>
            <a:r>
              <a:rPr lang="cs-CZ" sz="2200" dirty="0" err="1"/>
              <a:t>process</a:t>
            </a:r>
            <a:endParaRPr lang="cs-CZ" sz="2200" dirty="0"/>
          </a:p>
          <a:p>
            <a:pPr>
              <a:lnSpc>
                <a:spcPct val="110000"/>
              </a:lnSpc>
              <a:spcAft>
                <a:spcPts val="300"/>
              </a:spcAft>
            </a:pPr>
            <a:r>
              <a:rPr lang="cs-CZ" sz="2200" dirty="0" err="1"/>
              <a:t>each</a:t>
            </a:r>
            <a:r>
              <a:rPr lang="cs-CZ" sz="2200" dirty="0"/>
              <a:t> </a:t>
            </a:r>
            <a:r>
              <a:rPr lang="cs-CZ" sz="2200" dirty="0" err="1"/>
              <a:t>headed</a:t>
            </a:r>
            <a:r>
              <a:rPr lang="cs-CZ" sz="2200" dirty="0"/>
              <a:t> by </a:t>
            </a:r>
            <a:r>
              <a:rPr lang="cs-CZ" sz="2200" dirty="0" err="1"/>
              <a:t>an</a:t>
            </a:r>
            <a:r>
              <a:rPr lang="cs-CZ" sz="2200" dirty="0"/>
              <a:t> </a:t>
            </a:r>
            <a:r>
              <a:rPr lang="cs-CZ" sz="2200" dirty="0" err="1"/>
              <a:t>ambassador</a:t>
            </a:r>
            <a:r>
              <a:rPr lang="cs-CZ" sz="2200" dirty="0"/>
              <a:t>/permanent </a:t>
            </a:r>
            <a:r>
              <a:rPr lang="cs-CZ" sz="2200" dirty="0" err="1"/>
              <a:t>representative</a:t>
            </a:r>
            <a:endParaRPr lang="cs-CZ" sz="2200" dirty="0"/>
          </a:p>
          <a:p>
            <a:pPr marL="72000" indent="0">
              <a:lnSpc>
                <a:spcPct val="110000"/>
              </a:lnSpc>
              <a:spcBef>
                <a:spcPts val="1200"/>
              </a:spcBef>
              <a:spcAft>
                <a:spcPts val="300"/>
              </a:spcAft>
              <a:buNone/>
            </a:pPr>
            <a:r>
              <a:rPr lang="cs-CZ" sz="2200" b="1" dirty="0"/>
              <a:t>International </a:t>
            </a:r>
            <a:r>
              <a:rPr lang="cs-CZ" sz="2200" b="1" dirty="0" err="1"/>
              <a:t>Staff</a:t>
            </a:r>
            <a:endParaRPr lang="cs-CZ" sz="2200" b="1" dirty="0"/>
          </a:p>
          <a:p>
            <a:pPr>
              <a:lnSpc>
                <a:spcPct val="110000"/>
              </a:lnSpc>
              <a:spcAft>
                <a:spcPts val="300"/>
              </a:spcAft>
            </a:pPr>
            <a:r>
              <a:rPr lang="cs-CZ" sz="2200" dirty="0" err="1"/>
              <a:t>supports</a:t>
            </a:r>
            <a:r>
              <a:rPr lang="cs-CZ" sz="2200" dirty="0"/>
              <a:t> </a:t>
            </a:r>
            <a:r>
              <a:rPr lang="cs-CZ" sz="2200" dirty="0" err="1"/>
              <a:t>the</a:t>
            </a:r>
            <a:r>
              <a:rPr lang="cs-CZ" sz="2200" dirty="0"/>
              <a:t> NAC and </a:t>
            </a:r>
            <a:r>
              <a:rPr lang="cs-CZ" sz="2200" dirty="0" err="1"/>
              <a:t>national</a:t>
            </a:r>
            <a:r>
              <a:rPr lang="cs-CZ" sz="2200" dirty="0"/>
              <a:t> </a:t>
            </a:r>
            <a:r>
              <a:rPr lang="cs-CZ" sz="2200" dirty="0" err="1"/>
              <a:t>delegations</a:t>
            </a:r>
            <a:r>
              <a:rPr lang="cs-CZ" sz="2200" dirty="0"/>
              <a:t> </a:t>
            </a:r>
            <a:r>
              <a:rPr lang="cs-CZ" sz="2200" dirty="0" err="1"/>
              <a:t>at</a:t>
            </a:r>
            <a:r>
              <a:rPr lang="cs-CZ" sz="2200" dirty="0"/>
              <a:t> NATO HQ, </a:t>
            </a:r>
            <a:r>
              <a:rPr lang="cs-CZ" sz="2200" dirty="0" err="1"/>
              <a:t>helps</a:t>
            </a:r>
            <a:r>
              <a:rPr lang="cs-CZ" sz="2200" dirty="0"/>
              <a:t> </a:t>
            </a:r>
            <a:r>
              <a:rPr lang="cs-CZ" sz="2200" dirty="0" err="1"/>
              <a:t>implement</a:t>
            </a:r>
            <a:r>
              <a:rPr lang="cs-CZ" sz="2200" dirty="0"/>
              <a:t> </a:t>
            </a:r>
            <a:br>
              <a:rPr lang="cs-CZ" sz="2200" dirty="0"/>
            </a:br>
            <a:r>
              <a:rPr lang="cs-CZ" sz="2200" dirty="0" err="1"/>
              <a:t>decisions</a:t>
            </a:r>
            <a:endParaRPr lang="cs-CZ" sz="2200" dirty="0"/>
          </a:p>
          <a:p>
            <a:pPr>
              <a:lnSpc>
                <a:spcPct val="110000"/>
              </a:lnSpc>
              <a:spcAft>
                <a:spcPts val="300"/>
              </a:spcAft>
            </a:pPr>
            <a:r>
              <a:rPr lang="cs-CZ" sz="2200" dirty="0" err="1"/>
              <a:t>headed</a:t>
            </a:r>
            <a:r>
              <a:rPr lang="cs-CZ" sz="2200" dirty="0"/>
              <a:t> by </a:t>
            </a:r>
            <a:r>
              <a:rPr lang="cs-CZ" sz="2200" dirty="0" err="1"/>
              <a:t>the</a:t>
            </a:r>
            <a:r>
              <a:rPr lang="cs-CZ" sz="2200" dirty="0"/>
              <a:t> NATO </a:t>
            </a:r>
            <a:r>
              <a:rPr lang="cs-CZ" sz="2200" dirty="0" err="1"/>
              <a:t>SecGen</a:t>
            </a:r>
            <a:endParaRPr lang="cs-CZ" sz="2200" dirty="0"/>
          </a:p>
          <a:p>
            <a:pPr>
              <a:lnSpc>
                <a:spcPct val="110000"/>
              </a:lnSpc>
              <a:spcAft>
                <a:spcPts val="300"/>
              </a:spcAft>
            </a:pPr>
            <a:r>
              <a:rPr lang="cs-CZ" sz="2200" dirty="0" err="1"/>
              <a:t>includes</a:t>
            </a:r>
            <a:r>
              <a:rPr lang="cs-CZ" sz="2200" dirty="0"/>
              <a:t> </a:t>
            </a:r>
            <a:r>
              <a:rPr lang="cs-CZ" sz="2200" dirty="0" err="1"/>
              <a:t>the</a:t>
            </a:r>
            <a:r>
              <a:rPr lang="cs-CZ" sz="2200" dirty="0"/>
              <a:t> Office </a:t>
            </a:r>
            <a:r>
              <a:rPr lang="cs-CZ" sz="2200" dirty="0" err="1"/>
              <a:t>of</a:t>
            </a:r>
            <a:r>
              <a:rPr lang="cs-CZ" sz="2200" dirty="0"/>
              <a:t> </a:t>
            </a:r>
            <a:r>
              <a:rPr lang="cs-CZ" sz="2200" dirty="0" err="1"/>
              <a:t>the</a:t>
            </a:r>
            <a:r>
              <a:rPr lang="cs-CZ" sz="2200" dirty="0"/>
              <a:t> </a:t>
            </a:r>
            <a:r>
              <a:rPr lang="cs-CZ" sz="2200" dirty="0" err="1"/>
              <a:t>SecGen</a:t>
            </a:r>
            <a:r>
              <a:rPr lang="cs-CZ" sz="2200" dirty="0"/>
              <a:t>, 8 </a:t>
            </a:r>
            <a:r>
              <a:rPr lang="cs-CZ" sz="2200" dirty="0" err="1"/>
              <a:t>divisions</a:t>
            </a:r>
            <a:r>
              <a:rPr lang="cs-CZ" sz="2200" dirty="0"/>
              <a:t>, independent </a:t>
            </a:r>
            <a:r>
              <a:rPr lang="cs-CZ" sz="2200" dirty="0" err="1"/>
              <a:t>offices</a:t>
            </a:r>
            <a:endParaRPr lang="cs-CZ" sz="2200" dirty="0"/>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Civilian</a:t>
            </a:r>
            <a:r>
              <a:rPr lang="cs-CZ" sz="3200" dirty="0"/>
              <a:t> </a:t>
            </a:r>
            <a:r>
              <a:rPr lang="cs-CZ" sz="3200" dirty="0" err="1"/>
              <a:t>structure</a:t>
            </a:r>
            <a:endParaRPr lang="cs-CZ" sz="3200" dirty="0"/>
          </a:p>
        </p:txBody>
      </p:sp>
      <p:pic>
        <p:nvPicPr>
          <p:cNvPr id="6" name="Obrázek 5">
            <a:extLst>
              <a:ext uri="{FF2B5EF4-FFF2-40B4-BE49-F238E27FC236}">
                <a16:creationId xmlns:a16="http://schemas.microsoft.com/office/drawing/2014/main" id="{91D2AB82-D14A-3E8A-427E-468A0D15EE79}"/>
              </a:ext>
            </a:extLst>
          </p:cNvPr>
          <p:cNvPicPr>
            <a:picLocks noChangeAspect="1"/>
          </p:cNvPicPr>
          <p:nvPr/>
        </p:nvPicPr>
        <p:blipFill>
          <a:blip r:embed="rId3"/>
          <a:stretch>
            <a:fillRect/>
          </a:stretch>
        </p:blipFill>
        <p:spPr>
          <a:xfrm>
            <a:off x="8915927" y="2394064"/>
            <a:ext cx="1644497" cy="17402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0063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Military</a:t>
            </a:r>
            <a:r>
              <a:rPr lang="cs-CZ" sz="3200" dirty="0"/>
              <a:t> </a:t>
            </a:r>
            <a:r>
              <a:rPr lang="cs-CZ" sz="3200" dirty="0" err="1"/>
              <a:t>structure</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753200" cy="4139998"/>
          </a:xfrm>
        </p:spPr>
        <p:txBody>
          <a:bodyPr/>
          <a:lstStyle/>
          <a:p>
            <a:pPr marL="72000" indent="0">
              <a:lnSpc>
                <a:spcPct val="120000"/>
              </a:lnSpc>
              <a:spcAft>
                <a:spcPts val="300"/>
              </a:spcAft>
              <a:buNone/>
            </a:pPr>
            <a:r>
              <a:rPr lang="cs-CZ" sz="2200" b="1" dirty="0" err="1"/>
              <a:t>Military</a:t>
            </a:r>
            <a:r>
              <a:rPr lang="cs-CZ" sz="2200" b="1" dirty="0"/>
              <a:t> </a:t>
            </a:r>
            <a:r>
              <a:rPr lang="cs-CZ" sz="2200" b="1" dirty="0" err="1"/>
              <a:t>Committee</a:t>
            </a:r>
            <a:r>
              <a:rPr lang="cs-CZ" sz="2200" b="1" dirty="0"/>
              <a:t> (MC)</a:t>
            </a:r>
            <a:r>
              <a:rPr lang="cs-CZ" sz="2200" dirty="0"/>
              <a:t> - </a:t>
            </a:r>
            <a:r>
              <a:rPr lang="cs-CZ" sz="2200" dirty="0" err="1"/>
              <a:t>the</a:t>
            </a:r>
            <a:r>
              <a:rPr lang="cs-CZ" sz="2200" dirty="0"/>
              <a:t> senior </a:t>
            </a:r>
            <a:r>
              <a:rPr lang="cs-CZ" sz="2200" dirty="0" err="1"/>
              <a:t>military</a:t>
            </a:r>
            <a:r>
              <a:rPr lang="cs-CZ" sz="2200" dirty="0"/>
              <a:t> </a:t>
            </a:r>
            <a:r>
              <a:rPr lang="cs-CZ" sz="2200" dirty="0" err="1"/>
              <a:t>authority</a:t>
            </a:r>
            <a:r>
              <a:rPr lang="cs-CZ" sz="2200" dirty="0"/>
              <a:t> in NATO</a:t>
            </a:r>
            <a:endParaRPr lang="cs-CZ" sz="2200" b="1" dirty="0"/>
          </a:p>
          <a:p>
            <a:pPr>
              <a:lnSpc>
                <a:spcPct val="120000"/>
              </a:lnSpc>
              <a:spcAft>
                <a:spcPts val="300"/>
              </a:spcAft>
            </a:pPr>
            <a:r>
              <a:rPr lang="cs-CZ" sz="2200" dirty="0" err="1"/>
              <a:t>composed</a:t>
            </a:r>
            <a:r>
              <a:rPr lang="cs-CZ" sz="2200" dirty="0"/>
              <a:t> </a:t>
            </a:r>
            <a:r>
              <a:rPr lang="cs-CZ" sz="2200" dirty="0" err="1"/>
              <a:t>of</a:t>
            </a:r>
            <a:r>
              <a:rPr lang="cs-CZ" sz="2200" dirty="0"/>
              <a:t> </a:t>
            </a:r>
            <a:r>
              <a:rPr lang="cs-CZ" sz="2200" dirty="0" err="1"/>
              <a:t>the</a:t>
            </a:r>
            <a:r>
              <a:rPr lang="cs-CZ" sz="2200" dirty="0"/>
              <a:t> </a:t>
            </a:r>
            <a:r>
              <a:rPr lang="cs-CZ" sz="2200" dirty="0" err="1"/>
              <a:t>Chiefs</a:t>
            </a:r>
            <a:r>
              <a:rPr lang="cs-CZ" sz="2200" dirty="0"/>
              <a:t> </a:t>
            </a:r>
            <a:r>
              <a:rPr lang="cs-CZ" sz="2200" dirty="0" err="1"/>
              <a:t>of</a:t>
            </a:r>
            <a:r>
              <a:rPr lang="cs-CZ" sz="2200" dirty="0"/>
              <a:t> Defence </a:t>
            </a:r>
            <a:r>
              <a:rPr lang="cs-CZ" sz="2200" dirty="0" err="1"/>
              <a:t>of</a:t>
            </a:r>
            <a:r>
              <a:rPr lang="cs-CZ" sz="2200" dirty="0"/>
              <a:t> </a:t>
            </a:r>
            <a:r>
              <a:rPr lang="cs-CZ" sz="2200" dirty="0" err="1"/>
              <a:t>member</a:t>
            </a:r>
            <a:r>
              <a:rPr lang="cs-CZ" sz="2200" dirty="0"/>
              <a:t> </a:t>
            </a:r>
            <a:r>
              <a:rPr lang="cs-CZ" sz="2200" dirty="0" err="1"/>
              <a:t>countries</a:t>
            </a:r>
            <a:r>
              <a:rPr lang="cs-CZ" sz="2200" dirty="0"/>
              <a:t> / </a:t>
            </a:r>
            <a:r>
              <a:rPr lang="cs-CZ" sz="2200" dirty="0" err="1"/>
              <a:t>military</a:t>
            </a:r>
            <a:r>
              <a:rPr lang="cs-CZ" sz="2200" dirty="0"/>
              <a:t> </a:t>
            </a:r>
            <a:r>
              <a:rPr lang="cs-CZ" sz="2200" dirty="0" err="1"/>
              <a:t>representatives</a:t>
            </a:r>
            <a:r>
              <a:rPr lang="cs-CZ" sz="2200" dirty="0"/>
              <a:t> (</a:t>
            </a:r>
            <a:r>
              <a:rPr lang="cs-CZ" sz="2200" dirty="0" err="1"/>
              <a:t>Milrep</a:t>
            </a:r>
            <a:r>
              <a:rPr lang="cs-CZ" sz="2200" dirty="0"/>
              <a:t>) </a:t>
            </a:r>
            <a:r>
              <a:rPr lang="cs-CZ" sz="2200" dirty="0" err="1"/>
              <a:t>of</a:t>
            </a:r>
            <a:r>
              <a:rPr lang="cs-CZ" sz="2200" dirty="0"/>
              <a:t> </a:t>
            </a:r>
            <a:r>
              <a:rPr lang="cs-CZ" sz="2200" dirty="0" err="1"/>
              <a:t>the</a:t>
            </a:r>
            <a:r>
              <a:rPr lang="cs-CZ" sz="2200" dirty="0"/>
              <a:t> </a:t>
            </a:r>
            <a:r>
              <a:rPr lang="cs-CZ" sz="2200" dirty="0" err="1"/>
              <a:t>Chiefs</a:t>
            </a:r>
            <a:r>
              <a:rPr lang="cs-CZ" sz="2200" dirty="0"/>
              <a:t> </a:t>
            </a:r>
            <a:r>
              <a:rPr lang="cs-CZ" sz="2200" dirty="0" err="1"/>
              <a:t>of</a:t>
            </a:r>
            <a:r>
              <a:rPr lang="cs-CZ" sz="2200" dirty="0"/>
              <a:t> Defence; </a:t>
            </a:r>
            <a:r>
              <a:rPr lang="cs-CZ" sz="2200" dirty="0" err="1"/>
              <a:t>headed</a:t>
            </a:r>
            <a:r>
              <a:rPr lang="cs-CZ" sz="2200" dirty="0"/>
              <a:t> by </a:t>
            </a:r>
            <a:r>
              <a:rPr lang="cs-CZ" sz="2200" dirty="0" err="1"/>
              <a:t>its</a:t>
            </a:r>
            <a:r>
              <a:rPr lang="cs-CZ" sz="2200" dirty="0"/>
              <a:t> </a:t>
            </a:r>
            <a:r>
              <a:rPr lang="cs-CZ" sz="2200" dirty="0" err="1"/>
              <a:t>Chair</a:t>
            </a:r>
            <a:endParaRPr lang="cs-CZ" sz="2200" dirty="0"/>
          </a:p>
          <a:p>
            <a:pPr>
              <a:lnSpc>
                <a:spcPct val="120000"/>
              </a:lnSpc>
              <a:spcAft>
                <a:spcPts val="300"/>
              </a:spcAft>
            </a:pPr>
            <a:r>
              <a:rPr lang="cs-CZ" sz="2200" dirty="0" err="1"/>
              <a:t>provides</a:t>
            </a:r>
            <a:r>
              <a:rPr lang="cs-CZ" sz="2200" dirty="0"/>
              <a:t> </a:t>
            </a:r>
            <a:r>
              <a:rPr lang="cs-CZ" sz="2200" dirty="0" err="1"/>
              <a:t>the</a:t>
            </a:r>
            <a:r>
              <a:rPr lang="cs-CZ" sz="2200" dirty="0"/>
              <a:t> NAC and </a:t>
            </a:r>
            <a:r>
              <a:rPr lang="cs-CZ" sz="2200" dirty="0" err="1"/>
              <a:t>the</a:t>
            </a:r>
            <a:r>
              <a:rPr lang="cs-CZ" sz="2200" dirty="0"/>
              <a:t> NPG </a:t>
            </a:r>
            <a:r>
              <a:rPr lang="cs-CZ" sz="2200" dirty="0" err="1"/>
              <a:t>with</a:t>
            </a:r>
            <a:r>
              <a:rPr lang="cs-CZ" sz="2200" dirty="0"/>
              <a:t> </a:t>
            </a:r>
            <a:r>
              <a:rPr lang="cs-CZ" sz="2200" dirty="0" err="1"/>
              <a:t>consensus-based</a:t>
            </a:r>
            <a:r>
              <a:rPr lang="cs-CZ" sz="2200" dirty="0"/>
              <a:t> </a:t>
            </a:r>
            <a:r>
              <a:rPr lang="cs-CZ" sz="2200" dirty="0" err="1"/>
              <a:t>military</a:t>
            </a:r>
            <a:r>
              <a:rPr lang="cs-CZ" sz="2200" dirty="0"/>
              <a:t> </a:t>
            </a:r>
            <a:r>
              <a:rPr lang="cs-CZ" sz="2200" dirty="0" err="1"/>
              <a:t>advice</a:t>
            </a:r>
            <a:endParaRPr lang="cs-CZ" sz="2200" dirty="0"/>
          </a:p>
          <a:p>
            <a:pPr>
              <a:lnSpc>
                <a:spcPct val="120000"/>
              </a:lnSpc>
              <a:spcAft>
                <a:spcPts val="300"/>
              </a:spcAft>
            </a:pPr>
            <a:r>
              <a:rPr lang="cs-CZ" sz="2200" dirty="0" err="1"/>
              <a:t>provides</a:t>
            </a:r>
            <a:r>
              <a:rPr lang="cs-CZ" sz="2200" dirty="0"/>
              <a:t> </a:t>
            </a:r>
            <a:r>
              <a:rPr lang="cs-CZ" sz="2200" dirty="0" err="1"/>
              <a:t>the</a:t>
            </a:r>
            <a:r>
              <a:rPr lang="cs-CZ" sz="2200" dirty="0"/>
              <a:t> </a:t>
            </a:r>
            <a:r>
              <a:rPr lang="cs-CZ" sz="2200" dirty="0" err="1"/>
              <a:t>Strategic</a:t>
            </a:r>
            <a:r>
              <a:rPr lang="cs-CZ" sz="2200" dirty="0"/>
              <a:t> </a:t>
            </a:r>
            <a:r>
              <a:rPr lang="cs-CZ" sz="2200" dirty="0" err="1"/>
              <a:t>Commanders</a:t>
            </a:r>
            <a:r>
              <a:rPr lang="cs-CZ" sz="2200" dirty="0"/>
              <a:t> </a:t>
            </a:r>
            <a:r>
              <a:rPr lang="cs-CZ" sz="2200" dirty="0" err="1"/>
              <a:t>with</a:t>
            </a:r>
            <a:r>
              <a:rPr lang="cs-CZ" sz="2200" dirty="0"/>
              <a:t> </a:t>
            </a:r>
            <a:r>
              <a:rPr lang="cs-CZ" sz="2200" dirty="0" err="1"/>
              <a:t>guidance</a:t>
            </a:r>
            <a:r>
              <a:rPr lang="cs-CZ" sz="2200" dirty="0"/>
              <a:t> (mil </a:t>
            </a:r>
            <a:r>
              <a:rPr lang="cs-CZ" sz="2200" dirty="0" err="1"/>
              <a:t>matters</a:t>
            </a:r>
            <a:r>
              <a:rPr lang="cs-CZ" sz="2200" dirty="0"/>
              <a:t>)</a:t>
            </a:r>
          </a:p>
          <a:p>
            <a:pPr marL="72000" indent="0">
              <a:lnSpc>
                <a:spcPct val="120000"/>
              </a:lnSpc>
              <a:spcBef>
                <a:spcPts val="1200"/>
              </a:spcBef>
              <a:spcAft>
                <a:spcPts val="300"/>
              </a:spcAft>
              <a:buNone/>
            </a:pPr>
            <a:r>
              <a:rPr lang="cs-CZ" sz="2200" b="1" dirty="0"/>
              <a:t>International </a:t>
            </a:r>
            <a:r>
              <a:rPr lang="cs-CZ" sz="2200" b="1" dirty="0" err="1"/>
              <a:t>Military</a:t>
            </a:r>
            <a:r>
              <a:rPr lang="cs-CZ" sz="2200" b="1" dirty="0"/>
              <a:t> </a:t>
            </a:r>
            <a:r>
              <a:rPr lang="cs-CZ" sz="2200" b="1" dirty="0" err="1"/>
              <a:t>Staff</a:t>
            </a:r>
            <a:endParaRPr lang="cs-CZ" sz="2200" b="1" dirty="0"/>
          </a:p>
          <a:p>
            <a:pPr>
              <a:lnSpc>
                <a:spcPct val="120000"/>
              </a:lnSpc>
              <a:spcAft>
                <a:spcPts val="300"/>
              </a:spcAft>
            </a:pPr>
            <a:r>
              <a:rPr lang="cs-CZ" sz="2200" dirty="0" err="1"/>
              <a:t>executive</a:t>
            </a:r>
            <a:r>
              <a:rPr lang="cs-CZ" sz="2200" dirty="0"/>
              <a:t> body </a:t>
            </a:r>
            <a:r>
              <a:rPr lang="cs-CZ" sz="2200" dirty="0" err="1"/>
              <a:t>of</a:t>
            </a:r>
            <a:r>
              <a:rPr lang="cs-CZ" sz="2200" dirty="0"/>
              <a:t> </a:t>
            </a:r>
            <a:r>
              <a:rPr lang="cs-CZ" sz="2200" dirty="0" err="1"/>
              <a:t>the</a:t>
            </a:r>
            <a:r>
              <a:rPr lang="cs-CZ" sz="2200" dirty="0"/>
              <a:t> MC and </a:t>
            </a:r>
            <a:r>
              <a:rPr lang="cs-CZ" sz="2200" dirty="0" err="1"/>
              <a:t>the</a:t>
            </a:r>
            <a:r>
              <a:rPr lang="cs-CZ" sz="2200" dirty="0"/>
              <a:t> mil. </a:t>
            </a:r>
            <a:r>
              <a:rPr lang="cs-CZ" sz="2200" dirty="0" err="1"/>
              <a:t>command</a:t>
            </a:r>
            <a:r>
              <a:rPr lang="cs-CZ" sz="2200" dirty="0"/>
              <a:t> </a:t>
            </a:r>
            <a:r>
              <a:rPr lang="cs-CZ" sz="2200" dirty="0" err="1"/>
              <a:t>structure</a:t>
            </a:r>
            <a:r>
              <a:rPr lang="cs-CZ" sz="2200" dirty="0"/>
              <a:t>, </a:t>
            </a:r>
            <a:r>
              <a:rPr lang="cs-CZ" sz="2200" dirty="0" err="1"/>
              <a:t>several</a:t>
            </a:r>
            <a:r>
              <a:rPr lang="cs-CZ" sz="2200" dirty="0"/>
              <a:t> </a:t>
            </a:r>
            <a:r>
              <a:rPr lang="cs-CZ" sz="2200" dirty="0" err="1"/>
              <a:t>divisions</a:t>
            </a:r>
            <a:r>
              <a:rPr lang="cs-CZ" sz="2200" dirty="0"/>
              <a:t> and </a:t>
            </a:r>
            <a:r>
              <a:rPr lang="cs-CZ" sz="2200" dirty="0" err="1"/>
              <a:t>offices</a:t>
            </a:r>
            <a:endParaRPr lang="cs-CZ" sz="2200" dirty="0"/>
          </a:p>
          <a:p>
            <a:pPr>
              <a:lnSpc>
                <a:spcPct val="120000"/>
              </a:lnSpc>
              <a:spcAft>
                <a:spcPts val="300"/>
              </a:spcAft>
            </a:pPr>
            <a:r>
              <a:rPr lang="cs-CZ" sz="2200" dirty="0" err="1"/>
              <a:t>provides</a:t>
            </a:r>
            <a:r>
              <a:rPr lang="cs-CZ" sz="2200" dirty="0"/>
              <a:t> </a:t>
            </a:r>
            <a:r>
              <a:rPr lang="cs-CZ" sz="2200" dirty="0" err="1"/>
              <a:t>strategic</a:t>
            </a:r>
            <a:r>
              <a:rPr lang="cs-CZ" sz="2200" dirty="0"/>
              <a:t> and </a:t>
            </a:r>
            <a:r>
              <a:rPr lang="cs-CZ" sz="2200" dirty="0" err="1"/>
              <a:t>military</a:t>
            </a:r>
            <a:r>
              <a:rPr lang="cs-CZ" sz="2200" dirty="0"/>
              <a:t> </a:t>
            </a:r>
            <a:r>
              <a:rPr lang="cs-CZ" sz="2200" dirty="0" err="1"/>
              <a:t>advice</a:t>
            </a:r>
            <a:r>
              <a:rPr lang="cs-CZ" sz="2200" dirty="0"/>
              <a:t> </a:t>
            </a:r>
            <a:r>
              <a:rPr lang="cs-CZ" sz="2200" dirty="0" err="1"/>
              <a:t>for</a:t>
            </a:r>
            <a:r>
              <a:rPr lang="cs-CZ" sz="2200" dirty="0"/>
              <a:t> </a:t>
            </a:r>
            <a:r>
              <a:rPr lang="cs-CZ" sz="2200" dirty="0" err="1"/>
              <a:t>the</a:t>
            </a:r>
            <a:r>
              <a:rPr lang="cs-CZ" sz="2200" dirty="0"/>
              <a:t> MC, </a:t>
            </a:r>
            <a:r>
              <a:rPr lang="cs-CZ" sz="2200" dirty="0" err="1"/>
              <a:t>ensures</a:t>
            </a:r>
            <a:r>
              <a:rPr lang="cs-CZ" sz="2200" dirty="0"/>
              <a:t> </a:t>
            </a:r>
            <a:r>
              <a:rPr lang="cs-CZ" sz="2200" dirty="0" err="1"/>
              <a:t>decisions</a:t>
            </a:r>
            <a:r>
              <a:rPr lang="cs-CZ" sz="2200" dirty="0"/>
              <a:t>/</a:t>
            </a:r>
            <a:r>
              <a:rPr lang="cs-CZ" sz="2200" dirty="0" err="1"/>
              <a:t>policies</a:t>
            </a:r>
            <a:r>
              <a:rPr lang="cs-CZ" sz="2200" dirty="0"/>
              <a:t>‘ </a:t>
            </a:r>
            <a:r>
              <a:rPr lang="cs-CZ" sz="2200" dirty="0" err="1"/>
              <a:t>implementation</a:t>
            </a:r>
            <a:endParaRPr lang="cs-CZ" sz="2200" dirty="0"/>
          </a:p>
        </p:txBody>
      </p:sp>
    </p:spTree>
    <p:extLst>
      <p:ext uri="{BB962C8B-B14F-4D97-AF65-F5344CB8AC3E}">
        <p14:creationId xmlns:p14="http://schemas.microsoft.com/office/powerpoint/2010/main" val="3273145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Structure</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3999" y="1665108"/>
            <a:ext cx="10610171" cy="4139998"/>
          </a:xfrm>
        </p:spPr>
        <p:txBody>
          <a:bodyPr/>
          <a:lstStyle/>
          <a:p>
            <a:pPr marL="72000" indent="0">
              <a:lnSpc>
                <a:spcPct val="100000"/>
              </a:lnSpc>
              <a:spcAft>
                <a:spcPts val="300"/>
              </a:spcAft>
              <a:buNone/>
            </a:pPr>
            <a:r>
              <a:rPr lang="en-US" sz="2200" b="1" dirty="0"/>
              <a:t>NATO Command Structure</a:t>
            </a:r>
            <a:r>
              <a:rPr lang="en-US" sz="2200" dirty="0"/>
              <a:t> (NCS)</a:t>
            </a:r>
            <a:r>
              <a:rPr lang="en-US" sz="2200" b="1" dirty="0"/>
              <a:t> </a:t>
            </a:r>
            <a:r>
              <a:rPr lang="en-US" sz="2200" dirty="0"/>
              <a:t>- composed of ACO and ACT </a:t>
            </a:r>
            <a:br>
              <a:rPr lang="cs-CZ" sz="2200" dirty="0"/>
            </a:br>
            <a:r>
              <a:rPr lang="en-US" sz="2200" dirty="0"/>
              <a:t>(</a:t>
            </a:r>
            <a:r>
              <a:rPr lang="cs-CZ" sz="2200" dirty="0"/>
              <a:t>= </a:t>
            </a:r>
            <a:r>
              <a:rPr lang="en-US" sz="2200" dirty="0"/>
              <a:t>2 strategic commands)</a:t>
            </a:r>
          </a:p>
          <a:p>
            <a:pPr marL="72000" indent="0">
              <a:spcBef>
                <a:spcPts val="1200"/>
              </a:spcBef>
              <a:spcAft>
                <a:spcPts val="300"/>
              </a:spcAft>
              <a:buNone/>
            </a:pPr>
            <a:r>
              <a:rPr lang="en-US" sz="2200" b="1" dirty="0"/>
              <a:t>A. Allied Command Operations (ACO) </a:t>
            </a:r>
          </a:p>
          <a:p>
            <a:pPr>
              <a:lnSpc>
                <a:spcPct val="120000"/>
              </a:lnSpc>
              <a:spcAft>
                <a:spcPts val="300"/>
              </a:spcAft>
            </a:pPr>
            <a:r>
              <a:rPr lang="en-US" sz="2200" dirty="0"/>
              <a:t>planning and execution of Alliance </a:t>
            </a:r>
            <a:r>
              <a:rPr lang="en-US" sz="2200" dirty="0">
                <a:hlinkClick r:id="rId3"/>
              </a:rPr>
              <a:t>operations</a:t>
            </a:r>
            <a:r>
              <a:rPr lang="en-US" sz="2200" dirty="0"/>
              <a:t>, consists of several permanent HQs - strategic, operational and tactical levels</a:t>
            </a:r>
          </a:p>
          <a:p>
            <a:pPr>
              <a:lnSpc>
                <a:spcPct val="120000"/>
              </a:lnSpc>
              <a:spcAft>
                <a:spcPts val="300"/>
              </a:spcAft>
            </a:pPr>
            <a:r>
              <a:rPr lang="cs-CZ" sz="2200" u="sng" dirty="0" err="1"/>
              <a:t>Strategic</a:t>
            </a:r>
            <a:r>
              <a:rPr lang="cs-CZ" sz="2200" dirty="0"/>
              <a:t>: </a:t>
            </a:r>
            <a:r>
              <a:rPr lang="en-US" sz="2200" b="1" dirty="0"/>
              <a:t>Supreme Headquarters Allied Powers Europe</a:t>
            </a:r>
            <a:r>
              <a:rPr lang="cs-CZ" sz="2200" b="1" dirty="0"/>
              <a:t> </a:t>
            </a:r>
            <a:r>
              <a:rPr lang="cs-CZ" sz="2200" dirty="0"/>
              <a:t>(SHAPE) - </a:t>
            </a:r>
            <a:r>
              <a:rPr lang="cs-CZ" sz="2200" dirty="0" err="1"/>
              <a:t>headed</a:t>
            </a:r>
            <a:r>
              <a:rPr lang="cs-CZ" sz="2200" dirty="0"/>
              <a:t> by </a:t>
            </a:r>
            <a:r>
              <a:rPr lang="cs-CZ" sz="2200" b="1" dirty="0"/>
              <a:t>SACEUR</a:t>
            </a:r>
            <a:r>
              <a:rPr lang="cs-CZ" sz="2200" dirty="0"/>
              <a:t> (</a:t>
            </a:r>
            <a:r>
              <a:rPr lang="en-US" sz="2200" dirty="0"/>
              <a:t>Supreme Allied Commander Europe</a:t>
            </a:r>
            <a:r>
              <a:rPr lang="cs-CZ" sz="2200" dirty="0"/>
              <a:t>)</a:t>
            </a:r>
            <a:endParaRPr lang="en-US" sz="2200" b="1" dirty="0"/>
          </a:p>
          <a:p>
            <a:pPr>
              <a:lnSpc>
                <a:spcPct val="120000"/>
              </a:lnSpc>
              <a:spcAft>
                <a:spcPts val="300"/>
              </a:spcAft>
            </a:pPr>
            <a:r>
              <a:rPr lang="cs-CZ" sz="2200" u="sng" dirty="0"/>
              <a:t>O</a:t>
            </a:r>
            <a:r>
              <a:rPr lang="en-US" sz="2200" u="sng" dirty="0" err="1"/>
              <a:t>perational</a:t>
            </a:r>
            <a:r>
              <a:rPr lang="en-US" sz="2200" dirty="0"/>
              <a:t>: </a:t>
            </a:r>
            <a:r>
              <a:rPr lang="en-US" sz="2200" b="1" dirty="0"/>
              <a:t>Joint Force Commands </a:t>
            </a:r>
            <a:r>
              <a:rPr lang="en-US" sz="2200" dirty="0"/>
              <a:t>(JFCs) in </a:t>
            </a:r>
            <a:r>
              <a:rPr lang="en-US" sz="2200" dirty="0" err="1"/>
              <a:t>Brunssum</a:t>
            </a:r>
            <a:r>
              <a:rPr lang="en-US" sz="2200" dirty="0"/>
              <a:t>, Naples </a:t>
            </a:r>
            <a:r>
              <a:rPr lang="cs-CZ" sz="2200" dirty="0"/>
              <a:t>and Norfolk</a:t>
            </a:r>
          </a:p>
          <a:p>
            <a:pPr>
              <a:lnSpc>
                <a:spcPct val="120000"/>
              </a:lnSpc>
              <a:spcAft>
                <a:spcPts val="300"/>
              </a:spcAft>
            </a:pPr>
            <a:r>
              <a:rPr lang="cs-CZ" sz="2200" u="sng" dirty="0" err="1"/>
              <a:t>Tactical</a:t>
            </a:r>
            <a:r>
              <a:rPr lang="cs-CZ" sz="2200" dirty="0"/>
              <a:t>: </a:t>
            </a:r>
            <a:r>
              <a:rPr lang="cs-CZ" sz="2200" b="1" dirty="0"/>
              <a:t>Single </a:t>
            </a:r>
            <a:r>
              <a:rPr lang="cs-CZ" sz="2200" b="1" dirty="0" err="1"/>
              <a:t>Service</a:t>
            </a:r>
            <a:r>
              <a:rPr lang="cs-CZ" sz="2200" b="1" dirty="0"/>
              <a:t> </a:t>
            </a:r>
            <a:r>
              <a:rPr lang="cs-CZ" sz="2200" b="1" dirty="0" err="1"/>
              <a:t>Commands</a:t>
            </a:r>
            <a:r>
              <a:rPr lang="cs-CZ" sz="2200" b="1" dirty="0"/>
              <a:t> </a:t>
            </a:r>
            <a:r>
              <a:rPr lang="cs-CZ" sz="2200" dirty="0"/>
              <a:t>(</a:t>
            </a:r>
            <a:r>
              <a:rPr lang="cs-CZ" sz="2200" dirty="0" err="1"/>
              <a:t>SSCs</a:t>
            </a:r>
            <a:r>
              <a:rPr lang="cs-CZ" sz="2200" dirty="0"/>
              <a:t>) - </a:t>
            </a:r>
            <a:r>
              <a:rPr lang="en-US" sz="2200" dirty="0"/>
              <a:t>Izmir (Land), Northwood (Maritime) and Ramstein (Air)</a:t>
            </a:r>
            <a:endParaRPr lang="cs-CZ" sz="2200" dirty="0">
              <a:highlight>
                <a:srgbClr val="FFFF00"/>
              </a:highlight>
            </a:endParaRPr>
          </a:p>
        </p:txBody>
      </p:sp>
      <p:pic>
        <p:nvPicPr>
          <p:cNvPr id="8" name="Obrázek 7">
            <a:extLst>
              <a:ext uri="{FF2B5EF4-FFF2-40B4-BE49-F238E27FC236}">
                <a16:creationId xmlns:a16="http://schemas.microsoft.com/office/drawing/2014/main" id="{9A3E4DE1-9130-627C-5DEA-D7E37CCED305}"/>
              </a:ext>
            </a:extLst>
          </p:cNvPr>
          <p:cNvPicPr>
            <a:picLocks noChangeAspect="1"/>
          </p:cNvPicPr>
          <p:nvPr/>
        </p:nvPicPr>
        <p:blipFill>
          <a:blip r:embed="rId4"/>
          <a:stretch>
            <a:fillRect/>
          </a:stretch>
        </p:blipFill>
        <p:spPr>
          <a:xfrm>
            <a:off x="10059614" y="290508"/>
            <a:ext cx="1922253" cy="24028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7869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NATO: </a:t>
            </a:r>
            <a:r>
              <a:rPr lang="cs-CZ" sz="3200" dirty="0" err="1"/>
              <a:t>Structure</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3999" y="1665108"/>
            <a:ext cx="9016603" cy="4139998"/>
          </a:xfrm>
        </p:spPr>
        <p:txBody>
          <a:bodyPr/>
          <a:lstStyle/>
          <a:p>
            <a:pPr marL="72000" indent="0">
              <a:spcAft>
                <a:spcPts val="300"/>
              </a:spcAft>
              <a:buNone/>
            </a:pPr>
            <a:r>
              <a:rPr lang="cs-CZ" sz="2200" b="1" dirty="0"/>
              <a:t>B. </a:t>
            </a:r>
            <a:r>
              <a:rPr lang="cs-CZ" sz="2200" b="1" dirty="0" err="1"/>
              <a:t>Allied</a:t>
            </a:r>
            <a:r>
              <a:rPr lang="cs-CZ" sz="2200" b="1" dirty="0"/>
              <a:t> </a:t>
            </a:r>
            <a:r>
              <a:rPr lang="cs-CZ" sz="2200" b="1" dirty="0" err="1"/>
              <a:t>Command</a:t>
            </a:r>
            <a:r>
              <a:rPr lang="cs-CZ" sz="2200" b="1" dirty="0"/>
              <a:t> </a:t>
            </a:r>
            <a:r>
              <a:rPr lang="cs-CZ" sz="2200" b="1" dirty="0" err="1"/>
              <a:t>Transformation</a:t>
            </a:r>
            <a:r>
              <a:rPr lang="cs-CZ" sz="2200" b="1" dirty="0"/>
              <a:t> </a:t>
            </a:r>
            <a:r>
              <a:rPr lang="cs-CZ" sz="2200" dirty="0"/>
              <a:t>(ACT, Norfolk)</a:t>
            </a:r>
          </a:p>
          <a:p>
            <a:pPr>
              <a:lnSpc>
                <a:spcPct val="120000"/>
              </a:lnSpc>
              <a:spcAft>
                <a:spcPts val="300"/>
              </a:spcAft>
            </a:pPr>
            <a:r>
              <a:rPr lang="en-US" sz="2200" dirty="0"/>
              <a:t>leads the military adaptation of the Alliance</a:t>
            </a:r>
            <a:r>
              <a:rPr lang="cs-CZ" sz="2200" dirty="0"/>
              <a:t> (</a:t>
            </a:r>
            <a:r>
              <a:rPr lang="cs-CZ" sz="2200" dirty="0" err="1"/>
              <a:t>developing</a:t>
            </a:r>
            <a:r>
              <a:rPr lang="cs-CZ" sz="2200" dirty="0"/>
              <a:t> </a:t>
            </a:r>
            <a:r>
              <a:rPr lang="cs-CZ" sz="2200" dirty="0" err="1"/>
              <a:t>concepts</a:t>
            </a:r>
            <a:r>
              <a:rPr lang="cs-CZ" sz="2200" dirty="0"/>
              <a:t>, </a:t>
            </a:r>
            <a:r>
              <a:rPr lang="cs-CZ" sz="2200" dirty="0" err="1"/>
              <a:t>analysing</a:t>
            </a:r>
            <a:r>
              <a:rPr lang="cs-CZ" sz="2200" dirty="0"/>
              <a:t> </a:t>
            </a:r>
            <a:r>
              <a:rPr lang="cs-CZ" sz="2200" dirty="0" err="1"/>
              <a:t>security</a:t>
            </a:r>
            <a:r>
              <a:rPr lang="cs-CZ" sz="2200" dirty="0"/>
              <a:t> environment, defence </a:t>
            </a:r>
            <a:r>
              <a:rPr lang="cs-CZ" sz="2200" dirty="0" err="1"/>
              <a:t>planning</a:t>
            </a:r>
            <a:r>
              <a:rPr lang="cs-CZ" sz="2200" dirty="0"/>
              <a:t>, </a:t>
            </a:r>
            <a:r>
              <a:rPr lang="cs-CZ" sz="2200" dirty="0" err="1"/>
              <a:t>educating</a:t>
            </a:r>
            <a:r>
              <a:rPr lang="cs-CZ" sz="2200" dirty="0"/>
              <a:t> and </a:t>
            </a:r>
            <a:r>
              <a:rPr lang="cs-CZ" sz="2200" dirty="0" err="1"/>
              <a:t>training</a:t>
            </a:r>
            <a:r>
              <a:rPr lang="cs-CZ" sz="2200" dirty="0"/>
              <a:t>… )</a:t>
            </a:r>
          </a:p>
          <a:p>
            <a:pPr>
              <a:lnSpc>
                <a:spcPct val="120000"/>
              </a:lnSpc>
              <a:spcAft>
                <a:spcPts val="300"/>
              </a:spcAft>
            </a:pPr>
            <a:r>
              <a:rPr lang="en-US" sz="2200" dirty="0"/>
              <a:t>headed by the </a:t>
            </a:r>
            <a:r>
              <a:rPr lang="en-US" sz="2200" b="1" dirty="0"/>
              <a:t>Supreme Allied Commander Transformation </a:t>
            </a:r>
            <a:r>
              <a:rPr lang="en-US" sz="2200" dirty="0"/>
              <a:t>(SACT)</a:t>
            </a:r>
            <a:endParaRPr lang="cs-CZ" sz="2200" dirty="0"/>
          </a:p>
          <a:p>
            <a:pPr>
              <a:lnSpc>
                <a:spcPct val="120000"/>
              </a:lnSpc>
              <a:spcAft>
                <a:spcPts val="300"/>
              </a:spcAft>
            </a:pPr>
            <a:r>
              <a:rPr lang="cs-CZ" sz="2200" dirty="0"/>
              <a:t>Norfolk HQ + 3 </a:t>
            </a:r>
            <a:r>
              <a:rPr lang="cs-CZ" sz="2200" dirty="0" err="1"/>
              <a:t>subordinate</a:t>
            </a:r>
            <a:r>
              <a:rPr lang="cs-CZ" sz="2200" dirty="0"/>
              <a:t> </a:t>
            </a:r>
            <a:r>
              <a:rPr lang="cs-CZ" sz="2200" dirty="0" err="1"/>
              <a:t>entities</a:t>
            </a:r>
            <a:r>
              <a:rPr lang="cs-CZ" sz="2200" dirty="0"/>
              <a:t>: </a:t>
            </a:r>
            <a:r>
              <a:rPr lang="en-US" sz="2200" dirty="0"/>
              <a:t>Joint Warfare Centre, the Joint Force Training Centre and the Joint Analysis &amp; Lessons Learned Centre</a:t>
            </a:r>
            <a:endParaRPr lang="cs-CZ" sz="2200" dirty="0"/>
          </a:p>
          <a:p>
            <a:pPr>
              <a:lnSpc>
                <a:spcPct val="120000"/>
              </a:lnSpc>
              <a:spcAft>
                <a:spcPts val="300"/>
              </a:spcAft>
            </a:pPr>
            <a:r>
              <a:rPr lang="cs-CZ" sz="2200" dirty="0" err="1"/>
              <a:t>educational</a:t>
            </a:r>
            <a:r>
              <a:rPr lang="cs-CZ" sz="2200" dirty="0"/>
              <a:t> and </a:t>
            </a:r>
            <a:r>
              <a:rPr lang="cs-CZ" sz="2200" dirty="0" err="1"/>
              <a:t>training</a:t>
            </a:r>
            <a:r>
              <a:rPr lang="cs-CZ" sz="2200" dirty="0"/>
              <a:t> </a:t>
            </a:r>
            <a:r>
              <a:rPr lang="cs-CZ" sz="2200" dirty="0" err="1"/>
              <a:t>facilities</a:t>
            </a:r>
            <a:endParaRPr lang="cs-CZ" sz="2200" dirty="0"/>
          </a:p>
          <a:p>
            <a:pPr>
              <a:lnSpc>
                <a:spcPct val="120000"/>
              </a:lnSpc>
              <a:spcAft>
                <a:spcPts val="300"/>
              </a:spcAft>
            </a:pPr>
            <a:r>
              <a:rPr lang="en-US" sz="2200" dirty="0" err="1"/>
              <a:t>Centres</a:t>
            </a:r>
            <a:r>
              <a:rPr lang="en-US" sz="2200" dirty="0"/>
              <a:t> of Excellence and Partner Training and Education </a:t>
            </a:r>
            <a:r>
              <a:rPr lang="en-US" sz="2200" dirty="0" err="1"/>
              <a:t>Centres</a:t>
            </a:r>
            <a:endParaRPr lang="cs-CZ" sz="2200" dirty="0"/>
          </a:p>
          <a:p>
            <a:endParaRPr lang="cs-CZ" sz="2000" dirty="0">
              <a:highlight>
                <a:srgbClr val="FFFF00"/>
              </a:highlight>
            </a:endParaRPr>
          </a:p>
        </p:txBody>
      </p:sp>
      <p:pic>
        <p:nvPicPr>
          <p:cNvPr id="7" name="Obrázek 6">
            <a:extLst>
              <a:ext uri="{FF2B5EF4-FFF2-40B4-BE49-F238E27FC236}">
                <a16:creationId xmlns:a16="http://schemas.microsoft.com/office/drawing/2014/main" id="{283D728A-76C1-938E-2775-1094CD697679}"/>
              </a:ext>
            </a:extLst>
          </p:cNvPr>
          <p:cNvPicPr>
            <a:picLocks noChangeAspect="1"/>
          </p:cNvPicPr>
          <p:nvPr/>
        </p:nvPicPr>
        <p:blipFill>
          <a:blip r:embed="rId3"/>
          <a:stretch>
            <a:fillRect/>
          </a:stretch>
        </p:blipFill>
        <p:spPr>
          <a:xfrm>
            <a:off x="9912840" y="194276"/>
            <a:ext cx="2017871" cy="2633437"/>
          </a:xfrm>
          <a:prstGeom prst="rect">
            <a:avLst/>
          </a:prstGeom>
          <a:ln>
            <a:noFill/>
          </a:ln>
          <a:effectLst>
            <a:outerShdw blurRad="292100" dist="139700" dir="2700000" algn="tl" rotWithShape="0">
              <a:srgbClr val="333333">
                <a:alpha val="65000"/>
              </a:srgbClr>
            </a:outerShdw>
          </a:effectLst>
        </p:spPr>
      </p:pic>
      <p:pic>
        <p:nvPicPr>
          <p:cNvPr id="8" name="Obrázek 7">
            <a:extLst>
              <a:ext uri="{FF2B5EF4-FFF2-40B4-BE49-F238E27FC236}">
                <a16:creationId xmlns:a16="http://schemas.microsoft.com/office/drawing/2014/main" id="{09CE9325-2B10-2B15-5842-76FA3BA81C47}"/>
              </a:ext>
            </a:extLst>
          </p:cNvPr>
          <p:cNvPicPr>
            <a:picLocks noChangeAspect="1"/>
          </p:cNvPicPr>
          <p:nvPr/>
        </p:nvPicPr>
        <p:blipFill>
          <a:blip r:embed="rId4"/>
          <a:stretch>
            <a:fillRect/>
          </a:stretch>
        </p:blipFill>
        <p:spPr>
          <a:xfrm>
            <a:off x="8996223" y="829576"/>
            <a:ext cx="1925552" cy="2557528"/>
          </a:xfrm>
          <a:prstGeom prst="rect">
            <a:avLst/>
          </a:prstGeom>
          <a:ln>
            <a:noFill/>
          </a:ln>
          <a:effectLst>
            <a:outerShdw blurRad="292100" dist="139700" dir="2700000" algn="tl" rotWithShape="0">
              <a:srgbClr val="333333">
                <a:alpha val="65000"/>
              </a:srgbClr>
            </a:outerShdw>
          </a:effectLst>
        </p:spPr>
      </p:pic>
      <p:pic>
        <p:nvPicPr>
          <p:cNvPr id="9" name="Obrázek 8">
            <a:extLst>
              <a:ext uri="{FF2B5EF4-FFF2-40B4-BE49-F238E27FC236}">
                <a16:creationId xmlns:a16="http://schemas.microsoft.com/office/drawing/2014/main" id="{8A6ECD40-0A9E-01FA-5B29-BA13FB48556F}"/>
              </a:ext>
            </a:extLst>
          </p:cNvPr>
          <p:cNvPicPr>
            <a:picLocks noChangeAspect="1"/>
          </p:cNvPicPr>
          <p:nvPr/>
        </p:nvPicPr>
        <p:blipFill>
          <a:blip r:embed="rId5"/>
          <a:stretch>
            <a:fillRect/>
          </a:stretch>
        </p:blipFill>
        <p:spPr>
          <a:xfrm>
            <a:off x="10102518" y="3429000"/>
            <a:ext cx="1925552" cy="24903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0169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a:t>International </a:t>
            </a:r>
            <a:r>
              <a:rPr lang="cs-CZ" sz="3200" dirty="0" err="1"/>
              <a:t>organisations</a:t>
            </a:r>
            <a:r>
              <a:rPr lang="cs-CZ" sz="3200" dirty="0"/>
              <a:t>: </a:t>
            </a:r>
            <a:r>
              <a:rPr lang="cs-CZ" sz="3200" dirty="0" err="1"/>
              <a:t>definition</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458789"/>
            <a:ext cx="10010160" cy="4139998"/>
          </a:xfrm>
        </p:spPr>
        <p:txBody>
          <a:bodyPr/>
          <a:lstStyle/>
          <a:p>
            <a:pPr marL="72000" indent="0">
              <a:lnSpc>
                <a:spcPct val="120000"/>
              </a:lnSpc>
              <a:spcAft>
                <a:spcPts val="300"/>
              </a:spcAft>
              <a:buNone/>
            </a:pPr>
            <a:r>
              <a:rPr lang="cs-CZ" sz="2200" b="1" dirty="0"/>
              <a:t>International </a:t>
            </a:r>
            <a:r>
              <a:rPr lang="cs-CZ" sz="2200" b="1" dirty="0" err="1"/>
              <a:t>organisations</a:t>
            </a:r>
            <a:endParaRPr lang="cs-CZ" sz="2200" b="1" dirty="0"/>
          </a:p>
          <a:p>
            <a:pPr lvl="1" algn="just">
              <a:lnSpc>
                <a:spcPct val="110000"/>
              </a:lnSpc>
              <a:spcAft>
                <a:spcPts val="300"/>
              </a:spcAft>
            </a:pPr>
            <a:r>
              <a:rPr lang="cs-CZ" sz="2200" dirty="0"/>
              <a:t>“</a:t>
            </a:r>
            <a:r>
              <a:rPr lang="en-US" sz="2200" i="1" dirty="0"/>
              <a:t>organization established by a treaty or other instrument governed by international law and possessing its own international legal personality</a:t>
            </a:r>
            <a:r>
              <a:rPr lang="cs-CZ" sz="2200" dirty="0"/>
              <a:t>“</a:t>
            </a:r>
          </a:p>
          <a:p>
            <a:pPr lvl="1" algn="just">
              <a:lnSpc>
                <a:spcPct val="110000"/>
              </a:lnSpc>
              <a:spcAft>
                <a:spcPts val="300"/>
              </a:spcAft>
            </a:pPr>
            <a:r>
              <a:rPr lang="en-US" sz="2200" dirty="0"/>
              <a:t>promotes voluntary cooperation and coordination among its members</a:t>
            </a:r>
            <a:endParaRPr lang="cs-CZ" sz="2200" dirty="0"/>
          </a:p>
          <a:p>
            <a:pPr marL="72000" indent="0" algn="just">
              <a:lnSpc>
                <a:spcPct val="110000"/>
              </a:lnSpc>
              <a:spcBef>
                <a:spcPts val="2400"/>
              </a:spcBef>
              <a:spcAft>
                <a:spcPts val="300"/>
              </a:spcAft>
              <a:buNone/>
            </a:pPr>
            <a:r>
              <a:rPr lang="cs-CZ" sz="2200" b="1" dirty="0"/>
              <a:t>International </a:t>
            </a:r>
            <a:r>
              <a:rPr lang="cs-CZ" sz="2200" b="1" dirty="0" err="1"/>
              <a:t>regimes</a:t>
            </a:r>
            <a:endParaRPr lang="cs-CZ" sz="2200" b="1" dirty="0"/>
          </a:p>
          <a:p>
            <a:pPr lvl="1" algn="just">
              <a:lnSpc>
                <a:spcPct val="110000"/>
              </a:lnSpc>
              <a:spcAft>
                <a:spcPts val="300"/>
              </a:spcAft>
            </a:pPr>
            <a:r>
              <a:rPr lang="cs-CZ" sz="2200" dirty="0"/>
              <a:t>“</a:t>
            </a:r>
            <a:r>
              <a:rPr lang="en-US" sz="2200" i="1" dirty="0"/>
              <a:t>principles, norms, rules, and decision-making procedures around which actors' expectations converge in a given area of international relation</a:t>
            </a:r>
            <a:r>
              <a:rPr lang="cs-CZ" sz="2200" i="1" dirty="0"/>
              <a:t>s</a:t>
            </a:r>
            <a:r>
              <a:rPr lang="cs-CZ" sz="2200" dirty="0"/>
              <a:t>“ (</a:t>
            </a:r>
            <a:r>
              <a:rPr lang="cs-CZ" sz="2200" dirty="0">
                <a:hlinkClick r:id="rId3"/>
              </a:rPr>
              <a:t>S. </a:t>
            </a:r>
            <a:r>
              <a:rPr lang="cs-CZ" sz="2200" dirty="0" err="1">
                <a:hlinkClick r:id="rId3"/>
              </a:rPr>
              <a:t>Krasner</a:t>
            </a:r>
            <a:r>
              <a:rPr lang="cs-CZ" sz="2200" dirty="0">
                <a:hlinkClick r:id="rId3"/>
              </a:rPr>
              <a:t>, 1982</a:t>
            </a:r>
            <a:r>
              <a:rPr lang="cs-CZ" sz="2200" dirty="0"/>
              <a:t>)</a:t>
            </a:r>
          </a:p>
          <a:p>
            <a:pPr lvl="1" algn="just">
              <a:lnSpc>
                <a:spcPct val="110000"/>
              </a:lnSpc>
              <a:spcAft>
                <a:spcPts val="300"/>
              </a:spcAft>
            </a:pPr>
            <a:r>
              <a:rPr lang="cs-CZ" sz="2200" dirty="0" err="1"/>
              <a:t>less</a:t>
            </a:r>
            <a:r>
              <a:rPr lang="cs-CZ" sz="2200" dirty="0"/>
              <a:t> </a:t>
            </a:r>
            <a:r>
              <a:rPr lang="cs-CZ" sz="2200" dirty="0" err="1"/>
              <a:t>institutionalised</a:t>
            </a:r>
            <a:r>
              <a:rPr lang="cs-CZ" sz="2200" dirty="0"/>
              <a:t>, </a:t>
            </a:r>
            <a:r>
              <a:rPr lang="cs-CZ" sz="2200" dirty="0" err="1"/>
              <a:t>narrow</a:t>
            </a:r>
            <a:r>
              <a:rPr lang="cs-CZ" sz="2200" dirty="0"/>
              <a:t> </a:t>
            </a:r>
            <a:r>
              <a:rPr lang="cs-CZ" sz="2200" dirty="0" err="1"/>
              <a:t>focus</a:t>
            </a:r>
            <a:endParaRPr lang="cs-CZ" sz="2200" dirty="0"/>
          </a:p>
          <a:p>
            <a:pPr lvl="1" algn="just">
              <a:lnSpc>
                <a:spcPct val="110000"/>
              </a:lnSpc>
              <a:spcAft>
                <a:spcPts val="300"/>
              </a:spcAft>
            </a:pPr>
            <a:endParaRPr lang="cs-CZ" dirty="0"/>
          </a:p>
          <a:p>
            <a:endParaRPr lang="cs-CZ" sz="1800" dirty="0"/>
          </a:p>
        </p:txBody>
      </p:sp>
    </p:spTree>
    <p:extLst>
      <p:ext uri="{BB962C8B-B14F-4D97-AF65-F5344CB8AC3E}">
        <p14:creationId xmlns:p14="http://schemas.microsoft.com/office/powerpoint/2010/main" val="3249630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1" y="378000"/>
            <a:ext cx="11282462" cy="451576"/>
          </a:xfrm>
        </p:spPr>
        <p:txBody>
          <a:bodyPr/>
          <a:lstStyle/>
          <a:p>
            <a:r>
              <a:rPr lang="cs-CZ" sz="3200" dirty="0" err="1"/>
              <a:t>Types</a:t>
            </a:r>
            <a:r>
              <a:rPr lang="cs-CZ" sz="3200" dirty="0"/>
              <a:t> </a:t>
            </a:r>
            <a:r>
              <a:rPr lang="cs-CZ" sz="3200" dirty="0" err="1"/>
              <a:t>of</a:t>
            </a:r>
            <a:r>
              <a:rPr lang="cs-CZ" sz="3200" dirty="0"/>
              <a:t> </a:t>
            </a:r>
            <a:r>
              <a:rPr lang="cs-CZ" sz="3200" dirty="0" err="1"/>
              <a:t>international</a:t>
            </a:r>
            <a:r>
              <a:rPr lang="cs-CZ" sz="3200" dirty="0"/>
              <a:t> </a:t>
            </a:r>
            <a:r>
              <a:rPr lang="cs-CZ" sz="3200" dirty="0" err="1"/>
              <a:t>organisations</a:t>
            </a:r>
            <a:r>
              <a:rPr lang="cs-CZ" sz="3200" dirty="0"/>
              <a:t> </a:t>
            </a:r>
            <a:endParaRPr lang="en-US"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3999" y="1665108"/>
            <a:ext cx="10517857" cy="4139998"/>
          </a:xfrm>
        </p:spPr>
        <p:txBody>
          <a:bodyPr/>
          <a:lstStyle/>
          <a:p>
            <a:pPr marL="72000" indent="0">
              <a:lnSpc>
                <a:spcPct val="120000"/>
              </a:lnSpc>
              <a:spcAft>
                <a:spcPts val="300"/>
              </a:spcAft>
              <a:buNone/>
            </a:pPr>
            <a:r>
              <a:rPr lang="cs-CZ" sz="2200" b="1" dirty="0" err="1"/>
              <a:t>Collective</a:t>
            </a:r>
            <a:r>
              <a:rPr lang="cs-CZ" sz="2200" b="1" dirty="0"/>
              <a:t> defence </a:t>
            </a:r>
            <a:r>
              <a:rPr lang="cs-CZ" sz="2200" b="1" dirty="0" err="1"/>
              <a:t>organisations</a:t>
            </a:r>
            <a:r>
              <a:rPr lang="cs-CZ" sz="2200" b="1" dirty="0"/>
              <a:t> </a:t>
            </a:r>
            <a:r>
              <a:rPr lang="cs-CZ" sz="2200" dirty="0"/>
              <a:t>[NATO, ANZUS]</a:t>
            </a:r>
          </a:p>
          <a:p>
            <a:pPr lvl="1">
              <a:lnSpc>
                <a:spcPct val="120000"/>
              </a:lnSpc>
              <a:spcAft>
                <a:spcPts val="300"/>
              </a:spcAft>
            </a:pPr>
            <a:r>
              <a:rPr lang="cs-CZ" sz="2200" dirty="0"/>
              <a:t>p</a:t>
            </a:r>
            <a:r>
              <a:rPr lang="en-US" sz="2200" dirty="0" err="1"/>
              <a:t>rotection</a:t>
            </a:r>
            <a:r>
              <a:rPr lang="en-US" sz="2200" dirty="0"/>
              <a:t> against a common enemy</a:t>
            </a:r>
            <a:r>
              <a:rPr lang="cs-CZ" sz="2200" dirty="0"/>
              <a:t> (</a:t>
            </a:r>
            <a:r>
              <a:rPr lang="en-US" sz="2200" dirty="0"/>
              <a:t>usually a commitment to respond jointly to an external </a:t>
            </a:r>
            <a:r>
              <a:rPr lang="en-US" sz="2200" dirty="0" err="1"/>
              <a:t>threa</a:t>
            </a:r>
            <a:r>
              <a:rPr lang="cs-CZ" sz="2200" dirty="0"/>
              <a:t>t)</a:t>
            </a:r>
          </a:p>
          <a:p>
            <a:pPr marL="72000" indent="0">
              <a:lnSpc>
                <a:spcPct val="120000"/>
              </a:lnSpc>
              <a:spcBef>
                <a:spcPts val="1200"/>
              </a:spcBef>
              <a:spcAft>
                <a:spcPts val="300"/>
              </a:spcAft>
              <a:buNone/>
            </a:pPr>
            <a:r>
              <a:rPr lang="cs-CZ" sz="2200" b="1" dirty="0" err="1"/>
              <a:t>Collective</a:t>
            </a:r>
            <a:r>
              <a:rPr lang="cs-CZ" sz="2200" b="1" dirty="0"/>
              <a:t> </a:t>
            </a:r>
            <a:r>
              <a:rPr lang="cs-CZ" sz="2200" b="1" dirty="0" err="1"/>
              <a:t>security</a:t>
            </a:r>
            <a:r>
              <a:rPr lang="cs-CZ" sz="2200" b="1" dirty="0"/>
              <a:t> </a:t>
            </a:r>
            <a:r>
              <a:rPr lang="cs-CZ" sz="2200" b="1" dirty="0" err="1"/>
              <a:t>organisations</a:t>
            </a:r>
            <a:r>
              <a:rPr lang="cs-CZ" sz="2200" b="1" dirty="0"/>
              <a:t> </a:t>
            </a:r>
            <a:r>
              <a:rPr lang="cs-CZ" sz="2200" dirty="0"/>
              <a:t>[UN]</a:t>
            </a:r>
            <a:endParaRPr lang="cs-CZ" sz="2200" b="1" dirty="0"/>
          </a:p>
          <a:p>
            <a:pPr lvl="1">
              <a:lnSpc>
                <a:spcPct val="120000"/>
              </a:lnSpc>
              <a:spcAft>
                <a:spcPts val="300"/>
              </a:spcAft>
            </a:pPr>
            <a:r>
              <a:rPr lang="en-US" sz="2200" dirty="0"/>
              <a:t>maintaining peace and security</a:t>
            </a:r>
            <a:r>
              <a:rPr lang="cs-CZ" sz="2200" dirty="0"/>
              <a:t> </a:t>
            </a:r>
            <a:r>
              <a:rPr lang="cs-CZ" sz="2200" dirty="0">
                <a:latin typeface="Arial" panose="020B0604020202020204" pitchFamily="34" charset="0"/>
                <a:cs typeface="Arial" panose="020B0604020202020204" pitchFamily="34" charset="0"/>
              </a:rPr>
              <a:t>→ </a:t>
            </a:r>
            <a:r>
              <a:rPr lang="en-US" sz="2200" dirty="0"/>
              <a:t>states will not resolve common disputes by force (or threat of force)</a:t>
            </a:r>
            <a:endParaRPr lang="cs-CZ" sz="2200" dirty="0"/>
          </a:p>
          <a:p>
            <a:pPr marL="72000" indent="0">
              <a:lnSpc>
                <a:spcPct val="120000"/>
              </a:lnSpc>
              <a:spcBef>
                <a:spcPts val="1200"/>
              </a:spcBef>
              <a:spcAft>
                <a:spcPts val="300"/>
              </a:spcAft>
              <a:buNone/>
            </a:pPr>
            <a:r>
              <a:rPr lang="cs-CZ" sz="2200" b="1" dirty="0" err="1"/>
              <a:t>Cooperative</a:t>
            </a:r>
            <a:r>
              <a:rPr lang="cs-CZ" sz="2200" b="1" dirty="0"/>
              <a:t> </a:t>
            </a:r>
            <a:r>
              <a:rPr lang="cs-CZ" sz="2200" b="1" dirty="0" err="1"/>
              <a:t>security</a:t>
            </a:r>
            <a:r>
              <a:rPr lang="cs-CZ" sz="2200" b="1" dirty="0"/>
              <a:t> </a:t>
            </a:r>
            <a:r>
              <a:rPr lang="cs-CZ" sz="2200" b="1" dirty="0" err="1"/>
              <a:t>organisations</a:t>
            </a:r>
            <a:r>
              <a:rPr lang="cs-CZ" sz="2200" b="1" dirty="0"/>
              <a:t> </a:t>
            </a:r>
            <a:r>
              <a:rPr lang="cs-CZ" sz="2200" dirty="0"/>
              <a:t>[OSCE]</a:t>
            </a:r>
            <a:endParaRPr lang="cs-CZ" sz="2200" b="1" dirty="0"/>
          </a:p>
          <a:p>
            <a:pPr lvl="1">
              <a:lnSpc>
                <a:spcPct val="120000"/>
              </a:lnSpc>
              <a:spcAft>
                <a:spcPts val="300"/>
              </a:spcAft>
            </a:pPr>
            <a:r>
              <a:rPr lang="en-US" sz="2200" dirty="0"/>
              <a:t>efforts to reduce the risk of war and increase international security</a:t>
            </a:r>
            <a:endParaRPr lang="cs-CZ" sz="2200" dirty="0"/>
          </a:p>
          <a:p>
            <a:pPr lvl="1">
              <a:lnSpc>
                <a:spcPct val="120000"/>
              </a:lnSpc>
              <a:spcAft>
                <a:spcPts val="300"/>
              </a:spcAft>
            </a:pPr>
            <a:r>
              <a:rPr lang="en-US" sz="2200" dirty="0"/>
              <a:t>limiting and regulating armed force, arms control, relationship</a:t>
            </a:r>
            <a:r>
              <a:rPr lang="cs-CZ" sz="2200" dirty="0"/>
              <a:t> and trust</a:t>
            </a:r>
            <a:r>
              <a:rPr lang="en-US" sz="2200" dirty="0"/>
              <a:t> building</a:t>
            </a:r>
            <a:endParaRPr lang="cs-CZ" sz="2200" dirty="0"/>
          </a:p>
          <a:p>
            <a:endParaRPr lang="cs-CZ" sz="1800" dirty="0"/>
          </a:p>
        </p:txBody>
      </p:sp>
    </p:spTree>
    <p:extLst>
      <p:ext uri="{BB962C8B-B14F-4D97-AF65-F5344CB8AC3E}">
        <p14:creationId xmlns:p14="http://schemas.microsoft.com/office/powerpoint/2010/main" val="3976153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Zástupný obsah 5">
            <a:extLst>
              <a:ext uri="{FF2B5EF4-FFF2-40B4-BE49-F238E27FC236}">
                <a16:creationId xmlns:a16="http://schemas.microsoft.com/office/drawing/2014/main" id="{A9778BE1-2490-E399-E666-1843F6CCF046}"/>
              </a:ext>
            </a:extLst>
          </p:cNvPr>
          <p:cNvGraphicFramePr>
            <a:graphicFrameLocks noGrp="1"/>
          </p:cNvGraphicFramePr>
          <p:nvPr>
            <p:ph idx="1"/>
            <p:extLst>
              <p:ext uri="{D42A27DB-BD31-4B8C-83A1-F6EECF244321}">
                <p14:modId xmlns:p14="http://schemas.microsoft.com/office/powerpoint/2010/main" val="158329033"/>
              </p:ext>
            </p:extLst>
          </p:nvPr>
        </p:nvGraphicFramePr>
        <p:xfrm>
          <a:off x="402613" y="1219182"/>
          <a:ext cx="11445905" cy="4181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United </a:t>
            </a:r>
            <a:r>
              <a:rPr lang="cs-CZ" sz="3200" dirty="0" err="1"/>
              <a:t>Nations</a:t>
            </a:r>
            <a:r>
              <a:rPr lang="cs-CZ" sz="3200" dirty="0"/>
              <a:t>: </a:t>
            </a:r>
            <a:r>
              <a:rPr lang="cs-CZ" sz="3200" dirty="0" err="1"/>
              <a:t>History</a:t>
            </a:r>
            <a:endParaRPr lang="cs-CZ" sz="3200" dirty="0"/>
          </a:p>
        </p:txBody>
      </p:sp>
    </p:spTree>
    <p:extLst>
      <p:ext uri="{BB962C8B-B14F-4D97-AF65-F5344CB8AC3E}">
        <p14:creationId xmlns:p14="http://schemas.microsoft.com/office/powerpoint/2010/main" val="11147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United </a:t>
            </a:r>
            <a:r>
              <a:rPr lang="cs-CZ" sz="3200" dirty="0" err="1"/>
              <a:t>Nations</a:t>
            </a:r>
            <a:r>
              <a:rPr lang="cs-CZ" sz="3200" dirty="0"/>
              <a:t>: </a:t>
            </a:r>
            <a:r>
              <a:rPr lang="cs-CZ" sz="3200" dirty="0" err="1"/>
              <a:t>History</a:t>
            </a:r>
            <a:endParaRPr lang="cs-CZ" sz="3200" dirty="0"/>
          </a:p>
        </p:txBody>
      </p:sp>
      <p:pic>
        <p:nvPicPr>
          <p:cNvPr id="7" name="Obrázek 6" descr="Obsah obrázku text, Písmo, menu, rukopis&#10;&#10;Popis byl vytvořen automaticky">
            <a:extLst>
              <a:ext uri="{FF2B5EF4-FFF2-40B4-BE49-F238E27FC236}">
                <a16:creationId xmlns:a16="http://schemas.microsoft.com/office/drawing/2014/main" id="{AF28AFB3-E422-F2F5-3390-D91438338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9172" y="1085625"/>
            <a:ext cx="7595329" cy="48863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8441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United </a:t>
            </a:r>
            <a:r>
              <a:rPr lang="cs-CZ" sz="3200" dirty="0" err="1"/>
              <a:t>Nations</a:t>
            </a:r>
            <a:r>
              <a:rPr lang="cs-CZ" sz="3200" dirty="0"/>
              <a:t>: </a:t>
            </a:r>
            <a:r>
              <a:rPr lang="cs-CZ" sz="3200" dirty="0" err="1"/>
              <a:t>Key</a:t>
            </a:r>
            <a:r>
              <a:rPr lang="cs-CZ" sz="3200" dirty="0"/>
              <a:t> </a:t>
            </a:r>
            <a:r>
              <a:rPr lang="cs-CZ" sz="3200" dirty="0" err="1"/>
              <a:t>facts</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4000" y="1665108"/>
            <a:ext cx="10146424" cy="4139998"/>
          </a:xfrm>
        </p:spPr>
        <p:txBody>
          <a:bodyPr/>
          <a:lstStyle/>
          <a:p>
            <a:pPr algn="just">
              <a:lnSpc>
                <a:spcPct val="120000"/>
              </a:lnSpc>
              <a:spcAft>
                <a:spcPts val="600"/>
              </a:spcAft>
            </a:pPr>
            <a:r>
              <a:rPr lang="en-US" sz="2400" dirty="0"/>
              <a:t>founded in 1945 - 51 member states</a:t>
            </a:r>
          </a:p>
          <a:p>
            <a:pPr algn="just">
              <a:lnSpc>
                <a:spcPct val="120000"/>
              </a:lnSpc>
              <a:spcAft>
                <a:spcPts val="600"/>
              </a:spcAft>
            </a:pPr>
            <a:r>
              <a:rPr lang="en-US" sz="2400" dirty="0"/>
              <a:t>membership: 193 member states</a:t>
            </a:r>
          </a:p>
          <a:p>
            <a:pPr algn="just">
              <a:lnSpc>
                <a:spcPct val="120000"/>
              </a:lnSpc>
              <a:spcAft>
                <a:spcPts val="600"/>
              </a:spcAft>
            </a:pPr>
            <a:r>
              <a:rPr lang="en-US" sz="2400" dirty="0"/>
              <a:t>symbols: flag + “UN blue“ </a:t>
            </a:r>
            <a:r>
              <a:rPr lang="en-US" sz="2400" dirty="0" err="1"/>
              <a:t>colour</a:t>
            </a:r>
            <a:endParaRPr lang="en-US" sz="2400" dirty="0"/>
          </a:p>
          <a:p>
            <a:pPr algn="just">
              <a:lnSpc>
                <a:spcPct val="120000"/>
              </a:lnSpc>
              <a:spcAft>
                <a:spcPts val="600"/>
              </a:spcAft>
            </a:pPr>
            <a:r>
              <a:rPr lang="en-US" sz="2400" dirty="0"/>
              <a:t>founding document</a:t>
            </a:r>
            <a:r>
              <a:rPr lang="cs-CZ" sz="2400" dirty="0"/>
              <a:t>: UN Charter </a:t>
            </a:r>
          </a:p>
          <a:p>
            <a:pPr algn="just">
              <a:lnSpc>
                <a:spcPct val="120000"/>
              </a:lnSpc>
              <a:spcAft>
                <a:spcPts val="600"/>
              </a:spcAft>
            </a:pPr>
            <a:r>
              <a:rPr lang="cs-CZ" sz="2400" dirty="0" err="1"/>
              <a:t>main</a:t>
            </a:r>
            <a:r>
              <a:rPr lang="cs-CZ" sz="2400" dirty="0"/>
              <a:t> </a:t>
            </a:r>
            <a:r>
              <a:rPr lang="cs-CZ" sz="2400" dirty="0" err="1"/>
              <a:t>bodies</a:t>
            </a:r>
            <a:r>
              <a:rPr lang="cs-CZ" sz="2400" dirty="0"/>
              <a:t>: </a:t>
            </a:r>
            <a:r>
              <a:rPr lang="en-US" sz="2400" dirty="0"/>
              <a:t>the General Assembly, the Security Council, the Economic and Social</a:t>
            </a:r>
            <a:r>
              <a:rPr lang="cs-CZ" sz="2400" dirty="0"/>
              <a:t> </a:t>
            </a:r>
            <a:r>
              <a:rPr lang="en-US" sz="2400" dirty="0"/>
              <a:t>Council, the Trusteeship Council, the International Court of Justice, and the UN Secretariat</a:t>
            </a:r>
            <a:endParaRPr lang="cs-CZ" sz="2400" dirty="0"/>
          </a:p>
        </p:txBody>
      </p:sp>
      <p:pic>
        <p:nvPicPr>
          <p:cNvPr id="9" name="Obrázek 8" descr="Obsah obrázku Grafika, logo, modrá, grafický design&#10;&#10;Popis byl vytvořen automaticky">
            <a:extLst>
              <a:ext uri="{FF2B5EF4-FFF2-40B4-BE49-F238E27FC236}">
                <a16:creationId xmlns:a16="http://schemas.microsoft.com/office/drawing/2014/main" id="{678C5FFC-B881-730E-C972-6848D54E84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7657" y="360975"/>
            <a:ext cx="3490343" cy="23268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5814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3880627B-9742-24C5-C0CC-564822591982}"/>
              </a:ext>
            </a:extLst>
          </p:cNvPr>
          <p:cNvSpPr>
            <a:spLocks noGrp="1"/>
          </p:cNvSpPr>
          <p:nvPr>
            <p:ph type="ftr" sz="quarter" idx="10"/>
          </p:nvPr>
        </p:nvSpPr>
        <p:spPr/>
        <p:txBody>
          <a:bodyPr/>
          <a:lstStyle/>
          <a:p>
            <a:r>
              <a:rPr lang="cs-CZ" dirty="0"/>
              <a:t>International </a:t>
            </a:r>
            <a:r>
              <a:rPr lang="cs-CZ" dirty="0" err="1"/>
              <a:t>Organisations</a:t>
            </a:r>
            <a:r>
              <a:rPr lang="cs-CZ" dirty="0"/>
              <a:t> I</a:t>
            </a:r>
          </a:p>
        </p:txBody>
      </p:sp>
      <p:sp>
        <p:nvSpPr>
          <p:cNvPr id="3" name="Zástupný symbol pro číslo snímku 2">
            <a:extLst>
              <a:ext uri="{FF2B5EF4-FFF2-40B4-BE49-F238E27FC236}">
                <a16:creationId xmlns:a16="http://schemas.microsoft.com/office/drawing/2014/main" id="{19ADF190-FB7E-E512-032C-E9F5DEA6C8C5}"/>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a:extLst>
              <a:ext uri="{FF2B5EF4-FFF2-40B4-BE49-F238E27FC236}">
                <a16:creationId xmlns:a16="http://schemas.microsoft.com/office/drawing/2014/main" id="{6D161375-57F3-EC50-3B35-586985E35090}"/>
              </a:ext>
            </a:extLst>
          </p:cNvPr>
          <p:cNvSpPr>
            <a:spLocks noGrp="1"/>
          </p:cNvSpPr>
          <p:nvPr>
            <p:ph type="title"/>
          </p:nvPr>
        </p:nvSpPr>
        <p:spPr>
          <a:xfrm>
            <a:off x="343482" y="378000"/>
            <a:ext cx="10753200" cy="451576"/>
          </a:xfrm>
        </p:spPr>
        <p:txBody>
          <a:bodyPr/>
          <a:lstStyle/>
          <a:p>
            <a:r>
              <a:rPr lang="cs-CZ" sz="3200" dirty="0"/>
              <a:t>United </a:t>
            </a:r>
            <a:r>
              <a:rPr lang="cs-CZ" sz="3200" dirty="0" err="1"/>
              <a:t>Nations</a:t>
            </a:r>
            <a:r>
              <a:rPr lang="cs-CZ" sz="3200" dirty="0"/>
              <a:t>: </a:t>
            </a:r>
            <a:r>
              <a:rPr lang="cs-CZ" sz="3200" dirty="0" err="1"/>
              <a:t>Purpose</a:t>
            </a:r>
            <a:endParaRPr lang="cs-CZ" sz="3200" dirty="0"/>
          </a:p>
        </p:txBody>
      </p:sp>
      <p:sp>
        <p:nvSpPr>
          <p:cNvPr id="5" name="Zástupný obsah 4">
            <a:extLst>
              <a:ext uri="{FF2B5EF4-FFF2-40B4-BE49-F238E27FC236}">
                <a16:creationId xmlns:a16="http://schemas.microsoft.com/office/drawing/2014/main" id="{17327BCD-5136-CB05-B47E-C753DE94E7E4}"/>
              </a:ext>
            </a:extLst>
          </p:cNvPr>
          <p:cNvSpPr>
            <a:spLocks noGrp="1"/>
          </p:cNvSpPr>
          <p:nvPr>
            <p:ph idx="1"/>
          </p:nvPr>
        </p:nvSpPr>
        <p:spPr>
          <a:xfrm>
            <a:off x="413999" y="1665108"/>
            <a:ext cx="10343043" cy="4139998"/>
          </a:xfrm>
        </p:spPr>
        <p:txBody>
          <a:bodyPr/>
          <a:lstStyle/>
          <a:p>
            <a:pPr marL="72000" indent="0">
              <a:buNone/>
            </a:pPr>
            <a:r>
              <a:rPr lang="cs-CZ" sz="2200" b="1" dirty="0"/>
              <a:t>UN Charter - </a:t>
            </a:r>
            <a:r>
              <a:rPr lang="cs-CZ" sz="2200" b="1" dirty="0" err="1"/>
              <a:t>Article</a:t>
            </a:r>
            <a:r>
              <a:rPr lang="cs-CZ" sz="2200" b="1" dirty="0"/>
              <a:t> 1</a:t>
            </a:r>
          </a:p>
          <a:p>
            <a:pPr marL="529200" indent="-457200">
              <a:lnSpc>
                <a:spcPct val="120000"/>
              </a:lnSpc>
              <a:spcAft>
                <a:spcPts val="300"/>
              </a:spcAft>
              <a:buFont typeface="+mj-lt"/>
              <a:buAutoNum type="arabicPeriod"/>
            </a:pPr>
            <a:r>
              <a:rPr lang="en-US" sz="2200" i="1" dirty="0"/>
              <a:t>To maintain international peace and security</a:t>
            </a:r>
            <a:endParaRPr lang="cs-CZ" sz="2200" i="1" dirty="0"/>
          </a:p>
          <a:p>
            <a:pPr marL="529200" indent="-457200">
              <a:lnSpc>
                <a:spcPct val="120000"/>
              </a:lnSpc>
              <a:spcAft>
                <a:spcPts val="300"/>
              </a:spcAft>
              <a:buFont typeface="+mj-lt"/>
              <a:buAutoNum type="arabicPeriod"/>
            </a:pPr>
            <a:r>
              <a:rPr lang="en-US" sz="2200" i="1" dirty="0"/>
              <a:t>To develop friendly relations among nations based on respect for the principle of equal rights and self-determination of peoples</a:t>
            </a:r>
            <a:endParaRPr lang="cs-CZ" sz="2200" i="1" dirty="0"/>
          </a:p>
          <a:p>
            <a:pPr marL="529200" indent="-457200">
              <a:lnSpc>
                <a:spcPct val="120000"/>
              </a:lnSpc>
              <a:spcAft>
                <a:spcPts val="300"/>
              </a:spcAft>
              <a:buFont typeface="+mj-lt"/>
              <a:buAutoNum type="arabicPeriod"/>
            </a:pPr>
            <a:r>
              <a:rPr lang="en-US" sz="2200" i="1" dirty="0"/>
              <a:t>To achieve international co-operation in solving international problems of an economic, social, cultural, or humanitarian character, and in promoting and encouraging respect for human rights and for fundamental freedoms for all </a:t>
            </a:r>
            <a:endParaRPr lang="cs-CZ" sz="2200" i="1" dirty="0"/>
          </a:p>
          <a:p>
            <a:pPr marL="529200" indent="-457200">
              <a:lnSpc>
                <a:spcPct val="120000"/>
              </a:lnSpc>
              <a:spcAft>
                <a:spcPts val="300"/>
              </a:spcAft>
              <a:buFont typeface="+mj-lt"/>
              <a:buAutoNum type="arabicPeriod"/>
            </a:pPr>
            <a:r>
              <a:rPr lang="en-US" sz="2200" i="1" dirty="0"/>
              <a:t>To be a </a:t>
            </a:r>
            <a:r>
              <a:rPr lang="en-US" sz="2200" i="1" dirty="0" err="1"/>
              <a:t>centre</a:t>
            </a:r>
            <a:r>
              <a:rPr lang="en-US" sz="2200" i="1" dirty="0"/>
              <a:t> for harmonizing the actions of nations in the attainment of these common ends</a:t>
            </a:r>
            <a:endParaRPr lang="cs-CZ" sz="2200" i="1" dirty="0"/>
          </a:p>
          <a:p>
            <a:endParaRPr lang="cs-CZ" sz="1800" dirty="0"/>
          </a:p>
        </p:txBody>
      </p:sp>
    </p:spTree>
    <p:extLst>
      <p:ext uri="{BB962C8B-B14F-4D97-AF65-F5344CB8AC3E}">
        <p14:creationId xmlns:p14="http://schemas.microsoft.com/office/powerpoint/2010/main" val="3169779458"/>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fss-prezentace-16-9-cz-v11.potx" id="{1A432768-ED11-4D80-BB7B-F2DE57BF66BD}" vid="{70834B49-2483-4B2E-9811-25D90AF36237}"/>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KABP_1_bezpečnostní politika</Template>
  <TotalTime>4528</TotalTime>
  <Words>2518</Words>
  <Application>Microsoft Office PowerPoint</Application>
  <PresentationFormat>Širokoúhlá obrazovka</PresentationFormat>
  <Paragraphs>346</Paragraphs>
  <Slides>34</Slides>
  <Notes>34</Notes>
  <HiddenSlides>0</HiddenSlides>
  <MMClips>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34</vt:i4>
      </vt:variant>
    </vt:vector>
  </HeadingPairs>
  <TitlesOfParts>
    <vt:vector size="45" baseType="lpstr">
      <vt:lpstr>Arial</vt:lpstr>
      <vt:lpstr>Bahnschrift Condensed</vt:lpstr>
      <vt:lpstr>Calibri</vt:lpstr>
      <vt:lpstr>Helvetica</vt:lpstr>
      <vt:lpstr>Kokila</vt:lpstr>
      <vt:lpstr>Symbol</vt:lpstr>
      <vt:lpstr>Tahoma</vt:lpstr>
      <vt:lpstr>Times New Roman</vt:lpstr>
      <vt:lpstr>Verdana</vt:lpstr>
      <vt:lpstr>Wingdings</vt:lpstr>
      <vt:lpstr>Prezentace_MU_CZ</vt:lpstr>
      <vt:lpstr>International Organisations I</vt:lpstr>
      <vt:lpstr>Structure</vt:lpstr>
      <vt:lpstr>International organisations and IR theory</vt:lpstr>
      <vt:lpstr>International organisations: definition</vt:lpstr>
      <vt:lpstr>Types of international organisations </vt:lpstr>
      <vt:lpstr>United Nations: History</vt:lpstr>
      <vt:lpstr>United Nations: History</vt:lpstr>
      <vt:lpstr>United Nations: Key facts</vt:lpstr>
      <vt:lpstr>United Nations: Purpose</vt:lpstr>
      <vt:lpstr>United Nations: Principles</vt:lpstr>
      <vt:lpstr>United Nations: Structure</vt:lpstr>
      <vt:lpstr>United Nations: Structure</vt:lpstr>
      <vt:lpstr>United Nations: International Peace and Security</vt:lpstr>
      <vt:lpstr>Prezentace aplikace PowerPoint</vt:lpstr>
      <vt:lpstr>Prezentace aplikace PowerPoint</vt:lpstr>
      <vt:lpstr>United Nations: Structure</vt:lpstr>
      <vt:lpstr>Prezentace aplikace PowerPoint</vt:lpstr>
      <vt:lpstr>United Nations: Activities</vt:lpstr>
      <vt:lpstr>United Nations: Funds and programmes</vt:lpstr>
      <vt:lpstr>United Nations: Specialised agencies</vt:lpstr>
      <vt:lpstr>NATO: Key facts</vt:lpstr>
      <vt:lpstr>NATO: Membership</vt:lpstr>
      <vt:lpstr>NATO Enlargement</vt:lpstr>
      <vt:lpstr>NATO: Purpose</vt:lpstr>
      <vt:lpstr>NATO: Washington Treaty</vt:lpstr>
      <vt:lpstr>NATO: Washington Treaty</vt:lpstr>
      <vt:lpstr>NATO: Decison-making process and consultations</vt:lpstr>
      <vt:lpstr>NATO: Core tasks</vt:lpstr>
      <vt:lpstr>NATO: Structure</vt:lpstr>
      <vt:lpstr>NATO: Structure</vt:lpstr>
      <vt:lpstr>NATO: Civilian structure</vt:lpstr>
      <vt:lpstr>NATO: Military structure</vt:lpstr>
      <vt:lpstr>NATO: Structure</vt:lpstr>
      <vt:lpstr>NATO: Structure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Bezpečnostní politika a bezpečnost jako koncept pro srovnávací analýzu </dc:title>
  <dc:creator>Divišová Vendula</dc:creator>
  <cp:lastModifiedBy>Divišová Vendula</cp:lastModifiedBy>
  <cp:revision>119</cp:revision>
  <cp:lastPrinted>1601-01-01T00:00:00Z</cp:lastPrinted>
  <dcterms:created xsi:type="dcterms:W3CDTF">2023-01-27T07:04:45Z</dcterms:created>
  <dcterms:modified xsi:type="dcterms:W3CDTF">2023-10-02T13:50:07Z</dcterms:modified>
</cp:coreProperties>
</file>