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7"/>
  </p:notesMasterIdLst>
  <p:sldIdLst>
    <p:sldId id="256" r:id="rId2"/>
    <p:sldId id="269" r:id="rId3"/>
    <p:sldId id="270" r:id="rId4"/>
    <p:sldId id="262" r:id="rId5"/>
    <p:sldId id="265" r:id="rId6"/>
    <p:sldId id="257" r:id="rId7"/>
    <p:sldId id="287" r:id="rId8"/>
    <p:sldId id="261" r:id="rId9"/>
    <p:sldId id="281" r:id="rId10"/>
    <p:sldId id="282" r:id="rId11"/>
    <p:sldId id="263" r:id="rId12"/>
    <p:sldId id="266" r:id="rId13"/>
    <p:sldId id="264" r:id="rId14"/>
    <p:sldId id="280" r:id="rId15"/>
    <p:sldId id="268" r:id="rId16"/>
    <p:sldId id="288" r:id="rId17"/>
    <p:sldId id="271" r:id="rId18"/>
    <p:sldId id="275" r:id="rId19"/>
    <p:sldId id="274" r:id="rId20"/>
    <p:sldId id="272" r:id="rId21"/>
    <p:sldId id="273" r:id="rId22"/>
    <p:sldId id="279" r:id="rId23"/>
    <p:sldId id="277" r:id="rId24"/>
    <p:sldId id="267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97" autoAdjust="0"/>
  </p:normalViewPr>
  <p:slideViewPr>
    <p:cSldViewPr snapToGrid="0">
      <p:cViewPr varScale="1">
        <p:scale>
          <a:sx n="75" d="100"/>
          <a:sy n="75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87DCC-35C9-41FE-92B8-A779DCAEDAE9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44843-39A9-4688-91A8-0E8AB1451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84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Obecný náhled na kybernetický boj, pátou doménu v armádách – </a:t>
            </a:r>
            <a:r>
              <a:rPr lang="cs-CZ" dirty="0" err="1"/>
              <a:t>netýký</a:t>
            </a:r>
            <a:r>
              <a:rPr lang="cs-CZ" dirty="0"/>
              <a:t> se explicitně CZARMY;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44843-39A9-4688-91A8-0E8AB145156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56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44843-39A9-4688-91A8-0E8AB145156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730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https://www.csis.org/analysis/battle-networks-and-future-force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44843-39A9-4688-91A8-0E8AB145156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991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Internet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Dongs</a:t>
            </a:r>
            <a:r>
              <a:rPr lang="cs-CZ" dirty="0"/>
              <a:t>/</a:t>
            </a:r>
            <a:r>
              <a:rPr lang="cs-CZ" dirty="0" err="1"/>
              <a:t>Dildos</a:t>
            </a:r>
            <a:r>
              <a:rPr lang="cs-CZ" dirty="0"/>
              <a:t> - https://internetofdon.gs/reports/</a:t>
            </a:r>
          </a:p>
          <a:p>
            <a:r>
              <a:rPr lang="cs-CZ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44843-39A9-4688-91A8-0E8AB145156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491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 jednotlivé hrozby znamenají – jaké jsou útoky na integritu a konkrétní aplikace na zelenou část – umřou mi lidi, protože mi někdo podvrhl </a:t>
            </a:r>
            <a:r>
              <a:rPr lang="cs-CZ" dirty="0" err="1"/>
              <a:t>koordinačky</a:t>
            </a:r>
            <a:r>
              <a:rPr lang="cs-CZ" dirty="0"/>
              <a:t>;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44843-39A9-4688-91A8-0E8AB145156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842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44843-39A9-4688-91A8-0E8AB145156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846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44843-39A9-4688-91A8-0E8AB145156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957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VO44 – buchta CVVM propaganda </a:t>
            </a:r>
            <a:r>
              <a:rPr lang="cs-CZ" dirty="0" err="1"/>
              <a:t>ruska</a:t>
            </a:r>
            <a:r>
              <a:rPr lang="cs-CZ" dirty="0"/>
              <a:t> →  G7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44843-39A9-4688-91A8-0E8AB145156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583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44843-39A9-4688-91A8-0E8AB145156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55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08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7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20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9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47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2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4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1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1C2AA-941A-4C9B-AE92-6FA885064B9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190-9F9A-4F8B-B873-7C51397E71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22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2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72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02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is.org/analysis/battle-networks-and-future-forc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is.org/analysis/evolving-cyber-operations-and-capabilities" TargetMode="External"/><Relationship Id="rId2" Type="http://schemas.openxmlformats.org/officeDocument/2006/relationships/hyperlink" Target="https://www.csis.org/analysis/battle-networks-and-future-forc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ternetofdon.gs/reports/" TargetMode="External"/><Relationship Id="rId4" Type="http://schemas.openxmlformats.org/officeDocument/2006/relationships/hyperlink" Target="https://www.youtube.com/watch?v=AwTokY2xXQw&amp;ab_channel=Ansy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0B76A-B831-484A-9D02-9A474A5A3A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TBN, </a:t>
            </a:r>
            <a:r>
              <a:rPr lang="cs-CZ" dirty="0" err="1"/>
              <a:t>IoBT</a:t>
            </a:r>
            <a:r>
              <a:rPr lang="cs-CZ" dirty="0"/>
              <a:t>, UA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81AA90-DD5D-FB0F-133F-53789CF949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704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CD245D-BEB4-F6D1-440A-9960BAF3F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Vsuvka MANET / FANET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91BBF-C4B5-A789-C34B-2FF3CDA13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58640" cy="4351338"/>
          </a:xfrm>
        </p:spPr>
        <p:txBody>
          <a:bodyPr/>
          <a:lstStyle/>
          <a:p>
            <a:r>
              <a:rPr lang="cs-CZ" dirty="0"/>
              <a:t>Mobile Ad Hoc Network / </a:t>
            </a:r>
            <a:r>
              <a:rPr lang="cs-CZ" dirty="0" err="1"/>
              <a:t>Flying</a:t>
            </a:r>
            <a:r>
              <a:rPr lang="cs-CZ" dirty="0"/>
              <a:t> Ad Hoc Network;</a:t>
            </a:r>
          </a:p>
          <a:p>
            <a:r>
              <a:rPr lang="cs-CZ" dirty="0"/>
              <a:t>= P2P síť</a:t>
            </a:r>
          </a:p>
        </p:txBody>
      </p:sp>
      <p:pic>
        <p:nvPicPr>
          <p:cNvPr id="1028" name="Picture 4" descr="Ad hoc projects | Ad hoc Network projects | Ad Hoc Network">
            <a:extLst>
              <a:ext uri="{FF2B5EF4-FFF2-40B4-BE49-F238E27FC236}">
                <a16:creationId xmlns:a16="http://schemas.microsoft.com/office/drawing/2014/main" id="{6CBBD25B-180A-40D7-2EBC-7C95DC67E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20" y="1825625"/>
            <a:ext cx="621792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92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D7C80-590D-D0ED-4650-0B18ACDB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Budoucí </a:t>
            </a:r>
            <a:r>
              <a:rPr lang="cs-CZ" dirty="0" err="1"/>
              <a:t>TBNs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DB8F28-EBF7-CD90-D9E7-F2FE22F68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Vyšší konektivita</a:t>
            </a:r>
          </a:p>
          <a:p>
            <a:pPr lvl="1"/>
            <a:r>
              <a:rPr lang="cs-CZ" dirty="0"/>
              <a:t>Pro větší bojovou efektivitu můžeme (budete muset?) začít propojovat i systémy, které byly předtím odděleny;</a:t>
            </a:r>
          </a:p>
          <a:p>
            <a:r>
              <a:rPr lang="cs-CZ" dirty="0"/>
              <a:t>Více zařízení (viz </a:t>
            </a:r>
            <a:r>
              <a:rPr lang="cs-CZ" dirty="0" err="1"/>
              <a:t>IoBT</a:t>
            </a:r>
            <a:r>
              <a:rPr lang="cs-CZ" dirty="0"/>
              <a:t> část)</a:t>
            </a:r>
          </a:p>
          <a:p>
            <a:r>
              <a:rPr lang="cs-CZ" dirty="0"/>
              <a:t>Typově „nové“ systémy a služby</a:t>
            </a:r>
          </a:p>
          <a:p>
            <a:pPr lvl="1"/>
            <a:r>
              <a:rPr lang="cs-CZ" dirty="0"/>
              <a:t>Plně či </a:t>
            </a:r>
            <a:r>
              <a:rPr lang="cs-CZ" dirty="0" err="1"/>
              <a:t>semi</a:t>
            </a:r>
            <a:r>
              <a:rPr lang="cs-CZ" dirty="0"/>
              <a:t> autonomní systémy;</a:t>
            </a:r>
          </a:p>
          <a:p>
            <a:pPr lvl="1"/>
            <a:r>
              <a:rPr lang="cs-CZ" dirty="0" err="1"/>
              <a:t>Swarmy</a:t>
            </a:r>
            <a:r>
              <a:rPr lang="cs-CZ" dirty="0"/>
              <a:t>;</a:t>
            </a:r>
          </a:p>
          <a:p>
            <a:pPr lvl="1"/>
            <a:r>
              <a:rPr lang="cs-CZ" dirty="0" err="1"/>
              <a:t>Machine</a:t>
            </a:r>
            <a:r>
              <a:rPr lang="cs-CZ" dirty="0"/>
              <a:t> &amp; </a:t>
            </a:r>
            <a:r>
              <a:rPr lang="cs-CZ" dirty="0" err="1"/>
              <a:t>deep</a:t>
            </a:r>
            <a:r>
              <a:rPr lang="cs-CZ" dirty="0"/>
              <a:t> learning;</a:t>
            </a:r>
          </a:p>
          <a:p>
            <a:pPr lvl="1"/>
            <a:r>
              <a:rPr lang="cs-CZ" dirty="0"/>
              <a:t>Cloud;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3700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7A265-D3D1-9A09-7B6A-5ED45012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 a výzvy TBN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CA1EF3-0130-E544-766F-62425BCEA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Integrace sítí;</a:t>
            </a:r>
          </a:p>
          <a:p>
            <a:r>
              <a:rPr lang="cs-CZ" dirty="0" err="1"/>
              <a:t>Bandwidth</a:t>
            </a:r>
            <a:r>
              <a:rPr lang="cs-CZ" dirty="0"/>
              <a:t>;</a:t>
            </a:r>
          </a:p>
          <a:p>
            <a:r>
              <a:rPr lang="cs-CZ" dirty="0"/>
              <a:t>Škálovatelnost a elasticita;</a:t>
            </a:r>
          </a:p>
          <a:p>
            <a:r>
              <a:rPr lang="cs-CZ" dirty="0" err="1"/>
              <a:t>Visibility</a:t>
            </a:r>
            <a:r>
              <a:rPr lang="cs-CZ" dirty="0"/>
              <a:t>;</a:t>
            </a:r>
            <a:endParaRPr lang="en-US" dirty="0"/>
          </a:p>
          <a:p>
            <a:r>
              <a:rPr lang="cs-CZ" dirty="0"/>
              <a:t>Heterogenita zařízení;</a:t>
            </a:r>
          </a:p>
          <a:p>
            <a:r>
              <a:rPr lang="cs-CZ" dirty="0"/>
              <a:t>Počty zařízení na bojišti (IKT);</a:t>
            </a:r>
          </a:p>
          <a:p>
            <a:r>
              <a:rPr lang="cs-CZ" dirty="0"/>
              <a:t>Kybernetická bezpečnost;</a:t>
            </a:r>
          </a:p>
        </p:txBody>
      </p:sp>
    </p:spTree>
    <p:extLst>
      <p:ext uri="{BB962C8B-B14F-4D97-AF65-F5344CB8AC3E}">
        <p14:creationId xmlns:p14="http://schemas.microsoft.com/office/powerpoint/2010/main" val="617655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716BB-83C4-326D-0DF2-0FD1F953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Kybernetické hrozby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3DF9B3-5E60-3438-253C-4DA050C4B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TBN a </a:t>
            </a:r>
            <a:r>
              <a:rPr lang="cs-CZ" dirty="0" err="1"/>
              <a:t>IoBT</a:t>
            </a:r>
            <a:r>
              <a:rPr lang="cs-CZ" dirty="0"/>
              <a:t> jako „bojiště v bojišti“</a:t>
            </a:r>
          </a:p>
          <a:p>
            <a:r>
              <a:rPr lang="cs-CZ" dirty="0"/>
              <a:t>I – protivník mi diktuje informace (data);</a:t>
            </a:r>
          </a:p>
          <a:p>
            <a:r>
              <a:rPr lang="cs-CZ" dirty="0"/>
              <a:t>A – protivník mi může odepřít přístup k mým informacím (datům), službám, systémům;</a:t>
            </a:r>
          </a:p>
          <a:p>
            <a:r>
              <a:rPr lang="cs-CZ" dirty="0"/>
              <a:t>C – protivník zná moje informace (data);</a:t>
            </a:r>
          </a:p>
        </p:txBody>
      </p:sp>
    </p:spTree>
    <p:extLst>
      <p:ext uri="{BB962C8B-B14F-4D97-AF65-F5344CB8AC3E}">
        <p14:creationId xmlns:p14="http://schemas.microsoft.com/office/powerpoint/2010/main" val="80050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6DAC9-18CC-7231-2273-692ACC68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Vektory útoku na TBN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D27569-5D4B-D356-CDD3-9C595BBD3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Supply </a:t>
            </a:r>
            <a:r>
              <a:rPr lang="cs-CZ" dirty="0" err="1"/>
              <a:t>Chain</a:t>
            </a:r>
            <a:r>
              <a:rPr lang="cs-CZ" dirty="0"/>
              <a:t> – HW, SW;</a:t>
            </a:r>
          </a:p>
          <a:p>
            <a:r>
              <a:rPr lang="cs-CZ" dirty="0"/>
              <a:t>Navázané sítě a systémy;</a:t>
            </a:r>
          </a:p>
          <a:p>
            <a:r>
              <a:rPr lang="cs-CZ" dirty="0"/>
              <a:t>Přenosná média (</a:t>
            </a:r>
            <a:r>
              <a:rPr lang="cs-CZ" dirty="0" err="1"/>
              <a:t>old</a:t>
            </a:r>
            <a:r>
              <a:rPr lang="cs-CZ" dirty="0"/>
              <a:t> but </a:t>
            </a:r>
            <a:r>
              <a:rPr lang="cs-CZ" dirty="0" err="1"/>
              <a:t>gold</a:t>
            </a:r>
            <a:r>
              <a:rPr lang="cs-CZ" dirty="0"/>
              <a:t>);</a:t>
            </a:r>
          </a:p>
          <a:p>
            <a:r>
              <a:rPr lang="cs-CZ" dirty="0" err="1"/>
              <a:t>IoBT</a:t>
            </a:r>
            <a:r>
              <a:rPr lang="cs-CZ" dirty="0"/>
              <a:t>;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001073-EC91-5CB1-558A-36765781E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87" y="1610032"/>
            <a:ext cx="4294239" cy="429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06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68B53-78F3-16B9-2CC1-071304FC1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Cyber</a:t>
            </a:r>
            <a:r>
              <a:rPr lang="cs-CZ" dirty="0"/>
              <a:t> aspekt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6B1DBB-74A8-C50F-D2B5-D881FB4D4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0355" cy="4351338"/>
          </a:xfrm>
        </p:spPr>
        <p:txBody>
          <a:bodyPr>
            <a:normAutofit/>
          </a:bodyPr>
          <a:lstStyle/>
          <a:p>
            <a:r>
              <a:rPr lang="cs-CZ" dirty="0"/>
              <a:t>Kybernetická bezpečnost hraje druhou kolej;</a:t>
            </a:r>
          </a:p>
          <a:p>
            <a:r>
              <a:rPr lang="cs-CZ" dirty="0"/>
              <a:t>Samotná aplikace bezpečnostních opatření představuje v TBN rizika;</a:t>
            </a:r>
          </a:p>
          <a:p>
            <a:pPr lvl="1"/>
            <a:r>
              <a:rPr lang="cs-CZ" dirty="0"/>
              <a:t>Sepnutí EDR pravidla kvůli </a:t>
            </a:r>
            <a:r>
              <a:rPr lang="cs-CZ" dirty="0" err="1"/>
              <a:t>black</a:t>
            </a:r>
            <a:r>
              <a:rPr lang="cs-CZ" dirty="0"/>
              <a:t> boxu; vytěžování </a:t>
            </a:r>
            <a:r>
              <a:rPr lang="cs-CZ" dirty="0" err="1"/>
              <a:t>bandwidth</a:t>
            </a:r>
            <a:r>
              <a:rPr lang="cs-CZ" dirty="0"/>
              <a:t>;</a:t>
            </a:r>
          </a:p>
          <a:p>
            <a:r>
              <a:rPr lang="cs-CZ" dirty="0"/>
              <a:t>Nepřenositelnost standardních </a:t>
            </a:r>
            <a:r>
              <a:rPr lang="cs-CZ" dirty="0" err="1"/>
              <a:t>enterprise</a:t>
            </a:r>
            <a:r>
              <a:rPr lang="cs-CZ" dirty="0"/>
              <a:t> bezpečnostních opatření;</a:t>
            </a:r>
          </a:p>
          <a:p>
            <a:pPr lvl="1"/>
            <a:r>
              <a:rPr lang="cs-CZ" dirty="0"/>
              <a:t>Autentizace?</a:t>
            </a:r>
          </a:p>
          <a:p>
            <a:pPr lvl="1"/>
            <a:r>
              <a:rPr lang="cs-CZ" dirty="0"/>
              <a:t>Autorizace?</a:t>
            </a:r>
          </a:p>
          <a:p>
            <a:pPr lvl="1"/>
            <a:r>
              <a:rPr lang="cs-CZ" dirty="0" err="1"/>
              <a:t>Accounting</a:t>
            </a:r>
            <a:r>
              <a:rPr lang="cs-CZ" dirty="0"/>
              <a:t>?</a:t>
            </a:r>
          </a:p>
          <a:p>
            <a:r>
              <a:rPr lang="cs-CZ" dirty="0"/>
              <a:t>Obtížnost napadení sítě → ROSI?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E30708-571C-0494-3092-5BEAAEEEA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32" y="1658477"/>
            <a:ext cx="4820851" cy="48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37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90E25F-8E48-103D-FD28-3853F2CE7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Q&amp;A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FAB5AB-0554-12C6-A524-9CEE21E44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Dotazy k předchozí části?</a:t>
            </a:r>
          </a:p>
        </p:txBody>
      </p:sp>
    </p:spTree>
    <p:extLst>
      <p:ext uri="{BB962C8B-B14F-4D97-AF65-F5344CB8AC3E}">
        <p14:creationId xmlns:p14="http://schemas.microsoft.com/office/powerpoint/2010/main" val="2028385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7CBCF-7977-7EA6-E7A4-65CCB808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RF – doktrinální ukotvení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1A144B-E0E5-7F5D-0E24-21B42EEBB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Informačně-kinetické operace</a:t>
            </a:r>
          </a:p>
          <a:p>
            <a:r>
              <a:rPr lang="cs-CZ" dirty="0"/>
              <a:t>Informačně-technické operace</a:t>
            </a:r>
          </a:p>
          <a:p>
            <a:r>
              <a:rPr lang="cs-CZ" dirty="0"/>
              <a:t>Informačně-psychologické operace</a:t>
            </a:r>
          </a:p>
          <a:p>
            <a:endParaRPr lang="cs-CZ" dirty="0"/>
          </a:p>
          <a:p>
            <a:r>
              <a:rPr lang="cs-CZ" dirty="0"/>
              <a:t>Holistický přístup – kombinace operací pro dosažení požadovaného efektu (</a:t>
            </a:r>
            <a:r>
              <a:rPr lang="cs-CZ" dirty="0" err="1"/>
              <a:t>imho</a:t>
            </a:r>
            <a:r>
              <a:rPr lang="cs-CZ" dirty="0"/>
              <a:t> v konečném důsledku na „duševní síly protivníka“ – </a:t>
            </a:r>
            <a:r>
              <a:rPr lang="cs-CZ" dirty="0" err="1"/>
              <a:t>morál</a:t>
            </a:r>
            <a:r>
              <a:rPr lang="cs-CZ" dirty="0"/>
              <a:t> bojovat).</a:t>
            </a:r>
          </a:p>
        </p:txBody>
      </p:sp>
    </p:spTree>
    <p:extLst>
      <p:ext uri="{BB962C8B-B14F-4D97-AF65-F5344CB8AC3E}">
        <p14:creationId xmlns:p14="http://schemas.microsoft.com/office/powerpoint/2010/main" val="3978472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803E5-099D-5EAC-5C8D-F915F435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5th </a:t>
            </a:r>
            <a:r>
              <a:rPr lang="cs-CZ" dirty="0" err="1"/>
              <a:t>domain</a:t>
            </a:r>
            <a:r>
              <a:rPr lang="cs-CZ" dirty="0"/>
              <a:t> – Ruské 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386523-7D4A-56D1-EBBF-7330E3DCA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Přípravná fáze (březen 2021 – 23. únor 2022)</a:t>
            </a:r>
          </a:p>
          <a:p>
            <a:r>
              <a:rPr lang="cs-CZ" dirty="0"/>
              <a:t>Počátek invaze (24. únor – duben 2022 )</a:t>
            </a:r>
          </a:p>
          <a:p>
            <a:r>
              <a:rPr lang="cs-CZ" dirty="0" err="1"/>
              <a:t>Donbass</a:t>
            </a:r>
            <a:r>
              <a:rPr lang="cs-CZ" dirty="0"/>
              <a:t> (Duben – červenec)</a:t>
            </a:r>
          </a:p>
          <a:p>
            <a:r>
              <a:rPr lang="cs-CZ" dirty="0"/>
              <a:t>UA </a:t>
            </a:r>
            <a:r>
              <a:rPr lang="cs-CZ" dirty="0" err="1"/>
              <a:t>counter</a:t>
            </a:r>
            <a:r>
              <a:rPr lang="cs-CZ" dirty="0"/>
              <a:t> </a:t>
            </a:r>
            <a:r>
              <a:rPr lang="cs-CZ" dirty="0" err="1"/>
              <a:t>offensive</a:t>
            </a:r>
            <a:r>
              <a:rPr lang="cs-CZ" dirty="0"/>
              <a:t> (srpen – listopad)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318D8C-7DDB-E756-5463-0365AE434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27" y="2316897"/>
            <a:ext cx="4576930" cy="45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0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D0096-1424-9685-4CC6-11EDC402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5th – UA </a:t>
            </a:r>
            <a:r>
              <a:rPr lang="cs-CZ" dirty="0" err="1"/>
              <a:t>countermeasures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04E9DB-90FC-93F6-92E2-5F00FF0D1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42820"/>
          </a:xfrm>
        </p:spPr>
        <p:txBody>
          <a:bodyPr/>
          <a:lstStyle/>
          <a:p>
            <a:r>
              <a:rPr lang="cs-CZ" dirty="0"/>
              <a:t>Dohnání základů a následování </a:t>
            </a:r>
            <a:r>
              <a:rPr lang="cs-CZ" dirty="0" err="1"/>
              <a:t>best</a:t>
            </a:r>
            <a:r>
              <a:rPr lang="cs-CZ" dirty="0"/>
              <a:t> </a:t>
            </a:r>
            <a:r>
              <a:rPr lang="cs-CZ" dirty="0" err="1"/>
              <a:t>practise</a:t>
            </a:r>
            <a:endParaRPr lang="cs-CZ" dirty="0"/>
          </a:p>
          <a:p>
            <a:pPr lvl="1"/>
            <a:r>
              <a:rPr lang="cs-CZ" dirty="0"/>
              <a:t>Jak státní instituce pracují za normálního stavu X krizového stavu;</a:t>
            </a:r>
          </a:p>
          <a:p>
            <a:r>
              <a:rPr lang="cs-CZ" dirty="0"/>
              <a:t>Odborná pomoc Západu</a:t>
            </a:r>
          </a:p>
          <a:p>
            <a:pPr lvl="1"/>
            <a:r>
              <a:rPr lang="cs-CZ" dirty="0"/>
              <a:t>Vojenská pomoc</a:t>
            </a:r>
          </a:p>
          <a:p>
            <a:pPr lvl="1"/>
            <a:r>
              <a:rPr lang="cs-CZ" dirty="0"/>
              <a:t>Nevojenská pomoc – Microsoft, ESET, Google aj.</a:t>
            </a:r>
          </a:p>
          <a:p>
            <a:r>
              <a:rPr lang="cs-CZ" dirty="0"/>
              <a:t>Přesun dat/databází do cloudu (nadto do zahraniční jurisdikce);</a:t>
            </a:r>
          </a:p>
          <a:p>
            <a:r>
              <a:rPr lang="cs-CZ" dirty="0"/>
              <a:t>Dobrá kombinace zelené a </a:t>
            </a:r>
            <a:r>
              <a:rPr lang="cs-CZ" dirty="0" err="1"/>
              <a:t>cyber</a:t>
            </a:r>
            <a:r>
              <a:rPr lang="cs-CZ" dirty="0"/>
              <a:t> (OPSEC);</a:t>
            </a:r>
          </a:p>
          <a:p>
            <a:r>
              <a:rPr lang="cs-CZ" dirty="0"/>
              <a:t>Legislativní změny – umožňující zapojení soukromého a veřejného sektoru do DCO;</a:t>
            </a:r>
          </a:p>
        </p:txBody>
      </p:sp>
    </p:spTree>
    <p:extLst>
      <p:ext uri="{BB962C8B-B14F-4D97-AF65-F5344CB8AC3E}">
        <p14:creationId xmlns:p14="http://schemas.microsoft.com/office/powerpoint/2010/main" val="284508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2F217-DB6F-7DDD-93B8-E057E198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Disclaimer - DizRuns.com">
            <a:extLst>
              <a:ext uri="{FF2B5EF4-FFF2-40B4-BE49-F238E27FC236}">
                <a16:creationId xmlns:a16="http://schemas.microsoft.com/office/drawing/2014/main" id="{99F61B61-3272-1095-A42C-B24DE3FB17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51772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62C2717-0B11-7D3A-BCF6-62CB54A495C6}"/>
              </a:ext>
            </a:extLst>
          </p:cNvPr>
          <p:cNvSpPr txBox="1"/>
          <p:nvPr/>
        </p:nvSpPr>
        <p:spPr>
          <a:xfrm>
            <a:off x="4110087" y="1687398"/>
            <a:ext cx="5750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dirty="0">
                <a:latin typeface="Century Schoolbook" panose="02040604050505020304" pitchFamily="18" charset="0"/>
              </a:rPr>
              <a:t>Názory prezentované v této přednášce jsou výhradně názory autora, a nemusí tak nutně reprezentovat stanoviska a názory </a:t>
            </a:r>
            <a:r>
              <a:rPr lang="cs-CZ" sz="2800" dirty="0" err="1">
                <a:latin typeface="Century Schoolbook" panose="02040604050505020304" pitchFamily="18" charset="0"/>
              </a:rPr>
              <a:t>SkKySIO</a:t>
            </a:r>
            <a:r>
              <a:rPr lang="cs-CZ" sz="2800" dirty="0">
                <a:latin typeface="Century Schoolbook" panose="02040604050505020304" pitchFamily="18" charset="0"/>
              </a:rPr>
              <a:t>, potažmo </a:t>
            </a:r>
            <a:r>
              <a:rPr lang="cs-CZ" sz="2800" dirty="0" err="1">
                <a:latin typeface="Century Schoolbook" panose="02040604050505020304" pitchFamily="18" charset="0"/>
              </a:rPr>
              <a:t>VeX</a:t>
            </a:r>
            <a:r>
              <a:rPr lang="cs-CZ" sz="2800" dirty="0">
                <a:latin typeface="Century Schoolbook" panose="020406040505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870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57F7C-8315-9123-2F7C-42D5BD67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5th </a:t>
            </a:r>
            <a:r>
              <a:rPr lang="cs-CZ" dirty="0" err="1"/>
              <a:t>Domain</a:t>
            </a:r>
            <a:r>
              <a:rPr lang="cs-CZ" dirty="0"/>
              <a:t> - </a:t>
            </a:r>
            <a:r>
              <a:rPr lang="cs-CZ" dirty="0" err="1"/>
              <a:t>military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44B7DC-18A6-8C4D-D417-89B3F9E9D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Nezaznamenány výraznější útoky na polní sítě / </a:t>
            </a:r>
            <a:r>
              <a:rPr lang="cs-CZ" dirty="0" err="1"/>
              <a:t>DoD</a:t>
            </a:r>
            <a:r>
              <a:rPr lang="cs-CZ" dirty="0"/>
              <a:t> infrastrukturu</a:t>
            </a:r>
          </a:p>
          <a:p>
            <a:pPr lvl="1"/>
            <a:r>
              <a:rPr lang="cs-CZ" dirty="0"/>
              <a:t>Doktrinální myšlení?</a:t>
            </a:r>
          </a:p>
          <a:p>
            <a:pPr lvl="2"/>
            <a:r>
              <a:rPr lang="cs-CZ" dirty="0"/>
              <a:t>Útok na </a:t>
            </a:r>
            <a:r>
              <a:rPr lang="cs-CZ" dirty="0" err="1"/>
              <a:t>dual</a:t>
            </a:r>
            <a:r>
              <a:rPr lang="cs-CZ" dirty="0"/>
              <a:t> use/civilní infastrukturu má potenciálně větší dopad na ozbrojený konflikt?</a:t>
            </a:r>
          </a:p>
          <a:p>
            <a:pPr lvl="3"/>
            <a:r>
              <a:rPr lang="cs-CZ" dirty="0"/>
              <a:t>Narušení KI (finance, zdrav, energie, potraviny) →podlomíte vůli fyzické základny vzdorovat</a:t>
            </a:r>
          </a:p>
          <a:p>
            <a:pPr lvl="1"/>
            <a:r>
              <a:rPr lang="cs-CZ" dirty="0"/>
              <a:t>Doktrinální myšlení + strategie?</a:t>
            </a:r>
          </a:p>
          <a:p>
            <a:pPr lvl="2"/>
            <a:r>
              <a:rPr lang="cs-CZ" dirty="0"/>
              <a:t>shock and awe + OCO na KI → Effect Base Operations</a:t>
            </a:r>
          </a:p>
          <a:p>
            <a:pPr lvl="1"/>
            <a:r>
              <a:rPr lang="cs-CZ" dirty="0"/>
              <a:t>Výnosnost?</a:t>
            </a:r>
          </a:p>
          <a:p>
            <a:pPr lvl="2"/>
            <a:r>
              <a:rPr lang="cs-CZ" dirty="0"/>
              <a:t>Vyplatí se v současnosti útočit na polní sítě? (náklady X efekt)</a:t>
            </a:r>
          </a:p>
          <a:p>
            <a:pPr lvl="2"/>
            <a:r>
              <a:rPr lang="cs-CZ" dirty="0"/>
              <a:t>Není lepší útočit na KI + ICS (OT)?</a:t>
            </a:r>
          </a:p>
          <a:p>
            <a:pPr lvl="3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0176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B7EB9D-07F8-9127-330B-338F1FF3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5th </a:t>
            </a:r>
            <a:r>
              <a:rPr lang="cs-CZ" dirty="0" err="1"/>
              <a:t>domain</a:t>
            </a:r>
            <a:r>
              <a:rPr lang="cs-CZ" dirty="0"/>
              <a:t> &amp;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implications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4F73B-A0A3-C828-2D79-9EC7D2D7C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0626" cy="4899640"/>
          </a:xfrm>
        </p:spPr>
        <p:txBody>
          <a:bodyPr>
            <a:normAutofit/>
          </a:bodyPr>
          <a:lstStyle/>
          <a:p>
            <a:r>
              <a:rPr lang="cs-CZ" dirty="0"/>
              <a:t>RF se zaměřila na širší fyzickou základnu státu (širokou společnost) jako center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gravity</a:t>
            </a:r>
            <a:r>
              <a:rPr lang="cs-CZ" dirty="0"/>
              <a:t> → realizace efektů byla odepřena → fungovalo by to?</a:t>
            </a:r>
          </a:p>
          <a:p>
            <a:pPr lvl="1"/>
            <a:r>
              <a:rPr lang="cs-CZ" dirty="0"/>
              <a:t>Strategické bombardování WW2?</a:t>
            </a:r>
          </a:p>
          <a:p>
            <a:r>
              <a:rPr lang="cs-CZ" dirty="0"/>
              <a:t>Diletantismus v OPSECU RF</a:t>
            </a:r>
          </a:p>
          <a:p>
            <a:pPr lvl="1"/>
            <a:r>
              <a:rPr lang="cs-CZ" dirty="0"/>
              <a:t>Mobily a vyzařování → umřeš rychle</a:t>
            </a:r>
          </a:p>
          <a:p>
            <a:pPr lvl="1"/>
            <a:r>
              <a:rPr lang="cs-CZ" dirty="0"/>
              <a:t>Potřeba počítat s chováním vojáků jako „uživatelů“</a:t>
            </a:r>
          </a:p>
          <a:p>
            <a:r>
              <a:rPr lang="cs-CZ" dirty="0"/>
              <a:t>RF a podkopání konceptu vlivových/IO/PSYOPS?</a:t>
            </a:r>
          </a:p>
          <a:p>
            <a:pPr lvl="1"/>
            <a:r>
              <a:rPr lang="cs-CZ" dirty="0"/>
              <a:t>Když RF něco popře/přizná, je to pravý opak → to nechceš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0E9CF4-1250-95FE-A096-92AC97311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45" y="1927048"/>
            <a:ext cx="4603855" cy="44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08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09786-3F15-F24F-FC71-C1CF58191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5th domain &amp; strategic implications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0BC1F4-EA21-AA9B-3DEE-F4C98D643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52071" cy="4368698"/>
          </a:xfrm>
        </p:spPr>
        <p:txBody>
          <a:bodyPr>
            <a:normAutofit/>
          </a:bodyPr>
          <a:lstStyle/>
          <a:p>
            <a:r>
              <a:rPr lang="cs-CZ" dirty="0"/>
              <a:t>Špatná volba  zelené strategie kampaně → 5. to schytá stejně jako ostatní domény;</a:t>
            </a:r>
          </a:p>
          <a:p>
            <a:r>
              <a:rPr lang="cs-CZ" dirty="0"/>
              <a:t>Problém OCO v rozjeté kampani; - </a:t>
            </a:r>
            <a:r>
              <a:rPr lang="cs-CZ" dirty="0" err="1"/>
              <a:t>intell</a:t>
            </a:r>
            <a:r>
              <a:rPr lang="cs-CZ" dirty="0"/>
              <a:t> sup, rozhodování velitelů;</a:t>
            </a:r>
          </a:p>
          <a:p>
            <a:r>
              <a:rPr lang="cs-CZ" dirty="0"/>
              <a:t>Proxy / </a:t>
            </a:r>
            <a:r>
              <a:rPr lang="cs-CZ" dirty="0" err="1"/>
              <a:t>haktivismus</a:t>
            </a:r>
            <a:r>
              <a:rPr lang="cs-CZ" dirty="0"/>
              <a:t> jako aktér v konfliktu;</a:t>
            </a:r>
          </a:p>
          <a:p>
            <a:r>
              <a:rPr lang="cs-CZ" dirty="0" err="1"/>
              <a:t>Targetting</a:t>
            </a:r>
            <a:r>
              <a:rPr lang="cs-CZ" dirty="0"/>
              <a:t> – </a:t>
            </a:r>
            <a:r>
              <a:rPr lang="cs-CZ" dirty="0" err="1"/>
              <a:t>dual</a:t>
            </a:r>
            <a:r>
              <a:rPr lang="cs-CZ" dirty="0"/>
              <a:t>-use: SCADA/OT/ICS?</a:t>
            </a:r>
          </a:p>
          <a:p>
            <a:r>
              <a:rPr lang="cs-CZ" dirty="0"/>
              <a:t>Balancování akce a přístupů (event/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vs presence </a:t>
            </a:r>
            <a:r>
              <a:rPr lang="cs-CZ" dirty="0" err="1"/>
              <a:t>based</a:t>
            </a:r>
            <a:r>
              <a:rPr lang="cs-CZ" dirty="0"/>
              <a:t> </a:t>
            </a:r>
            <a:r>
              <a:rPr lang="cs-CZ" dirty="0" err="1"/>
              <a:t>ops</a:t>
            </a:r>
            <a:r>
              <a:rPr lang="cs-CZ" dirty="0"/>
              <a:t>)</a:t>
            </a:r>
          </a:p>
          <a:p>
            <a:r>
              <a:rPr lang="cs-CZ" dirty="0"/>
              <a:t>Network </a:t>
            </a:r>
            <a:r>
              <a:rPr lang="cs-CZ" dirty="0" err="1"/>
              <a:t>access</a:t>
            </a:r>
            <a:r>
              <a:rPr lang="cs-CZ" dirty="0"/>
              <a:t>;</a:t>
            </a:r>
          </a:p>
          <a:p>
            <a:r>
              <a:rPr lang="cs-CZ" dirty="0" err="1"/>
              <a:t>Ressiliance</a:t>
            </a:r>
            <a:r>
              <a:rPr lang="cs-CZ" dirty="0"/>
              <a:t> &gt; </a:t>
            </a:r>
            <a:r>
              <a:rPr lang="cs-CZ" dirty="0" err="1"/>
              <a:t>cybersecurity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7330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09B22-8B14-FB0F-5094-D7A118E0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Q&amp;A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3A381C-E1C0-5EF0-621C-2EA653C07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Bylo všechno jasné?</a:t>
            </a:r>
          </a:p>
          <a:p>
            <a:r>
              <a:rPr lang="cs-CZ" dirty="0"/>
              <a:t>Pokud by byly dotazy k této anebo k předchozí přednášce a jste introverti a nemáte rádi lidi (jako já) a nechcete se ptát před zbytkem </a:t>
            </a:r>
            <a:r>
              <a:rPr lang="cs-CZ" dirty="0" err="1"/>
              <a:t>genpop</a:t>
            </a:r>
            <a:r>
              <a:rPr lang="cs-CZ" dirty="0"/>
              <a:t> → </a:t>
            </a:r>
            <a:r>
              <a:rPr lang="cs-CZ" dirty="0" err="1"/>
              <a:t>afterclass</a:t>
            </a:r>
            <a:r>
              <a:rPr lang="cs-CZ" dirty="0"/>
              <a:t> </a:t>
            </a:r>
            <a:r>
              <a:rPr lang="cs-CZ" dirty="0" err="1"/>
              <a:t>debrief</a:t>
            </a:r>
            <a:r>
              <a:rPr lang="cs-CZ" dirty="0"/>
              <a:t>, mail</a:t>
            </a:r>
          </a:p>
        </p:txBody>
      </p:sp>
    </p:spTree>
    <p:extLst>
      <p:ext uri="{BB962C8B-B14F-4D97-AF65-F5344CB8AC3E}">
        <p14:creationId xmlns:p14="http://schemas.microsoft.com/office/powerpoint/2010/main" val="4078777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D6B50-9646-14E8-81CF-28ACF8FD9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7FE3AA-8038-EC4F-65B5-35328EFE0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Harrison, </a:t>
            </a:r>
            <a:r>
              <a:rPr lang="cs-CZ" dirty="0" err="1"/>
              <a:t>Todd</a:t>
            </a:r>
            <a:r>
              <a:rPr lang="cs-CZ" dirty="0"/>
              <a:t>. (2021, August 5). </a:t>
            </a:r>
            <a:r>
              <a:rPr lang="cs-CZ" dirty="0" err="1"/>
              <a:t>Battle</a:t>
            </a:r>
            <a:r>
              <a:rPr lang="cs-CZ" dirty="0"/>
              <a:t> </a:t>
            </a:r>
            <a:r>
              <a:rPr lang="cs-CZ" dirty="0" err="1"/>
              <a:t>Networks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Future</a:t>
            </a:r>
            <a:r>
              <a:rPr lang="cs-CZ" dirty="0"/>
              <a:t> </a:t>
            </a:r>
            <a:r>
              <a:rPr lang="cs-CZ" dirty="0" err="1"/>
              <a:t>Force</a:t>
            </a:r>
            <a:r>
              <a:rPr lang="cs-CZ" dirty="0"/>
              <a:t>. Csis.org (</a:t>
            </a:r>
            <a:r>
              <a:rPr lang="cs-CZ" dirty="0">
                <a:hlinkClick r:id="rId2"/>
              </a:rPr>
              <a:t>https://www.csis.org/</a:t>
            </a:r>
            <a:r>
              <a:rPr lang="cs-CZ" dirty="0" err="1">
                <a:hlinkClick r:id="rId2"/>
              </a:rPr>
              <a:t>analysis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battle</a:t>
            </a:r>
            <a:r>
              <a:rPr lang="cs-CZ" dirty="0">
                <a:hlinkClick r:id="rId2"/>
              </a:rPr>
              <a:t>-</a:t>
            </a:r>
            <a:r>
              <a:rPr lang="cs-CZ" dirty="0" err="1">
                <a:hlinkClick r:id="rId2"/>
              </a:rPr>
              <a:t>networks</a:t>
            </a:r>
            <a:r>
              <a:rPr lang="cs-CZ" dirty="0">
                <a:hlinkClick r:id="rId2"/>
              </a:rPr>
              <a:t>-and-</a:t>
            </a:r>
            <a:r>
              <a:rPr lang="cs-CZ" dirty="0" err="1">
                <a:hlinkClick r:id="rId2"/>
              </a:rPr>
              <a:t>future</a:t>
            </a:r>
            <a:r>
              <a:rPr lang="cs-CZ" dirty="0">
                <a:hlinkClick r:id="rId2"/>
              </a:rPr>
              <a:t>-</a:t>
            </a:r>
            <a:r>
              <a:rPr lang="cs-CZ" dirty="0" err="1">
                <a:hlinkClick r:id="rId2"/>
              </a:rPr>
              <a:t>force</a:t>
            </a:r>
            <a:r>
              <a:rPr lang="cs-CZ" dirty="0"/>
              <a:t>). </a:t>
            </a:r>
          </a:p>
          <a:p>
            <a:r>
              <a:rPr lang="cs-CZ" dirty="0"/>
              <a:t>Scharre, Paul. (2018). Army of None: autonomous weapons and the future of war. New York: W.W. Norton &amp; Company.</a:t>
            </a:r>
          </a:p>
          <a:p>
            <a:r>
              <a:rPr lang="cs-CZ" dirty="0"/>
              <a:t>Halpin, Edward et al. (2006). Cyberwar, netwar, and the revolution in military affairs. New York: Palgrave Macmillan.</a:t>
            </a:r>
          </a:p>
          <a:p>
            <a:r>
              <a:rPr lang="cs-CZ" dirty="0"/>
              <a:t>Black, Dan. (2023). Russia‘s War in Ukraine: Examining the Success of Ukrainian Cyber Defences.</a:t>
            </a:r>
          </a:p>
        </p:txBody>
      </p:sp>
    </p:spTree>
    <p:extLst>
      <p:ext uri="{BB962C8B-B14F-4D97-AF65-F5344CB8AC3E}">
        <p14:creationId xmlns:p14="http://schemas.microsoft.com/office/powerpoint/2010/main" val="3531088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90C799-65A6-E845-4AEC-0CDE0DA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39DEE-8084-A4AC-C97C-4FD6EC24D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Black, Dan. (2023). </a:t>
            </a:r>
            <a:r>
              <a:rPr lang="cs-CZ" dirty="0" err="1"/>
              <a:t>Russia‘s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 in </a:t>
            </a:r>
            <a:r>
              <a:rPr lang="cs-CZ" dirty="0" err="1"/>
              <a:t>Ukraine</a:t>
            </a:r>
            <a:r>
              <a:rPr lang="cs-CZ" dirty="0"/>
              <a:t>: </a:t>
            </a:r>
            <a:r>
              <a:rPr lang="cs-CZ" dirty="0" err="1"/>
              <a:t>Examining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Success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Ukrainian</a:t>
            </a:r>
            <a:r>
              <a:rPr lang="cs-CZ" dirty="0"/>
              <a:t> </a:t>
            </a:r>
            <a:r>
              <a:rPr lang="cs-CZ" dirty="0" err="1"/>
              <a:t>Cyber</a:t>
            </a:r>
            <a:r>
              <a:rPr lang="cs-CZ" dirty="0"/>
              <a:t> </a:t>
            </a:r>
            <a:r>
              <a:rPr lang="cs-CZ" dirty="0" err="1"/>
              <a:t>Defences</a:t>
            </a:r>
            <a:r>
              <a:rPr lang="cs-CZ" dirty="0"/>
              <a:t>.</a:t>
            </a:r>
          </a:p>
          <a:p>
            <a:r>
              <a:rPr lang="cs-CZ" dirty="0"/>
              <a:t>Harrison, </a:t>
            </a:r>
            <a:r>
              <a:rPr lang="cs-CZ" dirty="0" err="1"/>
              <a:t>Todd</a:t>
            </a:r>
            <a:r>
              <a:rPr lang="cs-CZ" dirty="0"/>
              <a:t>. (2021, August 5). </a:t>
            </a:r>
            <a:r>
              <a:rPr lang="cs-CZ" dirty="0" err="1"/>
              <a:t>Battle</a:t>
            </a:r>
            <a:r>
              <a:rPr lang="cs-CZ" dirty="0"/>
              <a:t> </a:t>
            </a:r>
            <a:r>
              <a:rPr lang="cs-CZ" dirty="0" err="1"/>
              <a:t>Networks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Future</a:t>
            </a:r>
            <a:r>
              <a:rPr lang="cs-CZ" dirty="0"/>
              <a:t> </a:t>
            </a:r>
            <a:r>
              <a:rPr lang="cs-CZ" dirty="0" err="1"/>
              <a:t>Force</a:t>
            </a:r>
            <a:r>
              <a:rPr lang="cs-CZ" dirty="0"/>
              <a:t>. Csis.org (</a:t>
            </a:r>
            <a:r>
              <a:rPr lang="cs-CZ" dirty="0">
                <a:hlinkClick r:id="rId2"/>
              </a:rPr>
              <a:t>https://www.csis.org/</a:t>
            </a:r>
            <a:r>
              <a:rPr lang="cs-CZ" dirty="0" err="1">
                <a:hlinkClick r:id="rId2"/>
              </a:rPr>
              <a:t>analysis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battle</a:t>
            </a:r>
            <a:r>
              <a:rPr lang="cs-CZ" dirty="0">
                <a:hlinkClick r:id="rId2"/>
              </a:rPr>
              <a:t>-</a:t>
            </a:r>
            <a:r>
              <a:rPr lang="cs-CZ" dirty="0" err="1">
                <a:hlinkClick r:id="rId2"/>
              </a:rPr>
              <a:t>networks</a:t>
            </a:r>
            <a:r>
              <a:rPr lang="cs-CZ" dirty="0">
                <a:hlinkClick r:id="rId2"/>
              </a:rPr>
              <a:t>-and-</a:t>
            </a:r>
            <a:r>
              <a:rPr lang="cs-CZ" dirty="0" err="1">
                <a:hlinkClick r:id="rId2"/>
              </a:rPr>
              <a:t>future</a:t>
            </a:r>
            <a:r>
              <a:rPr lang="cs-CZ" dirty="0">
                <a:hlinkClick r:id="rId2"/>
              </a:rPr>
              <a:t>-</a:t>
            </a:r>
            <a:r>
              <a:rPr lang="cs-CZ" dirty="0" err="1">
                <a:hlinkClick r:id="rId2"/>
              </a:rPr>
              <a:t>force</a:t>
            </a:r>
            <a:r>
              <a:rPr lang="cs-CZ" dirty="0"/>
              <a:t>). </a:t>
            </a:r>
          </a:p>
          <a:p>
            <a:r>
              <a:rPr lang="cs-CZ" dirty="0" err="1"/>
              <a:t>Voo</a:t>
            </a:r>
            <a:r>
              <a:rPr lang="cs-CZ" dirty="0"/>
              <a:t>, Julia. (2023). </a:t>
            </a:r>
            <a:r>
              <a:rPr lang="cs-CZ" dirty="0" err="1"/>
              <a:t>Lessons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Ukraine‘s</a:t>
            </a:r>
            <a:r>
              <a:rPr lang="cs-CZ" dirty="0"/>
              <a:t> </a:t>
            </a:r>
            <a:r>
              <a:rPr lang="cs-CZ" dirty="0" err="1"/>
              <a:t>Cyber</a:t>
            </a:r>
            <a:r>
              <a:rPr lang="cs-CZ" dirty="0"/>
              <a:t> Defense and </a:t>
            </a:r>
            <a:r>
              <a:rPr lang="cs-CZ" dirty="0" err="1"/>
              <a:t>Implications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Future</a:t>
            </a:r>
            <a:r>
              <a:rPr lang="cs-CZ" dirty="0"/>
              <a:t> </a:t>
            </a:r>
            <a:r>
              <a:rPr lang="cs-CZ" dirty="0" err="1"/>
              <a:t>Conflict</a:t>
            </a:r>
            <a:r>
              <a:rPr lang="cs-CZ" dirty="0"/>
              <a:t>. In: </a:t>
            </a:r>
            <a:r>
              <a:rPr lang="cs-CZ" dirty="0" err="1"/>
              <a:t>Evolving</a:t>
            </a:r>
            <a:r>
              <a:rPr lang="cs-CZ" dirty="0"/>
              <a:t> </a:t>
            </a:r>
            <a:r>
              <a:rPr lang="cs-CZ" dirty="0" err="1"/>
              <a:t>Cyber</a:t>
            </a:r>
            <a:r>
              <a:rPr lang="cs-CZ" dirty="0"/>
              <a:t> </a:t>
            </a:r>
            <a:r>
              <a:rPr lang="cs-CZ" dirty="0" err="1"/>
              <a:t>Operations</a:t>
            </a:r>
            <a:r>
              <a:rPr lang="cs-CZ" dirty="0"/>
              <a:t> and </a:t>
            </a:r>
            <a:r>
              <a:rPr lang="cs-CZ" dirty="0" err="1"/>
              <a:t>Capabilities</a:t>
            </a:r>
            <a:r>
              <a:rPr lang="cs-CZ" dirty="0"/>
              <a:t>. James Lewis and Georgia </a:t>
            </a:r>
            <a:r>
              <a:rPr lang="cs-CZ" dirty="0" err="1"/>
              <a:t>Wood</a:t>
            </a:r>
            <a:r>
              <a:rPr lang="cs-CZ" dirty="0"/>
              <a:t> (</a:t>
            </a:r>
            <a:r>
              <a:rPr lang="cs-CZ" dirty="0" err="1"/>
              <a:t>Eds</a:t>
            </a:r>
            <a:r>
              <a:rPr lang="cs-CZ" dirty="0"/>
              <a:t>.). Center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Strategic</a:t>
            </a:r>
            <a:r>
              <a:rPr lang="cs-CZ" dirty="0"/>
              <a:t> and International </a:t>
            </a:r>
            <a:r>
              <a:rPr lang="cs-CZ" dirty="0" err="1"/>
              <a:t>Studies</a:t>
            </a:r>
            <a:r>
              <a:rPr lang="cs-CZ" dirty="0"/>
              <a:t>, pp. 15-23 (</a:t>
            </a:r>
            <a:r>
              <a:rPr lang="cs-CZ" dirty="0">
                <a:hlinkClick r:id="rId3"/>
              </a:rPr>
              <a:t>https://www.csis.org/</a:t>
            </a:r>
            <a:r>
              <a:rPr lang="cs-CZ" dirty="0" err="1">
                <a:hlinkClick r:id="rId3"/>
              </a:rPr>
              <a:t>analysis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evolving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cyber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operations</a:t>
            </a:r>
            <a:r>
              <a:rPr lang="cs-CZ" dirty="0">
                <a:hlinkClick r:id="rId3"/>
              </a:rPr>
              <a:t>-and-</a:t>
            </a:r>
            <a:r>
              <a:rPr lang="cs-CZ" dirty="0" err="1">
                <a:hlinkClick r:id="rId3"/>
              </a:rPr>
              <a:t>capabilities</a:t>
            </a:r>
            <a:r>
              <a:rPr lang="cs-CZ" dirty="0"/>
              <a:t>)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98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CC2816-F0FC-0905-8850-5B1C2C3F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DAF61F-A58D-80F4-4AC5-70F09D7C3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jsou bojové sítě;</a:t>
            </a:r>
          </a:p>
          <a:p>
            <a:r>
              <a:rPr lang="cs-CZ" dirty="0"/>
              <a:t>Co je </a:t>
            </a:r>
            <a:r>
              <a:rPr lang="cs-CZ" dirty="0" err="1"/>
              <a:t>IoBT</a:t>
            </a:r>
            <a:r>
              <a:rPr lang="cs-CZ" dirty="0"/>
              <a:t>;</a:t>
            </a:r>
          </a:p>
          <a:p>
            <a:r>
              <a:rPr lang="cs-CZ" dirty="0"/>
              <a:t>Kybernetická bezpečnost bojových sítí;</a:t>
            </a:r>
          </a:p>
          <a:p>
            <a:r>
              <a:rPr lang="cs-CZ" dirty="0"/>
              <a:t>Doktrína RF;</a:t>
            </a:r>
          </a:p>
          <a:p>
            <a:r>
              <a:rPr lang="cs-CZ" dirty="0" err="1"/>
              <a:t>Cyber</a:t>
            </a:r>
            <a:r>
              <a:rPr lang="cs-CZ" dirty="0"/>
              <a:t> &amp; UA;</a:t>
            </a:r>
          </a:p>
          <a:p>
            <a:r>
              <a:rPr lang="cs-CZ" dirty="0"/>
              <a:t>Q&amp;A;</a:t>
            </a:r>
          </a:p>
        </p:txBody>
      </p:sp>
    </p:spTree>
    <p:extLst>
      <p:ext uri="{BB962C8B-B14F-4D97-AF65-F5344CB8AC3E}">
        <p14:creationId xmlns:p14="http://schemas.microsoft.com/office/powerpoint/2010/main" val="291626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AD0358-481C-2372-B111-E84BA528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Typologie sítí (segmentů) v armádách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8E68DE-9C12-6AED-8080-CCBEEDCDA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06" y="1825624"/>
            <a:ext cx="10929594" cy="4923967"/>
          </a:xfrm>
        </p:spPr>
        <p:txBody>
          <a:bodyPr>
            <a:normAutofit lnSpcReduction="10000"/>
          </a:bodyPr>
          <a:lstStyle/>
          <a:p>
            <a:r>
              <a:rPr lang="cs-CZ" sz="2600" dirty="0"/>
              <a:t>Podle typu uživatelů, které do nich pouštíme (zóny)?;</a:t>
            </a:r>
          </a:p>
          <a:p>
            <a:r>
              <a:rPr lang="cs-CZ" sz="2600" dirty="0"/>
              <a:t>Podle (ne)směrování do internetu?;</a:t>
            </a:r>
          </a:p>
          <a:p>
            <a:r>
              <a:rPr lang="cs-CZ" sz="2600" dirty="0"/>
              <a:t>Podle stupně utajení – jaký typ informací na IKT zpracovávám a jaké přes síť posílám?;</a:t>
            </a:r>
          </a:p>
          <a:p>
            <a:pPr lvl="1"/>
            <a:r>
              <a:rPr lang="cs-CZ" sz="2200" dirty="0"/>
              <a:t>Zákon 412/2005 Sb.</a:t>
            </a:r>
          </a:p>
          <a:p>
            <a:pPr lvl="1"/>
            <a:r>
              <a:rPr lang="cs-CZ" sz="2200" dirty="0"/>
              <a:t>TLP;</a:t>
            </a:r>
          </a:p>
          <a:p>
            <a:pPr lvl="1"/>
            <a:r>
              <a:rPr lang="cs-CZ" sz="2200" dirty="0"/>
              <a:t>TEMPEST;</a:t>
            </a:r>
          </a:p>
          <a:p>
            <a:r>
              <a:rPr lang="cs-CZ" sz="2600" dirty="0"/>
              <a:t>Podle typu činnosti?</a:t>
            </a:r>
          </a:p>
          <a:p>
            <a:pPr lvl="1"/>
            <a:r>
              <a:rPr lang="cs-CZ" sz="2200" dirty="0"/>
              <a:t>C2 x boj;</a:t>
            </a:r>
          </a:p>
          <a:p>
            <a:r>
              <a:rPr lang="cs-CZ" sz="2600" dirty="0"/>
              <a:t>Podle stálosti?;</a:t>
            </a:r>
          </a:p>
          <a:p>
            <a:pPr lvl="1"/>
            <a:r>
              <a:rPr lang="cs-CZ" sz="2600" dirty="0"/>
              <a:t>Stacionární sítě;</a:t>
            </a:r>
          </a:p>
          <a:p>
            <a:pPr lvl="1"/>
            <a:r>
              <a:rPr lang="cs-CZ" sz="2600" dirty="0"/>
              <a:t>Mobilní/polní sítě;</a:t>
            </a:r>
          </a:p>
        </p:txBody>
      </p:sp>
    </p:spTree>
    <p:extLst>
      <p:ext uri="{BB962C8B-B14F-4D97-AF65-F5344CB8AC3E}">
        <p14:creationId xmlns:p14="http://schemas.microsoft.com/office/powerpoint/2010/main" val="98838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EF448-7164-045D-9DE8-B70C5CB14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Bojové sítě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C2BD0D-0DAF-1629-4998-AF216A384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Armády/vojáci využívají bojové sítě k tomu, aby: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detekovali, co se děje na bojišti;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zpracovali získaná data do informací, na základě kterých lze jednat (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actionable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intell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základě těchto informací se rozhodli o tom, co budou dělat (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toto rozhodnutí komunikovali napříč jednotkami;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provedli dané jednání;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zhodnotili ho.</a:t>
            </a:r>
            <a:endParaRPr lang="cs-CZ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/>
              <a:t>Koncept bojových sítí není novinka, byl tu vždy;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82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CF633F0-5E56-5285-E7BD-E299B1F6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975" y="1825625"/>
            <a:ext cx="5662151" cy="32540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67C973-AA83-39B2-B4A7-9ABDC791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Bojové sítě – Co to 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AC5426-811B-3CC6-6708-F1A2F61F6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0604" cy="4351338"/>
          </a:xfrm>
        </p:spPr>
        <p:txBody>
          <a:bodyPr>
            <a:normAutofit/>
          </a:bodyPr>
          <a:lstStyle/>
          <a:p>
            <a:r>
              <a:rPr lang="cs-CZ" dirty="0"/>
              <a:t>Formální definice: „soubor vzájemně propojených KIS, které podporují bojové operace na taktické úrovni“</a:t>
            </a:r>
          </a:p>
          <a:p>
            <a:r>
              <a:rPr lang="cs-CZ" dirty="0"/>
              <a:t>Pracovní definice: „různé počítače na bojišti, které sbírají, zpracovávají, vyhodnocují, přeposílají, zobrazují nebo ukládají data“</a:t>
            </a:r>
          </a:p>
          <a:p>
            <a:r>
              <a:rPr lang="cs-CZ" dirty="0"/>
              <a:t>Sběr, zpracování a přenos informací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real-time</a:t>
            </a:r>
            <a:r>
              <a:rPr lang="cs-CZ" dirty="0"/>
              <a:t> → situační povědomí, koordinace, rozhodování;</a:t>
            </a:r>
          </a:p>
          <a:p>
            <a:pPr lvl="1"/>
            <a:r>
              <a:rPr lang="cs-CZ" dirty="0"/>
              <a:t>Rychlejší OODA → výhra? X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overload</a:t>
            </a:r>
            <a:r>
              <a:rPr lang="cs-CZ" dirty="0"/>
              <a:t>;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9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88A2B-26B2-3BBE-C0A3-0FB09895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Vrstvy bojové sítě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ED939B-0809-E07F-02BB-BF7E0904B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Senzorická – sběr dat o dění na bojišti prostřednictvím senzorů;</a:t>
            </a:r>
          </a:p>
          <a:p>
            <a:r>
              <a:rPr lang="cs-CZ" dirty="0"/>
              <a:t>Komunikační – datové linky </a:t>
            </a:r>
            <a:r>
              <a:rPr lang="cs-CZ" dirty="0" err="1"/>
              <a:t>přeposílající</a:t>
            </a:r>
            <a:r>
              <a:rPr lang="cs-CZ" dirty="0"/>
              <a:t> data napříč KIS (operátory);</a:t>
            </a:r>
          </a:p>
          <a:p>
            <a:r>
              <a:rPr lang="cs-CZ" dirty="0"/>
              <a:t>Vrstva zpracování – analýza, agregace, syntéza dat („on-prem“, cloud)</a:t>
            </a:r>
          </a:p>
          <a:p>
            <a:r>
              <a:rPr lang="cs-CZ" dirty="0"/>
              <a:t>Rozhodovací;</a:t>
            </a:r>
          </a:p>
          <a:p>
            <a:pPr lvl="1"/>
            <a:r>
              <a:rPr lang="cs-CZ" dirty="0" err="1"/>
              <a:t>Human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loop</a:t>
            </a:r>
            <a:r>
              <a:rPr lang="cs-CZ" dirty="0"/>
              <a:t>;</a:t>
            </a:r>
          </a:p>
          <a:p>
            <a:pPr lvl="1"/>
            <a:r>
              <a:rPr lang="cs-CZ" dirty="0" err="1"/>
              <a:t>Human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loop</a:t>
            </a:r>
            <a:r>
              <a:rPr lang="cs-CZ" dirty="0"/>
              <a:t> (</a:t>
            </a:r>
            <a:r>
              <a:rPr lang="cs-CZ" dirty="0" err="1"/>
              <a:t>semi</a:t>
            </a:r>
            <a:r>
              <a:rPr lang="cs-CZ" dirty="0"/>
              <a:t>-autonomní);</a:t>
            </a:r>
          </a:p>
          <a:p>
            <a:pPr lvl="1"/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outside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loop</a:t>
            </a:r>
            <a:r>
              <a:rPr lang="cs-CZ" dirty="0"/>
              <a:t> (plná autonomie);</a:t>
            </a:r>
          </a:p>
          <a:p>
            <a:r>
              <a:rPr lang="cs-CZ" dirty="0"/>
              <a:t>Vrstva efektů</a:t>
            </a:r>
          </a:p>
          <a:p>
            <a:pPr lvl="1"/>
            <a:r>
              <a:rPr lang="cs-CZ" dirty="0"/>
              <a:t>kinetické (rakety) X </a:t>
            </a:r>
            <a:r>
              <a:rPr lang="cs-CZ" dirty="0" err="1"/>
              <a:t>nekinetické</a:t>
            </a:r>
            <a:r>
              <a:rPr lang="cs-CZ" dirty="0"/>
              <a:t> (</a:t>
            </a:r>
            <a:r>
              <a:rPr lang="cs-CZ" dirty="0" err="1"/>
              <a:t>cyber</a:t>
            </a:r>
            <a:r>
              <a:rPr lang="cs-CZ" dirty="0"/>
              <a:t>, </a:t>
            </a:r>
            <a:r>
              <a:rPr lang="cs-CZ" dirty="0" err="1"/>
              <a:t>ebáci</a:t>
            </a:r>
            <a:r>
              <a:rPr lang="cs-CZ" dirty="0"/>
              <a:t>); </a:t>
            </a:r>
          </a:p>
          <a:p>
            <a:pPr lvl="1"/>
            <a:r>
              <a:rPr lang="cs-CZ" dirty="0"/>
              <a:t>letální X neletální</a:t>
            </a:r>
          </a:p>
        </p:txBody>
      </p:sp>
    </p:spTree>
    <p:extLst>
      <p:ext uri="{BB962C8B-B14F-4D97-AF65-F5344CB8AC3E}">
        <p14:creationId xmlns:p14="http://schemas.microsoft.com/office/powerpoint/2010/main" val="379327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0D637-6E83-B5FE-0F35-1C2050AD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IoBT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A3C9DE-0439-7847-4DB3-BA8ABC79C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IoT</a:t>
            </a:r>
            <a:r>
              <a:rPr lang="cs-CZ" dirty="0">
                <a:solidFill>
                  <a:schemeClr val="bg1"/>
                </a:solidFill>
              </a:rPr>
              <a:t>: Věc s vestavěnými senzory, HW&amp;SW a síťovou konektivitou, což jim umožňuje sbírat a sdílet data</a:t>
            </a:r>
          </a:p>
          <a:p>
            <a:r>
              <a:rPr lang="cs-CZ" dirty="0" err="1">
                <a:solidFill>
                  <a:schemeClr val="bg1"/>
                </a:solidFill>
              </a:rPr>
              <a:t>IoBT</a:t>
            </a:r>
            <a:r>
              <a:rPr lang="cs-CZ" dirty="0">
                <a:solidFill>
                  <a:schemeClr val="bg1"/>
                </a:solidFill>
              </a:rPr>
              <a:t> = </a:t>
            </a:r>
            <a:r>
              <a:rPr lang="cs-CZ" dirty="0" err="1">
                <a:solidFill>
                  <a:schemeClr val="bg1"/>
                </a:solidFill>
              </a:rPr>
              <a:t>IoT</a:t>
            </a:r>
            <a:r>
              <a:rPr lang="cs-CZ" dirty="0">
                <a:solidFill>
                  <a:schemeClr val="bg1"/>
                </a:solidFill>
              </a:rPr>
              <a:t> na bojišti</a:t>
            </a:r>
          </a:p>
          <a:p>
            <a:r>
              <a:rPr lang="cs-CZ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https://www.youtube.com/watch?v=AwTokY2xXQw&amp;ab_channel=Ansys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</a:p>
          <a:p>
            <a:r>
              <a:rPr lang="cs-CZ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https://internetofdon.gs/reports/</a:t>
            </a:r>
            <a:endParaRPr lang="cs-CZ" sz="1800" dirty="0">
              <a:solidFill>
                <a:schemeClr val="bg1"/>
              </a:solidFill>
            </a:endParaRPr>
          </a:p>
          <a:p>
            <a:endParaRPr lang="cs-CZ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02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139FE-02C6-B7C5-48DE-690FACBD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IoBT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16106A-294A-1325-97D2-039C8D672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Wearables na gumách – smartwatch, IP kamery;</a:t>
            </a:r>
          </a:p>
          <a:p>
            <a:r>
              <a:rPr lang="cs-CZ" dirty="0"/>
              <a:t>Síťová infrastruktura;</a:t>
            </a:r>
          </a:p>
          <a:p>
            <a:r>
              <a:rPr lang="cs-CZ" dirty="0"/>
              <a:t>Všechno spadající do kategorie </a:t>
            </a:r>
            <a:r>
              <a:rPr lang="cs-CZ" dirty="0" err="1"/>
              <a:t>bezosádkové</a:t>
            </a:r>
            <a:r>
              <a:rPr lang="cs-CZ" dirty="0"/>
              <a:t> - </a:t>
            </a:r>
            <a:r>
              <a:rPr lang="cs-CZ" dirty="0" err="1"/>
              <a:t>UAVs</a:t>
            </a:r>
            <a:r>
              <a:rPr lang="cs-CZ" dirty="0"/>
              <a:t>, </a:t>
            </a:r>
            <a:r>
              <a:rPr lang="cs-CZ" dirty="0" err="1"/>
              <a:t>UGVs</a:t>
            </a:r>
            <a:r>
              <a:rPr lang="cs-CZ" dirty="0"/>
              <a:t>, </a:t>
            </a:r>
            <a:r>
              <a:rPr lang="cs-CZ" dirty="0" err="1"/>
              <a:t>UUVs</a:t>
            </a:r>
            <a:r>
              <a:rPr lang="cs-CZ" dirty="0"/>
              <a:t> atp.;</a:t>
            </a:r>
          </a:p>
          <a:p>
            <a:r>
              <a:rPr lang="cs-CZ" dirty="0"/>
              <a:t>C4ISTAR komponenty – tablety, </a:t>
            </a:r>
            <a:r>
              <a:rPr lang="cs-CZ" dirty="0" err="1"/>
              <a:t>smartphones</a:t>
            </a:r>
            <a:r>
              <a:rPr lang="cs-CZ" dirty="0"/>
              <a:t>;</a:t>
            </a:r>
          </a:p>
          <a:p>
            <a:r>
              <a:rPr lang="cs-CZ" dirty="0"/>
              <a:t>Satelity;</a:t>
            </a:r>
          </a:p>
          <a:p>
            <a:r>
              <a:rPr lang="cs-CZ" dirty="0"/>
              <a:t>Zbraňové platformy – vrtáky, stíhací letouny, tanky, BVP atp.</a:t>
            </a:r>
          </a:p>
        </p:txBody>
      </p:sp>
    </p:spTree>
    <p:extLst>
      <p:ext uri="{BB962C8B-B14F-4D97-AF65-F5344CB8AC3E}">
        <p14:creationId xmlns:p14="http://schemas.microsoft.com/office/powerpoint/2010/main" val="2739546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2988</TotalTime>
  <Words>1406</Words>
  <PresentationFormat>Širokoúhlá obrazovka</PresentationFormat>
  <Paragraphs>173</Paragraphs>
  <Slides>25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Calibri</vt:lpstr>
      <vt:lpstr>Century Schoolbook</vt:lpstr>
      <vt:lpstr>Tw Cen MT</vt:lpstr>
      <vt:lpstr>Tw Cen MT Condensed</vt:lpstr>
      <vt:lpstr>Wingdings 3</vt:lpstr>
      <vt:lpstr>Integrál</vt:lpstr>
      <vt:lpstr>TBN, IoBT, UA </vt:lpstr>
      <vt:lpstr>Prezentace aplikace PowerPoint</vt:lpstr>
      <vt:lpstr>Obsah</vt:lpstr>
      <vt:lpstr>Typologie sítí (segmentů) v armádách</vt:lpstr>
      <vt:lpstr>Bojové sítě</vt:lpstr>
      <vt:lpstr>Bojové sítě – Co to je</vt:lpstr>
      <vt:lpstr>Vrstvy bojové sítě</vt:lpstr>
      <vt:lpstr>IoBT</vt:lpstr>
      <vt:lpstr>IoBT</vt:lpstr>
      <vt:lpstr>Vsuvka MANET / FANET</vt:lpstr>
      <vt:lpstr>Budoucí TBNs</vt:lpstr>
      <vt:lpstr>Problémy a výzvy TBN</vt:lpstr>
      <vt:lpstr>Kybernetické hrozby</vt:lpstr>
      <vt:lpstr>Vektory útoku na TBN</vt:lpstr>
      <vt:lpstr>Cyber aspekt</vt:lpstr>
      <vt:lpstr>Q&amp;A Time</vt:lpstr>
      <vt:lpstr>RF – doktrinální ukotvení</vt:lpstr>
      <vt:lpstr>5th domain – Ruské akce</vt:lpstr>
      <vt:lpstr>5th – UA countermeasures</vt:lpstr>
      <vt:lpstr>5th Domain - military</vt:lpstr>
      <vt:lpstr>5th domain &amp; strategic implications</vt:lpstr>
      <vt:lpstr>5th domain &amp; strategic implications</vt:lpstr>
      <vt:lpstr>Q&amp;A</vt:lpstr>
      <vt:lpstr>Zdroje</vt:lpstr>
      <vt:lpstr>Povinná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2023-04-14T13:39:01Z</dcterms:created>
  <dcterms:modified xsi:type="dcterms:W3CDTF">2023-11-29T17:44:17Z</dcterms:modified>
</cp:coreProperties>
</file>