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2"/>
  </p:notesMasterIdLst>
  <p:sldIdLst>
    <p:sldId id="676" r:id="rId5"/>
    <p:sldId id="257" r:id="rId6"/>
    <p:sldId id="258" r:id="rId7"/>
    <p:sldId id="265" r:id="rId8"/>
    <p:sldId id="260" r:id="rId9"/>
    <p:sldId id="682" r:id="rId10"/>
    <p:sldId id="267" r:id="rId11"/>
    <p:sldId id="683" r:id="rId12"/>
    <p:sldId id="360" r:id="rId13"/>
    <p:sldId id="409" r:id="rId14"/>
    <p:sldId id="677" r:id="rId15"/>
    <p:sldId id="678" r:id="rId16"/>
    <p:sldId id="268" r:id="rId17"/>
    <p:sldId id="669" r:id="rId18"/>
    <p:sldId id="679" r:id="rId19"/>
    <p:sldId id="680" r:id="rId20"/>
    <p:sldId id="284" r:id="rId21"/>
    <p:sldId id="479" r:id="rId22"/>
    <p:sldId id="684" r:id="rId23"/>
    <p:sldId id="490" r:id="rId24"/>
    <p:sldId id="489" r:id="rId25"/>
    <p:sldId id="491" r:id="rId26"/>
    <p:sldId id="362" r:id="rId27"/>
    <p:sldId id="379" r:id="rId28"/>
    <p:sldId id="376" r:id="rId29"/>
    <p:sldId id="685" r:id="rId30"/>
    <p:sldId id="4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0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87A83-B560-4ECE-8896-65E0BF86ADC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8E0232C-27C2-4ABB-8A50-5E14802066B1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Výchozí (současný) stav</a:t>
          </a:r>
        </a:p>
      </dgm:t>
    </dgm:pt>
    <dgm:pt modelId="{3D1F6133-0E21-4401-BDCB-50C4FDBE91CE}" type="parTrans" cxnId="{869456DA-81A4-4923-A8DD-ACA79E0576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F1A1E1E-450A-4D2D-A817-0A97930A5B4E}" type="sibTrans" cxnId="{869456DA-81A4-4923-A8DD-ACA79E0576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2E02DCC-835F-4017-AA25-95CBE784C54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Co je?</a:t>
          </a:r>
        </a:p>
      </dgm:t>
    </dgm:pt>
    <dgm:pt modelId="{2BDF6158-8C21-4FD0-BF9C-09ADC5E040C3}" type="parTrans" cxnId="{5B887048-34E7-4035-B9E1-91CE2F924A6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F899629-81BC-4CC7-85FD-1DEE45E8FAE6}" type="sibTrans" cxnId="{5B887048-34E7-4035-B9E1-91CE2F924A6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92D922F-3D62-41E3-A070-9186EBBC105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Prostor možných řešení</a:t>
          </a:r>
        </a:p>
      </dgm:t>
    </dgm:pt>
    <dgm:pt modelId="{E3C0B25A-FF9C-4A69-9895-F5A365423824}" type="sibTrans" cxnId="{F682A5E4-874B-4E85-B1CC-46D85B2BBA8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BD8B8A5-20E7-4568-9E39-C3DD155D06A2}" type="parTrans" cxnId="{F682A5E4-874B-4E85-B1CC-46D85B2BBA8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45BF8C5-93AD-4568-B4F7-E6D7445C1B6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Co chceme aby bylo?</a:t>
          </a:r>
        </a:p>
      </dgm:t>
    </dgm:pt>
    <dgm:pt modelId="{8DB5D4A7-C439-419F-93C6-F981D6BC1513}" type="sibTrans" cxnId="{73D543EE-A6C3-4AE4-9903-DBD078991E6A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C01AC8F-1A0A-41A2-A687-33EA958B9877}" type="parTrans" cxnId="{73D543EE-A6C3-4AE4-9903-DBD078991E6A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2F28FB3-9128-4976-9994-F31EA6714B33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Cílový (ideální) stav</a:t>
          </a:r>
        </a:p>
      </dgm:t>
    </dgm:pt>
    <dgm:pt modelId="{301A57DB-0081-42E1-8D4A-43ABDA83734F}" type="sibTrans" cxnId="{A3F82643-3759-448F-8D29-56C509065D8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ADE0789-B08B-409A-8620-0568D480B263}" type="parTrans" cxnId="{A3F82643-3759-448F-8D29-56C509065D8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EC22251-AAB7-4675-8414-15CD6CCD852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Jak toho dosáhnout?</a:t>
          </a:r>
        </a:p>
      </dgm:t>
    </dgm:pt>
    <dgm:pt modelId="{C9169233-F9A7-4BB0-B3DB-A0C5668FEEEA}" type="sibTrans" cxnId="{08D24229-C4FE-44ED-BFA5-5ECF43869DA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0BA835D-8B9F-4753-BC6D-72DCD5797537}" type="parTrans" cxnId="{08D24229-C4FE-44ED-BFA5-5ECF43869DA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C0AED68-9F76-4693-BC1A-064D8D92C0D2}" type="pres">
      <dgm:prSet presAssocID="{B4987A83-B560-4ECE-8896-65E0BF86ADCD}" presName="CompostProcess" presStyleCnt="0">
        <dgm:presLayoutVars>
          <dgm:dir/>
          <dgm:resizeHandles val="exact"/>
        </dgm:presLayoutVars>
      </dgm:prSet>
      <dgm:spPr/>
    </dgm:pt>
    <dgm:pt modelId="{D26626B6-9D9E-4C72-9193-3054C4198B55}" type="pres">
      <dgm:prSet presAssocID="{B4987A83-B560-4ECE-8896-65E0BF86ADCD}" presName="arrow" presStyleLbl="bgShp" presStyleIdx="0" presStyleCnt="1"/>
      <dgm:spPr/>
    </dgm:pt>
    <dgm:pt modelId="{CA191DCB-7673-4CBC-B219-5A36751A549C}" type="pres">
      <dgm:prSet presAssocID="{B4987A83-B560-4ECE-8896-65E0BF86ADCD}" presName="linearProcess" presStyleCnt="0"/>
      <dgm:spPr/>
    </dgm:pt>
    <dgm:pt modelId="{1FF73DDF-97DB-431C-A4D2-97E7768A950D}" type="pres">
      <dgm:prSet presAssocID="{A8E0232C-27C2-4ABB-8A50-5E14802066B1}" presName="textNode" presStyleLbl="node1" presStyleIdx="0" presStyleCnt="3">
        <dgm:presLayoutVars>
          <dgm:bulletEnabled val="1"/>
        </dgm:presLayoutVars>
      </dgm:prSet>
      <dgm:spPr/>
    </dgm:pt>
    <dgm:pt modelId="{2715EDF0-FBE0-4016-A3BE-C74C888CF3AA}" type="pres">
      <dgm:prSet presAssocID="{EF1A1E1E-450A-4D2D-A817-0A97930A5B4E}" presName="sibTrans" presStyleCnt="0"/>
      <dgm:spPr/>
    </dgm:pt>
    <dgm:pt modelId="{149277C7-9A8F-475D-B51C-E4EB9A5B7CAB}" type="pres">
      <dgm:prSet presAssocID="{292D922F-3D62-41E3-A070-9186EBBC105F}" presName="textNode" presStyleLbl="node1" presStyleIdx="1" presStyleCnt="3">
        <dgm:presLayoutVars>
          <dgm:bulletEnabled val="1"/>
        </dgm:presLayoutVars>
      </dgm:prSet>
      <dgm:spPr/>
    </dgm:pt>
    <dgm:pt modelId="{5D6A38A0-3250-44B5-970B-BAF52F0FA0C6}" type="pres">
      <dgm:prSet presAssocID="{E3C0B25A-FF9C-4A69-9895-F5A365423824}" presName="sibTrans" presStyleCnt="0"/>
      <dgm:spPr/>
    </dgm:pt>
    <dgm:pt modelId="{41C851FF-08AC-461C-A7E4-947F8361862A}" type="pres">
      <dgm:prSet presAssocID="{C2F28FB3-9128-4976-9994-F31EA6714B3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87CAD03-1325-4900-A1F2-65D8EA33FE4C}" type="presOf" srcId="{8EC22251-AAB7-4675-8414-15CD6CCD852F}" destId="{149277C7-9A8F-475D-B51C-E4EB9A5B7CAB}" srcOrd="0" destOrd="1" presId="urn:microsoft.com/office/officeart/2005/8/layout/hProcess9"/>
    <dgm:cxn modelId="{807C170A-CEAC-49D6-A395-ACB2BAC792BD}" type="presOf" srcId="{F45BF8C5-93AD-4568-B4F7-E6D7445C1B66}" destId="{41C851FF-08AC-461C-A7E4-947F8361862A}" srcOrd="0" destOrd="1" presId="urn:microsoft.com/office/officeart/2005/8/layout/hProcess9"/>
    <dgm:cxn modelId="{08D24229-C4FE-44ED-BFA5-5ECF43869DAC}" srcId="{292D922F-3D62-41E3-A070-9186EBBC105F}" destId="{8EC22251-AAB7-4675-8414-15CD6CCD852F}" srcOrd="0" destOrd="0" parTransId="{70BA835D-8B9F-4753-BC6D-72DCD5797537}" sibTransId="{C9169233-F9A7-4BB0-B3DB-A0C5668FEEEA}"/>
    <dgm:cxn modelId="{A3F82643-3759-448F-8D29-56C509065D88}" srcId="{B4987A83-B560-4ECE-8896-65E0BF86ADCD}" destId="{C2F28FB3-9128-4976-9994-F31EA6714B33}" srcOrd="2" destOrd="0" parTransId="{6ADE0789-B08B-409A-8620-0568D480B263}" sibTransId="{301A57DB-0081-42E1-8D4A-43ABDA83734F}"/>
    <dgm:cxn modelId="{5B887048-34E7-4035-B9E1-91CE2F924A63}" srcId="{A8E0232C-27C2-4ABB-8A50-5E14802066B1}" destId="{02E02DCC-835F-4017-AA25-95CBE784C544}" srcOrd="0" destOrd="0" parTransId="{2BDF6158-8C21-4FD0-BF9C-09ADC5E040C3}" sibTransId="{3F899629-81BC-4CC7-85FD-1DEE45E8FAE6}"/>
    <dgm:cxn modelId="{A6418C4E-E914-4A6A-AB4D-5090805089CE}" type="presOf" srcId="{292D922F-3D62-41E3-A070-9186EBBC105F}" destId="{149277C7-9A8F-475D-B51C-E4EB9A5B7CAB}" srcOrd="0" destOrd="0" presId="urn:microsoft.com/office/officeart/2005/8/layout/hProcess9"/>
    <dgm:cxn modelId="{D281D576-9097-437F-83F5-FEA543DBE52D}" type="presOf" srcId="{B4987A83-B560-4ECE-8896-65E0BF86ADCD}" destId="{DC0AED68-9F76-4693-BC1A-064D8D92C0D2}" srcOrd="0" destOrd="0" presId="urn:microsoft.com/office/officeart/2005/8/layout/hProcess9"/>
    <dgm:cxn modelId="{F3027AAC-D726-46C1-A599-A729F49855DA}" type="presOf" srcId="{A8E0232C-27C2-4ABB-8A50-5E14802066B1}" destId="{1FF73DDF-97DB-431C-A4D2-97E7768A950D}" srcOrd="0" destOrd="0" presId="urn:microsoft.com/office/officeart/2005/8/layout/hProcess9"/>
    <dgm:cxn modelId="{54648FCF-295B-4202-8F61-72C5E4E84A63}" type="presOf" srcId="{C2F28FB3-9128-4976-9994-F31EA6714B33}" destId="{41C851FF-08AC-461C-A7E4-947F8361862A}" srcOrd="0" destOrd="0" presId="urn:microsoft.com/office/officeart/2005/8/layout/hProcess9"/>
    <dgm:cxn modelId="{869456DA-81A4-4923-A8DD-ACA79E0576C5}" srcId="{B4987A83-B560-4ECE-8896-65E0BF86ADCD}" destId="{A8E0232C-27C2-4ABB-8A50-5E14802066B1}" srcOrd="0" destOrd="0" parTransId="{3D1F6133-0E21-4401-BDCB-50C4FDBE91CE}" sibTransId="{EF1A1E1E-450A-4D2D-A817-0A97930A5B4E}"/>
    <dgm:cxn modelId="{F682A5E4-874B-4E85-B1CC-46D85B2BBA80}" srcId="{B4987A83-B560-4ECE-8896-65E0BF86ADCD}" destId="{292D922F-3D62-41E3-A070-9186EBBC105F}" srcOrd="1" destOrd="0" parTransId="{4BD8B8A5-20E7-4568-9E39-C3DD155D06A2}" sibTransId="{E3C0B25A-FF9C-4A69-9895-F5A365423824}"/>
    <dgm:cxn modelId="{2C9104E8-982F-43C3-B4F4-0230688362AF}" type="presOf" srcId="{02E02DCC-835F-4017-AA25-95CBE784C544}" destId="{1FF73DDF-97DB-431C-A4D2-97E7768A950D}" srcOrd="0" destOrd="1" presId="urn:microsoft.com/office/officeart/2005/8/layout/hProcess9"/>
    <dgm:cxn modelId="{73D543EE-A6C3-4AE4-9903-DBD078991E6A}" srcId="{C2F28FB3-9128-4976-9994-F31EA6714B33}" destId="{F45BF8C5-93AD-4568-B4F7-E6D7445C1B66}" srcOrd="0" destOrd="0" parTransId="{AC01AC8F-1A0A-41A2-A687-33EA958B9877}" sibTransId="{8DB5D4A7-C439-419F-93C6-F981D6BC1513}"/>
    <dgm:cxn modelId="{A6C55FA0-FD4E-4A6D-B308-6E90F90F562C}" type="presParOf" srcId="{DC0AED68-9F76-4693-BC1A-064D8D92C0D2}" destId="{D26626B6-9D9E-4C72-9193-3054C4198B55}" srcOrd="0" destOrd="0" presId="urn:microsoft.com/office/officeart/2005/8/layout/hProcess9"/>
    <dgm:cxn modelId="{1C1C13DF-A7E2-41A8-8074-09682EF3E062}" type="presParOf" srcId="{DC0AED68-9F76-4693-BC1A-064D8D92C0D2}" destId="{CA191DCB-7673-4CBC-B219-5A36751A549C}" srcOrd="1" destOrd="0" presId="urn:microsoft.com/office/officeart/2005/8/layout/hProcess9"/>
    <dgm:cxn modelId="{9A2F8BBF-8D9A-42BC-846B-A0715E4BE4E2}" type="presParOf" srcId="{CA191DCB-7673-4CBC-B219-5A36751A549C}" destId="{1FF73DDF-97DB-431C-A4D2-97E7768A950D}" srcOrd="0" destOrd="0" presId="urn:microsoft.com/office/officeart/2005/8/layout/hProcess9"/>
    <dgm:cxn modelId="{078FB5B3-7236-4BDA-A4AD-AB556507680E}" type="presParOf" srcId="{CA191DCB-7673-4CBC-B219-5A36751A549C}" destId="{2715EDF0-FBE0-4016-A3BE-C74C888CF3AA}" srcOrd="1" destOrd="0" presId="urn:microsoft.com/office/officeart/2005/8/layout/hProcess9"/>
    <dgm:cxn modelId="{BCD2F160-2E62-4414-9DC7-2844A716BB30}" type="presParOf" srcId="{CA191DCB-7673-4CBC-B219-5A36751A549C}" destId="{149277C7-9A8F-475D-B51C-E4EB9A5B7CAB}" srcOrd="2" destOrd="0" presId="urn:microsoft.com/office/officeart/2005/8/layout/hProcess9"/>
    <dgm:cxn modelId="{13DD3096-ACBF-437C-92AE-0711B4BF857C}" type="presParOf" srcId="{CA191DCB-7673-4CBC-B219-5A36751A549C}" destId="{5D6A38A0-3250-44B5-970B-BAF52F0FA0C6}" srcOrd="3" destOrd="0" presId="urn:microsoft.com/office/officeart/2005/8/layout/hProcess9"/>
    <dgm:cxn modelId="{F65596B1-F079-4AF7-8A8E-76085F9BFDC3}" type="presParOf" srcId="{CA191DCB-7673-4CBC-B219-5A36751A549C}" destId="{41C851FF-08AC-461C-A7E4-947F836186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626B6-9D9E-4C72-9193-3054C4198B55}">
      <dsp:nvSpPr>
        <dsp:cNvPr id="0" name=""/>
        <dsp:cNvSpPr/>
      </dsp:nvSpPr>
      <dsp:spPr>
        <a:xfrm>
          <a:off x="648071" y="0"/>
          <a:ext cx="7344816" cy="547260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73DDF-97DB-431C-A4D2-97E7768A950D}">
      <dsp:nvSpPr>
        <dsp:cNvPr id="0" name=""/>
        <dsp:cNvSpPr/>
      </dsp:nvSpPr>
      <dsp:spPr>
        <a:xfrm>
          <a:off x="9282" y="1641782"/>
          <a:ext cx="2781309" cy="21890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Výchozí (současný) stav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Co je?</a:t>
          </a:r>
        </a:p>
      </dsp:txBody>
      <dsp:txXfrm>
        <a:off x="116142" y="1748642"/>
        <a:ext cx="2567589" cy="1975323"/>
      </dsp:txXfrm>
    </dsp:sp>
    <dsp:sp modelId="{149277C7-9A8F-475D-B51C-E4EB9A5B7CAB}">
      <dsp:nvSpPr>
        <dsp:cNvPr id="0" name=""/>
        <dsp:cNvSpPr/>
      </dsp:nvSpPr>
      <dsp:spPr>
        <a:xfrm>
          <a:off x="2929825" y="1641782"/>
          <a:ext cx="2781309" cy="2189043"/>
        </a:xfrm>
        <a:prstGeom prst="roundRect">
          <a:avLst/>
        </a:prstGeom>
        <a:solidFill>
          <a:schemeClr val="accent5">
            <a:hueOff val="-119936"/>
            <a:satOff val="-4449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Prostor možných řešení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Jak toho dosáhnout?</a:t>
          </a:r>
        </a:p>
      </dsp:txBody>
      <dsp:txXfrm>
        <a:off x="3036685" y="1748642"/>
        <a:ext cx="2567589" cy="1975323"/>
      </dsp:txXfrm>
    </dsp:sp>
    <dsp:sp modelId="{41C851FF-08AC-461C-A7E4-947F8361862A}">
      <dsp:nvSpPr>
        <dsp:cNvPr id="0" name=""/>
        <dsp:cNvSpPr/>
      </dsp:nvSpPr>
      <dsp:spPr>
        <a:xfrm>
          <a:off x="5850368" y="1641782"/>
          <a:ext cx="2781309" cy="2189043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Cílový (ideální) stav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Co chceme aby bylo?</a:t>
          </a:r>
        </a:p>
      </dsp:txBody>
      <dsp:txXfrm>
        <a:off x="5957228" y="1748642"/>
        <a:ext cx="2567589" cy="197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8DDC-FBA9-4CF1-91ED-2FA09621CEC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3A8-259B-4F24-B276-08895666B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541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1FD4B-3030-4876-BB94-46A000A601E8}" type="slidenum">
              <a:rPr lang="cs-CZ" altLang="cs-CZ" sz="1300"/>
              <a:pPr eaLnBrk="1" hangingPunct="1">
                <a:spcBef>
                  <a:spcPct val="0"/>
                </a:spcBef>
              </a:pPr>
              <a:t>10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65739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Peter_Druck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ahUKEwj55IOo1rXKAhUKfhoKHdbkAdYQjRwIBw&amp;url=http://www.zstynms.cz/2.stupen/Zem%C4%9Bpis/Z6/26%20-%20Ledovce.ppt&amp;psig=AFQjCNGWOaicY7lP-maU4TAJnZKQ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352544"/>
            <a:ext cx="8991599" cy="1239894"/>
          </a:xfrm>
        </p:spPr>
        <p:txBody>
          <a:bodyPr>
            <a:normAutofit/>
          </a:bodyPr>
          <a:lstStyle/>
          <a:p>
            <a:r>
              <a:rPr lang="cs-CZ" sz="3200" dirty="0"/>
              <a:t>T7: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IDENTIFIKACE ZPŮSOBŮ DOSAŽENÍ CÍLOVÝCH STAVŮ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911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D5EDD4-3797-41F0-A9EF-4AF0E551CD71}" type="slidenum">
              <a:rPr lang="cs-CZ" altLang="cs-CZ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9395" name="Obdélník 2"/>
          <p:cNvSpPr>
            <a:spLocks noChangeArrowheads="1"/>
          </p:cNvSpPr>
          <p:nvPr/>
        </p:nvSpPr>
        <p:spPr bwMode="auto">
          <a:xfrm>
            <a:off x="2208212" y="4970938"/>
            <a:ext cx="7775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 dirty="0">
                <a:latin typeface="Arial" panose="020B0604020202020204" pitchFamily="34" charset="0"/>
              </a:rPr>
              <a:t>„Rozhodování bez alternativ je zoufalým tahem hazardního hráče“ </a:t>
            </a:r>
            <a:endParaRPr lang="cs-CZ" altLang="cs-CZ" b="1" dirty="0">
              <a:latin typeface="Arial" panose="020B0604020202020204" pitchFamily="34" charset="0"/>
            </a:endParaRP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47" y="31115"/>
            <a:ext cx="6921139" cy="4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8334786" y="6205242"/>
            <a:ext cx="14509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  <a:hlinkClick r:id="rId4"/>
              </a:rPr>
              <a:t>P. F. </a:t>
            </a:r>
            <a:r>
              <a:rPr lang="cs-CZ" altLang="cs-CZ" sz="1600" dirty="0" err="1">
                <a:latin typeface="Arial" panose="020B0604020202020204" pitchFamily="34" charset="0"/>
                <a:hlinkClick r:id="rId4"/>
              </a:rPr>
              <a:t>Drucker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r>
              <a:rPr lang="cs-CZ" dirty="0"/>
              <a:t> – COMPREHENSIVE APPROACH (DIME)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endParaRPr lang="cs-CZ" sz="2600" b="1" u="sng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B90C36-AB5E-4947-A72A-15AD08AE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481"/>
            <a:ext cx="12192000" cy="60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001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br>
              <a:rPr lang="cs-CZ" dirty="0"/>
            </a:br>
            <a:r>
              <a:rPr lang="cs-CZ" dirty="0"/>
              <a:t>SYSTÉMOVÝ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endParaRPr lang="cs-CZ" sz="2600" b="1" u="sng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8AC8577-5D1F-4870-A9DA-978F9FA63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13016" y="895576"/>
          <a:ext cx="12305016" cy="59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nímek" r:id="rId2" imgW="4340273" imgH="3253821" progId="PowerPoint.Slide.8">
                  <p:embed/>
                </p:oleObj>
              </mc:Choice>
              <mc:Fallback>
                <p:oleObj name="Snímek" r:id="rId2" imgW="4340273" imgH="3253821" progId="PowerPoint.Slide.8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8AC8577-5D1F-4870-A9DA-978F9FA63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016" y="895576"/>
                        <a:ext cx="12305016" cy="591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53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br>
              <a:rPr lang="cs-CZ" dirty="0"/>
            </a:br>
            <a:r>
              <a:rPr lang="cs-CZ" dirty="0"/>
              <a:t>PŘÍSTUP PODLE SCHOPNOSTÍ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EBC7B1-0AE8-467B-9EED-8A8927C6C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89369"/>
              </p:ext>
            </p:extLst>
          </p:nvPr>
        </p:nvGraphicFramePr>
        <p:xfrm>
          <a:off x="4826328" y="945223"/>
          <a:ext cx="7269780" cy="545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84700" imgH="3438525" progId="PowerPoint.Slide.8">
                  <p:embed/>
                </p:oleObj>
              </mc:Choice>
              <mc:Fallback>
                <p:oleObj r:id="rId2" imgW="4584700" imgH="3438525" progId="PowerPoint.Slide.8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328" y="945223"/>
                        <a:ext cx="7269780" cy="545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Zástupný symbol pro obsah 3" descr="G:\Doktorandské studium\Disertační práce\Disertační práce\Podkladová dokumentace\Hierarchie oblastí schopností v.5.png">
            <a:extLst>
              <a:ext uri="{FF2B5EF4-FFF2-40B4-BE49-F238E27FC236}">
                <a16:creationId xmlns:a16="http://schemas.microsoft.com/office/drawing/2014/main" id="{260025AD-DC05-4F11-87D9-99604C9B744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" y="1419729"/>
            <a:ext cx="4900773" cy="473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9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33602"/>
              </p:ext>
            </p:extLst>
          </p:nvPr>
        </p:nvGraphicFramePr>
        <p:xfrm>
          <a:off x="0" y="1"/>
          <a:ext cx="12192000" cy="686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Česká republika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Kanada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Austrálie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 - Doktríny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Doctrines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 - Personnel, Leadership and Individual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Personnel Leadership and Individual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 - Organizace </a:t>
                      </a:r>
                      <a:r>
                        <a:rPr lang="cs-CZ" sz="2000" dirty="0" err="1">
                          <a:effectLst/>
                        </a:rPr>
                        <a:t>Organization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- Research and Development, Operational Research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Organization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- Výcvik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Training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 -  Infrastructure and Environment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Collective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 - Materiál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Material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  - Concepts, Doctrine  and Collective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marL="2159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Major System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 - Vedení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Leadership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 - </a:t>
                      </a:r>
                      <a:r>
                        <a:rPr lang="en-US" sz="2000" dirty="0">
                          <a:effectLst/>
                        </a:rPr>
                        <a:t>Information Management and Information Technology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Supplies and Stock Holdings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- Personál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Personnel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 - Equipment, Support and Sustainability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Facilities (DoD) 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 – Infrastruktura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Facilities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Support  (</a:t>
                      </a:r>
                      <a:r>
                        <a:rPr lang="cs-CZ" sz="2000" dirty="0" err="1">
                          <a:effectLst/>
                        </a:rPr>
                        <a:t>National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Level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Infrastructure</a:t>
                      </a:r>
                      <a:r>
                        <a:rPr lang="cs-CZ" sz="2000" dirty="0">
                          <a:effectLst/>
                        </a:rPr>
                        <a:t> and </a:t>
                      </a:r>
                      <a:r>
                        <a:rPr lang="cs-CZ" sz="2000" dirty="0" err="1">
                          <a:effectLst/>
                        </a:rPr>
                        <a:t>Services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3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- Interoperabilita </a:t>
                      </a:r>
                      <a:r>
                        <a:rPr lang="cs-CZ" sz="2000" dirty="0">
                          <a:effectLst/>
                        </a:rPr>
                        <a:t>Interoperability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Command</a:t>
                      </a:r>
                      <a:r>
                        <a:rPr lang="cs-CZ" sz="2000" dirty="0">
                          <a:effectLst/>
                        </a:rPr>
                        <a:t> and Management (</a:t>
                      </a:r>
                      <a:r>
                        <a:rPr lang="cs-CZ" sz="2000" dirty="0" err="1">
                          <a:effectLst/>
                        </a:rPr>
                        <a:t>Publications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Regulations</a:t>
                      </a:r>
                      <a:r>
                        <a:rPr lang="cs-CZ" sz="2000" dirty="0">
                          <a:effectLst/>
                        </a:rPr>
                        <a:t>, …)-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84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/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535677" cy="591277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500"/>
              </a:spcAft>
            </a:pPr>
            <a:r>
              <a:rPr lang="cs-CZ" sz="2400" b="1" u="sng" dirty="0"/>
              <a:t>Nemateriálové povahy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Změna právní úpravy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Úprava vnitřních norem a předpisů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Racionalizace vnitřních procesů, zlepšení vnitřních operačních postupů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Nové způsoby použití sil a prostředků (záměry použití, doktríny)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Změna organizačního uspořádání (racionalizace organizační struktury, změna systému řízení)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Nové přístupy k přípravě personálu: vytváření nových kompetencí (kurzy, studijní programy, nová podoba cvičení)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Získávání personálu (kvalita i kvantita, odbornost)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Financování (zdroje, účelnost, hospodárnost, efektivnost)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Spolupráce a partnerství (zahraniční  - NATO, EU, V4, bilaterální vztahy, mezirezortní, </a:t>
            </a:r>
            <a:r>
              <a:rPr lang="cs-CZ" sz="2200" dirty="0" err="1"/>
              <a:t>NGOs</a:t>
            </a:r>
            <a:r>
              <a:rPr lang="cs-CZ" sz="2200" dirty="0"/>
              <a:t>, nové formy spolupráce s průmyslem - partnerství)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Věda a výzkum (nové výzkumné programy a projekty)</a:t>
            </a:r>
          </a:p>
        </p:txBody>
      </p:sp>
    </p:spTree>
    <p:extLst>
      <p:ext uri="{BB962C8B-B14F-4D97-AF65-F5344CB8AC3E}">
        <p14:creationId xmlns:p14="http://schemas.microsoft.com/office/powerpoint/2010/main" val="128316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/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1664414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r>
              <a:rPr lang="cs-CZ" sz="2400" b="1" u="sng" dirty="0"/>
              <a:t>Materiálové povahy</a:t>
            </a:r>
          </a:p>
          <a:p>
            <a:pPr lvl="1" algn="just"/>
            <a:r>
              <a:rPr lang="cs-CZ" sz="2400" dirty="0"/>
              <a:t>Modernizace technického vybavení, zbraní a zbraňových systémů</a:t>
            </a:r>
          </a:p>
          <a:p>
            <a:pPr lvl="2" algn="just"/>
            <a:r>
              <a:rPr lang="cs-CZ" sz="2400" dirty="0"/>
              <a:t>Modernizace stávajícího vybavení</a:t>
            </a:r>
          </a:p>
          <a:p>
            <a:pPr lvl="2" algn="just"/>
            <a:r>
              <a:rPr lang="cs-CZ" sz="2400" dirty="0"/>
              <a:t>Pořízení nového vybavení</a:t>
            </a:r>
          </a:p>
          <a:p>
            <a:pPr lvl="2" algn="just"/>
            <a:r>
              <a:rPr lang="cs-CZ" sz="2400" dirty="0"/>
              <a:t>Vyřazení již morálně a technicky zastaralého materiálu</a:t>
            </a:r>
          </a:p>
          <a:p>
            <a:pPr lvl="1" algn="just"/>
            <a:r>
              <a:rPr lang="cs-CZ" sz="2400" dirty="0"/>
              <a:t>Zavádění nových informačních systémů a modernizace výpočetní techniky</a:t>
            </a:r>
          </a:p>
          <a:p>
            <a:pPr lvl="1" algn="just"/>
            <a:r>
              <a:rPr lang="cs-CZ" sz="2400" dirty="0"/>
              <a:t>Digitalizace</a:t>
            </a:r>
          </a:p>
          <a:p>
            <a:pPr lvl="1" algn="just"/>
            <a:r>
              <a:rPr lang="cs-CZ" sz="2400" dirty="0"/>
              <a:t>Výstavba nové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60844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163" y="2436528"/>
            <a:ext cx="8911525" cy="2289584"/>
          </a:xfrm>
        </p:spPr>
        <p:txBody>
          <a:bodyPr>
            <a:normAutofit/>
          </a:bodyPr>
          <a:lstStyle/>
          <a:p>
            <a:r>
              <a:rPr lang="cs-CZ" sz="4000" dirty="0"/>
              <a:t>PŘÍSTUPY K DEFINOVÁNÍ </a:t>
            </a:r>
          </a:p>
          <a:p>
            <a:r>
              <a:rPr lang="cs-CZ" sz="4000" dirty="0"/>
              <a:t>PROGRAMŮ A PROJEKTŮ</a:t>
            </a:r>
          </a:p>
          <a:p>
            <a:r>
              <a:rPr lang="cs-CZ" altLang="cs-CZ" sz="4000" i="1" dirty="0"/>
              <a:t>(ROZHODOVÁNÍ, NÁKLADY  A RIZIKA) 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nd01.jxs.cz/742/062/9a0e4084a9_19807738_o2.jpg">
            <a:hlinkClick r:id="rId2"/>
            <a:extLst>
              <a:ext uri="{FF2B5EF4-FFF2-40B4-BE49-F238E27FC236}">
                <a16:creationId xmlns:a16="http://schemas.microsoft.com/office/drawing/2014/main" id="{B93294A3-9623-436C-8EEE-541982C8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703445"/>
            <a:ext cx="4569893" cy="361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6A06A94-68AF-4FB7-A99B-9EA40B1841B0}"/>
              </a:ext>
            </a:extLst>
          </p:cNvPr>
          <p:cNvSpPr txBox="1"/>
          <p:nvPr/>
        </p:nvSpPr>
        <p:spPr>
          <a:xfrm>
            <a:off x="1513727" y="1033670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RIZIKA SPOJENÁ SE ŠPATNÝM DEFINOVÁNÍM POŽADAVKŮ </a:t>
            </a:r>
            <a:r>
              <a:rPr lang="cs-CZ" dirty="0"/>
              <a:t> </a:t>
            </a:r>
          </a:p>
          <a:p>
            <a:pPr algn="ctr"/>
            <a:endParaRPr lang="cs-CZ" dirty="0"/>
          </a:p>
          <a:p>
            <a:r>
              <a:rPr lang="cs-CZ" dirty="0"/>
              <a:t>   OMEZENÁ VYUŽITELNOST  </a:t>
            </a:r>
          </a:p>
          <a:p>
            <a:r>
              <a:rPr lang="cs-CZ" dirty="0"/>
              <a:t>                                                      OPOŽDĚNÉ DODÁNÍ               </a:t>
            </a:r>
          </a:p>
          <a:p>
            <a:r>
              <a:rPr lang="cs-CZ" dirty="0"/>
              <a:t>                                                                                                                   NÁKLADY (POŘIZO VACÍ, ŽIVOTNÍ CYKLUS)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6D38B6-CB8B-472A-BEC2-37A26411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03445"/>
            <a:ext cx="4569892" cy="36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5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588424B1-685A-4653-BB2A-808EC861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6353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5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244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906" y="1914175"/>
            <a:ext cx="10500188" cy="51833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ÚVOD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FORMULOVÁNÍ  OPATŘENÍ  K DOSAŽENÍ CÍLOVÝCH STAVŮ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FORMULOVÁNÍ  PROGRAMŮ A PROJEKTŮ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ZÁVĚR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704022-FC36-47FD-8984-8D01CF645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5600"/>
            <a:ext cx="9144000" cy="52677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51B8CF3-60C3-4EF4-B4DB-41327FA62D41}"/>
              </a:ext>
            </a:extLst>
          </p:cNvPr>
          <p:cNvSpPr txBox="1"/>
          <p:nvPr/>
        </p:nvSpPr>
        <p:spPr>
          <a:xfrm>
            <a:off x="1524000" y="6008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LIMITY MULTIFUNCTIONALITY</a:t>
            </a:r>
          </a:p>
        </p:txBody>
      </p:sp>
    </p:spTree>
    <p:extLst>
      <p:ext uri="{BB962C8B-B14F-4D97-AF65-F5344CB8AC3E}">
        <p14:creationId xmlns:p14="http://schemas.microsoft.com/office/powerpoint/2010/main" val="4147391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42C6B40-429A-427C-9D8D-94FD33CA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6926"/>
            <a:ext cx="9144000" cy="520147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19EB3A1-9C77-43CE-90CB-CE4FE91E8CEF}"/>
              </a:ext>
            </a:extLst>
          </p:cNvPr>
          <p:cNvSpPr txBox="1"/>
          <p:nvPr/>
        </p:nvSpPr>
        <p:spPr>
          <a:xfrm>
            <a:off x="1524000" y="28072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KOMPROMISNÍ HLEDÁNÍ ROVNOVÁHY MEZI POŽADAVKY </a:t>
            </a:r>
          </a:p>
          <a:p>
            <a:pPr algn="ctr"/>
            <a:r>
              <a:rPr lang="cs-CZ" dirty="0"/>
              <a:t>(OCHRANA X MOBILITY)</a:t>
            </a:r>
          </a:p>
        </p:txBody>
      </p:sp>
    </p:spTree>
    <p:extLst>
      <p:ext uri="{BB962C8B-B14F-4D97-AF65-F5344CB8AC3E}">
        <p14:creationId xmlns:p14="http://schemas.microsoft.com/office/powerpoint/2010/main" val="273341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FC234D-E0B1-44EE-AB5F-9447B83A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5" y="1409645"/>
            <a:ext cx="6856287" cy="52942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B0F4600-08A4-4B52-863D-8FB3D56318B6}"/>
              </a:ext>
            </a:extLst>
          </p:cNvPr>
          <p:cNvSpPr txBox="1"/>
          <p:nvPr/>
        </p:nvSpPr>
        <p:spPr>
          <a:xfrm>
            <a:off x="1524000" y="3218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STRATEGIE OMEZUJÍCÍ RIZIKA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32646A-6BDB-4867-870A-15D015E64834}"/>
              </a:ext>
            </a:extLst>
          </p:cNvPr>
          <p:cNvSpPr/>
          <p:nvPr/>
        </p:nvSpPr>
        <p:spPr>
          <a:xfrm>
            <a:off x="256853" y="1409644"/>
            <a:ext cx="4510355" cy="5294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DUÁLNÍ  VYUŽITÍ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KOMERČNÍ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UPRAVENÉ KOMERČNÍ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OVĚŘENÉ PRODUKTY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VÝZKUM A VÝVOJ  - NEJVYŠŠÍ RIZIKO</a:t>
            </a: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56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930CBD64-4049-41FB-9319-886C38EFC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981076"/>
            <a:ext cx="55292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31A81D3A-1846-40E4-992E-B5163074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1016000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110FF866-DF88-4B46-944F-198638CD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6" y="1574801"/>
            <a:ext cx="366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0A1CCFFA-56FB-426B-A473-4E5752BB9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482851"/>
            <a:ext cx="3524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E2A50634-7614-4396-AD3F-C278C0C8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4014789"/>
            <a:ext cx="2536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Více dodavatelů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G2G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COTS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….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309A149C-8F7A-4850-A55D-42FD5471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9635" name="Obrázek 2">
            <a:extLst>
              <a:ext uri="{FF2B5EF4-FFF2-40B4-BE49-F238E27FC236}">
                <a16:creationId xmlns:a16="http://schemas.microsoft.com/office/drawing/2014/main" id="{FE677341-B91E-4F89-87EE-AC0A0B82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37">
            <a:extLst>
              <a:ext uri="{FF2B5EF4-FFF2-40B4-BE49-F238E27FC236}">
                <a16:creationId xmlns:a16="http://schemas.microsoft.com/office/drawing/2014/main" id="{207051B4-E957-4FA1-A4D5-62B541BCF5E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28600"/>
            <a:ext cx="8839200" cy="6477000"/>
            <a:chOff x="96" y="144"/>
            <a:chExt cx="5568" cy="4080"/>
          </a:xfrm>
        </p:grpSpPr>
        <p:sp>
          <p:nvSpPr>
            <p:cNvPr id="70659" name="Rectangle 2">
              <a:extLst>
                <a:ext uri="{FF2B5EF4-FFF2-40B4-BE49-F238E27FC236}">
                  <a16:creationId xmlns:a16="http://schemas.microsoft.com/office/drawing/2014/main" id="{C40E70C0-EC52-42DD-8344-61FA04B6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0" name="Rectangle 30">
              <a:extLst>
                <a:ext uri="{FF2B5EF4-FFF2-40B4-BE49-F238E27FC236}">
                  <a16:creationId xmlns:a16="http://schemas.microsoft.com/office/drawing/2014/main" id="{1D6BA187-AD06-4FA8-924F-32AA30906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68"/>
              <a:ext cx="3312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1" name="Rectangle 29">
              <a:extLst>
                <a:ext uri="{FF2B5EF4-FFF2-40B4-BE49-F238E27FC236}">
                  <a16:creationId xmlns:a16="http://schemas.microsoft.com/office/drawing/2014/main" id="{8DF81250-91D5-4BF7-B024-6B83A06E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920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2" name="Text Box 4">
              <a:extLst>
                <a:ext uri="{FF2B5EF4-FFF2-40B4-BE49-F238E27FC236}">
                  <a16:creationId xmlns:a16="http://schemas.microsoft.com/office/drawing/2014/main" id="{380017D4-0CFC-4961-9D90-9FA6A91E8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83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ZBRAŇOVÝ SYSTÉM</a:t>
              </a:r>
            </a:p>
          </p:txBody>
        </p:sp>
        <p:sp>
          <p:nvSpPr>
            <p:cNvPr id="70663" name="Text Box 6">
              <a:extLst>
                <a:ext uri="{FF2B5EF4-FFF2-40B4-BE49-F238E27FC236}">
                  <a16:creationId xmlns:a16="http://schemas.microsoft.com/office/drawing/2014/main" id="{FC9EDCC2-394C-4831-9A73-05B64143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9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ŽIVOTNÍHO CYKLU</a:t>
              </a:r>
            </a:p>
          </p:txBody>
        </p:sp>
        <p:sp>
          <p:nvSpPr>
            <p:cNvPr id="70664" name="Text Box 8">
              <a:extLst>
                <a:ext uri="{FF2B5EF4-FFF2-40B4-BE49-F238E27FC236}">
                  <a16:creationId xmlns:a16="http://schemas.microsoft.com/office/drawing/2014/main" id="{9193517C-D1C2-41E5-9B4A-AF8366615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92"/>
              <a:ext cx="10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EFEKTIVNOST</a:t>
              </a:r>
            </a:p>
          </p:txBody>
        </p:sp>
        <p:sp>
          <p:nvSpPr>
            <p:cNvPr id="70665" name="Text Box 11">
              <a:extLst>
                <a:ext uri="{FF2B5EF4-FFF2-40B4-BE49-F238E27FC236}">
                  <a16:creationId xmlns:a16="http://schemas.microsoft.com/office/drawing/2014/main" id="{532A1769-A750-4847-89F3-B965E8D1B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344"/>
              <a:ext cx="1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VÝKONOVÉ PARAMETRY</a:t>
              </a:r>
            </a:p>
          </p:txBody>
        </p:sp>
        <p:sp>
          <p:nvSpPr>
            <p:cNvPr id="70666" name="Text Box 12">
              <a:extLst>
                <a:ext uri="{FF2B5EF4-FFF2-40B4-BE49-F238E27FC236}">
                  <a16:creationId xmlns:a16="http://schemas.microsoft.com/office/drawing/2014/main" id="{3006C816-A81E-4249-9ACC-58216F0D9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" y="1344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POHOTOVOST</a:t>
              </a:r>
            </a:p>
          </p:txBody>
        </p:sp>
        <p:sp>
          <p:nvSpPr>
            <p:cNvPr id="70667" name="Rectangle 13">
              <a:extLst>
                <a:ext uri="{FF2B5EF4-FFF2-40B4-BE49-F238E27FC236}">
                  <a16:creationId xmlns:a16="http://schemas.microsoft.com/office/drawing/2014/main" id="{CB046647-B927-40AD-85BC-A920FB747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SPOLEHLIVOST</a:t>
              </a:r>
            </a:p>
          </p:txBody>
        </p:sp>
        <p:sp>
          <p:nvSpPr>
            <p:cNvPr id="70668" name="Rectangle 15">
              <a:extLst>
                <a:ext uri="{FF2B5EF4-FFF2-40B4-BE49-F238E27FC236}">
                  <a16:creationId xmlns:a16="http://schemas.microsoft.com/office/drawing/2014/main" id="{0FDBB002-4085-4E87-93CD-D6CC956CB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OPRAVITELNOST</a:t>
              </a:r>
            </a:p>
          </p:txBody>
        </p:sp>
        <p:sp>
          <p:nvSpPr>
            <p:cNvPr id="70669" name="Rectangle 16">
              <a:extLst>
                <a:ext uri="{FF2B5EF4-FFF2-40B4-BE49-F238E27FC236}">
                  <a16:creationId xmlns:a16="http://schemas.microsoft.com/office/drawing/2014/main" id="{EE7B5D75-CBDC-4019-A99E-0281E8EB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KOMPLEXNÍ PODPORA</a:t>
              </a:r>
            </a:p>
          </p:txBody>
        </p:sp>
        <p:sp>
          <p:nvSpPr>
            <p:cNvPr id="70670" name="Rectangle 17">
              <a:extLst>
                <a:ext uri="{FF2B5EF4-FFF2-40B4-BE49-F238E27FC236}">
                  <a16:creationId xmlns:a16="http://schemas.microsoft.com/office/drawing/2014/main" id="{FED2BC4C-E5E3-4A97-861A-42AAC58C2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VELENÍ A ŘÍZENÍ</a:t>
              </a:r>
            </a:p>
          </p:txBody>
        </p:sp>
        <p:sp>
          <p:nvSpPr>
            <p:cNvPr id="70671" name="Rectangle 18">
              <a:extLst>
                <a:ext uri="{FF2B5EF4-FFF2-40B4-BE49-F238E27FC236}">
                  <a16:creationId xmlns:a16="http://schemas.microsoft.com/office/drawing/2014/main" id="{69D3FD83-F6FB-41C6-A578-1DBF4CEE9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216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OCHRANA</a:t>
              </a:r>
            </a:p>
          </p:txBody>
        </p:sp>
        <p:sp>
          <p:nvSpPr>
            <p:cNvPr id="70672" name="Rectangle 19">
              <a:extLst>
                <a:ext uri="{FF2B5EF4-FFF2-40B4-BE49-F238E27FC236}">
                  <a16:creationId xmlns:a16="http://schemas.microsoft.com/office/drawing/2014/main" id="{E7C0AA0D-E331-4209-850D-1E13637BB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MOBILITA</a:t>
              </a:r>
            </a:p>
          </p:txBody>
        </p:sp>
        <p:sp>
          <p:nvSpPr>
            <p:cNvPr id="70673" name="Rectangle 20">
              <a:extLst>
                <a:ext uri="{FF2B5EF4-FFF2-40B4-BE49-F238E27FC236}">
                  <a16:creationId xmlns:a16="http://schemas.microsoft.com/office/drawing/2014/main" id="{17065F28-F9CC-45F8-A22B-E10C83114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ÚČINNÁ PALBA</a:t>
              </a:r>
            </a:p>
          </p:txBody>
        </p:sp>
        <p:sp>
          <p:nvSpPr>
            <p:cNvPr id="70674" name="Rectangle 21">
              <a:extLst>
                <a:ext uri="{FF2B5EF4-FFF2-40B4-BE49-F238E27FC236}">
                  <a16:creationId xmlns:a16="http://schemas.microsoft.com/office/drawing/2014/main" id="{FC8B4A8B-9997-41A0-A857-8DCCB6ACB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INTEROPERABILITA</a:t>
              </a:r>
            </a:p>
          </p:txBody>
        </p:sp>
        <p:sp>
          <p:nvSpPr>
            <p:cNvPr id="70675" name="Rectangle 24">
              <a:extLst>
                <a:ext uri="{FF2B5EF4-FFF2-40B4-BE49-F238E27FC236}">
                  <a16:creationId xmlns:a16="http://schemas.microsoft.com/office/drawing/2014/main" id="{5CC8A148-F1E9-489C-8AF9-FB196754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2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POŘIZOVACÍ NÁKLADY </a:t>
              </a:r>
            </a:p>
          </p:txBody>
        </p:sp>
        <p:sp>
          <p:nvSpPr>
            <p:cNvPr id="70676" name="Rectangle 26">
              <a:extLst>
                <a:ext uri="{FF2B5EF4-FFF2-40B4-BE49-F238E27FC236}">
                  <a16:creationId xmlns:a16="http://schemas.microsoft.com/office/drawing/2014/main" id="{4C5C31E7-A782-4F87-8949-AEDD54A82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4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VÝZKUM A VÝVOJ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70677" name="Rectangle 27">
              <a:extLst>
                <a:ext uri="{FF2B5EF4-FFF2-40B4-BE49-F238E27FC236}">
                  <a16:creationId xmlns:a16="http://schemas.microsoft.com/office/drawing/2014/main" id="{766F1C52-847C-485C-B682-D3AFAE9AD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PROVOZ A ÚDRŽBA </a:t>
              </a:r>
            </a:p>
          </p:txBody>
        </p:sp>
        <p:sp>
          <p:nvSpPr>
            <p:cNvPr id="70678" name="Rectangle 28">
              <a:extLst>
                <a:ext uri="{FF2B5EF4-FFF2-40B4-BE49-F238E27FC236}">
                  <a16:creationId xmlns:a16="http://schemas.microsoft.com/office/drawing/2014/main" id="{4C5554BC-33EE-4F8E-BED7-FD758DBC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NA LIKVIDACI </a:t>
              </a:r>
            </a:p>
          </p:txBody>
        </p:sp>
        <p:sp>
          <p:nvSpPr>
            <p:cNvPr id="70679" name="Line 31">
              <a:extLst>
                <a:ext uri="{FF2B5EF4-FFF2-40B4-BE49-F238E27FC236}">
                  <a16:creationId xmlns:a16="http://schemas.microsoft.com/office/drawing/2014/main" id="{A423269F-B00B-43D4-B1C2-7C85E7E0B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576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0" name="Line 32">
              <a:extLst>
                <a:ext uri="{FF2B5EF4-FFF2-40B4-BE49-F238E27FC236}">
                  <a16:creationId xmlns:a16="http://schemas.microsoft.com/office/drawing/2014/main" id="{C5EBAC3B-8E2E-409F-851B-E600C5457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5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1" name="Line 33">
              <a:extLst>
                <a:ext uri="{FF2B5EF4-FFF2-40B4-BE49-F238E27FC236}">
                  <a16:creationId xmlns:a16="http://schemas.microsoft.com/office/drawing/2014/main" id="{F0C2015C-F497-40FC-A317-22B4E239F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1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2" name="Line 34">
              <a:extLst>
                <a:ext uri="{FF2B5EF4-FFF2-40B4-BE49-F238E27FC236}">
                  <a16:creationId xmlns:a16="http://schemas.microsoft.com/office/drawing/2014/main" id="{B6EE1B17-9E20-40CE-BA00-1DEDB031F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1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3" name="Line 35">
              <a:extLst>
                <a:ext uri="{FF2B5EF4-FFF2-40B4-BE49-F238E27FC236}">
                  <a16:creationId xmlns:a16="http://schemas.microsoft.com/office/drawing/2014/main" id="{93B46955-41BF-4D66-ADAB-D990C254B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4" name="Line 36">
              <a:extLst>
                <a:ext uri="{FF2B5EF4-FFF2-40B4-BE49-F238E27FC236}">
                  <a16:creationId xmlns:a16="http://schemas.microsoft.com/office/drawing/2014/main" id="{9AB60424-1940-479A-8466-0AAC9C61A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DFF67-5469-4499-930A-A1F062E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ZÁVÉR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C5C28-E7E5-455C-A1CF-24151A40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VIZE, POSLÁNÍ A CÍLE JSOU DOSAHOVÁNY REALIZACÍ OPATŘENÍ</a:t>
            </a:r>
          </a:p>
          <a:p>
            <a:r>
              <a:rPr lang="cs-CZ" dirty="0"/>
              <a:t>OPATŘENÍ (PROGRAMY, PROJEKTY, INICIATIV, AKCE, …)</a:t>
            </a:r>
          </a:p>
          <a:p>
            <a:r>
              <a:rPr lang="cs-CZ" dirty="0"/>
              <a:t>IDENTIFIKACE OPATŘENÍ (CELOSTNÍ PŘÍSTUP, SYSTÉMOVÝ POHLED, PLÁNOVACÍ DLE SCHOPNOSTÍ - DOTMLPFI)</a:t>
            </a:r>
          </a:p>
          <a:p>
            <a:r>
              <a:rPr lang="cs-CZ" dirty="0"/>
              <a:t>PŘI VOLBĚ OPATŘENÍ  JE  NEZBYTNÝ ALTERNATIVNÍ PŘÍSTUP, HODNOCENÍ VARIANT (VÝKONOSTNÍ PARAMETRY, NÁKLADY, RIZIKA A PREFERENCE) </a:t>
            </a:r>
          </a:p>
          <a:p>
            <a:r>
              <a:rPr lang="cs-CZ" dirty="0"/>
              <a:t>NELZE NIKDY DOSÁHNOUT : DOBRÉ, RYCHLÉ A LEVNÉ ŘEŠENÍ</a:t>
            </a:r>
          </a:p>
        </p:txBody>
      </p:sp>
    </p:spTree>
    <p:extLst>
      <p:ext uri="{BB962C8B-B14F-4D97-AF65-F5344CB8AC3E}">
        <p14:creationId xmlns:p14="http://schemas.microsoft.com/office/powerpoint/2010/main" val="2244850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524" y="126124"/>
            <a:ext cx="10100442" cy="6731876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4300" b="1" dirty="0"/>
              <a:t>ÚKOLY DO DALŠÍCH DVOU  TÝDNŮ</a:t>
            </a:r>
            <a:endParaRPr lang="cs-CZ" sz="4300" dirty="0"/>
          </a:p>
          <a:p>
            <a:pPr algn="just">
              <a:lnSpc>
                <a:spcPct val="170000"/>
              </a:lnSpc>
            </a:pPr>
            <a:r>
              <a:rPr lang="cs-CZ" sz="4300" b="1" dirty="0">
                <a:solidFill>
                  <a:srgbClr val="FF0000"/>
                </a:solidFill>
              </a:rPr>
              <a:t>Úvod (10%):</a:t>
            </a:r>
            <a:r>
              <a:rPr lang="cs-CZ" sz="4300" dirty="0">
                <a:solidFill>
                  <a:srgbClr val="FF0000"/>
                </a:solidFill>
              </a:rPr>
              <a:t> základné </a:t>
            </a:r>
            <a:r>
              <a:rPr lang="cs-CZ" sz="4300" dirty="0" err="1">
                <a:solidFill>
                  <a:srgbClr val="FF0000"/>
                </a:solidFill>
              </a:rPr>
              <a:t>informácie</a:t>
            </a:r>
            <a:r>
              <a:rPr lang="cs-CZ" sz="4300" dirty="0">
                <a:solidFill>
                  <a:srgbClr val="FF0000"/>
                </a:solidFill>
              </a:rPr>
              <a:t> o </a:t>
            </a:r>
            <a:r>
              <a:rPr lang="cs-CZ" sz="4300" dirty="0" err="1">
                <a:solidFill>
                  <a:srgbClr val="FF0000"/>
                </a:solidFill>
              </a:rPr>
              <a:t>stratégii</a:t>
            </a:r>
            <a:r>
              <a:rPr lang="cs-CZ" sz="4300" dirty="0">
                <a:solidFill>
                  <a:srgbClr val="FF0000"/>
                </a:solidFill>
              </a:rPr>
              <a:t> a kontexte jej vzniku, účel, </a:t>
            </a:r>
            <a:r>
              <a:rPr lang="cs-CZ" sz="4300" dirty="0" err="1">
                <a:solidFill>
                  <a:srgbClr val="FF0000"/>
                </a:solidFill>
              </a:rPr>
              <a:t>cielové</a:t>
            </a:r>
            <a:r>
              <a:rPr lang="cs-CZ" sz="4300" dirty="0">
                <a:solidFill>
                  <a:srgbClr val="FF0000"/>
                </a:solidFill>
              </a:rPr>
              <a:t> publikum, </a:t>
            </a:r>
            <a:r>
              <a:rPr lang="cs-CZ" sz="4300" dirty="0" err="1">
                <a:solidFill>
                  <a:srgbClr val="FF0000"/>
                </a:solidFill>
              </a:rPr>
              <a:t>príbuzné</a:t>
            </a:r>
            <a:r>
              <a:rPr lang="cs-CZ" sz="4300" dirty="0">
                <a:solidFill>
                  <a:srgbClr val="FF0000"/>
                </a:solidFill>
              </a:rPr>
              <a:t> dokumenty (</a:t>
            </a:r>
            <a:r>
              <a:rPr lang="cs-CZ" sz="4300" dirty="0" err="1">
                <a:solidFill>
                  <a:srgbClr val="FF0000"/>
                </a:solidFill>
              </a:rPr>
              <a:t>prienik</a:t>
            </a:r>
            <a:r>
              <a:rPr lang="cs-CZ" sz="4300" dirty="0">
                <a:solidFill>
                  <a:srgbClr val="FF0000"/>
                </a:solidFill>
              </a:rPr>
              <a:t>, </a:t>
            </a:r>
            <a:r>
              <a:rPr lang="cs-CZ" sz="4300" dirty="0" err="1">
                <a:solidFill>
                  <a:srgbClr val="FF0000"/>
                </a:solidFill>
              </a:rPr>
              <a:t>hierarchia</a:t>
            </a:r>
            <a:r>
              <a:rPr lang="cs-CZ" sz="4300" dirty="0">
                <a:solidFill>
                  <a:srgbClr val="FF0000"/>
                </a:solidFill>
              </a:rPr>
              <a:t>)</a:t>
            </a:r>
          </a:p>
          <a:p>
            <a:pPr algn="just">
              <a:lnSpc>
                <a:spcPct val="170000"/>
              </a:lnSpc>
            </a:pPr>
            <a:r>
              <a:rPr lang="cs-CZ" sz="4300" b="1" dirty="0">
                <a:solidFill>
                  <a:srgbClr val="FF0000"/>
                </a:solidFill>
              </a:rPr>
              <a:t>Analytická </a:t>
            </a:r>
            <a:r>
              <a:rPr lang="cs-CZ" sz="4300" b="1" dirty="0" err="1">
                <a:solidFill>
                  <a:srgbClr val="FF0000"/>
                </a:solidFill>
              </a:rPr>
              <a:t>časť</a:t>
            </a:r>
            <a:r>
              <a:rPr lang="cs-CZ" sz="4300" b="1" dirty="0">
                <a:solidFill>
                  <a:srgbClr val="FF0000"/>
                </a:solidFill>
              </a:rPr>
              <a:t> (20%</a:t>
            </a:r>
            <a:r>
              <a:rPr lang="cs-CZ" sz="4300" dirty="0">
                <a:solidFill>
                  <a:srgbClr val="FF0000"/>
                </a:solidFill>
              </a:rPr>
              <a:t>): </a:t>
            </a:r>
            <a:r>
              <a:rPr lang="cs-CZ" sz="4300" dirty="0" err="1">
                <a:solidFill>
                  <a:srgbClr val="FF0000"/>
                </a:solidFill>
              </a:rPr>
              <a:t>národný</a:t>
            </a:r>
            <a:r>
              <a:rPr lang="cs-CZ" sz="4300" dirty="0">
                <a:solidFill>
                  <a:srgbClr val="FF0000"/>
                </a:solidFill>
              </a:rPr>
              <a:t> </a:t>
            </a:r>
            <a:r>
              <a:rPr lang="cs-CZ" sz="4300" dirty="0" err="1">
                <a:solidFill>
                  <a:srgbClr val="FF0000"/>
                </a:solidFill>
              </a:rPr>
              <a:t>záujem</a:t>
            </a:r>
            <a:r>
              <a:rPr lang="cs-CZ" sz="4300" dirty="0">
                <a:solidFill>
                  <a:srgbClr val="FF0000"/>
                </a:solidFill>
              </a:rPr>
              <a:t> v </a:t>
            </a:r>
            <a:r>
              <a:rPr lang="cs-CZ" sz="4300" dirty="0" err="1">
                <a:solidFill>
                  <a:srgbClr val="FF0000"/>
                </a:solidFill>
              </a:rPr>
              <a:t>tejto</a:t>
            </a:r>
            <a:r>
              <a:rPr lang="cs-CZ" sz="4300" dirty="0">
                <a:solidFill>
                  <a:srgbClr val="FF0000"/>
                </a:solidFill>
              </a:rPr>
              <a:t> oblasti, </a:t>
            </a:r>
            <a:r>
              <a:rPr lang="cs-CZ" sz="4300" dirty="0" err="1">
                <a:solidFill>
                  <a:srgbClr val="FF0000"/>
                </a:solidFill>
              </a:rPr>
              <a:t>definícia</a:t>
            </a:r>
            <a:r>
              <a:rPr lang="cs-CZ" sz="4300" dirty="0">
                <a:solidFill>
                  <a:srgbClr val="FF0000"/>
                </a:solidFill>
              </a:rPr>
              <a:t> problému, analýza </a:t>
            </a:r>
            <a:r>
              <a:rPr lang="cs-CZ" sz="4300" dirty="0" err="1">
                <a:solidFill>
                  <a:srgbClr val="FF0000"/>
                </a:solidFill>
              </a:rPr>
              <a:t>prostredia</a:t>
            </a:r>
            <a:r>
              <a:rPr lang="cs-CZ" sz="4300" dirty="0">
                <a:solidFill>
                  <a:srgbClr val="FF0000"/>
                </a:solidFill>
              </a:rPr>
              <a:t>, dopady pokud problém neřešíme</a:t>
            </a:r>
          </a:p>
          <a:p>
            <a:pPr algn="just">
              <a:lnSpc>
                <a:spcPct val="170000"/>
              </a:lnSpc>
            </a:pPr>
            <a:r>
              <a:rPr lang="cs-CZ" sz="4400" b="1" i="1" dirty="0">
                <a:solidFill>
                  <a:srgbClr val="FF0000"/>
                </a:solidFill>
              </a:rPr>
              <a:t>Strategická </a:t>
            </a:r>
            <a:r>
              <a:rPr lang="cs-CZ" sz="4400" b="1" i="1" dirty="0" err="1">
                <a:solidFill>
                  <a:srgbClr val="FF0000"/>
                </a:solidFill>
              </a:rPr>
              <a:t>časť</a:t>
            </a:r>
            <a:r>
              <a:rPr lang="cs-CZ" sz="4400" b="1" i="1" dirty="0">
                <a:solidFill>
                  <a:srgbClr val="FF0000"/>
                </a:solidFill>
              </a:rPr>
              <a:t> (40%): </a:t>
            </a:r>
            <a:r>
              <a:rPr lang="cs-CZ" sz="4400" i="1" dirty="0">
                <a:solidFill>
                  <a:srgbClr val="FF0000"/>
                </a:solidFill>
              </a:rPr>
              <a:t>vymezení dlouhodobé vize, cílů, </a:t>
            </a:r>
            <a:r>
              <a:rPr lang="cs-CZ" sz="4400" b="1" i="1" u="sng" dirty="0">
                <a:solidFill>
                  <a:srgbClr val="FF0000"/>
                </a:solidFill>
              </a:rPr>
              <a:t>způsob realizace, zdroje</a:t>
            </a:r>
            <a:r>
              <a:rPr lang="cs-CZ" sz="4400" i="1" dirty="0">
                <a:solidFill>
                  <a:srgbClr val="FF0000"/>
                </a:solidFill>
              </a:rPr>
              <a:t>.</a:t>
            </a:r>
            <a:r>
              <a:rPr lang="cs-CZ" sz="4400" b="1" u="sng" dirty="0">
                <a:solidFill>
                  <a:srgbClr val="FF0000"/>
                </a:solidFill>
              </a:rPr>
              <a:t> </a:t>
            </a:r>
          </a:p>
          <a:p>
            <a:pPr algn="just">
              <a:lnSpc>
                <a:spcPct val="170000"/>
              </a:lnSpc>
            </a:pPr>
            <a:r>
              <a:rPr lang="cs-CZ" sz="4400" b="1" u="sng" dirty="0">
                <a:solidFill>
                  <a:srgbClr val="FF0000"/>
                </a:solidFill>
              </a:rPr>
              <a:t>VLOŽIT DO ODEVZDAVÁRNY:  7.11. 2022 do 12, 00</a:t>
            </a:r>
          </a:p>
          <a:p>
            <a:pPr lvl="0" algn="just">
              <a:lnSpc>
                <a:spcPct val="170000"/>
              </a:lnSpc>
            </a:pPr>
            <a:r>
              <a:rPr lang="cs-CZ" sz="4300" b="1" i="1" dirty="0" err="1"/>
              <a:t>Implementačná</a:t>
            </a:r>
            <a:r>
              <a:rPr lang="cs-CZ" sz="4300" b="1" i="1" dirty="0"/>
              <a:t> </a:t>
            </a:r>
            <a:r>
              <a:rPr lang="cs-CZ" sz="4300" b="1" i="1" dirty="0" err="1"/>
              <a:t>časť</a:t>
            </a:r>
            <a:r>
              <a:rPr lang="cs-CZ" sz="4300" b="1" i="1" dirty="0"/>
              <a:t> (20%</a:t>
            </a:r>
            <a:r>
              <a:rPr lang="cs-CZ" sz="4300" i="1" dirty="0"/>
              <a:t>): Plán realizace: časové a finanční aspekty, odpovědnost, rizika, komunikace, způsob hodnocení</a:t>
            </a:r>
          </a:p>
          <a:p>
            <a:pPr lvl="0" algn="just">
              <a:lnSpc>
                <a:spcPct val="170000"/>
              </a:lnSpc>
            </a:pPr>
            <a:r>
              <a:rPr lang="cs-CZ" sz="4300" b="1" i="1" dirty="0"/>
              <a:t>Metodologická </a:t>
            </a:r>
            <a:r>
              <a:rPr lang="cs-CZ" sz="4300" b="1" i="1" dirty="0" err="1"/>
              <a:t>časť</a:t>
            </a:r>
            <a:r>
              <a:rPr lang="cs-CZ" sz="4300" b="1" i="1" dirty="0"/>
              <a:t> (10%):</a:t>
            </a:r>
            <a:r>
              <a:rPr lang="cs-CZ" sz="4300" i="1" dirty="0"/>
              <a:t> postup tvorby, </a:t>
            </a:r>
            <a:r>
              <a:rPr lang="cs-CZ" sz="4300" i="1" dirty="0" err="1"/>
              <a:t>metódy</a:t>
            </a:r>
            <a:r>
              <a:rPr lang="cs-CZ" sz="4300" i="1" dirty="0"/>
              <a:t>, zdroje, </a:t>
            </a:r>
            <a:r>
              <a:rPr lang="cs-CZ" sz="4300" i="1" dirty="0" err="1"/>
              <a:t>alternatívne</a:t>
            </a:r>
            <a:r>
              <a:rPr lang="cs-CZ" sz="4300" i="1" dirty="0"/>
              <a:t> </a:t>
            </a:r>
            <a:r>
              <a:rPr lang="cs-CZ" sz="4300" i="1" dirty="0" err="1"/>
              <a:t>riešenia</a:t>
            </a:r>
            <a:r>
              <a:rPr lang="cs-CZ" sz="4300" i="1" dirty="0"/>
              <a:t> – </a:t>
            </a:r>
            <a:r>
              <a:rPr lang="cs-CZ" sz="4300" i="1" dirty="0" err="1"/>
              <a:t>aké</a:t>
            </a:r>
            <a:r>
              <a:rPr lang="cs-CZ" sz="4300" i="1" dirty="0"/>
              <a:t> </a:t>
            </a:r>
            <a:r>
              <a:rPr lang="cs-CZ" sz="4300" i="1" dirty="0" err="1"/>
              <a:t>iné</a:t>
            </a:r>
            <a:r>
              <a:rPr lang="cs-CZ" sz="4300" i="1" dirty="0"/>
              <a:t> </a:t>
            </a:r>
            <a:r>
              <a:rPr lang="cs-CZ" sz="4300" i="1" dirty="0" err="1"/>
              <a:t>riešenia</a:t>
            </a:r>
            <a:r>
              <a:rPr lang="cs-CZ" sz="4300" i="1" dirty="0"/>
              <a:t> </a:t>
            </a:r>
            <a:r>
              <a:rPr lang="cs-CZ" sz="4300" i="1" dirty="0" err="1"/>
              <a:t>boli</a:t>
            </a:r>
            <a:r>
              <a:rPr lang="cs-CZ" sz="4300" i="1" dirty="0"/>
              <a:t> k </a:t>
            </a:r>
            <a:r>
              <a:rPr lang="cs-CZ" sz="4300" i="1" dirty="0" err="1"/>
              <a:t>dispozícii</a:t>
            </a:r>
            <a:r>
              <a:rPr lang="cs-CZ" sz="4300" i="1" dirty="0"/>
              <a:t>, </a:t>
            </a:r>
            <a:r>
              <a:rPr lang="cs-CZ" sz="4300" i="1" dirty="0" err="1"/>
              <a:t>prečo</a:t>
            </a:r>
            <a:r>
              <a:rPr lang="cs-CZ" sz="4300" i="1" dirty="0"/>
              <a:t> neboli </a:t>
            </a:r>
            <a:r>
              <a:rPr lang="cs-CZ" sz="4300" i="1" dirty="0" err="1"/>
              <a:t>uplatnené</a:t>
            </a:r>
            <a:r>
              <a:rPr lang="cs-CZ" sz="4300" i="1" dirty="0"/>
              <a:t>.</a:t>
            </a:r>
          </a:p>
          <a:p>
            <a:pPr algn="just">
              <a:lnSpc>
                <a:spcPct val="170000"/>
              </a:lnSpc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612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36168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J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T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38C4890-D6FF-4BF7-B360-9158CEAB21B4}"/>
              </a:ext>
            </a:extLst>
          </p:cNvPr>
          <p:cNvCxnSpPr/>
          <p:nvPr/>
        </p:nvCxnSpPr>
        <p:spPr>
          <a:xfrm>
            <a:off x="1323654" y="3429000"/>
            <a:ext cx="9544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8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5" y="1448657"/>
            <a:ext cx="6402394" cy="5307678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formulovat dosažení cílových stavů strategie? 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KOMPLEXNOST, 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SYSTÉMOVÝ PŘÍSTUP,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PLÁNOVANÍ PODLE SCHOPNOSTÍ 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Jaká opatření identifikovat, abychom splnili stanovené cíle?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MATERIÁLOVÁ A NEMATERIÁLOVÁ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se rozhodovat o volbě těchto opatření?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NÁKLADY, RIZIKA </a:t>
            </a:r>
          </a:p>
          <a:p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52144"/>
            <a:ext cx="4616871" cy="1674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76145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38529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96CDB0-3868-4A9E-906B-BF9AE90FDE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51371"/>
            <a:ext cx="11753636" cy="6472718"/>
          </a:xfrm>
          <a:prstGeom prst="rect">
            <a:avLst/>
          </a:prstGeom>
          <a:noFill/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5301465" y="2176412"/>
            <a:ext cx="4212406" cy="22912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způsoby jejich dosažení v podobě specifických cílů, opatření a úkolů (programy, projekty, iniciativy).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90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693683"/>
          </a:xfrm>
        </p:spPr>
        <p:txBody>
          <a:bodyPr>
            <a:normAutofit fontScale="92500"/>
          </a:bodyPr>
          <a:lstStyle/>
          <a:p>
            <a:r>
              <a:rPr lang="cs-CZ" sz="4000" dirty="0"/>
              <a:t>PŘÍSTUPY KE STANOVENÍ OPATŘENÍ K DOSAŽENÍ CÍLOVÝCH STAVŮ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56831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/>
              <a:t>Základní úvaha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832116"/>
              </p:ext>
            </p:extLst>
          </p:nvPr>
        </p:nvGraphicFramePr>
        <p:xfrm>
          <a:off x="1775520" y="116936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3791745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72065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Obdélník 8"/>
          <p:cNvSpPr/>
          <p:nvPr/>
        </p:nvSpPr>
        <p:spPr>
          <a:xfrm>
            <a:off x="9624393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Kruhová šipka 10"/>
          <p:cNvSpPr/>
          <p:nvPr/>
        </p:nvSpPr>
        <p:spPr>
          <a:xfrm>
            <a:off x="3287688" y="836712"/>
            <a:ext cx="6264696" cy="4392488"/>
          </a:xfrm>
          <a:prstGeom prst="circular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ová šipka 11"/>
          <p:cNvSpPr/>
          <p:nvPr/>
        </p:nvSpPr>
        <p:spPr>
          <a:xfrm rot="10800000">
            <a:off x="5519936" y="2465512"/>
            <a:ext cx="4608512" cy="4392488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E59C-447D-4A43-8BA9-69773358561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1">
            <a:extLst>
              <a:ext uri="{FF2B5EF4-FFF2-40B4-BE49-F238E27FC236}">
                <a16:creationId xmlns:a16="http://schemas.microsoft.com/office/drawing/2014/main" id="{8F7CCD4C-EFB9-4494-BEA1-C0DAB58627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</a:rPr>
              <a:t>Volitelná poznámka uživatele</a:t>
            </a:r>
          </a:p>
        </p:txBody>
      </p:sp>
      <p:sp>
        <p:nvSpPr>
          <p:cNvPr id="44035" name="Zástupný symbol pro zápatí 2">
            <a:extLst>
              <a:ext uri="{FF2B5EF4-FFF2-40B4-BE49-F238E27FC236}">
                <a16:creationId xmlns:a16="http://schemas.microsoft.com/office/drawing/2014/main" id="{3EF30C6C-9C0E-4BB3-8207-877FA824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98989"/>
                </a:solidFill>
              </a:rPr>
              <a:t>titul, jméno,příjmení, funkce</a:t>
            </a:r>
          </a:p>
        </p:txBody>
      </p:sp>
      <p:pic>
        <p:nvPicPr>
          <p:cNvPr id="44036" name="Obrázek 3">
            <a:extLst>
              <a:ext uri="{FF2B5EF4-FFF2-40B4-BE49-F238E27FC236}">
                <a16:creationId xmlns:a16="http://schemas.microsoft.com/office/drawing/2014/main" id="{6621C63C-E035-4B8D-9FFB-CA481EE1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080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3D592B7052304EA4827B1A8C70F3B8" ma:contentTypeVersion="2" ma:contentTypeDescription="Vytvoří nový dokument" ma:contentTypeScope="" ma:versionID="4fa650524ef3276fb4965182e494c68b">
  <xsd:schema xmlns:xsd="http://www.w3.org/2001/XMLSchema" xmlns:xs="http://www.w3.org/2001/XMLSchema" xmlns:p="http://schemas.microsoft.com/office/2006/metadata/properties" xmlns:ns2="0a4dcd8e-c73b-4632-a1c3-b98d8741b3ae" targetNamespace="http://schemas.microsoft.com/office/2006/metadata/properties" ma:root="true" ma:fieldsID="c0358186d22f70877f1bdfd40645567d" ns2:_="">
    <xsd:import namespace="0a4dcd8e-c73b-4632-a1c3-b98d8741b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dcd8e-c73b-4632-a1c3-b98d8741b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DD1D87-FA0C-41CC-AE8D-4442F513F2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A1E2A1-CF71-4696-9F6B-F55E123DB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dcd8e-c73b-4632-a1c3-b98d8741b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B2651C-9B0A-441D-8BD8-684E1CF8F2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837</Words>
  <Application>Microsoft Office PowerPoint</Application>
  <PresentationFormat>Širokoúhlá obrazovka</PresentationFormat>
  <Paragraphs>182</Paragraphs>
  <Slides>27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Gill Sans MT</vt:lpstr>
      <vt:lpstr>Times New Roman</vt:lpstr>
      <vt:lpstr>Balík</vt:lpstr>
      <vt:lpstr>Snímek</vt:lpstr>
      <vt:lpstr>Snímek Microsoft PowerPointu 97–2003</vt:lpstr>
      <vt:lpstr>TVORBA STRATEGIE</vt:lpstr>
      <vt:lpstr>CÍL</vt:lpstr>
      <vt:lpstr>UČEBNÍ OTÁZKY</vt:lpstr>
      <vt:lpstr>Prezentace aplikace PowerPoint</vt:lpstr>
      <vt:lpstr>Prezentace aplikace PowerPoint</vt:lpstr>
      <vt:lpstr>strategie</vt:lpstr>
      <vt:lpstr>Prezentace aplikace PowerPoint</vt:lpstr>
      <vt:lpstr>Základní úvaha</vt:lpstr>
      <vt:lpstr>Prezentace aplikace PowerPoint</vt:lpstr>
      <vt:lpstr>Prezentace aplikace PowerPoint</vt:lpstr>
      <vt:lpstr>OPATŘENÍ K REALIZACI CÍlŮ – COMPREHENSIVE APPROACH (DIME)</vt:lpstr>
      <vt:lpstr>OPATŘENÍ K REALIZACI CÍlŮ SYSTÉMOVÝ PŘÍSTUP</vt:lpstr>
      <vt:lpstr>OPATŘENÍ K REALIZACI CÍlŮ PŘÍSTUP PODLE SCHOPNOSTÍ</vt:lpstr>
      <vt:lpstr>Prezentace aplikace PowerPoint</vt:lpstr>
      <vt:lpstr>OPATŘENÍ K REALIZACI CÍlŮ</vt:lpstr>
      <vt:lpstr>OPATŘENÍ K REALIZACI CÍlŮ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ZÁVÉR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 prochazka</cp:lastModifiedBy>
  <cp:revision>151</cp:revision>
  <dcterms:created xsi:type="dcterms:W3CDTF">2020-09-17T04:53:08Z</dcterms:created>
  <dcterms:modified xsi:type="dcterms:W3CDTF">2023-10-23T17:51:53Z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0x0101004B3D592B7052304EA4827B1A8C70F3B8</vt:lpwstr>
  </property>
</Properties>
</file>