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8" r:id="rId10"/>
    <p:sldId id="269" r:id="rId11"/>
    <p:sldId id="292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93" r:id="rId20"/>
    <p:sldId id="278" r:id="rId21"/>
    <p:sldId id="282" r:id="rId22"/>
    <p:sldId id="281" r:id="rId23"/>
    <p:sldId id="283" r:id="rId24"/>
    <p:sldId id="284" r:id="rId25"/>
    <p:sldId id="285" r:id="rId26"/>
    <p:sldId id="286" r:id="rId27"/>
    <p:sldId id="289" r:id="rId28"/>
    <p:sldId id="287" r:id="rId29"/>
    <p:sldId id="262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775B4976-6642-4EA3-90D0-5FCFA4DF5914}"/>
    <pc:docChg chg="custSel addSld modSld">
      <pc:chgData name="Peter Spáč" userId="2e8d26cd-55d7-4d78-8227-1866407259d9" providerId="ADAL" clId="{775B4976-6642-4EA3-90D0-5FCFA4DF5914}" dt="2023-09-26T09:51:30.456" v="71"/>
      <pc:docMkLst>
        <pc:docMk/>
      </pc:docMkLst>
      <pc:sldChg chg="modSp">
        <pc:chgData name="Peter Spáč" userId="2e8d26cd-55d7-4d78-8227-1866407259d9" providerId="ADAL" clId="{775B4976-6642-4EA3-90D0-5FCFA4DF5914}" dt="2023-09-26T09:30:32.321" v="1" actId="20577"/>
        <pc:sldMkLst>
          <pc:docMk/>
          <pc:sldMk cId="1027643764" sldId="256"/>
        </pc:sldMkLst>
        <pc:spChg chg="mod">
          <ac:chgData name="Peter Spáč" userId="2e8d26cd-55d7-4d78-8227-1866407259d9" providerId="ADAL" clId="{775B4976-6642-4EA3-90D0-5FCFA4DF5914}" dt="2023-09-26T09:30:32.321" v="1" actId="20577"/>
          <ac:spMkLst>
            <pc:docMk/>
            <pc:sldMk cId="1027643764" sldId="256"/>
            <ac:spMk id="3" creationId="{1E89A035-1AFB-434B-AAD1-3F6DAD12F85A}"/>
          </ac:spMkLst>
        </pc:spChg>
      </pc:sldChg>
      <pc:sldChg chg="addSp delSp modSp delAnim">
        <pc:chgData name="Peter Spáč" userId="2e8d26cd-55d7-4d78-8227-1866407259d9" providerId="ADAL" clId="{775B4976-6642-4EA3-90D0-5FCFA4DF5914}" dt="2023-09-26T09:33:43.932" v="60" actId="114"/>
        <pc:sldMkLst>
          <pc:docMk/>
          <pc:sldMk cId="973828812" sldId="269"/>
        </pc:sldMkLst>
        <pc:spChg chg="add mod">
          <ac:chgData name="Peter Spáč" userId="2e8d26cd-55d7-4d78-8227-1866407259d9" providerId="ADAL" clId="{775B4976-6642-4EA3-90D0-5FCFA4DF5914}" dt="2023-09-26T09:33:43.932" v="60" actId="114"/>
          <ac:spMkLst>
            <pc:docMk/>
            <pc:sldMk cId="973828812" sldId="269"/>
            <ac:spMk id="5" creationId="{3C5621B7-CBFC-4A34-A899-14C173729FBC}"/>
          </ac:spMkLst>
        </pc:spChg>
        <pc:picChg chg="del">
          <ac:chgData name="Peter Spáč" userId="2e8d26cd-55d7-4d78-8227-1866407259d9" providerId="ADAL" clId="{775B4976-6642-4EA3-90D0-5FCFA4DF5914}" dt="2023-09-26T09:30:56.997" v="3" actId="478"/>
          <ac:picMkLst>
            <pc:docMk/>
            <pc:sldMk cId="973828812" sldId="269"/>
            <ac:picMk id="4" creationId="{D4D2DFEE-5DEB-47F1-A86D-C9D11CEE1B49}"/>
          </ac:picMkLst>
        </pc:picChg>
        <pc:picChg chg="del">
          <ac:chgData name="Peter Spáč" userId="2e8d26cd-55d7-4d78-8227-1866407259d9" providerId="ADAL" clId="{775B4976-6642-4EA3-90D0-5FCFA4DF5914}" dt="2023-09-26T09:30:56.263" v="2" actId="478"/>
          <ac:picMkLst>
            <pc:docMk/>
            <pc:sldMk cId="973828812" sldId="269"/>
            <ac:picMk id="4100" creationId="{04575279-57DE-4318-AFB8-AF33AC9FFF63}"/>
          </ac:picMkLst>
        </pc:picChg>
      </pc:sldChg>
      <pc:sldChg chg="addSp delSp modSp add">
        <pc:chgData name="Peter Spáč" userId="2e8d26cd-55d7-4d78-8227-1866407259d9" providerId="ADAL" clId="{775B4976-6642-4EA3-90D0-5FCFA4DF5914}" dt="2023-09-26T09:51:30.456" v="71"/>
        <pc:sldMkLst>
          <pc:docMk/>
          <pc:sldMk cId="740791531" sldId="293"/>
        </pc:sldMkLst>
        <pc:spChg chg="del">
          <ac:chgData name="Peter Spáč" userId="2e8d26cd-55d7-4d78-8227-1866407259d9" providerId="ADAL" clId="{775B4976-6642-4EA3-90D0-5FCFA4DF5914}" dt="2023-09-26T09:49:24.422" v="63" actId="478"/>
          <ac:spMkLst>
            <pc:docMk/>
            <pc:sldMk cId="740791531" sldId="293"/>
            <ac:spMk id="2" creationId="{37B69285-1D35-49ED-9E92-F0C0D699819C}"/>
          </ac:spMkLst>
        </pc:spChg>
        <pc:spChg chg="del">
          <ac:chgData name="Peter Spáč" userId="2e8d26cd-55d7-4d78-8227-1866407259d9" providerId="ADAL" clId="{775B4976-6642-4EA3-90D0-5FCFA4DF5914}" dt="2023-09-26T09:49:23.664" v="62" actId="478"/>
          <ac:spMkLst>
            <pc:docMk/>
            <pc:sldMk cId="740791531" sldId="293"/>
            <ac:spMk id="3" creationId="{947FB1D2-4C07-4A38-85EC-6CC01639EF36}"/>
          </ac:spMkLst>
        </pc:spChg>
        <pc:picChg chg="add del">
          <ac:chgData name="Peter Spáč" userId="2e8d26cd-55d7-4d78-8227-1866407259d9" providerId="ADAL" clId="{775B4976-6642-4EA3-90D0-5FCFA4DF5914}" dt="2023-09-26T09:49:28.056" v="65"/>
          <ac:picMkLst>
            <pc:docMk/>
            <pc:sldMk cId="740791531" sldId="293"/>
            <ac:picMk id="4" creationId="{9A96FFFA-A6B5-432B-B71E-0F89B7F181BC}"/>
          </ac:picMkLst>
        </pc:picChg>
        <pc:picChg chg="add mod">
          <ac:chgData name="Peter Spáč" userId="2e8d26cd-55d7-4d78-8227-1866407259d9" providerId="ADAL" clId="{775B4976-6642-4EA3-90D0-5FCFA4DF5914}" dt="2023-09-26T09:50:35.986" v="67" actId="1076"/>
          <ac:picMkLst>
            <pc:docMk/>
            <pc:sldMk cId="740791531" sldId="293"/>
            <ac:picMk id="5" creationId="{87C2E166-C26D-4FA6-A04B-EA4D49B2404C}"/>
          </ac:picMkLst>
        </pc:picChg>
        <pc:picChg chg="add mod">
          <ac:chgData name="Peter Spáč" userId="2e8d26cd-55d7-4d78-8227-1866407259d9" providerId="ADAL" clId="{775B4976-6642-4EA3-90D0-5FCFA4DF5914}" dt="2023-09-26T09:51:04.286" v="69" actId="1076"/>
          <ac:picMkLst>
            <pc:docMk/>
            <pc:sldMk cId="740791531" sldId="293"/>
            <ac:picMk id="6" creationId="{49B1F964-530F-40A1-BA38-BA61A8F662B2}"/>
          </ac:picMkLst>
        </pc:picChg>
        <pc:inkChg chg="add">
          <ac:chgData name="Peter Spáč" userId="2e8d26cd-55d7-4d78-8227-1866407259d9" providerId="ADAL" clId="{775B4976-6642-4EA3-90D0-5FCFA4DF5914}" dt="2023-09-26T09:51:18.500" v="70"/>
          <ac:inkMkLst>
            <pc:docMk/>
            <pc:sldMk cId="740791531" sldId="293"/>
            <ac:inkMk id="7" creationId="{8EDFB2BB-F67C-4786-A8D3-4EC2E8317C47}"/>
          </ac:inkMkLst>
        </pc:inkChg>
        <pc:inkChg chg="add">
          <ac:chgData name="Peter Spáč" userId="2e8d26cd-55d7-4d78-8227-1866407259d9" providerId="ADAL" clId="{775B4976-6642-4EA3-90D0-5FCFA4DF5914}" dt="2023-09-26T09:51:30.456" v="71"/>
          <ac:inkMkLst>
            <pc:docMk/>
            <pc:sldMk cId="740791531" sldId="293"/>
            <ac:inkMk id="8" creationId="{7621B0B7-27BE-49E0-B90A-0BEE85FF4A8D}"/>
          </ac:inkMkLst>
        </pc:inkChg>
      </pc:sldChg>
    </pc:docChg>
  </pc:docChgLst>
  <pc:docChgLst>
    <pc:chgData name="Peter" userId="2e8d26cd-55d7-4d78-8227-1866407259d9" providerId="ADAL" clId="{A5C47D9F-AFDC-4921-943E-4933F3B3F677}"/>
    <pc:docChg chg="modSld">
      <pc:chgData name="Peter" userId="2e8d26cd-55d7-4d78-8227-1866407259d9" providerId="ADAL" clId="{A5C47D9F-AFDC-4921-943E-4933F3B3F677}" dt="2023-09-26T07:08:31.407" v="2"/>
      <pc:docMkLst>
        <pc:docMk/>
      </pc:docMkLst>
      <pc:sldChg chg="modSp mod">
        <pc:chgData name="Peter" userId="2e8d26cd-55d7-4d78-8227-1866407259d9" providerId="ADAL" clId="{A5C47D9F-AFDC-4921-943E-4933F3B3F677}" dt="2023-09-26T07:08:31.407" v="2"/>
        <pc:sldMkLst>
          <pc:docMk/>
          <pc:sldMk cId="2842598262" sldId="278"/>
        </pc:sldMkLst>
        <pc:spChg chg="mod">
          <ac:chgData name="Peter" userId="2e8d26cd-55d7-4d78-8227-1866407259d9" providerId="ADAL" clId="{A5C47D9F-AFDC-4921-943E-4933F3B3F677}" dt="2023-09-26T07:08:31.407" v="2"/>
          <ac:spMkLst>
            <pc:docMk/>
            <pc:sldMk cId="2842598262" sldId="278"/>
            <ac:spMk id="3" creationId="{E1450A58-780F-467A-919D-A4B8937A8079}"/>
          </ac:spMkLst>
        </pc:spChg>
      </pc:sldChg>
    </pc:docChg>
  </pc:docChgLst>
  <pc:docChgLst>
    <pc:chgData name="Peter" userId="2e8d26cd-55d7-4d78-8227-1866407259d9" providerId="ADAL" clId="{9F243BB4-1039-42A5-8BE4-3B51EED4DB3E}"/>
    <pc:docChg chg="delSld modSld">
      <pc:chgData name="Peter" userId="2e8d26cd-55d7-4d78-8227-1866407259d9" providerId="ADAL" clId="{9F243BB4-1039-42A5-8BE4-3B51EED4DB3E}" dt="2023-09-28T09:36:04.860" v="5" actId="47"/>
      <pc:docMkLst>
        <pc:docMk/>
      </pc:docMkLst>
      <pc:sldChg chg="del">
        <pc:chgData name="Peter" userId="2e8d26cd-55d7-4d78-8227-1866407259d9" providerId="ADAL" clId="{9F243BB4-1039-42A5-8BE4-3B51EED4DB3E}" dt="2023-09-28T09:35:33.412" v="0" actId="47"/>
        <pc:sldMkLst>
          <pc:docMk/>
          <pc:sldMk cId="2349960702" sldId="264"/>
        </pc:sldMkLst>
      </pc:sldChg>
      <pc:sldChg chg="del">
        <pc:chgData name="Peter" userId="2e8d26cd-55d7-4d78-8227-1866407259d9" providerId="ADAL" clId="{9F243BB4-1039-42A5-8BE4-3B51EED4DB3E}" dt="2023-09-28T09:35:40.938" v="1" actId="47"/>
        <pc:sldMkLst>
          <pc:docMk/>
          <pc:sldMk cId="2977364310" sldId="267"/>
        </pc:sldMkLst>
      </pc:sldChg>
      <pc:sldChg chg="modTransition">
        <pc:chgData name="Peter" userId="2e8d26cd-55d7-4d78-8227-1866407259d9" providerId="ADAL" clId="{9F243BB4-1039-42A5-8BE4-3B51EED4DB3E}" dt="2023-09-28T09:35:49.374" v="2"/>
        <pc:sldMkLst>
          <pc:docMk/>
          <pc:sldMk cId="1037416591" sldId="268"/>
        </pc:sldMkLst>
      </pc:sldChg>
      <pc:sldChg chg="del">
        <pc:chgData name="Peter" userId="2e8d26cd-55d7-4d78-8227-1866407259d9" providerId="ADAL" clId="{9F243BB4-1039-42A5-8BE4-3B51EED4DB3E}" dt="2023-09-28T09:35:58.914" v="4" actId="47"/>
        <pc:sldMkLst>
          <pc:docMk/>
          <pc:sldMk cId="4062450809" sldId="273"/>
        </pc:sldMkLst>
      </pc:sldChg>
      <pc:sldChg chg="del">
        <pc:chgData name="Peter" userId="2e8d26cd-55d7-4d78-8227-1866407259d9" providerId="ADAL" clId="{9F243BB4-1039-42A5-8BE4-3B51EED4DB3E}" dt="2023-09-28T09:36:04.860" v="5" actId="47"/>
        <pc:sldMkLst>
          <pc:docMk/>
          <pc:sldMk cId="2227073132" sldId="279"/>
        </pc:sldMkLst>
      </pc:sldChg>
      <pc:sldChg chg="del">
        <pc:chgData name="Peter" userId="2e8d26cd-55d7-4d78-8227-1866407259d9" providerId="ADAL" clId="{9F243BB4-1039-42A5-8BE4-3B51EED4DB3E}" dt="2023-09-28T09:35:54.274" v="3" actId="47"/>
        <pc:sldMkLst>
          <pc:docMk/>
          <pc:sldMk cId="2497074267" sldId="29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09:51:18.50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6042 133,'-481'22,"-1128"-23,1078-21,-274 19,262-60,66-2,-232 66,676 3,-1 1,1 1,1 2,0 2,0 0,1 2,0 2,-24 14,4-4,3-2,0 2,1 2,2 2,0 2,2 1,2 3,1 2,2 1,1 2,-21 30,53-61,0 1,1-1,1 1,0-1,0 1,0 0,1 0,1 1,-1-1,1 0,1 1,0-1,0 0,1 1,0-1,1 0,0 0,0 0,1 0,0 0,123 82,-100-74,2-2,0-1,0-1,1-1,1-2,0-1,0-1,1-2,0-1,27 1,-47-6,-1 1,1 0,0 0,-1 1,1 1,-1 0,0 0,0 1,0 0,0 1,-1 0,0 1,4 2,125 29,-35-17,-68-11,1-1,0-2,0-1,1-1,0-3,-1-1,1-1,2-3,68 1,187 17,59 11,-9 34,-179-39,222 32,-124-26,1942-27,-1895-21,284 23,-451-22,-137 16,0 1,1-1,-1 0,-1 0,1-1,-1 1,0-1,0 0,-1-1,0 1,0-1,0 0,-1 0,0 0,-1-1,1 1,-1-1,-1 1,1-1,-1 1,-1-1,1 0,-1 0,-1 1,0-5,1 11,15-136,7-37,-19 163,0 1,0-2,-1 1,-1 0,0 0,0-1,-1 1,0 0,-1 0,-1-1,0 1,0 0,-1 0,0 0,-1 1,0-1,-1 1,0 0,-1 0,0 0,0 1,-1 0,0 0,-3-1,-200-180,74 133,123 48,1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09:51:30.45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3286 109,'-1622'0,"1430"-23,-168-37,226 39,-243 17,354 3,1 2,0 0,-1 2,1 0,0 1,1 2,-1 0,1 1,-20 10,-97 44,8 34,116-69,0 1,2 1,1-1,1 2,2-1,1 2,1-1,1 0,2 1,0 0,3 0,0 0,2 0,2 3,-3 46,-1-74,0 0,1 1,-1-1,1 0,1 0,-1 0,1 0,0 0,0 0,0 0,1-1,-1 1,1-1,0 1,1-1,-1 0,1-1,-1 1,1 0,0-1,1 0,-1 0,1 0,-1-1,1 1,0-1,0 0,0-1,0 1,0-1,0 0,5 1,-5 0,141 48,420-51,-263 1,-43 66,-100-46,114 3,2941-24,-2937-44,702 47,-807-25,-156 18,0 0,-1-2,0 0,-1 0,1-2,-2 0,1 0,-1-1,3-4,-6 0,-1-1,-1 1,0-1,-1-1,0 0,-1 0,-1 0,-1-1,0 0,-2 0,0 0,0-1,-2 1,0 0,-1-1,0 1,-2-1,-3-14,4-15,1 34,2 1,-1 0,-1 0,0 1,-1-1,0 0,-1 0,0 1,-1-1,0 1,-1-1,0 1,-1 1,0-1,-1 0,0 1,-1 0,-5-7,-79-46,-24 19,45 33,0 4,0 3,-1 3,-32 5,-29-2,-2084-2,2020-44,-21 22,178 23,31 1,0-1,-1-1,1 1,0-1,-1 0,1-1,0 0,-1-1,1 0,0 0,0 0,0-1,0 0,1-1,-5-2,2-3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28. 9. 2023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Research Basics and Research Design I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  <a:p>
            <a:r>
              <a:rPr lang="en-US" dirty="0"/>
              <a:t>September </a:t>
            </a:r>
            <a:r>
              <a:rPr lang="sk-SK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45B99-234B-475C-9CDA-0C5F7F8D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C5621B7-CBFC-4A34-A899-14C17372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276"/>
          </a:xfrm>
        </p:spPr>
        <p:txBody>
          <a:bodyPr>
            <a:normAutofit/>
          </a:bodyPr>
          <a:lstStyle/>
          <a:p>
            <a:r>
              <a:rPr lang="en-US" dirty="0"/>
              <a:t>Do we need them?</a:t>
            </a:r>
          </a:p>
          <a:p>
            <a:endParaRPr lang="en-US" i="1" dirty="0"/>
          </a:p>
          <a:p>
            <a:r>
              <a:rPr lang="en-US" dirty="0"/>
              <a:t>Do we </a:t>
            </a:r>
            <a:r>
              <a:rPr lang="en-US" b="1" i="1" dirty="0"/>
              <a:t>always</a:t>
            </a:r>
            <a:r>
              <a:rPr lang="en-US" dirty="0"/>
              <a:t> need them?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2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3B8131C-C019-2CBA-E97B-3D9AD93709F7}"/>
              </a:ext>
            </a:extLst>
          </p:cNvPr>
          <p:cNvSpPr txBox="1">
            <a:spLocks/>
          </p:cNvSpPr>
          <p:nvPr/>
        </p:nvSpPr>
        <p:spPr>
          <a:xfrm>
            <a:off x="824997" y="2457104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More transparency of institutions leads to higher satisfaction of citizens with democracy.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436C13C7-B5D5-A40A-1CF7-98C2B601D7B6}"/>
              </a:ext>
            </a:extLst>
          </p:cNvPr>
          <p:cNvSpPr txBox="1">
            <a:spLocks/>
          </p:cNvSpPr>
          <p:nvPr/>
        </p:nvSpPr>
        <p:spPr>
          <a:xfrm>
            <a:off x="824997" y="3924001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Does the amount of sugar affect the willingness of people to drink tea?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0EA2C1A-55C0-28AF-3C19-4F5FDCB2BC79}"/>
              </a:ext>
            </a:extLst>
          </p:cNvPr>
          <p:cNvSpPr txBox="1">
            <a:spLocks/>
          </p:cNvSpPr>
          <p:nvPr/>
        </p:nvSpPr>
        <p:spPr>
          <a:xfrm>
            <a:off x="824997" y="5327863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amount of sugar affects the willingness of people to drink tea.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BE6B2834-9210-25AD-6064-A142368D067A}"/>
              </a:ext>
            </a:extLst>
          </p:cNvPr>
          <p:cNvSpPr txBox="1">
            <a:spLocks/>
          </p:cNvSpPr>
          <p:nvPr/>
        </p:nvSpPr>
        <p:spPr>
          <a:xfrm>
            <a:off x="838200" y="1044189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Does more transparency of institutions lead to higher satisfaction of citizens with democracy?</a:t>
            </a:r>
          </a:p>
        </p:txBody>
      </p:sp>
    </p:spTree>
    <p:extLst>
      <p:ext uri="{BB962C8B-B14F-4D97-AF65-F5344CB8AC3E}">
        <p14:creationId xmlns:p14="http://schemas.microsoft.com/office/powerpoint/2010/main" val="268378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4DC1C-5042-4BD9-895F-E6F860D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0D70E0-3BB2-4D47-A51F-EC2168E9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Logical conjecture about the nature of relationships between two or more variables expressed in the form of a testable statement </a:t>
            </a:r>
            <a:r>
              <a:rPr lang="en-US" dirty="0"/>
              <a:t>(O’Leary 2004)</a:t>
            </a:r>
          </a:p>
          <a:p>
            <a:r>
              <a:rPr lang="en-US" dirty="0"/>
              <a:t>Hypotheses are derived from theory</a:t>
            </a:r>
          </a:p>
          <a:p>
            <a:endParaRPr lang="en-US" dirty="0"/>
          </a:p>
          <a:p>
            <a:r>
              <a:rPr lang="en-US" dirty="0"/>
              <a:t>Main elements: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Relationship between at least two variables</a:t>
            </a:r>
          </a:p>
          <a:p>
            <a:pPr lvl="1"/>
            <a:r>
              <a:rPr lang="en-US" dirty="0"/>
              <a:t>Expectation backed by the literature</a:t>
            </a:r>
          </a:p>
          <a:p>
            <a:endParaRPr lang="en-US" dirty="0"/>
          </a:p>
          <a:p>
            <a:r>
              <a:rPr lang="en-US" i="1" dirty="0"/>
              <a:t>‘Increasing unemployment rate leads to higher local support of far right parties.’</a:t>
            </a:r>
          </a:p>
          <a:p>
            <a:r>
              <a:rPr lang="en-US" i="1" dirty="0"/>
              <a:t>‘Terrorist attacks with victims increase the fear of society to a higher extent than terrorist attacks without victims.’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861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A2C6B-DD7D-4676-BD8C-5836082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FFD60C-CD0E-4E11-AAFA-86FFF8F0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necessary part of any research</a:t>
            </a:r>
          </a:p>
          <a:p>
            <a:endParaRPr lang="en-US" dirty="0"/>
          </a:p>
          <a:p>
            <a:r>
              <a:rPr lang="en-US" dirty="0"/>
              <a:t>Hypotheses are used for testing theories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Does the theory suggest a relationship between variables?</a:t>
            </a:r>
          </a:p>
          <a:p>
            <a:pPr lvl="1"/>
            <a:r>
              <a:rPr lang="en-US" dirty="0"/>
              <a:t>Does it suggest the direction of such relationship?</a:t>
            </a:r>
          </a:p>
          <a:p>
            <a:endParaRPr lang="en-US" dirty="0"/>
          </a:p>
          <a:p>
            <a:r>
              <a:rPr lang="en-US" dirty="0"/>
              <a:t>Placing hypotheses </a:t>
            </a:r>
            <a:r>
              <a:rPr lang="en-US" b="1" u="sng" dirty="0"/>
              <a:t>before</a:t>
            </a:r>
            <a:r>
              <a:rPr lang="en-US" dirty="0"/>
              <a:t> the theory is senseless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574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A8C8-DFCC-4E4C-A8BA-BE1B2C58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995A9-7876-4870-A27B-4C41474A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ways – inductive and deductive</a:t>
            </a:r>
          </a:p>
          <a:p>
            <a:endParaRPr lang="en-US" dirty="0"/>
          </a:p>
          <a:p>
            <a:r>
              <a:rPr lang="en-US" dirty="0"/>
              <a:t>Inductive:</a:t>
            </a:r>
          </a:p>
          <a:p>
            <a:pPr lvl="1"/>
            <a:r>
              <a:rPr lang="en-US" dirty="0"/>
              <a:t>Explorative, search for patterns</a:t>
            </a:r>
          </a:p>
          <a:p>
            <a:pPr lvl="1"/>
            <a:r>
              <a:rPr lang="en-US" dirty="0"/>
              <a:t>Main aim is generalization and formulation of new theories</a:t>
            </a:r>
          </a:p>
          <a:p>
            <a:endParaRPr lang="en-US" dirty="0"/>
          </a:p>
          <a:p>
            <a:r>
              <a:rPr lang="en-US" dirty="0"/>
              <a:t>Deductive:</a:t>
            </a:r>
          </a:p>
          <a:p>
            <a:pPr lvl="1"/>
            <a:r>
              <a:rPr lang="en-US" dirty="0"/>
              <a:t>Builds on previous knowledge</a:t>
            </a:r>
          </a:p>
          <a:p>
            <a:pPr lvl="1"/>
            <a:r>
              <a:rPr lang="en-US" dirty="0"/>
              <a:t>Main aim is to test existing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27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A346-8C8D-43CC-AD07-FDF5E4E7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B4741E4B-4594-4E89-ABB5-3A88831C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51851"/>
              </p:ext>
            </p:extLst>
          </p:nvPr>
        </p:nvGraphicFramePr>
        <p:xfrm>
          <a:off x="838200" y="1898080"/>
          <a:ext cx="107944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Inductive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Deductive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Observation, data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Search for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Test of hypotheses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Generalization, new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Confirmation / rejection of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424DD-1E85-4F29-8C9C-A871715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A42941-ADC8-4280-AFCB-DFE4C72E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statements that collectively describe and explain a phenomenon, its causes or consequences</a:t>
            </a:r>
          </a:p>
          <a:p>
            <a:endParaRPr lang="en-US" dirty="0"/>
          </a:p>
          <a:p>
            <a:r>
              <a:rPr lang="en-US" dirty="0"/>
              <a:t>These statements are at a higher level of abstraction than simple facts</a:t>
            </a:r>
          </a:p>
          <a:p>
            <a:endParaRPr lang="en-US" dirty="0"/>
          </a:p>
          <a:p>
            <a:r>
              <a:rPr lang="en-US" dirty="0"/>
              <a:t>Objective - not only to describe but also to explain</a:t>
            </a:r>
          </a:p>
          <a:p>
            <a:endParaRPr lang="en-US" dirty="0"/>
          </a:p>
          <a:p>
            <a:r>
              <a:rPr lang="en-US" dirty="0"/>
              <a:t>Explanation based on ‘</a:t>
            </a:r>
            <a:r>
              <a:rPr lang="en-US" b="1" dirty="0"/>
              <a:t>if A then B’ </a:t>
            </a:r>
            <a:r>
              <a:rPr lang="en-US" dirty="0"/>
              <a:t>logic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Theory is nothing more than a set of causal laws and hypotheses</a:t>
            </a:r>
            <a:r>
              <a:rPr lang="en-US" dirty="0"/>
              <a:t> (Van </a:t>
            </a:r>
            <a:r>
              <a:rPr lang="en-US" dirty="0" err="1"/>
              <a:t>Evera</a:t>
            </a:r>
            <a:r>
              <a:rPr lang="en-US" dirty="0"/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86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1957-EDB4-44BA-BDF2-B202730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461B8C-D1F8-40DE-9751-FD81002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store concepts from the social reality</a:t>
            </a:r>
          </a:p>
          <a:p>
            <a:endParaRPr lang="en-US" dirty="0"/>
          </a:p>
          <a:p>
            <a:r>
              <a:rPr lang="en-US" dirty="0"/>
              <a:t>Elements of each variable:</a:t>
            </a:r>
          </a:p>
          <a:p>
            <a:pPr lvl="1"/>
            <a:r>
              <a:rPr lang="en-US" dirty="0"/>
              <a:t>Label – name / description</a:t>
            </a:r>
          </a:p>
          <a:p>
            <a:pPr lvl="1"/>
            <a:r>
              <a:rPr lang="en-US" dirty="0"/>
              <a:t>Values – denominations of occurrence of the variable</a:t>
            </a:r>
          </a:p>
          <a:p>
            <a:endParaRPr lang="en-US" dirty="0"/>
          </a:p>
          <a:p>
            <a:r>
              <a:rPr lang="en-US" dirty="0"/>
              <a:t>Example – a variable concerning income:</a:t>
            </a:r>
          </a:p>
          <a:p>
            <a:pPr lvl="1"/>
            <a:r>
              <a:rPr lang="en-US" dirty="0"/>
              <a:t>Label – ‘income’</a:t>
            </a:r>
          </a:p>
          <a:p>
            <a:pPr lvl="1"/>
            <a:r>
              <a:rPr lang="en-US" dirty="0"/>
              <a:t>Values – expression in a certain currency (EUR, USD, GBP etc.)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677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C9547-6DA7-43A2-AF3C-FE7468A8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C9F77F-FA5C-42F5-958D-39A9DC75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role of research – identify and explain causal relationships between variables</a:t>
            </a:r>
          </a:p>
          <a:p>
            <a:endParaRPr lang="en-US" dirty="0"/>
          </a:p>
          <a:p>
            <a:r>
              <a:rPr lang="en-US" dirty="0"/>
              <a:t>We distinguish between:</a:t>
            </a:r>
          </a:p>
          <a:p>
            <a:pPr lvl="1"/>
            <a:r>
              <a:rPr lang="en-US" dirty="0"/>
              <a:t>Independent (explanatory) variables – suggested cause</a:t>
            </a:r>
          </a:p>
          <a:p>
            <a:pPr lvl="1"/>
            <a:r>
              <a:rPr lang="en-US" dirty="0"/>
              <a:t>Dependent (outcome) variables – suggested consequence</a:t>
            </a:r>
          </a:p>
          <a:p>
            <a:endParaRPr lang="en-US" dirty="0"/>
          </a:p>
          <a:p>
            <a:r>
              <a:rPr lang="en-US" i="1" dirty="0"/>
              <a:t>Higher inflation decreases probability of government to win election</a:t>
            </a:r>
          </a:p>
          <a:p>
            <a:pPr lvl="1"/>
            <a:r>
              <a:rPr lang="en-US" dirty="0"/>
              <a:t>Identify the variables</a:t>
            </a:r>
          </a:p>
          <a:p>
            <a:pPr lvl="1"/>
            <a:r>
              <a:rPr lang="en-US" dirty="0"/>
              <a:t>Which one is independent, and which one is dependent?</a:t>
            </a:r>
          </a:p>
        </p:txBody>
      </p:sp>
    </p:spTree>
    <p:extLst>
      <p:ext uri="{BB962C8B-B14F-4D97-AF65-F5344CB8AC3E}">
        <p14:creationId xmlns:p14="http://schemas.microsoft.com/office/powerpoint/2010/main" val="317087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C2E166-C26D-4FA6-A04B-EA4D49B2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1242507"/>
            <a:ext cx="7821116" cy="1981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B1F964-530F-40A1-BA38-BA61A8F6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47" y="3429000"/>
            <a:ext cx="7744906" cy="14861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EDFB2BB-F67C-4786-A8D3-4EC2E8317C47}"/>
                  </a:ext>
                </a:extLst>
              </p14:cNvPr>
              <p14:cNvContentPartPr/>
              <p14:nvPr/>
            </p14:nvContentPartPr>
            <p14:xfrm>
              <a:off x="2295188" y="1069806"/>
              <a:ext cx="2341440" cy="4388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EDFB2BB-F67C-4786-A8D3-4EC2E8317C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9548" y="1034166"/>
                <a:ext cx="24130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621B0B7-27BE-49E0-B90A-0BEE85FF4A8D}"/>
                  </a:ext>
                </a:extLst>
              </p14:cNvPr>
              <p14:cNvContentPartPr/>
              <p14:nvPr/>
            </p14:nvContentPartPr>
            <p14:xfrm>
              <a:off x="2412188" y="3321246"/>
              <a:ext cx="2420640" cy="360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621B0B7-27BE-49E0-B90A-0BEE85FF4A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548" y="3285246"/>
                <a:ext cx="24922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7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research and methodology</a:t>
            </a:r>
          </a:p>
          <a:p>
            <a:endParaRPr lang="en-US" dirty="0"/>
          </a:p>
          <a:p>
            <a:r>
              <a:rPr lang="en-US" dirty="0"/>
              <a:t>How to do research?</a:t>
            </a:r>
          </a:p>
          <a:p>
            <a:endParaRPr lang="en-US" dirty="0"/>
          </a:p>
          <a:p>
            <a:r>
              <a:rPr lang="en-US" dirty="0"/>
              <a:t>What is a good research?</a:t>
            </a:r>
          </a:p>
          <a:p>
            <a:endParaRPr lang="en-US" dirty="0"/>
          </a:p>
          <a:p>
            <a:r>
              <a:rPr lang="en-US" dirty="0"/>
              <a:t>Basic concepts that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48066-66CE-4BAC-9181-65039E7E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50A58-780F-467A-919D-A4B8937A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Basically, what this course</a:t>
            </a:r>
            <a:r>
              <a:rPr lang="en-GB" dirty="0"/>
              <a:t> </a:t>
            </a:r>
            <a:r>
              <a:rPr lang="en-US"/>
              <a:t>is </a:t>
            </a:r>
            <a:r>
              <a:rPr lang="en-US" dirty="0"/>
              <a:t>all about</a:t>
            </a:r>
          </a:p>
          <a:p>
            <a:endParaRPr lang="en-US" dirty="0"/>
          </a:p>
          <a:p>
            <a:r>
              <a:rPr lang="en-US" dirty="0"/>
              <a:t>Causal effect:</a:t>
            </a:r>
          </a:p>
          <a:p>
            <a:pPr lvl="1"/>
            <a:r>
              <a:rPr lang="en-US" dirty="0"/>
              <a:t>Change </a:t>
            </a:r>
            <a:r>
              <a:rPr lang="cs-CZ" dirty="0"/>
              <a:t>in </a:t>
            </a:r>
            <a:r>
              <a:rPr lang="en-US" dirty="0"/>
              <a:t>the value of a dependent variable if the value of an independent variable changes</a:t>
            </a:r>
          </a:p>
          <a:p>
            <a:endParaRPr lang="en-US" dirty="0"/>
          </a:p>
          <a:p>
            <a:r>
              <a:rPr lang="en-US" dirty="0"/>
              <a:t>Causal mechanism:</a:t>
            </a:r>
          </a:p>
          <a:p>
            <a:pPr lvl="1"/>
            <a:r>
              <a:rPr lang="en-US" dirty="0"/>
              <a:t>Explanation of the link between cause and effect</a:t>
            </a:r>
          </a:p>
          <a:p>
            <a:pPr lvl="1"/>
            <a:r>
              <a:rPr lang="en-US" dirty="0"/>
              <a:t>Clarifies the nature of the relationship between independent and dependent variables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259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sunami real photos">
            <a:extLst>
              <a:ext uri="{FF2B5EF4-FFF2-40B4-BE49-F238E27FC236}">
                <a16:creationId xmlns:a16="http://schemas.microsoft.com/office/drawing/2014/main" id="{2C73111F-2604-41E1-B61E-D2439CDC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" y="268929"/>
            <a:ext cx="4133647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tsunami real photos">
            <a:extLst>
              <a:ext uri="{FF2B5EF4-FFF2-40B4-BE49-F238E27FC236}">
                <a16:creationId xmlns:a16="http://schemas.microsoft.com/office/drawing/2014/main" id="{D4B97B2C-5712-44B2-8766-852460A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8" y="3656954"/>
            <a:ext cx="4670915" cy="29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42136B60-AE74-44AE-ABB7-2A6F2E71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877A2A5B-7595-4682-8B4B-F6C538F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0" y="4168535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photosynthesis equation">
            <a:extLst>
              <a:ext uri="{FF2B5EF4-FFF2-40B4-BE49-F238E27FC236}">
                <a16:creationId xmlns:a16="http://schemas.microsoft.com/office/drawing/2014/main" id="{E222B1AE-63C2-42D0-9188-0DC2D84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3" y="547424"/>
            <a:ext cx="5394494" cy="20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photosynthesis equation">
            <a:extLst>
              <a:ext uri="{FF2B5EF4-FFF2-40B4-BE49-F238E27FC236}">
                <a16:creationId xmlns:a16="http://schemas.microsoft.com/office/drawing/2014/main" id="{A6758F25-D97F-4323-9164-7014EC40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6" y="3802683"/>
            <a:ext cx="4776515" cy="25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7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5C2BD-1486-4363-82A2-8D4278EC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Hypothesis 1</a:t>
            </a:r>
            <a:r>
              <a:rPr lang="en-US" dirty="0"/>
              <a:t>: </a:t>
            </a:r>
            <a:r>
              <a:rPr lang="en-US" i="1" dirty="0"/>
              <a:t>‘More life experience leads to better career paths.’</a:t>
            </a:r>
          </a:p>
          <a:p>
            <a:endParaRPr lang="en-US" i="1" dirty="0"/>
          </a:p>
          <a:p>
            <a:r>
              <a:rPr lang="en-US" dirty="0"/>
              <a:t>What is </a:t>
            </a:r>
            <a:r>
              <a:rPr lang="en-US" i="1" dirty="0"/>
              <a:t>‘life experience’</a:t>
            </a:r>
            <a:r>
              <a:rPr lang="en-US" dirty="0"/>
              <a:t>?</a:t>
            </a:r>
          </a:p>
          <a:p>
            <a:r>
              <a:rPr lang="en-US" dirty="0"/>
              <a:t>What is a </a:t>
            </a:r>
            <a:r>
              <a:rPr lang="en-US" i="1" dirty="0"/>
              <a:t>‘better career path’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u="sng" dirty="0"/>
              <a:t>Hypothesis 2</a:t>
            </a:r>
            <a:r>
              <a:rPr lang="en-US" dirty="0"/>
              <a:t>: </a:t>
            </a:r>
            <a:r>
              <a:rPr lang="en-US" i="1" dirty="0"/>
              <a:t>‘Higher GDP allows countries to follow more ambitious national interests’</a:t>
            </a:r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 i="1" dirty="0"/>
              <a:t>‘national interests’</a:t>
            </a:r>
            <a:r>
              <a:rPr lang="en-US" dirty="0"/>
              <a:t>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57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D7875-1D37-49A3-BF32-31561D71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02B0E-8E64-4175-A322-8DEA84A3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of concepts into measurable items</a:t>
            </a:r>
          </a:p>
          <a:p>
            <a:endParaRPr lang="en-US" dirty="0"/>
          </a:p>
          <a:p>
            <a:r>
              <a:rPr lang="en-US" dirty="0"/>
              <a:t>By operationalizing we define measurement of social phenomena that is hardly (or not at all) measurable directly</a:t>
            </a:r>
          </a:p>
          <a:p>
            <a:endParaRPr lang="en-US" dirty="0"/>
          </a:p>
          <a:p>
            <a:r>
              <a:rPr lang="en-US" dirty="0"/>
              <a:t>Europeanization, good character, tasty food, wonderful color, right-wing extremist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950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46CC-59BB-4D1F-B3EE-1241C3F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definitions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767510-32D7-4B92-B33E-5013105D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 nice person </a:t>
            </a:r>
            <a:r>
              <a:rPr lang="en-US" dirty="0"/>
              <a:t>– a person who is kind and caring and who everyone likes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A nice person </a:t>
            </a:r>
            <a:r>
              <a:rPr lang="en-US" dirty="0"/>
              <a:t>– a person who smiles at least ten times a day and when other people are asked how they like him/her, this person receives a mean value of at least 8 on a 0-10 scale</a:t>
            </a:r>
          </a:p>
          <a:p>
            <a:endParaRPr lang="en-US" dirty="0"/>
          </a:p>
          <a:p>
            <a:r>
              <a:rPr lang="en-US" dirty="0"/>
              <a:t>Which of these two helps you more to identify a nice person in the real world?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3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2FCE6-363C-4A13-A1EA-36D33F65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7D7BA1-049E-4159-95A1-28D4B9AD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Terrorist group</a:t>
            </a:r>
          </a:p>
          <a:p>
            <a:endParaRPr lang="en-US" dirty="0"/>
          </a:p>
          <a:p>
            <a:r>
              <a:rPr lang="en-US" dirty="0"/>
              <a:t>Electoral success</a:t>
            </a:r>
          </a:p>
          <a:p>
            <a:endParaRPr lang="en-US" dirty="0"/>
          </a:p>
          <a:p>
            <a:r>
              <a:rPr lang="en-US" dirty="0"/>
              <a:t>Tasty food</a:t>
            </a:r>
          </a:p>
          <a:p>
            <a:endParaRPr lang="en-US" dirty="0"/>
          </a:p>
          <a:p>
            <a:r>
              <a:rPr lang="en-US" dirty="0"/>
              <a:t>Popularity</a:t>
            </a:r>
          </a:p>
          <a:p>
            <a:endParaRPr lang="en-US" dirty="0"/>
          </a:p>
          <a:p>
            <a:r>
              <a:rPr lang="en-US" dirty="0"/>
              <a:t>Successful exam</a:t>
            </a:r>
          </a:p>
          <a:p>
            <a:endParaRPr lang="en-US" dirty="0"/>
          </a:p>
          <a:p>
            <a:r>
              <a:rPr lang="en-US" dirty="0"/>
              <a:t>Educated person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9786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Popularity </a:t>
            </a:r>
            <a:r>
              <a:rPr lang="en-US" i="1"/>
              <a:t>of Stranger </a:t>
            </a:r>
            <a:r>
              <a:rPr lang="en-US" i="1" dirty="0"/>
              <a:t>Things in contemporary art industry.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assume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66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Occurrence of violence in Europe due to high inflation.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assume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56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0BBA8-AE3A-4F30-A356-5E05884B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Good Rules to Follow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EF64F8-31FA-4FEB-8781-4DC9B1B9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1. Well set goals (and the topic) spare you time and energy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Methods are not your goals, </a:t>
            </a:r>
            <a:r>
              <a:rPr lang="en-US"/>
              <a:t>but only the </a:t>
            </a:r>
            <a:r>
              <a:rPr lang="en-US" dirty="0"/>
              <a:t>tools to achieve your aims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Proper reading is a must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Research design and planning is essential</a:t>
            </a:r>
          </a:p>
        </p:txBody>
      </p:sp>
    </p:spTree>
    <p:extLst>
      <p:ext uri="{BB962C8B-B14F-4D97-AF65-F5344CB8AC3E}">
        <p14:creationId xmlns:p14="http://schemas.microsoft.com/office/powerpoint/2010/main" val="50386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85537-9446-4D8E-9B98-FE2A3346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Order VS Chaos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18C6A6-046B-49A1-ADB9-20BF5865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5" y="1825625"/>
            <a:ext cx="6772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C1758-C271-4551-9358-53052291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212EF1-665B-47FF-A6BC-5A7A44B3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Identification of the topic?</a:t>
            </a:r>
          </a:p>
          <a:p>
            <a:endParaRPr lang="en-US" dirty="0"/>
          </a:p>
          <a:p>
            <a:r>
              <a:rPr lang="en-US" dirty="0"/>
              <a:t>Raising questions?</a:t>
            </a:r>
          </a:p>
          <a:p>
            <a:endParaRPr lang="en-US" dirty="0"/>
          </a:p>
          <a:p>
            <a:r>
              <a:rPr lang="en-US" dirty="0"/>
              <a:t>Formulation of hypotheses?</a:t>
            </a:r>
          </a:p>
          <a:p>
            <a:endParaRPr lang="en-US" dirty="0"/>
          </a:p>
          <a:p>
            <a:r>
              <a:rPr lang="en-US" dirty="0"/>
              <a:t>Data availability check?</a:t>
            </a:r>
          </a:p>
          <a:p>
            <a:endParaRPr lang="en-US" dirty="0"/>
          </a:p>
          <a:p>
            <a:r>
              <a:rPr lang="en-US" dirty="0"/>
              <a:t>Calculation of costs?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21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footprints">
            <a:extLst>
              <a:ext uri="{FF2B5EF4-FFF2-40B4-BE49-F238E27FC236}">
                <a16:creationId xmlns:a16="http://schemas.microsoft.com/office/drawing/2014/main" id="{938E77BE-1339-4CFA-963A-F1399CF9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9" y="1517211"/>
            <a:ext cx="5729180" cy="3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1BBB6A-99D3-4EB1-9E6D-2B336D8B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28FF8-A193-498F-8B17-F2A2392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Topic and goals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2. Research questions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3. Hypotheses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4. Methods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5. Data collection</a:t>
            </a:r>
          </a:p>
          <a:p>
            <a:pPr marL="0" indent="0">
              <a:buNone/>
            </a:pPr>
            <a:r>
              <a:rPr lang="en-US" dirty="0"/>
              <a:t>6. Data analysis</a:t>
            </a:r>
          </a:p>
          <a:p>
            <a:pPr marL="0" indent="0">
              <a:buNone/>
            </a:pPr>
            <a:r>
              <a:rPr lang="en-US" dirty="0"/>
              <a:t>7. Results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3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ECA12-E9D8-4631-BD6E-4F2C0B2D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Inspiration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0CD7F6-A8FD-4CBF-A4F6-6DE72645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College courses</a:t>
            </a:r>
          </a:p>
          <a:p>
            <a:endParaRPr lang="en-US" dirty="0"/>
          </a:p>
          <a:p>
            <a:r>
              <a:rPr lang="en-US" dirty="0"/>
              <a:t>Extracurricular activities</a:t>
            </a:r>
          </a:p>
          <a:p>
            <a:endParaRPr lang="en-US" dirty="0"/>
          </a:p>
          <a:p>
            <a:r>
              <a:rPr lang="en-US" dirty="0"/>
              <a:t>Your future career</a:t>
            </a:r>
          </a:p>
          <a:p>
            <a:endParaRPr lang="en-US" dirty="0"/>
          </a:p>
          <a:p>
            <a:r>
              <a:rPr lang="en-US" dirty="0"/>
              <a:t>Discussions with others</a:t>
            </a:r>
          </a:p>
          <a:p>
            <a:endParaRPr lang="en-US" dirty="0"/>
          </a:p>
          <a:p>
            <a:r>
              <a:rPr lang="en-US" dirty="0"/>
              <a:t>Reading</a:t>
            </a:r>
            <a:endParaRPr lang="sk-SK" dirty="0"/>
          </a:p>
        </p:txBody>
      </p:sp>
      <p:pic>
        <p:nvPicPr>
          <p:cNvPr id="2050" name="Picture 2" descr="VÃ½sledek obrÃ¡zku pro thinking">
            <a:extLst>
              <a:ext uri="{FF2B5EF4-FFF2-40B4-BE49-F238E27FC236}">
                <a16:creationId xmlns:a16="http://schemas.microsoft.com/office/drawing/2014/main" id="{738D0FFD-9BE3-4563-9707-7AB13831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45" y="2076137"/>
            <a:ext cx="5832340" cy="2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FA9D5-79A2-4183-916D-9609C82C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6F115A-7E95-4DFE-A570-0F2B9290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RQ give focus, set boundaries and provide direction</a:t>
            </a:r>
          </a:p>
          <a:p>
            <a:endParaRPr lang="en-US" dirty="0"/>
          </a:p>
          <a:p>
            <a:r>
              <a:rPr lang="en-US" dirty="0"/>
              <a:t>Only relevant RQ required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/ How / Why:</a:t>
            </a:r>
          </a:p>
          <a:p>
            <a:pPr lvl="1"/>
            <a:r>
              <a:rPr lang="en-US" dirty="0"/>
              <a:t>What – description, characteristics of social phenomena</a:t>
            </a:r>
          </a:p>
          <a:p>
            <a:pPr lvl="1"/>
            <a:r>
              <a:rPr lang="en-US" dirty="0"/>
              <a:t>Why – causes and reasons</a:t>
            </a:r>
          </a:p>
          <a:p>
            <a:pPr lvl="1"/>
            <a:r>
              <a:rPr lang="en-US" dirty="0"/>
              <a:t>How – explanation, change</a:t>
            </a:r>
          </a:p>
          <a:p>
            <a:endParaRPr lang="en-US" dirty="0"/>
          </a:p>
          <a:p>
            <a:r>
              <a:rPr lang="en-US" dirty="0"/>
              <a:t>RQ point to data, i.e.</a:t>
            </a:r>
            <a:r>
              <a:rPr lang="sk-SK" dirty="0"/>
              <a:t>,</a:t>
            </a:r>
            <a:r>
              <a:rPr lang="en-US" dirty="0"/>
              <a:t> RQ affect the data collection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2153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754B-CF0E-4176-AB70-3A9BA405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649809-8E08-4221-A427-ACE84AA1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formulated questions help the research and vice versa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criterion: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data</a:t>
            </a:r>
            <a:r>
              <a:rPr lang="en-US" dirty="0"/>
              <a:t> we need to answer the question?</a:t>
            </a:r>
          </a:p>
          <a:p>
            <a:endParaRPr lang="en-US" dirty="0"/>
          </a:p>
          <a:p>
            <a:r>
              <a:rPr lang="en-US" dirty="0"/>
              <a:t>If RQ do not lead to certain data, there is </a:t>
            </a:r>
            <a:r>
              <a:rPr lang="en-US" u="sng" dirty="0"/>
              <a:t>no way</a:t>
            </a:r>
            <a:r>
              <a:rPr lang="en-US" dirty="0"/>
              <a:t> to answer the questions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26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E272-CCCE-4C8E-98A4-E5A16C1E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A911F7-4E19-4FF6-8848-66C5F180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2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Beware of normative RQ</a:t>
            </a:r>
          </a:p>
          <a:p>
            <a:endParaRPr lang="en-US" dirty="0"/>
          </a:p>
          <a:p>
            <a:r>
              <a:rPr lang="en-US" i="1" dirty="0"/>
              <a:t>Is it correct to apply gender quota?</a:t>
            </a:r>
          </a:p>
          <a:p>
            <a:r>
              <a:rPr lang="en-US" i="1" dirty="0"/>
              <a:t>Was the election of E. Macron a good decision of French citizens?</a:t>
            </a:r>
          </a:p>
          <a:p>
            <a:endParaRPr lang="en-US" dirty="0"/>
          </a:p>
          <a:p>
            <a:r>
              <a:rPr lang="en-US" dirty="0"/>
              <a:t>Normative RQ cannot be answered using empirical data</a:t>
            </a:r>
          </a:p>
          <a:p>
            <a:endParaRPr lang="en-US" dirty="0"/>
          </a:p>
          <a:p>
            <a:r>
              <a:rPr lang="en-US" dirty="0"/>
              <a:t>Solution – modification of RQ (this changes also their content)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Do French citizens think that electing E. Macron for president was a good decision?</a:t>
            </a:r>
          </a:p>
        </p:txBody>
      </p:sp>
    </p:spTree>
    <p:extLst>
      <p:ext uri="{BB962C8B-B14F-4D97-AF65-F5344CB8AC3E}">
        <p14:creationId xmlns:p14="http://schemas.microsoft.com/office/powerpoint/2010/main" val="1037416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1053</Words>
  <Application>Microsoft Office PowerPoint</Application>
  <PresentationFormat>Širokoúhlá obrazovka</PresentationFormat>
  <Paragraphs>211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Motív Office</vt:lpstr>
      <vt:lpstr>Research Basics and Research Design I</vt:lpstr>
      <vt:lpstr>Aim of this lecture</vt:lpstr>
      <vt:lpstr>Order VS Chaos</vt:lpstr>
      <vt:lpstr>Where to begin?</vt:lpstr>
      <vt:lpstr>Step by Step</vt:lpstr>
      <vt:lpstr>Topic and Inspiration</vt:lpstr>
      <vt:lpstr>Research Questions</vt:lpstr>
      <vt:lpstr>Research Questions</vt:lpstr>
      <vt:lpstr>Research Questions</vt:lpstr>
      <vt:lpstr>Hypotheses</vt:lpstr>
      <vt:lpstr>Prezentace aplikace PowerPoint</vt:lpstr>
      <vt:lpstr>Hypotheses</vt:lpstr>
      <vt:lpstr>Hypotheses</vt:lpstr>
      <vt:lpstr>Logic of Research</vt:lpstr>
      <vt:lpstr>Logic of Research</vt:lpstr>
      <vt:lpstr>Theory</vt:lpstr>
      <vt:lpstr>Variables</vt:lpstr>
      <vt:lpstr>Variables</vt:lpstr>
      <vt:lpstr>Prezentace aplikace PowerPoint</vt:lpstr>
      <vt:lpstr>Causality</vt:lpstr>
      <vt:lpstr>Prezentace aplikace PowerPoint</vt:lpstr>
      <vt:lpstr>Prezentace aplikace PowerPoint</vt:lpstr>
      <vt:lpstr>Prezentace aplikace PowerPoint</vt:lpstr>
      <vt:lpstr>Operationalization</vt:lpstr>
      <vt:lpstr>Compare these definitions</vt:lpstr>
      <vt:lpstr>Operationalization</vt:lpstr>
      <vt:lpstr>Be a Researcher</vt:lpstr>
      <vt:lpstr>Be a Researcher</vt:lpstr>
      <vt:lpstr>Some Good Rules to Follow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 Spáč</cp:lastModifiedBy>
  <cp:revision>57</cp:revision>
  <dcterms:created xsi:type="dcterms:W3CDTF">2019-09-18T08:38:58Z</dcterms:created>
  <dcterms:modified xsi:type="dcterms:W3CDTF">2023-09-28T09:36:10Z</dcterms:modified>
</cp:coreProperties>
</file>